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3" r:id="rId6"/>
    <p:sldId id="272" r:id="rId7"/>
    <p:sldId id="271" r:id="rId8"/>
    <p:sldId id="270" r:id="rId9"/>
    <p:sldId id="265" r:id="rId10"/>
    <p:sldId id="274"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aduputiTreteswarNaidu/Crowd-Sourcing-of-Diseases-and-Pests-Inform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Crowd sourcing of diseases and pests information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08299050"/>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20211CSE0067                    </a:t>
                      </a:r>
                    </a:p>
                    <a:p>
                      <a:pPr marL="0" marR="0" lvl="0" indent="0" algn="ctr" rtl="0">
                        <a:spcBef>
                          <a:spcPts val="0"/>
                        </a:spcBef>
                        <a:spcAft>
                          <a:spcPts val="0"/>
                        </a:spcAft>
                        <a:buFont typeface="+mj-lt"/>
                        <a:buNone/>
                      </a:pPr>
                      <a:r>
                        <a:rPr lang="en-US" sz="1800" u="none" strike="noStrike" cap="none" dirty="0"/>
                        <a:t>20211CSE0112</a:t>
                      </a:r>
                    </a:p>
                    <a:p>
                      <a:pPr marL="0" marR="0" lvl="0" indent="0" algn="ctr" rtl="0">
                        <a:spcBef>
                          <a:spcPts val="0"/>
                        </a:spcBef>
                        <a:spcAft>
                          <a:spcPts val="0"/>
                        </a:spcAft>
                        <a:buFont typeface="+mj-lt"/>
                        <a:buNone/>
                      </a:pPr>
                      <a:r>
                        <a:rPr lang="en-US" sz="1800" u="none" strike="noStrike" cap="none" dirty="0"/>
                        <a:t>20211CSE0114</a:t>
                      </a:r>
                    </a:p>
                    <a:p>
                      <a:pPr marL="0" marR="0" lvl="0" indent="0" algn="ctr" rtl="0">
                        <a:spcBef>
                          <a:spcPts val="0"/>
                        </a:spcBef>
                        <a:spcAft>
                          <a:spcPts val="0"/>
                        </a:spcAft>
                        <a:buFont typeface="+mj-lt"/>
                        <a:buNone/>
                      </a:pPr>
                      <a:r>
                        <a:rPr lang="en-US" sz="1800" u="none" strike="noStrike" cap="none" dirty="0"/>
                        <a:t>20211CSE0125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err="1"/>
                        <a:t>Gaduputi</a:t>
                      </a:r>
                      <a:r>
                        <a:rPr lang="en-IN" sz="1800" dirty="0"/>
                        <a:t> </a:t>
                      </a:r>
                      <a:r>
                        <a:rPr lang="en-IN" sz="1800" dirty="0" err="1"/>
                        <a:t>Treteswar</a:t>
                      </a:r>
                      <a:r>
                        <a:rPr lang="en-IN" sz="1800" dirty="0"/>
                        <a:t> Naidu</a:t>
                      </a:r>
                    </a:p>
                    <a:p>
                      <a:pPr marL="0" marR="0" lvl="0" indent="0" algn="ctr" rtl="0">
                        <a:spcBef>
                          <a:spcPts val="0"/>
                        </a:spcBef>
                        <a:spcAft>
                          <a:spcPts val="0"/>
                        </a:spcAft>
                        <a:buNone/>
                      </a:pPr>
                      <a:r>
                        <a:rPr lang="en-IN" sz="1800" dirty="0"/>
                        <a:t>Kasturi Deepak</a:t>
                      </a:r>
                    </a:p>
                    <a:p>
                      <a:pPr marL="0" marR="0" lvl="0" indent="0" algn="ctr" rtl="0">
                        <a:spcBef>
                          <a:spcPts val="0"/>
                        </a:spcBef>
                        <a:spcAft>
                          <a:spcPts val="0"/>
                        </a:spcAft>
                        <a:buNone/>
                      </a:pPr>
                      <a:r>
                        <a:rPr lang="en-IN" sz="1800" dirty="0"/>
                        <a:t>Reddy </a:t>
                      </a:r>
                      <a:r>
                        <a:rPr lang="en-IN" sz="1800" dirty="0" err="1"/>
                        <a:t>Masu</a:t>
                      </a:r>
                      <a:r>
                        <a:rPr lang="en-IN" sz="1800" dirty="0"/>
                        <a:t> Teja</a:t>
                      </a:r>
                    </a:p>
                    <a:p>
                      <a:pPr marL="0" marR="0" lvl="0" indent="0" algn="ctr" rtl="0">
                        <a:spcBef>
                          <a:spcPts val="0"/>
                        </a:spcBef>
                        <a:spcAft>
                          <a:spcPts val="0"/>
                        </a:spcAft>
                        <a:buNone/>
                      </a:pPr>
                      <a:r>
                        <a:rPr lang="en-IN" sz="1800" u="none" strike="noStrike" cap="none" dirty="0" err="1"/>
                        <a:t>Darisi</a:t>
                      </a:r>
                      <a:r>
                        <a:rPr lang="en-IN" sz="1800" u="none" strike="noStrike" cap="none" dirty="0"/>
                        <a:t> </a:t>
                      </a:r>
                      <a:r>
                        <a:rPr lang="en-IN" sz="1800" u="none" strike="noStrike" cap="none" dirty="0" err="1"/>
                        <a:t>Phani</a:t>
                      </a:r>
                      <a:r>
                        <a:rPr lang="en-IN" sz="1800" u="none" strike="noStrike" cap="none" dirty="0"/>
                        <a:t> Bala </a:t>
                      </a:r>
                      <a:r>
                        <a:rPr lang="en-IN" sz="1800" u="none" strike="noStrike" cap="none" dirty="0" err="1"/>
                        <a:t>Jaswanth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69844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Dr.J</a:t>
            </a:r>
            <a:r>
              <a:rPr lang="en-GB" sz="1700" b="1" dirty="0" err="1">
                <a:solidFill>
                  <a:srgbClr val="17365D"/>
                </a:solidFill>
                <a:latin typeface="Cambria" panose="02040503050406030204" pitchFamily="18" charset="0"/>
                <a:ea typeface="Cambria" panose="02040503050406030204" pitchFamily="18" charset="0"/>
                <a:cs typeface="Verdana"/>
                <a:sym typeface="Verdana"/>
              </a:rPr>
              <a:t>ayachandra</a:t>
            </a:r>
            <a:r>
              <a:rPr lang="en-GB" sz="1700" b="1" dirty="0">
                <a:solidFill>
                  <a:srgbClr val="17365D"/>
                </a:solidFill>
                <a:latin typeface="Cambria" panose="02040503050406030204" pitchFamily="18" charset="0"/>
                <a:ea typeface="Cambria" panose="02040503050406030204" pitchFamily="18" charset="0"/>
                <a:cs typeface="Verdana"/>
                <a:sym typeface="Verdana"/>
              </a:rPr>
              <a:t> A</a:t>
            </a:r>
            <a:r>
              <a:rPr lang="en-IN" dirty="0"/>
              <a:t> </a:t>
            </a:r>
            <a:endParaRPr lang="en-IN"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lang="en-GB" sz="17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5F7AD-9F52-21E4-DB02-F5AD58A234F2}"/>
              </a:ext>
            </a:extLst>
          </p:cNvPr>
          <p:cNvSpPr txBox="1"/>
          <p:nvPr/>
        </p:nvSpPr>
        <p:spPr>
          <a:xfrm>
            <a:off x="301658" y="980780"/>
            <a:ext cx="11698663" cy="4653646"/>
          </a:xfrm>
          <a:prstGeom prst="rect">
            <a:avLst/>
          </a:prstGeom>
          <a:noFill/>
        </p:spPr>
        <p:txBody>
          <a:bodyPr wrap="square">
            <a:spAutoFit/>
          </a:bodyPr>
          <a:lstStyle/>
          <a:p>
            <a:pPr>
              <a:lnSpc>
                <a:spcPct val="150000"/>
              </a:lnSpc>
            </a:pPr>
            <a:r>
              <a:rPr lang="en-IN" sz="2000" dirty="0">
                <a:effectLst/>
                <a:latin typeface="Times New Roman" panose="02020603050405020304" pitchFamily="18" charset="0"/>
                <a:ea typeface="Times New Roman" panose="02020603050405020304" pitchFamily="18" charset="0"/>
              </a:rPr>
              <a:t>[6]. Niu, Y., et al. (2019) ‘Use of Crowdsourcing Data for Crop Disease Identification and Forecasting’, </a:t>
            </a:r>
            <a:r>
              <a:rPr lang="en-IN" sz="2000" i="1" dirty="0">
                <a:effectLst/>
                <a:latin typeface="Times New Roman" panose="02020603050405020304" pitchFamily="18" charset="0"/>
                <a:ea typeface="Times New Roman" panose="02020603050405020304" pitchFamily="18" charset="0"/>
              </a:rPr>
              <a:t>Agricultural and Forest Meteorology</a:t>
            </a:r>
            <a:r>
              <a:rPr lang="en-IN" sz="2000" dirty="0">
                <a:effectLst/>
                <a:latin typeface="Times New Roman" panose="02020603050405020304" pitchFamily="18" charset="0"/>
                <a:ea typeface="Times New Roman" panose="02020603050405020304" pitchFamily="18" charset="0"/>
              </a:rPr>
              <a:t>, Vol. 271, pp. 64-72.</a:t>
            </a:r>
          </a:p>
          <a:p>
            <a:pPr>
              <a:lnSpc>
                <a:spcPct val="150000"/>
              </a:lnSpc>
            </a:pPr>
            <a:r>
              <a:rPr lang="en-IN" sz="2000" dirty="0">
                <a:effectLst/>
                <a:latin typeface="Times New Roman" panose="02020603050405020304" pitchFamily="18" charset="0"/>
                <a:ea typeface="Times New Roman" panose="02020603050405020304" pitchFamily="18" charset="0"/>
              </a:rPr>
              <a:t>[7]. McCulloch, J., et al. (2013) ‘Crowdsourcing for Plant Health: An Investigation of Community Contributions to Pest and Disease Management’, </a:t>
            </a:r>
            <a:r>
              <a:rPr lang="en-IN" sz="2000" i="1" dirty="0">
                <a:effectLst/>
                <a:latin typeface="Times New Roman" panose="02020603050405020304" pitchFamily="18" charset="0"/>
                <a:ea typeface="Times New Roman" panose="02020603050405020304" pitchFamily="18" charset="0"/>
              </a:rPr>
              <a:t>Environmental Science &amp; Technology</a:t>
            </a:r>
            <a:r>
              <a:rPr lang="en-IN" sz="2000" dirty="0">
                <a:effectLst/>
                <a:latin typeface="Times New Roman" panose="02020603050405020304" pitchFamily="18" charset="0"/>
                <a:ea typeface="Times New Roman" panose="02020603050405020304" pitchFamily="18" charset="0"/>
              </a:rPr>
              <a:t>, Vol. 47, No. 22, pp. 13159-13166.</a:t>
            </a:r>
          </a:p>
          <a:p>
            <a:pPr>
              <a:lnSpc>
                <a:spcPct val="150000"/>
              </a:lnSpc>
            </a:pPr>
            <a:r>
              <a:rPr lang="en-IN" sz="2000" dirty="0">
                <a:effectLst/>
                <a:latin typeface="Times New Roman" panose="02020603050405020304" pitchFamily="18" charset="0"/>
                <a:ea typeface="Times New Roman" panose="02020603050405020304" pitchFamily="18" charset="0"/>
              </a:rPr>
              <a:t>[8]. Ali, H., et al. (2018) ‘Crowdsourcing for Pest and Disease Detection in Small-Scale Farming’, </a:t>
            </a:r>
            <a:r>
              <a:rPr lang="en-IN" sz="2000" i="1" dirty="0">
                <a:effectLst/>
                <a:latin typeface="Times New Roman" panose="02020603050405020304" pitchFamily="18" charset="0"/>
                <a:ea typeface="Times New Roman" panose="02020603050405020304" pitchFamily="18" charset="0"/>
              </a:rPr>
              <a:t>International Journal of Pest Management</a:t>
            </a:r>
            <a:r>
              <a:rPr lang="en-IN" sz="2000" dirty="0">
                <a:effectLst/>
                <a:latin typeface="Times New Roman" panose="02020603050405020304" pitchFamily="18" charset="0"/>
                <a:ea typeface="Times New Roman" panose="02020603050405020304" pitchFamily="18" charset="0"/>
              </a:rPr>
              <a:t>, Vol. 64, No. 5, pp. 422-431.</a:t>
            </a:r>
          </a:p>
          <a:p>
            <a:pPr>
              <a:lnSpc>
                <a:spcPct val="150000"/>
              </a:lnSpc>
            </a:pPr>
            <a:r>
              <a:rPr lang="en-IN" sz="2000" dirty="0">
                <a:effectLst/>
                <a:latin typeface="Times New Roman" panose="02020603050405020304" pitchFamily="18" charset="0"/>
                <a:ea typeface="Times New Roman" panose="02020603050405020304" pitchFamily="18" charset="0"/>
              </a:rPr>
              <a:t>[9]. McCallum, S., et al. (2012) ‘Crowdsourced Data for Pest Control: An Investigation into User Engagement and its Impact on Pest Management Practices’, </a:t>
            </a:r>
            <a:r>
              <a:rPr lang="en-IN" sz="2000" i="1" dirty="0">
                <a:effectLst/>
                <a:latin typeface="Times New Roman" panose="02020603050405020304" pitchFamily="18" charset="0"/>
                <a:ea typeface="Times New Roman" panose="02020603050405020304" pitchFamily="18" charset="0"/>
              </a:rPr>
              <a:t>Journal of Pest Science</a:t>
            </a:r>
            <a:r>
              <a:rPr lang="en-IN" sz="2000" dirty="0">
                <a:effectLst/>
                <a:latin typeface="Times New Roman" panose="02020603050405020304" pitchFamily="18" charset="0"/>
                <a:ea typeface="Times New Roman" panose="02020603050405020304" pitchFamily="18" charset="0"/>
              </a:rPr>
              <a:t>, Vol. 85, No. 3, pp. 281-289.</a:t>
            </a:r>
          </a:p>
          <a:p>
            <a:pPr>
              <a:lnSpc>
                <a:spcPct val="150000"/>
              </a:lnSpc>
            </a:pPr>
            <a:r>
              <a:rPr lang="en-IN" sz="2000" dirty="0">
                <a:effectLst/>
                <a:latin typeface="Times New Roman" panose="02020603050405020304" pitchFamily="18" charset="0"/>
                <a:ea typeface="Times New Roman" panose="02020603050405020304" pitchFamily="18" charset="0"/>
              </a:rPr>
              <a:t>[10]. Guo, Q., et al. (2018) ‘Crowdsourcing for Disease Diagnosis in Agriculture: Applications and Future Perspectives’, </a:t>
            </a:r>
            <a:r>
              <a:rPr lang="en-IN" sz="2000" i="1" dirty="0">
                <a:effectLst/>
                <a:latin typeface="Times New Roman" panose="02020603050405020304" pitchFamily="18" charset="0"/>
                <a:ea typeface="Times New Roman" panose="02020603050405020304" pitchFamily="18" charset="0"/>
              </a:rPr>
              <a:t>Frontiers in Plant Science</a:t>
            </a:r>
            <a:r>
              <a:rPr lang="en-IN" sz="2000" dirty="0">
                <a:effectLst/>
                <a:latin typeface="Times New Roman" panose="02020603050405020304" pitchFamily="18" charset="0"/>
                <a:ea typeface="Times New Roman" panose="02020603050405020304" pitchFamily="18" charset="0"/>
              </a:rPr>
              <a:t>, Vol. 9, pp. 1364.</a:t>
            </a:r>
          </a:p>
        </p:txBody>
      </p:sp>
    </p:spTree>
    <p:extLst>
      <p:ext uri="{BB962C8B-B14F-4D97-AF65-F5344CB8AC3E}">
        <p14:creationId xmlns:p14="http://schemas.microsoft.com/office/powerpoint/2010/main" val="425309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85000" lnSpcReduction="1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 : </a:t>
            </a:r>
            <a:r>
              <a:rPr lang="en-US" dirty="0"/>
              <a:t>Crowd sourcing of diseases and pests information</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 : Indian farmers rely on each other for guidance on seeds, pests, and diseases. Timely assessment of field problems can improve yields and incomes.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 : final year projects(2024-2025)</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US" dirty="0"/>
              <a:t> Indian farmers rely on each other for guidance on the type of seeds to use, diagnosis of pests and diseases as well as their remedies. Timely assessment of problems on the field can improve yields and therefore incomes for the smallest of farmers .The solution envisages using the “wisdom of the crowds”- the creation of a crowd-sourced database which is created for the farmers by the farmers. In the ideal situation farmers will be able to login to see information that other farmers have inputted.</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a:t>
            </a:r>
            <a:r>
              <a:rPr lang="en-IN" dirty="0"/>
              <a:t>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https://github.com/GaduputiTreteswarNaidu/Crowd-Sourcing-of-Diseases-and-Pests-Information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r>
              <a:rPr lang="en-IN" b="1" dirty="0"/>
              <a:t>User Interface (UI/UX Design)</a:t>
            </a:r>
            <a:endParaRPr lang="en-US" b="1" dirty="0">
              <a:latin typeface="Cambria" panose="02040503050406030204" pitchFamily="18" charset="0"/>
              <a:ea typeface="Cambria" panose="02040503050406030204" pitchFamily="18" charset="0"/>
            </a:endParaRPr>
          </a:p>
          <a:p>
            <a:pPr marL="495300" indent="-342900" algn="just">
              <a:spcBef>
                <a:spcPts val="0"/>
              </a:spcBef>
              <a:buSzPct val="100000"/>
            </a:pPr>
            <a:r>
              <a:rPr lang="en-IN" dirty="0"/>
              <a:t>Mobile App Development</a:t>
            </a:r>
            <a:r>
              <a:rPr lang="en-US" b="1" dirty="0">
                <a:latin typeface="Cambria" panose="02040503050406030204" pitchFamily="18" charset="0"/>
                <a:ea typeface="Cambria" panose="02040503050406030204" pitchFamily="18" charset="0"/>
              </a:rPr>
              <a:t> </a:t>
            </a:r>
            <a:endParaRPr lang="en-US" dirty="0"/>
          </a:p>
          <a:p>
            <a:pPr marL="152400" indent="0" algn="just">
              <a:spcBef>
                <a:spcPts val="0"/>
              </a:spcBef>
              <a:buSzPct val="100000"/>
              <a:buNone/>
            </a:pPr>
            <a:r>
              <a:rPr lang="en-IN" b="1" dirty="0"/>
              <a:t>Backend (Server-Side Logic &amp; APIs)</a:t>
            </a:r>
            <a:endParaRPr lang="en-IN" dirty="0"/>
          </a:p>
          <a:p>
            <a:pPr marL="495300" indent="-342900" algn="just">
              <a:spcBef>
                <a:spcPts val="0"/>
              </a:spcBef>
              <a:buSzPct val="100000"/>
            </a:pPr>
            <a:r>
              <a:rPr lang="en-IN" dirty="0"/>
              <a:t>Data Security</a:t>
            </a:r>
          </a:p>
          <a:p>
            <a:pPr marL="495300" indent="-342900" algn="just">
              <a:spcBef>
                <a:spcPts val="0"/>
              </a:spcBef>
              <a:buSzPct val="100000"/>
            </a:pPr>
            <a:r>
              <a:rPr lang="en-IN" dirty="0"/>
              <a:t>Database &amp; Storage</a:t>
            </a:r>
          </a:p>
          <a:p>
            <a:pPr marL="76200" indent="0">
              <a:buNone/>
            </a:pPr>
            <a:r>
              <a:rPr lang="en-IN" b="1" dirty="0"/>
              <a:t>Relational Databases</a:t>
            </a:r>
            <a:r>
              <a:rPr lang="en-IN" dirty="0"/>
              <a:t>:</a:t>
            </a:r>
          </a:p>
          <a:p>
            <a:r>
              <a:rPr lang="en-IN" dirty="0" err="1"/>
              <a:t>FireBase</a:t>
            </a:r>
            <a:endParaRPr lang="en-IN" dirty="0"/>
          </a:p>
          <a:p>
            <a:pPr marL="76200" indent="0">
              <a:buNone/>
            </a:pPr>
            <a:r>
              <a:rPr lang="en-IN" b="1" dirty="0"/>
              <a:t>Artificial Intelligence (AI) / Machine Learning (ML):</a:t>
            </a:r>
          </a:p>
          <a:p>
            <a:r>
              <a:rPr lang="en-US" dirty="0"/>
              <a:t>TensorFlow and </a:t>
            </a:r>
            <a:r>
              <a:rPr lang="en-US" dirty="0" err="1"/>
              <a:t>PyTorch</a:t>
            </a:r>
            <a:endParaRPr lang="en-US" b="1" dirty="0"/>
          </a:p>
          <a:p>
            <a:pPr marL="152400" indent="0" algn="just">
              <a:spcBef>
                <a:spcPts val="0"/>
              </a:spcBef>
              <a:buSzPct val="100000"/>
              <a:buNone/>
            </a:pPr>
            <a:endParaRPr lang="en-US" dirty="0"/>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Software and Hardware Requirements:</a:t>
            </a:r>
          </a:p>
          <a:p>
            <a:pPr marL="152400" indent="0" algn="just">
              <a:lnSpc>
                <a:spcPct val="200000"/>
              </a:lnSpc>
              <a:spcBef>
                <a:spcPts val="0"/>
              </a:spcBef>
              <a:buSzPct val="100000"/>
              <a:buNone/>
            </a:pPr>
            <a:r>
              <a:rPr lang="en-US" sz="2000" b="1" dirty="0">
                <a:latin typeface="Cambria" panose="02040503050406030204" pitchFamily="18" charset="0"/>
                <a:ea typeface="Cambria" panose="02040503050406030204" pitchFamily="18" charset="0"/>
              </a:rPr>
              <a:t>        Software Requirements: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Database Management System: To store and manage the crowd-sourced data.</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Mobile Application: For farmers to input and access information.</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Using Authentication: To ensure access and data integrity.</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Data Analytics Tools: To analyze the collected data and provide insights</a:t>
            </a:r>
          </a:p>
          <a:p>
            <a:pPr marL="152400" indent="0" algn="just">
              <a:lnSpc>
                <a:spcPct val="200000"/>
              </a:lnSpc>
              <a:spcBef>
                <a:spcPts val="0"/>
              </a:spcBef>
              <a:buSzPct val="100000"/>
              <a:buNone/>
            </a:pPr>
            <a:r>
              <a:rPr lang="en-US" sz="2000" b="1" dirty="0">
                <a:latin typeface="Cambria" panose="02040503050406030204" pitchFamily="18" charset="0"/>
                <a:ea typeface="Cambria" panose="02040503050406030204" pitchFamily="18" charset="0"/>
              </a:rPr>
              <a:t>        Hardware Requirements: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Server: To host the database and applications.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Smartphones/Tablets: For farmers to use the mobile application</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Internet Connectivity: To ensure real-time data sharing and access.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rtl="0">
              <a:lnSpc>
                <a:spcPct val="150000"/>
              </a:lnSpc>
              <a:spcBef>
                <a:spcPts val="0"/>
              </a:spcBef>
              <a:spcAft>
                <a:spcPts val="0"/>
              </a:spcAft>
              <a:buClr>
                <a:schemeClr val="dk1"/>
              </a:buClr>
              <a:buSzPct val="100000"/>
              <a:buNone/>
            </a:pPr>
            <a:r>
              <a:rPr lang="en-US" dirty="0"/>
              <a:t>The project aims to address the challenges faced by farmers and</a:t>
            </a:r>
          </a:p>
          <a:p>
            <a:pPr marL="342900" lvl="0" indent="-190500" rtl="0">
              <a:lnSpc>
                <a:spcPct val="150000"/>
              </a:lnSpc>
              <a:spcBef>
                <a:spcPts val="0"/>
              </a:spcBef>
              <a:spcAft>
                <a:spcPts val="0"/>
              </a:spcAft>
              <a:buClr>
                <a:schemeClr val="dk1"/>
              </a:buClr>
              <a:buSzPct val="100000"/>
              <a:buNone/>
            </a:pPr>
            <a:r>
              <a:rPr lang="en-US" dirty="0"/>
              <a:t>agricultural stakeholders in identifying, tracking, and responding</a:t>
            </a:r>
          </a:p>
          <a:p>
            <a:pPr marL="342900" lvl="0" indent="-190500" rtl="0">
              <a:lnSpc>
                <a:spcPct val="150000"/>
              </a:lnSpc>
              <a:spcBef>
                <a:spcPts val="0"/>
              </a:spcBef>
              <a:spcAft>
                <a:spcPts val="0"/>
              </a:spcAft>
              <a:buClr>
                <a:schemeClr val="dk1"/>
              </a:buClr>
              <a:buSzPct val="100000"/>
              <a:buNone/>
            </a:pPr>
            <a:r>
              <a:rPr lang="en-US" dirty="0"/>
              <a:t>to crop diseases and pest outbreaks through a crowdsourcing</a:t>
            </a:r>
          </a:p>
          <a:p>
            <a:pPr marL="342900" lvl="0" indent="-190500" rtl="0">
              <a:lnSpc>
                <a:spcPct val="150000"/>
              </a:lnSpc>
              <a:spcBef>
                <a:spcPts val="0"/>
              </a:spcBef>
              <a:spcAft>
                <a:spcPts val="0"/>
              </a:spcAft>
              <a:buClr>
                <a:schemeClr val="dk1"/>
              </a:buClr>
              <a:buSzPct val="100000"/>
              <a:buNone/>
            </a:pPr>
            <a:r>
              <a:rPr lang="en-US" dirty="0"/>
              <a:t>platform. </a:t>
            </a:r>
          </a:p>
          <a:p>
            <a:pPr marL="342900" lvl="0" indent="-190500"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 </a:t>
            </a:r>
            <a:r>
              <a:rPr lang="en-IN" dirty="0"/>
              <a:t>Problem Identification</a:t>
            </a:r>
          </a:p>
          <a:p>
            <a:pPr marL="342900" lvl="0" indent="-190500" rtl="0">
              <a:lnSpc>
                <a:spcPct val="15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ii.</a:t>
            </a:r>
            <a:r>
              <a:rPr lang="en-IN" dirty="0"/>
              <a:t> Target Users</a:t>
            </a:r>
          </a:p>
          <a:p>
            <a:pPr marL="342900" lvl="0" indent="-190500" rtl="0">
              <a:lnSpc>
                <a:spcPct val="15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iii.</a:t>
            </a:r>
            <a:r>
              <a:rPr lang="en-IN" dirty="0"/>
              <a:t> Objectives of the Solution</a:t>
            </a:r>
          </a:p>
          <a:p>
            <a:pPr marL="342900" lvl="0" indent="-190500" rtl="0">
              <a:lnSpc>
                <a:spcPct val="15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iv.</a:t>
            </a:r>
            <a:r>
              <a:rPr lang="en-IN" dirty="0"/>
              <a:t> Opportunities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lgn="just">
              <a:lnSpc>
                <a:spcPct val="150000"/>
              </a:lnSpc>
            </a:pPr>
            <a:r>
              <a:rPr lang="en-US" sz="2400" dirty="0">
                <a:latin typeface="Cambria"/>
                <a:ea typeface="Cambria"/>
              </a:rPr>
              <a:t>Research and Analysis: September 2024 -October 2024 </a:t>
            </a:r>
            <a:endParaRPr lang="en-US" dirty="0"/>
          </a:p>
          <a:p>
            <a:pPr algn="just">
              <a:lnSpc>
                <a:spcPct val="150000"/>
              </a:lnSpc>
            </a:pPr>
            <a:r>
              <a:rPr lang="en-US" sz="2400" dirty="0">
                <a:latin typeface="Cambria"/>
                <a:ea typeface="Cambria"/>
              </a:rPr>
              <a:t>Development of App(</a:t>
            </a:r>
            <a:r>
              <a:rPr lang="en-US" sz="2400" dirty="0" err="1">
                <a:latin typeface="Cambria"/>
                <a:ea typeface="Cambria"/>
              </a:rPr>
              <a:t>Frontend&amp;Backend</a:t>
            </a:r>
            <a:r>
              <a:rPr lang="en-US" sz="2400" dirty="0">
                <a:latin typeface="Cambria"/>
                <a:ea typeface="Cambria"/>
              </a:rPr>
              <a:t>): October 2024 - November 2024</a:t>
            </a:r>
          </a:p>
          <a:p>
            <a:pPr algn="just">
              <a:lnSpc>
                <a:spcPct val="150000"/>
              </a:lnSpc>
            </a:pPr>
            <a:r>
              <a:rPr lang="en-US" sz="2400" dirty="0">
                <a:latin typeface="Cambria"/>
                <a:ea typeface="Cambria"/>
              </a:rPr>
              <a:t>Testing and Refinement: November 2024</a:t>
            </a:r>
          </a:p>
          <a:p>
            <a:pPr algn="just">
              <a:lnSpc>
                <a:spcPct val="150000"/>
              </a:lnSpc>
            </a:pPr>
            <a:r>
              <a:rPr lang="en-US" sz="2400" dirty="0">
                <a:latin typeface="Cambria"/>
                <a:ea typeface="Cambria"/>
              </a:rPr>
              <a:t>Final Report and Presentation: December 2024</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a:lnSpc>
                <a:spcPct val="150000"/>
              </a:lnSpc>
            </a:pPr>
            <a:r>
              <a:rPr lang="en-US" sz="2600" dirty="0">
                <a:latin typeface="Cambria" panose="02040503050406030204" pitchFamily="18" charset="0"/>
                <a:ea typeface="Cambria" panose="02040503050406030204" pitchFamily="18" charset="0"/>
              </a:rPr>
              <a:t>  </a:t>
            </a:r>
            <a:r>
              <a:rPr lang="en-IN" sz="2600" dirty="0">
                <a:effectLst/>
                <a:latin typeface="Times New Roman" panose="02020603050405020304" pitchFamily="18" charset="0"/>
                <a:ea typeface="Times New Roman" panose="02020603050405020304" pitchFamily="18" charset="0"/>
              </a:rPr>
              <a:t>[1]. He, Y., et al. (2016) ‘Crowdsourcing for Plant Pest and Disease Diagnosis: A Case Study in China’, </a:t>
            </a:r>
            <a:r>
              <a:rPr lang="en-IN" sz="2600" i="1" dirty="0">
                <a:effectLst/>
                <a:latin typeface="Times New Roman" panose="02020603050405020304" pitchFamily="18" charset="0"/>
                <a:ea typeface="Times New Roman" panose="02020603050405020304" pitchFamily="18" charset="0"/>
              </a:rPr>
              <a:t>Computers and Electronics in Agriculture</a:t>
            </a:r>
            <a:r>
              <a:rPr lang="en-IN" sz="2600" dirty="0">
                <a:effectLst/>
                <a:latin typeface="Times New Roman" panose="02020603050405020304" pitchFamily="18" charset="0"/>
                <a:ea typeface="Times New Roman" panose="02020603050405020304" pitchFamily="18" charset="0"/>
              </a:rPr>
              <a:t>, Vol. 127, pp. 15-22.</a:t>
            </a:r>
          </a:p>
          <a:p>
            <a:pPr>
              <a:lnSpc>
                <a:spcPct val="150000"/>
              </a:lnSpc>
            </a:pPr>
            <a:r>
              <a:rPr lang="en-IN" sz="2600" dirty="0">
                <a:effectLst/>
                <a:latin typeface="Times New Roman" panose="02020603050405020304" pitchFamily="18" charset="0"/>
                <a:ea typeface="Times New Roman" panose="02020603050405020304" pitchFamily="18" charset="0"/>
              </a:rPr>
              <a:t>[2]. Dufour, M., &amp; </a:t>
            </a:r>
            <a:r>
              <a:rPr lang="en-IN" sz="2600" dirty="0" err="1">
                <a:effectLst/>
                <a:latin typeface="Times New Roman" panose="02020603050405020304" pitchFamily="18" charset="0"/>
                <a:ea typeface="Times New Roman" panose="02020603050405020304" pitchFamily="18" charset="0"/>
              </a:rPr>
              <a:t>Poulain</a:t>
            </a:r>
            <a:r>
              <a:rPr lang="en-IN" sz="2600" dirty="0">
                <a:effectLst/>
                <a:latin typeface="Times New Roman" panose="02020603050405020304" pitchFamily="18" charset="0"/>
                <a:ea typeface="Times New Roman" panose="02020603050405020304" pitchFamily="18" charset="0"/>
              </a:rPr>
              <a:t>, L. (2018) ‘Leveraging Crowdsourcing to Detect Plant Disease in Agricultural Systems’, </a:t>
            </a:r>
            <a:r>
              <a:rPr lang="en-IN" sz="2600" i="1" dirty="0">
                <a:effectLst/>
                <a:latin typeface="Times New Roman" panose="02020603050405020304" pitchFamily="18" charset="0"/>
                <a:ea typeface="Times New Roman" panose="02020603050405020304" pitchFamily="18" charset="0"/>
              </a:rPr>
              <a:t>Agricultural Systems</a:t>
            </a:r>
            <a:r>
              <a:rPr lang="en-IN" sz="2600" dirty="0">
                <a:effectLst/>
                <a:latin typeface="Times New Roman" panose="02020603050405020304" pitchFamily="18" charset="0"/>
                <a:ea typeface="Times New Roman" panose="02020603050405020304" pitchFamily="18" charset="0"/>
              </a:rPr>
              <a:t>, Vol. 165, pp. 69-77.</a:t>
            </a:r>
          </a:p>
          <a:p>
            <a:pPr>
              <a:lnSpc>
                <a:spcPct val="150000"/>
              </a:lnSpc>
            </a:pPr>
            <a:r>
              <a:rPr lang="en-IN" sz="2600" dirty="0">
                <a:effectLst/>
                <a:latin typeface="Times New Roman" panose="02020603050405020304" pitchFamily="18" charset="0"/>
                <a:ea typeface="Times New Roman" panose="02020603050405020304" pitchFamily="18" charset="0"/>
              </a:rPr>
              <a:t>[3]. Sarangi, S., et al. (2017) ‘Mobile Crowdsourcing in Agriculture: A Study on Disease and Pest Management for Farmers’, </a:t>
            </a:r>
            <a:r>
              <a:rPr lang="en-IN" sz="2600" i="1" dirty="0">
                <a:effectLst/>
                <a:latin typeface="Times New Roman" panose="02020603050405020304" pitchFamily="18" charset="0"/>
                <a:ea typeface="Times New Roman" panose="02020603050405020304" pitchFamily="18" charset="0"/>
              </a:rPr>
              <a:t>International Journal of Agricultural Sustainability</a:t>
            </a:r>
            <a:r>
              <a:rPr lang="en-IN" sz="2600" dirty="0">
                <a:effectLst/>
                <a:latin typeface="Times New Roman" panose="02020603050405020304" pitchFamily="18" charset="0"/>
                <a:ea typeface="Times New Roman" panose="02020603050405020304" pitchFamily="18" charset="0"/>
              </a:rPr>
              <a:t>, Vol. 15, No. 2, pp. 151-164.</a:t>
            </a:r>
          </a:p>
          <a:p>
            <a:pPr>
              <a:lnSpc>
                <a:spcPct val="150000"/>
              </a:lnSpc>
            </a:pPr>
            <a:r>
              <a:rPr lang="en-IN" sz="2600" dirty="0">
                <a:effectLst/>
                <a:latin typeface="Times New Roman" panose="02020603050405020304" pitchFamily="18" charset="0"/>
                <a:ea typeface="Times New Roman" panose="02020603050405020304" pitchFamily="18" charset="0"/>
              </a:rPr>
              <a:t>[4]. Rosero, E., et al. (2014) ‘A Crowdsourcing Approach for Invasive Pest Monitoring’, </a:t>
            </a:r>
            <a:r>
              <a:rPr lang="en-IN" sz="2600" i="1" dirty="0">
                <a:effectLst/>
                <a:latin typeface="Times New Roman" panose="02020603050405020304" pitchFamily="18" charset="0"/>
                <a:ea typeface="Times New Roman" panose="02020603050405020304" pitchFamily="18" charset="0"/>
              </a:rPr>
              <a:t>PLOS ONE</a:t>
            </a:r>
            <a:r>
              <a:rPr lang="en-IN" sz="2600" dirty="0">
                <a:effectLst/>
                <a:latin typeface="Times New Roman" panose="02020603050405020304" pitchFamily="18" charset="0"/>
                <a:ea typeface="Times New Roman" panose="02020603050405020304" pitchFamily="18" charset="0"/>
              </a:rPr>
              <a:t>, Vol. 9, No. 12, e113849.</a:t>
            </a:r>
          </a:p>
          <a:p>
            <a:pPr>
              <a:lnSpc>
                <a:spcPct val="150000"/>
              </a:lnSpc>
            </a:pPr>
            <a:r>
              <a:rPr lang="en-IN" sz="2600" dirty="0">
                <a:effectLst/>
                <a:latin typeface="Times New Roman" panose="02020603050405020304" pitchFamily="18" charset="0"/>
                <a:ea typeface="Times New Roman" panose="02020603050405020304" pitchFamily="18" charset="0"/>
              </a:rPr>
              <a:t>[5]. Lu, Y., et al. (2015) ‘Crowdsourcing in Agriculture: A Case Study of Disease and Pest Identification in Rice Crops’, </a:t>
            </a:r>
            <a:r>
              <a:rPr lang="en-IN" sz="2600" i="1" dirty="0">
                <a:effectLst/>
                <a:latin typeface="Times New Roman" panose="02020603050405020304" pitchFamily="18" charset="0"/>
                <a:ea typeface="Times New Roman" panose="02020603050405020304" pitchFamily="18" charset="0"/>
              </a:rPr>
              <a:t>Computers and Electronics in Agriculture</a:t>
            </a:r>
            <a:r>
              <a:rPr lang="en-IN" sz="2600" dirty="0">
                <a:effectLst/>
                <a:latin typeface="Times New Roman" panose="02020603050405020304" pitchFamily="18" charset="0"/>
                <a:ea typeface="Times New Roman" panose="02020603050405020304" pitchFamily="18" charset="0"/>
              </a:rPr>
              <a:t>, Vol. 114, pp. 151-157.</a:t>
            </a: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995</Words>
  <Application>Microsoft Office PowerPoint</Application>
  <PresentationFormat>Widescreen</PresentationFormat>
  <Paragraphs>95</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vt:lpstr>
      <vt:lpstr>Times New Roman</vt:lpstr>
      <vt:lpstr>Verdana</vt:lpstr>
      <vt:lpstr>Wingdings</vt:lpstr>
      <vt:lpstr>Bioinformatics</vt:lpstr>
      <vt:lpstr>Crowd sourcing of diseases and pests information</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GADUPUTI TRETESWAR NAIDU</cp:lastModifiedBy>
  <cp:revision>46</cp:revision>
  <dcterms:modified xsi:type="dcterms:W3CDTF">2025-01-11T08:43:25Z</dcterms:modified>
</cp:coreProperties>
</file>