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58" r:id="rId4"/>
    <p:sldId id="276" r:id="rId5"/>
    <p:sldId id="259" r:id="rId6"/>
    <p:sldId id="260" r:id="rId7"/>
    <p:sldId id="261" r:id="rId8"/>
    <p:sldId id="275" r:id="rId9"/>
    <p:sldId id="277" r:id="rId10"/>
    <p:sldId id="262" r:id="rId11"/>
    <p:sldId id="263" r:id="rId12"/>
    <p:sldId id="264" r:id="rId13"/>
    <p:sldId id="268" r:id="rId14"/>
    <p:sldId id="265" r:id="rId15"/>
    <p:sldId id="278" r:id="rId16"/>
    <p:sldId id="274"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85" d="100"/>
          <a:sy n="85"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11-01-2025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11/01/2025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11/01/2025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11/01/2025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11/01/2025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11/01/2025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11/01/2025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11/01/2025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11/01/2025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11/01/2025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11/01/2025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11/01/2025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11/01/2025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GaduputiTreteswarNaidu/Crowd-Sourcing-of-Diseases-and-Pests-Information"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ieeexplore.ieee.org/stamp/stamp.jsp?arnumber=10147225" TargetMode="External"/><Relationship Id="rId2" Type="http://schemas.openxmlformats.org/officeDocument/2006/relationships/hyperlink" Target="https://www.researchgate.net/publication/335135141_Crowdsourcing_real-time_viral_disease_and_pest_information_A_case_of_nation-wide_cassava_disease_surveillance_in_a_developing_country" TargetMode="External"/><Relationship Id="rId1" Type="http://schemas.openxmlformats.org/officeDocument/2006/relationships/slideLayout" Target="../slideLayouts/slideLayout2.xml"/><Relationship Id="rId6" Type="http://schemas.openxmlformats.org/officeDocument/2006/relationships/hyperlink" Target="https://www.sciencedirect.com/science/article/abs/pii/S0309174009002514" TargetMode="External"/><Relationship Id="rId5" Type="http://schemas.openxmlformats.org/officeDocument/2006/relationships/hyperlink" Target="https://www.sciencedirect.com/science/article/abs/pii/S0168169917300479" TargetMode="External"/><Relationship Id="rId4" Type="http://schemas.openxmlformats.org/officeDocument/2006/relationships/hyperlink" Target="https://www.mdpi.com/2073-4395/11/10/1951"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ojs.aaai.org/index.php/HCOMP/article/view/13322/13170" TargetMode="External"/><Relationship Id="rId2" Type="http://schemas.openxmlformats.org/officeDocument/2006/relationships/hyperlink" Target="https://link.springer.com/article/10.1007/s10530-021-02631-3" TargetMode="External"/><Relationship Id="rId1" Type="http://schemas.openxmlformats.org/officeDocument/2006/relationships/slideLayout" Target="../slideLayouts/slideLayout2.xml"/><Relationship Id="rId5" Type="http://schemas.openxmlformats.org/officeDocument/2006/relationships/hyperlink" Target="https://academic.oup.com/jid/article/228/11/1479/7301001" TargetMode="External"/><Relationship Id="rId4" Type="http://schemas.openxmlformats.org/officeDocument/2006/relationships/hyperlink" Target="https://mel.cgiar.org/uploads/reporting/dx4o2Pw0MTqtRgFQjLx7VWEzciq4Bn.pdf"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dirty="0">
                <a:solidFill>
                  <a:schemeClr val="tx1"/>
                </a:solidFill>
                <a:latin typeface="Cambria" panose="02040503050406030204" pitchFamily="18" charset="0"/>
                <a:ea typeface="Cambria" panose="02040503050406030204" pitchFamily="18" charset="0"/>
              </a:rPr>
              <a:t>CROWD SOURCING OF DISEASES AND PESTS INFORMATION</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CSE-G27</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4247452826"/>
              </p:ext>
            </p:extLst>
          </p:nvPr>
        </p:nvGraphicFramePr>
        <p:xfrm>
          <a:off x="553347" y="2721840"/>
          <a:ext cx="5418675" cy="2651810"/>
        </p:xfrm>
        <a:graphic>
          <a:graphicData uri="http://schemas.openxmlformats.org/drawingml/2006/table">
            <a:tbl>
              <a:tblPr firstRow="1" bandRow="1">
                <a:noFill/>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Font typeface="+mj-lt"/>
                        <a:buNone/>
                      </a:pPr>
                      <a:r>
                        <a:rPr lang="en-IN" sz="1800" u="none" strike="noStrike" cap="none" dirty="0"/>
                        <a:t> 20211CSE0067</a:t>
                      </a:r>
                    </a:p>
                    <a:p>
                      <a:pPr marL="0" marR="0" lvl="0" indent="0" algn="ctr" rtl="0">
                        <a:spcBef>
                          <a:spcPts val="0"/>
                        </a:spcBef>
                        <a:spcAft>
                          <a:spcPts val="0"/>
                        </a:spcAft>
                        <a:buFont typeface="+mj-lt"/>
                        <a:buNone/>
                      </a:pPr>
                      <a:r>
                        <a:rPr lang="en-IN" sz="1800" u="none" strike="noStrike" cap="none" dirty="0"/>
                        <a:t>20211CSE0114</a:t>
                      </a:r>
                    </a:p>
                    <a:p>
                      <a:pPr marL="0" marR="0" lvl="0" indent="0" algn="ctr" rtl="0">
                        <a:spcBef>
                          <a:spcPts val="0"/>
                        </a:spcBef>
                        <a:spcAft>
                          <a:spcPts val="0"/>
                        </a:spcAft>
                        <a:buFont typeface="+mj-lt"/>
                        <a:buNone/>
                      </a:pPr>
                      <a:r>
                        <a:rPr lang="en-IN" sz="1800" u="none" strike="noStrike" cap="none" dirty="0"/>
                        <a:t>20211CSE0112</a:t>
                      </a:r>
                    </a:p>
                    <a:p>
                      <a:pPr marL="0" marR="0" lvl="0" indent="0" algn="ctr" rtl="0">
                        <a:spcBef>
                          <a:spcPts val="0"/>
                        </a:spcBef>
                        <a:spcAft>
                          <a:spcPts val="0"/>
                        </a:spcAft>
                        <a:buFont typeface="+mj-lt"/>
                        <a:buNone/>
                      </a:pPr>
                      <a:r>
                        <a:rPr lang="en-IN" sz="1800" u="none" strike="noStrike" cap="none"/>
                        <a:t>20211CSE0125</a:t>
                      </a:r>
                      <a:endParaRPr lang="en-IN"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800" u="none" strike="noStrike" cap="none" dirty="0" err="1"/>
                        <a:t>Gaduputi</a:t>
                      </a:r>
                      <a:r>
                        <a:rPr lang="en-IN" sz="1800" u="none" strike="noStrike" cap="none" dirty="0"/>
                        <a:t> </a:t>
                      </a:r>
                      <a:r>
                        <a:rPr lang="en-IN" sz="1800" u="none" strike="noStrike" cap="none" dirty="0" err="1"/>
                        <a:t>Treteswar</a:t>
                      </a:r>
                      <a:r>
                        <a:rPr lang="en-IN" sz="1800" u="none" strike="noStrike" cap="none" dirty="0"/>
                        <a:t> Naidu</a:t>
                      </a:r>
                    </a:p>
                    <a:p>
                      <a:pPr marL="0" marR="0" lvl="0" indent="0" algn="ctr" rtl="0">
                        <a:spcBef>
                          <a:spcPts val="0"/>
                        </a:spcBef>
                        <a:spcAft>
                          <a:spcPts val="0"/>
                        </a:spcAft>
                        <a:buNone/>
                      </a:pPr>
                      <a:r>
                        <a:rPr lang="en-IN" sz="1800" u="none" strike="noStrike" cap="none" dirty="0"/>
                        <a:t>Reddy </a:t>
                      </a:r>
                      <a:r>
                        <a:rPr lang="en-IN" sz="1800" u="none" strike="noStrike" cap="none" dirty="0" err="1"/>
                        <a:t>Masu</a:t>
                      </a:r>
                      <a:r>
                        <a:rPr lang="en-IN" sz="1800" u="none" strike="noStrike" cap="none" dirty="0"/>
                        <a:t> Teja</a:t>
                      </a:r>
                    </a:p>
                    <a:p>
                      <a:pPr marL="0" marR="0" lvl="0" indent="0" algn="ctr" rtl="0">
                        <a:spcBef>
                          <a:spcPts val="0"/>
                        </a:spcBef>
                        <a:spcAft>
                          <a:spcPts val="0"/>
                        </a:spcAft>
                        <a:buNone/>
                      </a:pPr>
                      <a:r>
                        <a:rPr lang="en-IN" sz="1800" u="none" strike="noStrike" cap="none" dirty="0"/>
                        <a:t>Kasturi Deepak</a:t>
                      </a:r>
                    </a:p>
                    <a:p>
                      <a:pPr marL="0" marR="0" lvl="0" indent="0" algn="ctr" rtl="0">
                        <a:spcBef>
                          <a:spcPts val="0"/>
                        </a:spcBef>
                        <a:spcAft>
                          <a:spcPts val="0"/>
                        </a:spcAft>
                        <a:buNone/>
                      </a:pPr>
                      <a:r>
                        <a:rPr lang="en-IN" sz="1800" u="none" strike="noStrike" cap="none" dirty="0" err="1"/>
                        <a:t>Darisi</a:t>
                      </a:r>
                      <a:r>
                        <a:rPr lang="en-IN" sz="1800" u="none" strike="noStrike" cap="none" dirty="0"/>
                        <a:t> </a:t>
                      </a:r>
                      <a:r>
                        <a:rPr lang="en-IN" sz="1800" u="none" strike="noStrike" cap="none" dirty="0" err="1"/>
                        <a:t>Phani</a:t>
                      </a:r>
                      <a:r>
                        <a:rPr lang="en-IN" sz="1800" u="none" strike="noStrike" cap="none" dirty="0"/>
                        <a:t> Bala </a:t>
                      </a:r>
                      <a:r>
                        <a:rPr lang="en-IN" sz="1800" u="none" strike="noStrike" cap="none" dirty="0" err="1"/>
                        <a:t>Jaswanth</a:t>
                      </a:r>
                      <a:endParaRPr lang="en-IN"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Ms. Rohini A</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Review-1</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CSE</a:t>
            </a:r>
          </a:p>
          <a:p>
            <a:pPr>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err="1">
                <a:solidFill>
                  <a:schemeClr val="tx1"/>
                </a:solidFill>
                <a:latin typeface="Cambria" panose="02040503050406030204" pitchFamily="18" charset="0"/>
                <a:ea typeface="Cambria" panose="02040503050406030204" pitchFamily="18" charset="0"/>
                <a:cs typeface="Verdana"/>
                <a:sym typeface="Verdana"/>
              </a:rPr>
              <a:t>Dr.Asif</a:t>
            </a:r>
            <a:r>
              <a:rPr lang="en-US" sz="2000" b="1" dirty="0">
                <a:solidFill>
                  <a:schemeClr val="tx1"/>
                </a:solidFill>
                <a:latin typeface="Cambria" panose="02040503050406030204" pitchFamily="18" charset="0"/>
                <a:ea typeface="Cambria" panose="02040503050406030204" pitchFamily="18" charset="0"/>
                <a:cs typeface="Verdana"/>
                <a:sym typeface="Verdana"/>
              </a:rPr>
              <a:t> Mohammed H.B</a:t>
            </a:r>
            <a:endParaRPr lang="en-US" sz="2000" b="1" dirty="0">
              <a:solidFill>
                <a:schemeClr val="accent1"/>
              </a:solidFill>
              <a:latin typeface="Cambria" panose="02040503050406030204" pitchFamily="18" charset="0"/>
              <a:ea typeface="Cambria" panose="02040503050406030204" pitchFamily="18" charset="0"/>
              <a:cs typeface="Verdana"/>
              <a:sym typeface="Verdana"/>
            </a:endParaRPr>
          </a:p>
          <a:p>
            <a:pPr>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Mr. Amarnath J.L</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sp>
        <p:nvSpPr>
          <p:cNvPr id="3" name="Content Placeholder 2"/>
          <p:cNvSpPr>
            <a:spLocks noGrp="1"/>
          </p:cNvSpPr>
          <p:nvPr>
            <p:ph idx="1"/>
          </p:nvPr>
        </p:nvSpPr>
        <p:spPr/>
        <p:txBody>
          <a:bodyPr/>
          <a:lstStyle/>
          <a:p>
            <a:pPr marL="0" algn="ctr" rtl="0" eaLnBrk="1" fontAlgn="ctr" latinLnBrk="0" hangingPunct="1">
              <a:spcBef>
                <a:spcPts val="0"/>
              </a:spcBef>
              <a:spcAft>
                <a:spcPts val="0"/>
              </a:spcAft>
            </a:pPr>
            <a:endParaRPr lang="en-IN" sz="1800" b="0" i="0" u="none" strike="noStrike" dirty="0">
              <a:effectLst/>
              <a:latin typeface="Arial" panose="020B0604020202020204" pitchFamily="34" charset="0"/>
            </a:endParaRPr>
          </a:p>
          <a:p>
            <a:pPr marL="0" indent="0">
              <a:buNone/>
            </a:pPr>
            <a:endParaRPr lang="en-GB" dirty="0"/>
          </a:p>
        </p:txBody>
      </p:sp>
      <p:graphicFrame>
        <p:nvGraphicFramePr>
          <p:cNvPr id="4" name="Content Placeholder 3">
            <a:extLst>
              <a:ext uri="{FF2B5EF4-FFF2-40B4-BE49-F238E27FC236}">
                <a16:creationId xmlns:a16="http://schemas.microsoft.com/office/drawing/2014/main" id="{EA9F6DC7-5E9D-EC25-1B68-9EF25A5E2FA8}"/>
              </a:ext>
            </a:extLst>
          </p:cNvPr>
          <p:cNvGraphicFramePr>
            <a:graphicFrameLocks/>
          </p:cNvGraphicFramePr>
          <p:nvPr>
            <p:extLst>
              <p:ext uri="{D42A27DB-BD31-4B8C-83A1-F6EECF244321}">
                <p14:modId xmlns:p14="http://schemas.microsoft.com/office/powerpoint/2010/main" val="396775908"/>
              </p:ext>
            </p:extLst>
          </p:nvPr>
        </p:nvGraphicFramePr>
        <p:xfrm>
          <a:off x="812800" y="1143000"/>
          <a:ext cx="10782170" cy="4711043"/>
        </p:xfrm>
        <a:graphic>
          <a:graphicData uri="http://schemas.openxmlformats.org/drawingml/2006/table">
            <a:tbl>
              <a:tblPr firstRow="1" bandRow="1">
                <a:tableStyleId>{5C22544A-7EE6-4342-B048-85BDC9FD1C3A}</a:tableStyleId>
              </a:tblPr>
              <a:tblGrid>
                <a:gridCol w="2156434">
                  <a:extLst>
                    <a:ext uri="{9D8B030D-6E8A-4147-A177-3AD203B41FA5}">
                      <a16:colId xmlns:a16="http://schemas.microsoft.com/office/drawing/2014/main" val="1872369095"/>
                    </a:ext>
                  </a:extLst>
                </a:gridCol>
                <a:gridCol w="2156434">
                  <a:extLst>
                    <a:ext uri="{9D8B030D-6E8A-4147-A177-3AD203B41FA5}">
                      <a16:colId xmlns:a16="http://schemas.microsoft.com/office/drawing/2014/main" val="2808782269"/>
                    </a:ext>
                  </a:extLst>
                </a:gridCol>
                <a:gridCol w="2156434">
                  <a:extLst>
                    <a:ext uri="{9D8B030D-6E8A-4147-A177-3AD203B41FA5}">
                      <a16:colId xmlns:a16="http://schemas.microsoft.com/office/drawing/2014/main" val="2667926467"/>
                    </a:ext>
                  </a:extLst>
                </a:gridCol>
                <a:gridCol w="2156434">
                  <a:extLst>
                    <a:ext uri="{9D8B030D-6E8A-4147-A177-3AD203B41FA5}">
                      <a16:colId xmlns:a16="http://schemas.microsoft.com/office/drawing/2014/main" val="3479754419"/>
                    </a:ext>
                  </a:extLst>
                </a:gridCol>
                <a:gridCol w="2156434">
                  <a:extLst>
                    <a:ext uri="{9D8B030D-6E8A-4147-A177-3AD203B41FA5}">
                      <a16:colId xmlns:a16="http://schemas.microsoft.com/office/drawing/2014/main" val="2955173261"/>
                    </a:ext>
                  </a:extLst>
                </a:gridCol>
              </a:tblGrid>
              <a:tr h="1032298">
                <a:tc>
                  <a:txBody>
                    <a:bodyPr/>
                    <a:lstStyle/>
                    <a:p>
                      <a:pPr algn="ctr"/>
                      <a:endParaRPr lang="en-US" sz="2000" dirty="0">
                        <a:solidFill>
                          <a:schemeClr val="tx1"/>
                        </a:solidFill>
                      </a:endParaRP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2">
                        <a:lumMod val="90000"/>
                      </a:schemeClr>
                    </a:solidFill>
                  </a:tcPr>
                </a:tc>
                <a:tc>
                  <a:txBody>
                    <a:bodyPr/>
                    <a:lstStyle/>
                    <a:p>
                      <a:pPr algn="ctr"/>
                      <a:r>
                        <a:rPr lang="en-US" sz="2000" dirty="0">
                          <a:solidFill>
                            <a:schemeClr val="tx1"/>
                          </a:solidFill>
                        </a:rPr>
                        <a:t>October</a:t>
                      </a: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2">
                        <a:lumMod val="90000"/>
                      </a:schemeClr>
                    </a:solidFill>
                  </a:tcPr>
                </a:tc>
                <a:tc>
                  <a:txBody>
                    <a:bodyPr/>
                    <a:lstStyle/>
                    <a:p>
                      <a:pPr algn="ctr"/>
                      <a:r>
                        <a:rPr lang="en-US" sz="2000" dirty="0">
                          <a:solidFill>
                            <a:schemeClr val="tx1"/>
                          </a:solidFill>
                        </a:rPr>
                        <a:t>November</a:t>
                      </a: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2">
                        <a:lumMod val="90000"/>
                      </a:schemeClr>
                    </a:solidFill>
                  </a:tcPr>
                </a:tc>
                <a:tc>
                  <a:txBody>
                    <a:bodyPr/>
                    <a:lstStyle/>
                    <a:p>
                      <a:pPr algn="ctr"/>
                      <a:r>
                        <a:rPr lang="en-US" sz="2000">
                          <a:solidFill>
                            <a:schemeClr val="tx1"/>
                          </a:solidFill>
                        </a:rPr>
                        <a:t>December</a:t>
                      </a: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2">
                        <a:lumMod val="90000"/>
                      </a:schemeClr>
                    </a:solidFill>
                  </a:tcPr>
                </a:tc>
                <a:tc>
                  <a:txBody>
                    <a:bodyPr/>
                    <a:lstStyle/>
                    <a:p>
                      <a:pPr algn="ctr"/>
                      <a:r>
                        <a:rPr lang="en-US" sz="2000">
                          <a:solidFill>
                            <a:schemeClr val="tx1"/>
                          </a:solidFill>
                        </a:rPr>
                        <a:t>January</a:t>
                      </a: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2">
                        <a:lumMod val="90000"/>
                      </a:schemeClr>
                    </a:solidFill>
                  </a:tcPr>
                </a:tc>
                <a:extLst>
                  <a:ext uri="{0D108BD9-81ED-4DB2-BD59-A6C34878D82A}">
                    <a16:rowId xmlns:a16="http://schemas.microsoft.com/office/drawing/2014/main" val="3884402299"/>
                  </a:ext>
                </a:extLst>
              </a:tr>
              <a:tr h="882149">
                <a:tc>
                  <a:txBody>
                    <a:bodyPr/>
                    <a:lstStyle/>
                    <a:p>
                      <a:pPr algn="ctr"/>
                      <a:r>
                        <a:rPr lang="en-US" sz="2000" b="1">
                          <a:solidFill>
                            <a:schemeClr val="tx1"/>
                          </a:solidFill>
                        </a:rPr>
                        <a:t>Analysis</a:t>
                      </a:r>
                      <a:endParaRPr lang="en-US" sz="2000">
                        <a:solidFill>
                          <a:schemeClr val="tx1"/>
                        </a:solidFill>
                      </a:endParaRP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2">
                        <a:lumMod val="90000"/>
                      </a:schemeClr>
                    </a:solidFill>
                  </a:tcPr>
                </a:tc>
                <a:tc>
                  <a:txBody>
                    <a:bodyPr/>
                    <a:lstStyle/>
                    <a:p>
                      <a:pPr algn="ctr"/>
                      <a:endParaRPr lang="en-US" sz="2000" dirty="0">
                        <a:solidFill>
                          <a:schemeClr val="tx1"/>
                        </a:solidFill>
                      </a:endParaRPr>
                    </a:p>
                  </a:txBody>
                  <a:tcPr anchor="ctr">
                    <a:lnL w="12700">
                      <a:solidFill>
                        <a:schemeClr val="tx1"/>
                      </a:solidFill>
                    </a:lnL>
                    <a:lnR w="12700">
                      <a:solidFill>
                        <a:schemeClr val="tx1"/>
                      </a:solidFill>
                    </a:lnR>
                    <a:lnT w="12700">
                      <a:solidFill>
                        <a:schemeClr val="tx1"/>
                      </a:solidFill>
                    </a:lnT>
                    <a:lnB w="12700">
                      <a:solidFill>
                        <a:schemeClr val="tx1"/>
                      </a:solidFill>
                    </a:lnB>
                    <a:solidFill>
                      <a:srgbClr val="D5EDA4"/>
                    </a:solidFill>
                  </a:tcPr>
                </a:tc>
                <a:tc>
                  <a:txBody>
                    <a:bodyPr/>
                    <a:lstStyle/>
                    <a:p>
                      <a:pPr marL="0" algn="ctr" defTabSz="914400" rtl="0" eaLnBrk="1" latinLnBrk="0" hangingPunct="1"/>
                      <a:endParaRPr lang="en-US" sz="2000" kern="1200" dirty="0">
                        <a:solidFill>
                          <a:schemeClr val="tx1"/>
                        </a:solidFill>
                        <a:latin typeface="+mn-lt"/>
                        <a:ea typeface="+mn-ea"/>
                        <a:cs typeface="+mn-cs"/>
                      </a:endParaRP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2">
                        <a:lumMod val="90000"/>
                      </a:schemeClr>
                    </a:solidFill>
                  </a:tcPr>
                </a:tc>
                <a:tc>
                  <a:txBody>
                    <a:bodyPr/>
                    <a:lstStyle/>
                    <a:p>
                      <a:pPr marL="0" algn="ctr" defTabSz="914400" rtl="0" eaLnBrk="1" latinLnBrk="0" hangingPunct="1"/>
                      <a:endParaRPr lang="en-US" sz="2000" kern="1200" dirty="0">
                        <a:solidFill>
                          <a:schemeClr val="tx1"/>
                        </a:solidFill>
                        <a:latin typeface="+mn-lt"/>
                        <a:ea typeface="+mn-ea"/>
                        <a:cs typeface="+mn-cs"/>
                      </a:endParaRP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2">
                        <a:lumMod val="90000"/>
                      </a:schemeClr>
                    </a:solidFill>
                  </a:tcPr>
                </a:tc>
                <a:tc>
                  <a:txBody>
                    <a:bodyPr/>
                    <a:lstStyle/>
                    <a:p>
                      <a:pPr algn="ctr"/>
                      <a:endParaRPr lang="en-US" sz="2000">
                        <a:solidFill>
                          <a:schemeClr val="tx1"/>
                        </a:solidFill>
                      </a:endParaRP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2">
                        <a:lumMod val="90000"/>
                      </a:schemeClr>
                    </a:solidFill>
                  </a:tcPr>
                </a:tc>
                <a:extLst>
                  <a:ext uri="{0D108BD9-81ED-4DB2-BD59-A6C34878D82A}">
                    <a16:rowId xmlns:a16="http://schemas.microsoft.com/office/drawing/2014/main" val="956316212"/>
                  </a:ext>
                </a:extLst>
              </a:tr>
              <a:tr h="882149">
                <a:tc>
                  <a:txBody>
                    <a:bodyPr/>
                    <a:lstStyle/>
                    <a:p>
                      <a:pPr algn="ctr"/>
                      <a:r>
                        <a:rPr lang="en-US" sz="2000" b="1">
                          <a:solidFill>
                            <a:schemeClr val="tx1"/>
                          </a:solidFill>
                        </a:rPr>
                        <a:t>Design</a:t>
                      </a:r>
                      <a:endParaRPr lang="en-US" sz="2000">
                        <a:solidFill>
                          <a:schemeClr val="tx1"/>
                        </a:solidFill>
                      </a:endParaRP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2">
                        <a:lumMod val="90000"/>
                      </a:schemeClr>
                    </a:solidFill>
                  </a:tcPr>
                </a:tc>
                <a:tc>
                  <a:txBody>
                    <a:bodyPr/>
                    <a:lstStyle/>
                    <a:p>
                      <a:pPr algn="ctr"/>
                      <a:endParaRPr lang="en-US" sz="2000" dirty="0">
                        <a:solidFill>
                          <a:schemeClr val="tx1"/>
                        </a:solidFill>
                      </a:endParaRP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2">
                        <a:lumMod val="90000"/>
                      </a:schemeClr>
                    </a:solidFill>
                  </a:tcPr>
                </a:tc>
                <a:tc>
                  <a:txBody>
                    <a:bodyPr/>
                    <a:lstStyle/>
                    <a:p>
                      <a:pPr marL="0" algn="ctr" defTabSz="914400" rtl="0" eaLnBrk="1" latinLnBrk="0" hangingPunct="1"/>
                      <a:endParaRPr lang="en-US" sz="2000" kern="1200" dirty="0">
                        <a:solidFill>
                          <a:schemeClr val="tx1"/>
                        </a:solidFill>
                        <a:latin typeface="+mn-lt"/>
                        <a:ea typeface="+mn-ea"/>
                        <a:cs typeface="+mn-cs"/>
                      </a:endParaRPr>
                    </a:p>
                  </a:txBody>
                  <a:tcPr anchor="ctr">
                    <a:lnL w="12700">
                      <a:solidFill>
                        <a:schemeClr val="tx1"/>
                      </a:solidFill>
                    </a:lnL>
                    <a:lnR w="12700">
                      <a:solidFill>
                        <a:schemeClr val="tx1"/>
                      </a:solidFill>
                    </a:lnR>
                    <a:lnT w="12700">
                      <a:solidFill>
                        <a:schemeClr val="tx1"/>
                      </a:solidFill>
                    </a:lnT>
                    <a:lnB w="12700">
                      <a:solidFill>
                        <a:schemeClr val="tx1"/>
                      </a:solidFill>
                    </a:lnB>
                    <a:solidFill>
                      <a:srgbClr val="92D050"/>
                    </a:solidFill>
                  </a:tcPr>
                </a:tc>
                <a:tc>
                  <a:txBody>
                    <a:bodyPr/>
                    <a:lstStyle/>
                    <a:p>
                      <a:pPr marL="0" algn="ctr" defTabSz="914400" rtl="0" eaLnBrk="1" latinLnBrk="0" hangingPunct="1"/>
                      <a:endParaRPr lang="en-US" sz="2000" kern="1200">
                        <a:solidFill>
                          <a:schemeClr val="tx1"/>
                        </a:solidFill>
                        <a:latin typeface="+mn-lt"/>
                        <a:ea typeface="+mn-ea"/>
                        <a:cs typeface="+mn-cs"/>
                      </a:endParaRP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2">
                        <a:lumMod val="90000"/>
                      </a:schemeClr>
                    </a:solidFill>
                  </a:tcPr>
                </a:tc>
                <a:tc>
                  <a:txBody>
                    <a:bodyPr/>
                    <a:lstStyle/>
                    <a:p>
                      <a:pPr algn="ctr"/>
                      <a:endParaRPr lang="en-US" sz="2000">
                        <a:solidFill>
                          <a:schemeClr val="tx1"/>
                        </a:solidFill>
                      </a:endParaRP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2">
                        <a:lumMod val="90000"/>
                      </a:schemeClr>
                    </a:solidFill>
                  </a:tcPr>
                </a:tc>
                <a:extLst>
                  <a:ext uri="{0D108BD9-81ED-4DB2-BD59-A6C34878D82A}">
                    <a16:rowId xmlns:a16="http://schemas.microsoft.com/office/drawing/2014/main" val="3689635765"/>
                  </a:ext>
                </a:extLst>
              </a:tr>
              <a:tr h="882149">
                <a:tc>
                  <a:txBody>
                    <a:bodyPr/>
                    <a:lstStyle/>
                    <a:p>
                      <a:pPr algn="ctr"/>
                      <a:r>
                        <a:rPr lang="en-US" sz="2000" b="1">
                          <a:solidFill>
                            <a:schemeClr val="tx1"/>
                          </a:solidFill>
                        </a:rPr>
                        <a:t>Develop</a:t>
                      </a:r>
                      <a:endParaRPr lang="en-US" sz="2000">
                        <a:solidFill>
                          <a:schemeClr val="tx1"/>
                        </a:solidFill>
                      </a:endParaRP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2">
                        <a:lumMod val="90000"/>
                      </a:schemeClr>
                    </a:solidFill>
                  </a:tcPr>
                </a:tc>
                <a:tc>
                  <a:txBody>
                    <a:bodyPr/>
                    <a:lstStyle/>
                    <a:p>
                      <a:pPr algn="ctr"/>
                      <a:endParaRPr lang="en-US" sz="2000">
                        <a:solidFill>
                          <a:schemeClr val="tx1"/>
                        </a:solidFill>
                      </a:endParaRP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2">
                        <a:lumMod val="90000"/>
                      </a:schemeClr>
                    </a:solidFill>
                  </a:tcPr>
                </a:tc>
                <a:tc>
                  <a:txBody>
                    <a:bodyPr/>
                    <a:lstStyle/>
                    <a:p>
                      <a:pPr algn="ctr"/>
                      <a:endParaRPr lang="en-US" sz="2000" dirty="0">
                        <a:solidFill>
                          <a:schemeClr val="tx1"/>
                        </a:solidFill>
                      </a:endParaRP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2">
                        <a:lumMod val="90000"/>
                      </a:schemeClr>
                    </a:solidFill>
                  </a:tcPr>
                </a:tc>
                <a:tc>
                  <a:txBody>
                    <a:bodyPr/>
                    <a:lstStyle/>
                    <a:p>
                      <a:pPr algn="ctr"/>
                      <a:endParaRPr lang="en-US" sz="2000" dirty="0">
                        <a:solidFill>
                          <a:schemeClr val="tx1"/>
                        </a:solidFill>
                      </a:endParaRP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accent3">
                        <a:lumMod val="75000"/>
                      </a:schemeClr>
                    </a:solidFill>
                  </a:tcPr>
                </a:tc>
                <a:tc>
                  <a:txBody>
                    <a:bodyPr/>
                    <a:lstStyle/>
                    <a:p>
                      <a:pPr algn="ctr"/>
                      <a:endParaRPr lang="en-US" sz="2000" dirty="0">
                        <a:solidFill>
                          <a:schemeClr val="tx1"/>
                        </a:solidFill>
                      </a:endParaRP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2">
                        <a:lumMod val="90000"/>
                      </a:schemeClr>
                    </a:solidFill>
                  </a:tcPr>
                </a:tc>
                <a:extLst>
                  <a:ext uri="{0D108BD9-81ED-4DB2-BD59-A6C34878D82A}">
                    <a16:rowId xmlns:a16="http://schemas.microsoft.com/office/drawing/2014/main" val="1383465992"/>
                  </a:ext>
                </a:extLst>
              </a:tr>
              <a:tr h="1032298">
                <a:tc>
                  <a:txBody>
                    <a:bodyPr/>
                    <a:lstStyle/>
                    <a:p>
                      <a:pPr algn="ctr"/>
                      <a:r>
                        <a:rPr lang="en-US" sz="2000" b="1">
                          <a:solidFill>
                            <a:schemeClr val="tx1"/>
                          </a:solidFill>
                        </a:rPr>
                        <a:t>Deployment</a:t>
                      </a:r>
                      <a:endParaRPr lang="en-US" sz="2000">
                        <a:solidFill>
                          <a:schemeClr val="tx1"/>
                        </a:solidFill>
                      </a:endParaRP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2">
                        <a:lumMod val="90000"/>
                      </a:schemeClr>
                    </a:solidFill>
                  </a:tcPr>
                </a:tc>
                <a:tc>
                  <a:txBody>
                    <a:bodyPr/>
                    <a:lstStyle/>
                    <a:p>
                      <a:pPr algn="ctr"/>
                      <a:endParaRPr lang="en-US" sz="2000">
                        <a:solidFill>
                          <a:schemeClr val="tx1"/>
                        </a:solidFill>
                      </a:endParaRP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2">
                        <a:lumMod val="90000"/>
                      </a:schemeClr>
                    </a:solidFill>
                  </a:tcPr>
                </a:tc>
                <a:tc>
                  <a:txBody>
                    <a:bodyPr/>
                    <a:lstStyle/>
                    <a:p>
                      <a:pPr algn="ctr"/>
                      <a:endParaRPr lang="en-US" sz="2000">
                        <a:solidFill>
                          <a:schemeClr val="tx1"/>
                        </a:solidFill>
                      </a:endParaRP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2">
                        <a:lumMod val="90000"/>
                      </a:schemeClr>
                    </a:solidFill>
                  </a:tcPr>
                </a:tc>
                <a:tc>
                  <a:txBody>
                    <a:bodyPr/>
                    <a:lstStyle/>
                    <a:p>
                      <a:pPr algn="ctr"/>
                      <a:endParaRPr lang="en-US" sz="2000" dirty="0">
                        <a:solidFill>
                          <a:schemeClr val="tx1"/>
                        </a:solidFill>
                      </a:endParaRP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2">
                        <a:lumMod val="90000"/>
                      </a:schemeClr>
                    </a:solidFill>
                  </a:tcPr>
                </a:tc>
                <a:tc>
                  <a:txBody>
                    <a:bodyPr/>
                    <a:lstStyle/>
                    <a:p>
                      <a:pPr algn="ctr"/>
                      <a:endParaRPr lang="en-US" sz="2000" dirty="0">
                        <a:solidFill>
                          <a:schemeClr val="tx1"/>
                        </a:solidFill>
                      </a:endParaRP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accent3">
                        <a:lumMod val="50000"/>
                      </a:schemeClr>
                    </a:solidFill>
                  </a:tcPr>
                </a:tc>
                <a:extLst>
                  <a:ext uri="{0D108BD9-81ED-4DB2-BD59-A6C34878D82A}">
                    <a16:rowId xmlns:a16="http://schemas.microsoft.com/office/drawing/2014/main" val="2624873836"/>
                  </a:ext>
                </a:extLst>
              </a:tr>
            </a:tbl>
          </a:graphicData>
        </a:graphic>
      </p:graphicFrame>
    </p:spTree>
    <p:extLst>
      <p:ext uri="{BB962C8B-B14F-4D97-AF65-F5344CB8AC3E}">
        <p14:creationId xmlns:p14="http://schemas.microsoft.com/office/powerpoint/2010/main" val="3677332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lstStyle/>
          <a:p>
            <a:r>
              <a:rPr lang="en-GB" dirty="0">
                <a:latin typeface="Verdana"/>
                <a:ea typeface="Verdana"/>
              </a:rPr>
              <a:t>Develop a robust database schema that efficiently stores and retrieves pest and disease data, ensuring quick access and scalability.</a:t>
            </a:r>
          </a:p>
          <a:p>
            <a:r>
              <a:rPr lang="en-GB" dirty="0">
                <a:latin typeface="Verdana"/>
                <a:ea typeface="Verdana"/>
              </a:rPr>
              <a:t>Easy access to expert advice through the platform without needing to travel or wait for help.</a:t>
            </a:r>
            <a:endParaRPr lang="en-GB" dirty="0"/>
          </a:p>
          <a:p>
            <a:r>
              <a:rPr lang="en-GB" dirty="0">
                <a:latin typeface="Verdana"/>
                <a:ea typeface="Verdana"/>
              </a:rPr>
              <a:t>Increased Yield and Agricultural Productivity and increase farmers  income.</a:t>
            </a:r>
          </a:p>
          <a:p>
            <a:r>
              <a:rPr lang="en-GB" dirty="0">
                <a:latin typeface="Verdana"/>
                <a:ea typeface="Verdana"/>
              </a:rPr>
              <a:t>Community Knowledge Sharing and giving professional advice and recommendations.</a:t>
            </a:r>
          </a:p>
          <a:p>
            <a:r>
              <a:rPr lang="en-GB" dirty="0">
                <a:latin typeface="Verdana"/>
                <a:ea typeface="Verdana"/>
              </a:rPr>
              <a:t>Less crop damage by quick reporting and advising farmers.</a:t>
            </a:r>
          </a:p>
          <a:p>
            <a:endParaRPr lang="en-GB" dirty="0"/>
          </a:p>
        </p:txBody>
      </p:sp>
    </p:spTree>
    <p:extLst>
      <p:ext uri="{BB962C8B-B14F-4D97-AF65-F5344CB8AC3E}">
        <p14:creationId xmlns:p14="http://schemas.microsoft.com/office/powerpoint/2010/main" val="1923928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lstStyle/>
          <a:p>
            <a:r>
              <a:rPr lang="en-GB" dirty="0">
                <a:latin typeface="Verdana"/>
                <a:ea typeface="Verdana"/>
              </a:rPr>
              <a:t>The crowdsourcing project for disease and pest information holds significant potential for transforming the way we monitor, manage, and respond to agricultural and public health threats. By utilizing mobile apps, SMS reporting, data integration tools the project empowers farmers, researchers, and citizens to actively participate in identifying and reporting cases of pests and diseases. This decentralized approach enables rapid detection, supports timely response efforts, and creates a comprehensive solutions for diverse locations.</a:t>
            </a:r>
          </a:p>
          <a:p>
            <a:endParaRPr lang="en-GB" dirty="0"/>
          </a:p>
        </p:txBody>
      </p:sp>
    </p:spTree>
    <p:extLst>
      <p:ext uri="{BB962C8B-B14F-4D97-AF65-F5344CB8AC3E}">
        <p14:creationId xmlns:p14="http://schemas.microsoft.com/office/powerpoint/2010/main" val="2238571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a:solidFill>
                  <a:schemeClr val="accent2">
                    <a:lumMod val="75000"/>
                  </a:schemeClr>
                </a:solidFill>
                <a:latin typeface="Cambria" panose="02040503050406030204" pitchFamily="18" charset="0"/>
                <a:ea typeface="Cambria" panose="02040503050406030204" pitchFamily="18" charset="0"/>
              </a:rPr>
              <a:t>Github Link</a:t>
            </a:r>
          </a:p>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hlinkClick r:id="rId3"/>
              </a:rPr>
              <a:t>https://github.com/GaduputiTreteswarNaidu/Crowd-Sourcing-of-Diseases-and-Pests-Information</a:t>
            </a: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lstStyle/>
          <a:p>
            <a:r>
              <a:rPr lang="en-GB" dirty="0">
                <a:latin typeface="Verdana"/>
                <a:ea typeface="Verdana"/>
                <a:hlinkClick r:id="rId2"/>
              </a:rPr>
              <a:t>https://www.researchgate.net/publication/335135141_Crowdsourcing_real-time_viral_disease_and_pest_information_A_case_of_nation-wide_cassava_disease_surveillance_in_a_developing_country</a:t>
            </a:r>
            <a:endParaRPr lang="en-GB" dirty="0"/>
          </a:p>
          <a:p>
            <a:endParaRPr lang="en-GB" dirty="0">
              <a:latin typeface="Verdana"/>
              <a:ea typeface="Verdana"/>
            </a:endParaRPr>
          </a:p>
          <a:p>
            <a:r>
              <a:rPr lang="en-GB" dirty="0">
                <a:latin typeface="Verdana"/>
                <a:ea typeface="Verdana"/>
                <a:hlinkClick r:id="rId3"/>
              </a:rPr>
              <a:t>https://ieeexplore.ieee.org/stamp/stamp.jsp?arnumber=10147225</a:t>
            </a:r>
            <a:endParaRPr lang="en-GB" dirty="0">
              <a:hlinkClick r:id="rId3"/>
            </a:endParaRPr>
          </a:p>
          <a:p>
            <a:pPr marL="0" indent="0">
              <a:buNone/>
            </a:pPr>
            <a:endParaRPr lang="en-GB" dirty="0">
              <a:latin typeface="Verdana"/>
              <a:ea typeface="Verdana"/>
            </a:endParaRPr>
          </a:p>
          <a:p>
            <a:r>
              <a:rPr lang="en-GB" dirty="0">
                <a:latin typeface="Verdana"/>
                <a:ea typeface="Verdana"/>
                <a:hlinkClick r:id="rId4"/>
              </a:rPr>
              <a:t>https://www.mdpi.com/2073-4395/11/10/1951</a:t>
            </a:r>
            <a:endParaRPr lang="en-GB" dirty="0">
              <a:hlinkClick r:id="rId4"/>
            </a:endParaRPr>
          </a:p>
          <a:p>
            <a:endParaRPr lang="en-GB" dirty="0">
              <a:latin typeface="Verdana"/>
              <a:ea typeface="Verdana"/>
            </a:endParaRPr>
          </a:p>
          <a:p>
            <a:r>
              <a:rPr lang="en-GB" dirty="0">
                <a:latin typeface="Verdana"/>
                <a:ea typeface="Verdana"/>
                <a:hlinkClick r:id="rId5"/>
              </a:rPr>
              <a:t>https://www.sciencedirect.com/science/article/abs/pii/S0168169917300479</a:t>
            </a:r>
            <a:endParaRPr lang="en-GB" dirty="0">
              <a:hlinkClick r:id="rId6"/>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endParaRPr lang="en-GB" dirty="0"/>
          </a:p>
        </p:txBody>
      </p:sp>
    </p:spTree>
    <p:extLst>
      <p:ext uri="{BB962C8B-B14F-4D97-AF65-F5344CB8AC3E}">
        <p14:creationId xmlns:p14="http://schemas.microsoft.com/office/powerpoint/2010/main" val="3613863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2D585B-F1E5-11CE-521D-BA4F7040D76F}"/>
              </a:ext>
            </a:extLst>
          </p:cNvPr>
          <p:cNvSpPr>
            <a:spLocks noGrp="1"/>
          </p:cNvSpPr>
          <p:nvPr>
            <p:ph idx="1"/>
          </p:nvPr>
        </p:nvSpPr>
        <p:spPr/>
        <p:txBody>
          <a:bodyPr/>
          <a:lstStyle/>
          <a:p>
            <a:r>
              <a:rPr lang="en-US" dirty="0">
                <a:latin typeface="Verdana"/>
                <a:ea typeface="Verdana"/>
                <a:hlinkClick r:id="rId2"/>
              </a:rPr>
              <a:t>https://link.springer.com/article/10.1007/s10530-021-02631-3</a:t>
            </a:r>
            <a:endParaRPr lang="en-US" dirty="0"/>
          </a:p>
          <a:p>
            <a:endParaRPr lang="en-US" dirty="0">
              <a:latin typeface="Verdana"/>
              <a:ea typeface="Verdana"/>
            </a:endParaRPr>
          </a:p>
          <a:p>
            <a:r>
              <a:rPr lang="en-US" dirty="0">
                <a:latin typeface="Verdana"/>
                <a:ea typeface="Verdana"/>
                <a:hlinkClick r:id="rId3"/>
              </a:rPr>
              <a:t>https://ojs.aaai.org/index.php/HCOMP/article/view/13322/13170</a:t>
            </a:r>
          </a:p>
          <a:p>
            <a:endParaRPr lang="en-US" dirty="0"/>
          </a:p>
          <a:p>
            <a:r>
              <a:rPr lang="en-GB" dirty="0">
                <a:hlinkClick r:id="rId4"/>
              </a:rPr>
              <a:t>https://mel.cgiar.org/uploads/reporting/dx4o2Pw0MTqtRgFQjLx7VWEzciq4Bn.pdf</a:t>
            </a:r>
            <a:endParaRPr lang="en-US" dirty="0"/>
          </a:p>
          <a:p>
            <a:endParaRPr lang="en-GB" dirty="0"/>
          </a:p>
          <a:p>
            <a:r>
              <a:rPr lang="en-GB" dirty="0">
                <a:latin typeface="Verdana"/>
                <a:ea typeface="Verdana"/>
                <a:hlinkClick r:id="rId5"/>
              </a:rPr>
              <a:t>https://academic.oup.com/jid/article/228/11/1479/7301001</a:t>
            </a:r>
          </a:p>
          <a:p>
            <a:endParaRPr lang="en-IN" dirty="0"/>
          </a:p>
        </p:txBody>
      </p:sp>
    </p:spTree>
    <p:extLst>
      <p:ext uri="{BB962C8B-B14F-4D97-AF65-F5344CB8AC3E}">
        <p14:creationId xmlns:p14="http://schemas.microsoft.com/office/powerpoint/2010/main" val="18208146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8A02-66E7-D4A9-0B63-EC7A4969F9A5}"/>
              </a:ext>
            </a:extLst>
          </p:cNvPr>
          <p:cNvSpPr>
            <a:spLocks noGrp="1"/>
          </p:cNvSpPr>
          <p:nvPr>
            <p:ph type="title"/>
          </p:nvPr>
        </p:nvSpPr>
        <p:spPr/>
        <p:txBody>
          <a:bodyPr/>
          <a:lstStyle/>
          <a:p>
            <a:r>
              <a:rPr lang="en-US" dirty="0"/>
              <a:t>Project work mapping with SDG</a:t>
            </a:r>
            <a:endParaRPr lang="en-IN" dirty="0"/>
          </a:p>
        </p:txBody>
      </p:sp>
      <p:sp>
        <p:nvSpPr>
          <p:cNvPr id="4" name="AutoShape 2" descr="Image preview">
            <a:extLst>
              <a:ext uri="{FF2B5EF4-FFF2-40B4-BE49-F238E27FC236}">
                <a16:creationId xmlns:a16="http://schemas.microsoft.com/office/drawing/2014/main" id="{96B0E362-745E-C478-1396-BA189B71502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Image preview">
            <a:extLst>
              <a:ext uri="{FF2B5EF4-FFF2-40B4-BE49-F238E27FC236}">
                <a16:creationId xmlns:a16="http://schemas.microsoft.com/office/drawing/2014/main" id="{EA944A2A-59CE-0D28-76C1-2B1B38111B31}"/>
              </a:ext>
            </a:extLst>
          </p:cNvPr>
          <p:cNvSpPr>
            <a:spLocks noGrp="1" noChangeAspect="1" noChangeArrowheads="1"/>
          </p:cNvSpPr>
          <p:nvPr>
            <p:ph type="body"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8" name="Picture 7">
            <a:extLst>
              <a:ext uri="{FF2B5EF4-FFF2-40B4-BE49-F238E27FC236}">
                <a16:creationId xmlns:a16="http://schemas.microsoft.com/office/drawing/2014/main" id="{90DEF78C-A0C4-EB04-02C4-4052E05259EB}"/>
              </a:ext>
            </a:extLst>
          </p:cNvPr>
          <p:cNvPicPr>
            <a:picLocks noChangeAspect="1"/>
          </p:cNvPicPr>
          <p:nvPr/>
        </p:nvPicPr>
        <p:blipFill>
          <a:blip r:embed="rId2"/>
          <a:stretch>
            <a:fillRect/>
          </a:stretch>
        </p:blipFill>
        <p:spPr>
          <a:xfrm>
            <a:off x="3461969" y="999786"/>
            <a:ext cx="5877973" cy="5420916"/>
          </a:xfrm>
          <a:prstGeom prst="rect">
            <a:avLst/>
          </a:prstGeom>
        </p:spPr>
      </p:pic>
    </p:spTree>
    <p:extLst>
      <p:ext uri="{BB962C8B-B14F-4D97-AF65-F5344CB8AC3E}">
        <p14:creationId xmlns:p14="http://schemas.microsoft.com/office/powerpoint/2010/main" val="37954494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rmAutofit/>
          </a:bodyPr>
          <a:lstStyle/>
          <a:p>
            <a:r>
              <a:rPr lang="en-US" sz="2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Crowdsourcing has become a perfect approach in many fields; and with the support of collecting disease and pest information, this technology is picking up steam. In this approach, the collective knowledge and participation of a large, distributed group of people from various walks of life are utilized to gather, analyze, and report data on diseases affecting crops, livestock, or human health.</a:t>
            </a:r>
          </a:p>
          <a:p>
            <a:pPr marL="0" indent="0">
              <a:buNone/>
            </a:pPr>
            <a:endParaRPr lang="en-US" sz="2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r>
              <a:rPr lang="en-US" sz="2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Conventional disease and pest monitoring is expert-based surveillance, though effective, always overdue, and, therefore expensive. Crowdsourcing offers a complementary approach in that it's possible to capture information in real-time from non-experts, such as farmers, community members, and citizen scientists, in images, descriptions as well as geolocated data given the prevalence of smartphones, digital tools, and online platforms to assure ease of reporting any sighting or outbreak.</a:t>
            </a:r>
            <a:endParaRPr lang="en-GB"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4" name="Rectangle 1">
            <a:extLst>
              <a:ext uri="{FF2B5EF4-FFF2-40B4-BE49-F238E27FC236}">
                <a16:creationId xmlns:a16="http://schemas.microsoft.com/office/drawing/2014/main" id="{8088C11A-9C9F-58D8-41BF-0A11D1E620A6}"/>
              </a:ext>
            </a:extLst>
          </p:cNvPr>
          <p:cNvSpPr>
            <a:spLocks noGrp="1" noChangeArrowheads="1"/>
          </p:cNvSpPr>
          <p:nvPr>
            <p:ph idx="1"/>
          </p:nvPr>
        </p:nvSpPr>
        <p:spPr bwMode="auto">
          <a:xfrm>
            <a:off x="430305" y="1069965"/>
            <a:ext cx="11564471"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IN" sz="2000" dirty="0" err="1">
                <a:latin typeface="Calibri" panose="020F0502020204030204" pitchFamily="34" charset="0"/>
                <a:ea typeface="Calibri" panose="020F0502020204030204" pitchFamily="34" charset="0"/>
                <a:cs typeface="Calibri" panose="020F0502020204030204" pitchFamily="34" charset="0"/>
              </a:rPr>
              <a:t>Pethuraj</a:t>
            </a:r>
            <a:r>
              <a:rPr lang="en-IN" sz="2000" dirty="0">
                <a:latin typeface="Calibri" panose="020F0502020204030204" pitchFamily="34" charset="0"/>
                <a:ea typeface="Calibri" panose="020F0502020204030204" pitchFamily="34" charset="0"/>
                <a:cs typeface="Calibri" panose="020F0502020204030204" pitchFamily="34" charset="0"/>
              </a:rPr>
              <a:t> and Selvaraj (2019) demonstrated the role of farmers in monitoring crop diseases in India, showing how crowdsourced data helped identify pest outbreaks early. Similarly, Carranza et al. (2021) discussed mobile applications like </a:t>
            </a:r>
            <a:r>
              <a:rPr lang="en-IN" sz="2000" dirty="0" err="1">
                <a:latin typeface="Calibri" panose="020F0502020204030204" pitchFamily="34" charset="0"/>
                <a:ea typeface="Calibri" panose="020F0502020204030204" pitchFamily="34" charset="0"/>
                <a:cs typeface="Calibri" panose="020F0502020204030204" pitchFamily="34" charset="0"/>
              </a:rPr>
              <a:t>PlantVillage</a:t>
            </a:r>
            <a:r>
              <a:rPr lang="en-IN" sz="2000" dirty="0">
                <a:latin typeface="Calibri" panose="020F0502020204030204" pitchFamily="34" charset="0"/>
                <a:ea typeface="Calibri" panose="020F0502020204030204" pitchFamily="34" charset="0"/>
                <a:cs typeface="Calibri" panose="020F0502020204030204" pitchFamily="34" charset="0"/>
              </a:rPr>
              <a:t> that use AI for crop disease diagnosis, offering quick feedback to farmers.</a:t>
            </a:r>
          </a:p>
          <a:p>
            <a:pPr eaLnBrk="0" fontAlgn="base" hangingPunct="0">
              <a:spcBef>
                <a:spcPct val="0"/>
              </a:spcBef>
              <a:spcAft>
                <a:spcPct val="0"/>
              </a:spcAft>
            </a:pPr>
            <a:r>
              <a:rPr lang="en-US" sz="2000" dirty="0">
                <a:latin typeface="Calibri" panose="020F0502020204030204" pitchFamily="34" charset="0"/>
                <a:ea typeface="Calibri" panose="020F0502020204030204" pitchFamily="34" charset="0"/>
                <a:cs typeface="Calibri" panose="020F0502020204030204" pitchFamily="34" charset="0"/>
              </a:rPr>
              <a:t>For instance, </a:t>
            </a:r>
            <a:r>
              <a:rPr lang="en-US" sz="2000" b="1" dirty="0">
                <a:latin typeface="Calibri" panose="020F0502020204030204" pitchFamily="34" charset="0"/>
                <a:ea typeface="Calibri" panose="020F0502020204030204" pitchFamily="34" charset="0"/>
                <a:cs typeface="Calibri" panose="020F0502020204030204" pitchFamily="34" charset="0"/>
              </a:rPr>
              <a:t>AI-based systems</a:t>
            </a:r>
            <a:r>
              <a:rPr lang="en-US" sz="2000" dirty="0">
                <a:latin typeface="Calibri" panose="020F0502020204030204" pitchFamily="34" charset="0"/>
                <a:ea typeface="Calibri" panose="020F0502020204030204" pitchFamily="34" charset="0"/>
                <a:cs typeface="Calibri" panose="020F0502020204030204" pitchFamily="34" charset="0"/>
              </a:rPr>
              <a:t> like the one employed by </a:t>
            </a:r>
            <a:r>
              <a:rPr lang="en-US" sz="2000" dirty="0" err="1">
                <a:latin typeface="Calibri" panose="020F0502020204030204" pitchFamily="34" charset="0"/>
                <a:ea typeface="Calibri" panose="020F0502020204030204" pitchFamily="34" charset="0"/>
                <a:cs typeface="Calibri" panose="020F0502020204030204" pitchFamily="34" charset="0"/>
              </a:rPr>
              <a:t>PlantVillage</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Nuru</a:t>
            </a:r>
            <a:r>
              <a:rPr lang="en-US" sz="2000" dirty="0">
                <a:latin typeface="Calibri" panose="020F0502020204030204" pitchFamily="34" charset="0"/>
                <a:ea typeface="Calibri" panose="020F0502020204030204" pitchFamily="34" charset="0"/>
                <a:cs typeface="Calibri" panose="020F0502020204030204" pitchFamily="34" charset="0"/>
              </a:rPr>
              <a:t> use machine learning to process crowdsourced images of diseased plants and provide instant feedback on potential diseases (Ramcharan et al., 2019). In the domain of pest surveillance, smart sensors and drones are increasingly being used in conjunction with crowdsourced reports to provide a more comprehensive monitoring framework (Goel et al., 2020).</a:t>
            </a:r>
          </a:p>
          <a:p>
            <a:pPr eaLnBrk="0" fontAlgn="base" hangingPunct="0">
              <a:spcBef>
                <a:spcPct val="0"/>
              </a:spcBef>
              <a:spcAft>
                <a:spcPct val="0"/>
              </a:spcAft>
            </a:pPr>
            <a:r>
              <a:rPr lang="en-US" sz="2000" dirty="0">
                <a:latin typeface="Calibri" panose="020F0502020204030204" pitchFamily="34" charset="0"/>
                <a:ea typeface="Calibri" panose="020F0502020204030204" pitchFamily="34" charset="0"/>
                <a:cs typeface="Calibri" panose="020F0502020204030204" pitchFamily="34" charset="0"/>
              </a:rPr>
              <a:t>A critical review by Freitag et al. (2016) outlines the difficulties in maintaining accuracy in crowdsourced data, particularly when contributions come from non-experts. They argue that ensuring data validation through expert review or automated quality checks is essential for improving the reliability of crowdsourced systems. Similarly, </a:t>
            </a:r>
            <a:r>
              <a:rPr lang="en-US" sz="2000" dirty="0" err="1">
                <a:latin typeface="Calibri" panose="020F0502020204030204" pitchFamily="34" charset="0"/>
                <a:ea typeface="Calibri" panose="020F0502020204030204" pitchFamily="34" charset="0"/>
                <a:cs typeface="Calibri" panose="020F0502020204030204" pitchFamily="34" charset="0"/>
              </a:rPr>
              <a:t>Haklay</a:t>
            </a:r>
            <a:r>
              <a:rPr lang="en-US" sz="2000" dirty="0">
                <a:latin typeface="Calibri" panose="020F0502020204030204" pitchFamily="34" charset="0"/>
                <a:ea typeface="Calibri" panose="020F0502020204030204" pitchFamily="34" charset="0"/>
                <a:cs typeface="Calibri" panose="020F0502020204030204" pitchFamily="34" charset="0"/>
              </a:rPr>
              <a:t> (2013) emphasizes the need for sustained participant motivation, as crowdsourcing platforms often suffer from high dropout rates among users once initial enthusiasm fades.</a:t>
            </a:r>
          </a:p>
          <a:p>
            <a:pPr eaLnBrk="0" fontAlgn="base" hangingPunct="0">
              <a:spcBef>
                <a:spcPct val="0"/>
              </a:spcBef>
              <a:spcAft>
                <a:spcPct val="0"/>
              </a:spcAft>
            </a:pPr>
            <a:endParaRPr lang="en-US" sz="2000" dirty="0">
              <a:latin typeface="Calibri" panose="020F0502020204030204" pitchFamily="34" charset="0"/>
              <a:ea typeface="Calibri" panose="020F0502020204030204" pitchFamily="34" charset="0"/>
              <a:cs typeface="Calibri" panose="020F0502020204030204" pitchFamily="34" charset="0"/>
            </a:endParaRPr>
          </a:p>
          <a:p>
            <a:pPr eaLnBrk="0" fontAlgn="base" hangingPunct="0">
              <a:spcBef>
                <a:spcPct val="0"/>
              </a:spcBef>
              <a:spcAft>
                <a:spcPct val="0"/>
              </a:spcAf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US" dirty="0"/>
              <a:t>Existing method Drawback</a:t>
            </a:r>
            <a:endParaRPr lang="en-IN" dirty="0"/>
          </a:p>
        </p:txBody>
      </p:sp>
      <p:sp>
        <p:nvSpPr>
          <p:cNvPr id="3" name="Content Placeholder 2">
            <a:extLst>
              <a:ext uri="{FF2B5EF4-FFF2-40B4-BE49-F238E27FC236}">
                <a16:creationId xmlns:a16="http://schemas.microsoft.com/office/drawing/2014/main" id="{6B8BBEEA-9AE3-9AD1-DBF4-A2CC98EF1B9B}"/>
              </a:ext>
            </a:extLst>
          </p:cNvPr>
          <p:cNvSpPr>
            <a:spLocks noGrp="1"/>
          </p:cNvSpPr>
          <p:nvPr>
            <p:ph idx="1"/>
          </p:nvPr>
        </p:nvSpPr>
        <p:spPr/>
        <p:txBody>
          <a:bodyPr>
            <a:normAutofit/>
          </a:bodyPr>
          <a:lstStyle/>
          <a:p>
            <a:r>
              <a:rPr lang="en-US" sz="2000" b="1" dirty="0"/>
              <a:t>Non-expert Contributions</a:t>
            </a:r>
            <a:r>
              <a:rPr lang="en-US" sz="2000" dirty="0"/>
              <a:t>: Crowdsourced data often comes from non-experts, such as farmers or the general public, who may misidentify diseases or pests. Incorrect diagnoses or misreported sightings can skew results, leading to ineffective interventions.</a:t>
            </a:r>
          </a:p>
          <a:p>
            <a:r>
              <a:rPr lang="en-US" sz="2000" b="1" dirty="0"/>
              <a:t>Inconsistent Reporting</a:t>
            </a:r>
            <a:r>
              <a:rPr lang="en-US" sz="2000" dirty="0"/>
              <a:t>: The quality of reports may vary widely, as some users provide incomplete, vague, or low-resolution data. This inconsistency makes it difficult to maintain a standardized dataset.</a:t>
            </a:r>
          </a:p>
          <a:p>
            <a:r>
              <a:rPr lang="en-US" sz="2000" b="1" dirty="0"/>
              <a:t>Limited Validation Mechanisms</a:t>
            </a:r>
            <a:r>
              <a:rPr lang="en-US" sz="2000" dirty="0"/>
              <a:t>: Many platforms do not have robust methods to verify the accuracy of user-submitted data. While some systems rely on experts to validate reports, this process can be slow and resource-intensive, reducing the real-time value of crowdsourcing.</a:t>
            </a:r>
          </a:p>
          <a:p>
            <a:r>
              <a:rPr lang="en-IN" sz="2000" b="1" dirty="0">
                <a:latin typeface="Verdana"/>
                <a:ea typeface="Verdana"/>
              </a:rPr>
              <a:t>Time Lag in Data Processing:</a:t>
            </a:r>
            <a:r>
              <a:rPr lang="en-IN" sz="2000" dirty="0">
                <a:latin typeface="Verdana"/>
                <a:ea typeface="Verdana"/>
              </a:rPr>
              <a:t> Some crowdsourcing platforms are not designed for real-time data processing. This can lead to delays between when data is submitted and when it is analysed or acted upon.</a:t>
            </a:r>
          </a:p>
          <a:p>
            <a:endParaRPr lang="en-IN" sz="2000" dirty="0"/>
          </a:p>
        </p:txBody>
      </p:sp>
    </p:spTree>
    <p:extLst>
      <p:ext uri="{BB962C8B-B14F-4D97-AF65-F5344CB8AC3E}">
        <p14:creationId xmlns:p14="http://schemas.microsoft.com/office/powerpoint/2010/main" val="1637666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normAutofit lnSpcReduction="10000"/>
          </a:bodyPr>
          <a:lstStyle/>
          <a:p>
            <a:r>
              <a:rPr lang="en-GB" dirty="0">
                <a:latin typeface="Verdana"/>
                <a:ea typeface="Verdana"/>
              </a:rPr>
              <a:t>Develop a mobile application and a corresponding web portal for users (farmers, experts, admins) to report pest or disease occurrences. The app would allow users to submit geotagged photos, descriptions of the problem, location data, and additional data like crop type, symptoms, or affected areas.</a:t>
            </a:r>
            <a:endParaRPr lang="en-US" dirty="0">
              <a:latin typeface="Verdana"/>
              <a:ea typeface="Verdana"/>
            </a:endParaRPr>
          </a:p>
          <a:p>
            <a:r>
              <a:rPr lang="en-GB" dirty="0">
                <a:latin typeface="Verdana"/>
                <a:ea typeface="Verdana"/>
              </a:rPr>
              <a:t>Provide contributors with user-friendly tutorials, visual guides, and resources to help them identify pests or diseases more accurately.</a:t>
            </a:r>
          </a:p>
          <a:p>
            <a:r>
              <a:rPr lang="en-GB" dirty="0">
                <a:latin typeface="Verdana"/>
                <a:ea typeface="Verdana"/>
              </a:rPr>
              <a:t>To address the issue of fake contributors, verification of submissions will be carried out by the admin. By implementing a manual verification process, the system ensures that only accurate and legitimate information is accepted, minimizing the impact of false reports.</a:t>
            </a:r>
            <a:endParaRPr lang="en-GB" dirty="0"/>
          </a:p>
          <a:p>
            <a:endParaRPr lang="en-GB" dirty="0"/>
          </a:p>
        </p:txBody>
      </p:sp>
    </p:spTree>
    <p:extLst>
      <p:ext uri="{BB962C8B-B14F-4D97-AF65-F5344CB8AC3E}">
        <p14:creationId xmlns:p14="http://schemas.microsoft.com/office/powerpoint/2010/main" val="2659618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lstStyle/>
          <a:p>
            <a:r>
              <a:rPr lang="en-GB" b="1" dirty="0">
                <a:latin typeface="Verdana"/>
                <a:ea typeface="Verdana"/>
              </a:rPr>
              <a:t>Facilitate Real-time Reporting of Pests and Diseases:</a:t>
            </a:r>
            <a:r>
              <a:rPr lang="en-GB" dirty="0">
                <a:latin typeface="Verdana"/>
                <a:ea typeface="Verdana"/>
              </a:rPr>
              <a:t> Enable farmers and field workers to report pest and disease incidents in real-time, including uploading images and descriptions for accurate identification.</a:t>
            </a:r>
          </a:p>
          <a:p>
            <a:r>
              <a:rPr lang="en-GB" b="1" dirty="0">
                <a:latin typeface="Verdana"/>
                <a:ea typeface="Verdana"/>
              </a:rPr>
              <a:t>Create a Collaborative Knowledge Base: </a:t>
            </a:r>
            <a:r>
              <a:rPr lang="en-GB" dirty="0">
                <a:latin typeface="Verdana"/>
                <a:ea typeface="Verdana"/>
              </a:rPr>
              <a:t>To develop a centralized platform where users can contribute and access verified information about pest and disease occurrences,  forming a dynamic and localized knowledge repository.</a:t>
            </a:r>
            <a:endParaRPr lang="en-GB" dirty="0"/>
          </a:p>
          <a:p>
            <a:r>
              <a:rPr lang="en-GB" b="1" dirty="0">
                <a:latin typeface="Verdana"/>
                <a:ea typeface="Verdana"/>
              </a:rPr>
              <a:t>Provide Access to Expert Advice:</a:t>
            </a:r>
            <a:r>
              <a:rPr lang="en-GB" dirty="0">
                <a:latin typeface="Verdana"/>
                <a:ea typeface="Verdana"/>
              </a:rPr>
              <a:t> Incorporate a feature where agricultural experts can review reports and share best practices to help manage specific pest and disease issues.</a:t>
            </a:r>
            <a:endParaRPr lang="en-GB" dirty="0"/>
          </a:p>
          <a:p>
            <a:endParaRPr lang="en-GB" dirty="0"/>
          </a:p>
        </p:txBody>
      </p:sp>
    </p:spTree>
    <p:extLst>
      <p:ext uri="{BB962C8B-B14F-4D97-AF65-F5344CB8AC3E}">
        <p14:creationId xmlns:p14="http://schemas.microsoft.com/office/powerpoint/2010/main" val="2666729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p>
        </p:txBody>
      </p:sp>
      <p:sp>
        <p:nvSpPr>
          <p:cNvPr id="3" name="Content Placeholder 2"/>
          <p:cNvSpPr>
            <a:spLocks noGrp="1"/>
          </p:cNvSpPr>
          <p:nvPr>
            <p:ph idx="1"/>
          </p:nvPr>
        </p:nvSpPr>
        <p:spPr/>
        <p:txBody>
          <a:bodyPr/>
          <a:lstStyle/>
          <a:p>
            <a:r>
              <a:rPr lang="en-GB" b="1" dirty="0">
                <a:latin typeface="Verdana"/>
                <a:ea typeface="Verdana"/>
              </a:rPr>
              <a:t>Mobile Application: </a:t>
            </a:r>
            <a:r>
              <a:rPr lang="en-GB" dirty="0">
                <a:latin typeface="Verdana"/>
                <a:ea typeface="Verdana"/>
              </a:rPr>
              <a:t>To develop a mobile app using Android Studio for farmers and citizens to report sightings of diseases or pests.</a:t>
            </a:r>
            <a:endParaRPr lang="en-GB" dirty="0"/>
          </a:p>
          <a:p>
            <a:r>
              <a:rPr lang="en-GB" b="1" dirty="0">
                <a:latin typeface="Verdana"/>
                <a:ea typeface="Verdana"/>
              </a:rPr>
              <a:t>Geotagging:</a:t>
            </a:r>
            <a:r>
              <a:rPr lang="en-GB" dirty="0">
                <a:latin typeface="Verdana"/>
                <a:ea typeface="Verdana"/>
              </a:rPr>
              <a:t> </a:t>
            </a:r>
          </a:p>
          <a:p>
            <a:pPr marL="0" indent="0">
              <a:buNone/>
            </a:pPr>
            <a:r>
              <a:rPr lang="en-GB" dirty="0">
                <a:latin typeface="Verdana"/>
                <a:ea typeface="Verdana"/>
              </a:rPr>
              <a:t> Automatically captures the location of the report.</a:t>
            </a:r>
            <a:endParaRPr lang="en-GB" dirty="0"/>
          </a:p>
          <a:p>
            <a:r>
              <a:rPr lang="en-GB" b="1" dirty="0">
                <a:latin typeface="Verdana"/>
                <a:ea typeface="Verdana"/>
              </a:rPr>
              <a:t>Photo Upload:</a:t>
            </a:r>
            <a:endParaRPr lang="en-GB" dirty="0">
              <a:latin typeface="Verdana"/>
              <a:ea typeface="Verdana"/>
            </a:endParaRPr>
          </a:p>
          <a:p>
            <a:pPr marL="0" indent="0">
              <a:buNone/>
            </a:pPr>
            <a:r>
              <a:rPr lang="en-GB" dirty="0">
                <a:latin typeface="Verdana"/>
                <a:ea typeface="Verdana"/>
              </a:rPr>
              <a:t> Users can submit images of affected plants.</a:t>
            </a:r>
          </a:p>
          <a:p>
            <a:r>
              <a:rPr lang="en-GB" b="1" dirty="0">
                <a:latin typeface="Verdana"/>
                <a:ea typeface="Verdana"/>
              </a:rPr>
              <a:t>SMS-Based Reporting: </a:t>
            </a:r>
            <a:r>
              <a:rPr lang="en-GB" dirty="0">
                <a:latin typeface="Verdana"/>
                <a:ea typeface="Verdana"/>
              </a:rPr>
              <a:t>Useful in areas with limited internet access. Farmers can report pest or disease incidents via SMS.</a:t>
            </a:r>
            <a:endParaRPr lang="en-GB" dirty="0"/>
          </a:p>
          <a:p>
            <a:pPr marL="0" indent="0">
              <a:buNone/>
            </a:pPr>
            <a:endParaRPr lang="en-GB" dirty="0">
              <a:latin typeface="Verdana"/>
              <a:ea typeface="Verdana"/>
            </a:endParaRPr>
          </a:p>
          <a:p>
            <a:endParaRPr lang="en-GB" dirty="0"/>
          </a:p>
        </p:txBody>
      </p:sp>
    </p:spTree>
    <p:extLst>
      <p:ext uri="{BB962C8B-B14F-4D97-AF65-F5344CB8AC3E}">
        <p14:creationId xmlns:p14="http://schemas.microsoft.com/office/powerpoint/2010/main" val="2314944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A156-B1FC-CA07-89DA-0BCF63C14900}"/>
              </a:ext>
            </a:extLst>
          </p:cNvPr>
          <p:cNvSpPr>
            <a:spLocks noGrp="1"/>
          </p:cNvSpPr>
          <p:nvPr>
            <p:ph type="title"/>
          </p:nvPr>
        </p:nvSpPr>
        <p:spPr/>
        <p:txBody>
          <a:bodyPr/>
          <a:lstStyle/>
          <a:p>
            <a:r>
              <a:rPr lang="en-US" dirty="0"/>
              <a:t>Architecture</a:t>
            </a:r>
            <a:endParaRPr lang="en-IN" dirty="0"/>
          </a:p>
        </p:txBody>
      </p:sp>
      <p:pic>
        <p:nvPicPr>
          <p:cNvPr id="4" name="Content Placeholder 3" descr="A diagram of a data flow&#10;&#10;Description automatically generated">
            <a:extLst>
              <a:ext uri="{FF2B5EF4-FFF2-40B4-BE49-F238E27FC236}">
                <a16:creationId xmlns:a16="http://schemas.microsoft.com/office/drawing/2014/main" id="{C25D4D86-E47C-FD2C-6239-7AACC321B789}"/>
              </a:ext>
            </a:extLst>
          </p:cNvPr>
          <p:cNvPicPr>
            <a:picLocks noGrp="1" noChangeAspect="1"/>
          </p:cNvPicPr>
          <p:nvPr>
            <p:ph idx="1"/>
          </p:nvPr>
        </p:nvPicPr>
        <p:blipFill>
          <a:blip r:embed="rId2"/>
          <a:stretch>
            <a:fillRect/>
          </a:stretch>
        </p:blipFill>
        <p:spPr>
          <a:xfrm>
            <a:off x="2628298" y="1017494"/>
            <a:ext cx="6588769" cy="4953000"/>
          </a:xfrm>
        </p:spPr>
      </p:pic>
    </p:spTree>
    <p:extLst>
      <p:ext uri="{BB962C8B-B14F-4D97-AF65-F5344CB8AC3E}">
        <p14:creationId xmlns:p14="http://schemas.microsoft.com/office/powerpoint/2010/main" val="593898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97FD-7A7C-F5A7-82F8-E665F49E37A5}"/>
              </a:ext>
            </a:extLst>
          </p:cNvPr>
          <p:cNvSpPr>
            <a:spLocks noGrp="1"/>
          </p:cNvSpPr>
          <p:nvPr>
            <p:ph type="title"/>
          </p:nvPr>
        </p:nvSpPr>
        <p:spPr/>
        <p:txBody>
          <a:bodyPr/>
          <a:lstStyle/>
          <a:p>
            <a:r>
              <a:rPr lang="en-US" dirty="0"/>
              <a:t>Hardware/software components</a:t>
            </a:r>
            <a:endParaRPr lang="en-IN" dirty="0"/>
          </a:p>
        </p:txBody>
      </p:sp>
      <p:sp>
        <p:nvSpPr>
          <p:cNvPr id="3" name="Content Placeholder 2">
            <a:extLst>
              <a:ext uri="{FF2B5EF4-FFF2-40B4-BE49-F238E27FC236}">
                <a16:creationId xmlns:a16="http://schemas.microsoft.com/office/drawing/2014/main" id="{15C84BCC-0DB1-FDE0-3402-D7F5BF535CDB}"/>
              </a:ext>
            </a:extLst>
          </p:cNvPr>
          <p:cNvSpPr>
            <a:spLocks noGrp="1"/>
          </p:cNvSpPr>
          <p:nvPr>
            <p:ph idx="1"/>
          </p:nvPr>
        </p:nvSpPr>
        <p:spPr/>
        <p:txBody>
          <a:bodyPr/>
          <a:lstStyle/>
          <a:p>
            <a:r>
              <a:rPr lang="en-IN" b="1" dirty="0">
                <a:latin typeface="Verdana"/>
                <a:ea typeface="Verdana"/>
              </a:rPr>
              <a:t>Mobile Application : </a:t>
            </a:r>
            <a:endParaRPr lang="en-US" dirty="0"/>
          </a:p>
          <a:p>
            <a:pPr lvl="1">
              <a:buFont typeface="Courier New" pitchFamily="34" charset="0"/>
              <a:buChar char="o"/>
            </a:pPr>
            <a:r>
              <a:rPr lang="en-IN" dirty="0">
                <a:latin typeface="Verdana"/>
                <a:ea typeface="Verdana"/>
              </a:rPr>
              <a:t>Android Studio</a:t>
            </a:r>
            <a:endParaRPr lang="en-IN" sz="2400" dirty="0"/>
          </a:p>
          <a:p>
            <a:r>
              <a:rPr lang="en-IN" b="1" dirty="0">
                <a:latin typeface="Verdana"/>
                <a:ea typeface="Verdana"/>
              </a:rPr>
              <a:t>Database :</a:t>
            </a:r>
            <a:r>
              <a:rPr lang="en-IN" dirty="0">
                <a:latin typeface="Verdana"/>
                <a:ea typeface="Verdana"/>
              </a:rPr>
              <a:t> </a:t>
            </a:r>
            <a:endParaRPr lang="en-IN" dirty="0"/>
          </a:p>
          <a:p>
            <a:pPr lvl="1">
              <a:buFont typeface="Courier New" pitchFamily="34" charset="0"/>
              <a:buChar char="o"/>
            </a:pPr>
            <a:r>
              <a:rPr lang="en-IN" dirty="0" err="1">
                <a:latin typeface="Verdana"/>
                <a:ea typeface="Verdana"/>
              </a:rPr>
              <a:t>FireBase</a:t>
            </a:r>
            <a:endParaRPr lang="en-IN" dirty="0"/>
          </a:p>
          <a:p>
            <a:r>
              <a:rPr lang="en-IN" b="1" dirty="0">
                <a:latin typeface="Verdana"/>
                <a:ea typeface="Verdana"/>
              </a:rPr>
              <a:t>Geo Location Services :</a:t>
            </a:r>
            <a:r>
              <a:rPr lang="en-IN" dirty="0">
                <a:latin typeface="Verdana"/>
                <a:ea typeface="Verdana"/>
              </a:rPr>
              <a:t> </a:t>
            </a:r>
            <a:endParaRPr lang="en-IN" dirty="0"/>
          </a:p>
          <a:p>
            <a:pPr lvl="1">
              <a:buFont typeface="Courier New" pitchFamily="34" charset="0"/>
              <a:buChar char="o"/>
            </a:pPr>
            <a:r>
              <a:rPr lang="en-IN" dirty="0">
                <a:latin typeface="Verdana"/>
                <a:ea typeface="Verdana"/>
              </a:rPr>
              <a:t>Google maps API</a:t>
            </a:r>
            <a:endParaRPr lang="en-IN" sz="2400" dirty="0"/>
          </a:p>
          <a:p>
            <a:r>
              <a:rPr lang="en-IN" b="1" dirty="0">
                <a:latin typeface="Verdana"/>
                <a:ea typeface="Verdana"/>
              </a:rPr>
              <a:t>Analytics and Reporting: </a:t>
            </a:r>
          </a:p>
          <a:p>
            <a:pPr lvl="1">
              <a:buFont typeface="Courier New" pitchFamily="34" charset="0"/>
              <a:buChar char="o"/>
            </a:pPr>
            <a:r>
              <a:rPr lang="en-IN" dirty="0">
                <a:latin typeface="Verdana"/>
                <a:ea typeface="Verdana"/>
              </a:rPr>
              <a:t>Power BI</a:t>
            </a:r>
            <a:endParaRPr lang="en-IN" b="1" dirty="0">
              <a:latin typeface="Verdana"/>
              <a:ea typeface="Verdana"/>
            </a:endParaRPr>
          </a:p>
          <a:p>
            <a:endParaRPr lang="en-IN" dirty="0"/>
          </a:p>
        </p:txBody>
      </p:sp>
    </p:spTree>
    <p:extLst>
      <p:ext uri="{BB962C8B-B14F-4D97-AF65-F5344CB8AC3E}">
        <p14:creationId xmlns:p14="http://schemas.microsoft.com/office/powerpoint/2010/main" val="825552305"/>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456</TotalTime>
  <Words>1285</Words>
  <Application>Microsoft Office PowerPoint</Application>
  <PresentationFormat>Widescreen</PresentationFormat>
  <Paragraphs>108</Paragraphs>
  <Slides>17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Bookman Old Style</vt:lpstr>
      <vt:lpstr>Calibri</vt:lpstr>
      <vt:lpstr>Cambria</vt:lpstr>
      <vt:lpstr>Courier New</vt:lpstr>
      <vt:lpstr>Verdana</vt:lpstr>
      <vt:lpstr>Bioinformatics</vt:lpstr>
      <vt:lpstr>CROWD SOURCING OF DISEASES AND PESTS INFORMATION</vt:lpstr>
      <vt:lpstr>Introduction</vt:lpstr>
      <vt:lpstr>Literature Review</vt:lpstr>
      <vt:lpstr>Existing method Drawback</vt:lpstr>
      <vt:lpstr>Proposed Method</vt:lpstr>
      <vt:lpstr>Objectives</vt:lpstr>
      <vt:lpstr>Methodology/Modules</vt:lpstr>
      <vt:lpstr>Architecture</vt:lpstr>
      <vt:lpstr>Hardware/software components</vt:lpstr>
      <vt:lpstr>Timeline of Project</vt:lpstr>
      <vt:lpstr>Expected Outcomes</vt:lpstr>
      <vt:lpstr>Conclusion</vt:lpstr>
      <vt:lpstr>Github Link</vt:lpstr>
      <vt:lpstr>References</vt:lpstr>
      <vt:lpstr>PowerPoint Presentation</vt:lpstr>
      <vt:lpstr>Project work mapping with SDG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GADUPUTI TRETESWAR NAIDU</cp:lastModifiedBy>
  <cp:revision>22</cp:revision>
  <dcterms:created xsi:type="dcterms:W3CDTF">2023-03-16T03:26:27Z</dcterms:created>
  <dcterms:modified xsi:type="dcterms:W3CDTF">2025-01-11T08:43:56Z</dcterms:modified>
</cp:coreProperties>
</file>