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69" r:id="rId4"/>
    <p:sldId id="274" r:id="rId5"/>
    <p:sldId id="268" r:id="rId6"/>
    <p:sldId id="275" r:id="rId7"/>
    <p:sldId id="273" r:id="rId8"/>
    <p:sldId id="272" r:id="rId9"/>
    <p:sldId id="271" r:id="rId10"/>
    <p:sldId id="270" r:id="rId11"/>
    <p:sldId id="276" r:id="rId12"/>
    <p:sldId id="277" r:id="rId13"/>
    <p:sldId id="278" r:id="rId14"/>
    <p:sldId id="279" r:id="rId15"/>
    <p:sldId id="265" r:id="rId16"/>
    <p:sldId id="266"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Crowd sourcing of diseases and pests information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CSE-G27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427081967"/>
              </p:ext>
            </p:extLst>
          </p:nvPr>
        </p:nvGraphicFramePr>
        <p:xfrm>
          <a:off x="553347" y="2721840"/>
          <a:ext cx="5418675" cy="301758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20211CSE0067                    </a:t>
                      </a:r>
                    </a:p>
                    <a:p>
                      <a:pPr marL="0" marR="0" lvl="0" indent="0" algn="ctr" rtl="0">
                        <a:spcBef>
                          <a:spcPts val="0"/>
                        </a:spcBef>
                        <a:spcAft>
                          <a:spcPts val="0"/>
                        </a:spcAft>
                        <a:buFont typeface="+mj-lt"/>
                        <a:buNone/>
                      </a:pPr>
                      <a:r>
                        <a:rPr lang="en-US" sz="1800" u="none" strike="noStrike" cap="none" dirty="0"/>
                        <a:t>20211CSE0112</a:t>
                      </a:r>
                    </a:p>
                    <a:p>
                      <a:pPr marL="0" marR="0" lvl="0" indent="0" algn="ctr" rtl="0">
                        <a:spcBef>
                          <a:spcPts val="0"/>
                        </a:spcBef>
                        <a:spcAft>
                          <a:spcPts val="0"/>
                        </a:spcAft>
                        <a:buFont typeface="+mj-lt"/>
                        <a:buNone/>
                      </a:pPr>
                      <a:r>
                        <a:rPr lang="en-US" sz="1800" u="none" strike="noStrike" cap="none" dirty="0"/>
                        <a:t>20211CSE0114</a:t>
                      </a:r>
                    </a:p>
                    <a:p>
                      <a:pPr marL="0" marR="0" lvl="0" indent="0" algn="ctr" rtl="0">
                        <a:spcBef>
                          <a:spcPts val="0"/>
                        </a:spcBef>
                        <a:spcAft>
                          <a:spcPts val="0"/>
                        </a:spcAft>
                        <a:buFont typeface="+mj-lt"/>
                        <a:buNone/>
                      </a:pPr>
                      <a:r>
                        <a:rPr lang="en-US" sz="1800" u="none" strike="noStrike" cap="none" dirty="0"/>
                        <a:t>20211CSE0125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dirty="0" err="1"/>
                        <a:t>Gaduputi</a:t>
                      </a:r>
                      <a:r>
                        <a:rPr lang="en-IN" sz="1800" dirty="0"/>
                        <a:t> </a:t>
                      </a:r>
                      <a:r>
                        <a:rPr lang="en-IN" sz="1800" dirty="0" err="1"/>
                        <a:t>Treteswar</a:t>
                      </a:r>
                      <a:r>
                        <a:rPr lang="en-IN" sz="1800" dirty="0"/>
                        <a:t> Naidu</a:t>
                      </a:r>
                    </a:p>
                    <a:p>
                      <a:pPr marL="0" marR="0" lvl="0" indent="0" algn="ctr" rtl="0">
                        <a:spcBef>
                          <a:spcPts val="0"/>
                        </a:spcBef>
                        <a:spcAft>
                          <a:spcPts val="0"/>
                        </a:spcAft>
                        <a:buNone/>
                      </a:pPr>
                      <a:r>
                        <a:rPr lang="en-IN" sz="1800" dirty="0"/>
                        <a:t>Kasturi Deepak</a:t>
                      </a:r>
                    </a:p>
                    <a:p>
                      <a:pPr marL="0" marR="0" lvl="0" indent="0" algn="ctr" rtl="0">
                        <a:spcBef>
                          <a:spcPts val="0"/>
                        </a:spcBef>
                        <a:spcAft>
                          <a:spcPts val="0"/>
                        </a:spcAft>
                        <a:buNone/>
                      </a:pPr>
                      <a:r>
                        <a:rPr lang="en-IN" sz="1800" dirty="0"/>
                        <a:t>Reddy </a:t>
                      </a:r>
                      <a:r>
                        <a:rPr lang="en-IN" sz="1800" dirty="0" err="1"/>
                        <a:t>Masu</a:t>
                      </a:r>
                      <a:r>
                        <a:rPr lang="en-IN" sz="1800" dirty="0"/>
                        <a:t> Teja</a:t>
                      </a:r>
                    </a:p>
                    <a:p>
                      <a:pPr marL="0" marR="0" lvl="0" indent="0" algn="ctr" rtl="0">
                        <a:spcBef>
                          <a:spcPts val="0"/>
                        </a:spcBef>
                        <a:spcAft>
                          <a:spcPts val="0"/>
                        </a:spcAft>
                        <a:buNone/>
                      </a:pPr>
                      <a:r>
                        <a:rPr lang="en-IN" sz="1800" u="none" strike="noStrike" cap="none" dirty="0" err="1"/>
                        <a:t>Darisi</a:t>
                      </a:r>
                      <a:r>
                        <a:rPr lang="en-IN" sz="1800" u="none" strike="noStrike" cap="none" dirty="0"/>
                        <a:t> </a:t>
                      </a:r>
                      <a:r>
                        <a:rPr lang="en-IN" sz="1800" u="none" strike="noStrike" cap="none" dirty="0" err="1"/>
                        <a:t>Phani</a:t>
                      </a:r>
                      <a:r>
                        <a:rPr lang="en-IN" sz="1800" u="none" strike="noStrike" cap="none" dirty="0"/>
                        <a:t> Bala </a:t>
                      </a:r>
                      <a:r>
                        <a:rPr lang="en-IN" sz="1800" u="none" strike="noStrike" cap="none" dirty="0" err="1"/>
                        <a:t>Jaswanth</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Rohini 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IN" dirty="0"/>
              <a:t>Planned Improvements</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r>
              <a:rPr lang="en-US" b="1" dirty="0"/>
              <a:t>Content:</a:t>
            </a:r>
            <a:endParaRPr lang="en-US" dirty="0"/>
          </a:p>
          <a:p>
            <a:pPr>
              <a:buFont typeface="+mj-lt"/>
              <a:buAutoNum type="arabicPeriod"/>
            </a:pPr>
            <a:r>
              <a:rPr lang="en-US" b="1" dirty="0"/>
              <a:t>AI-Based Preliminary Diagnosis:</a:t>
            </a:r>
            <a:endParaRPr lang="en-US" dirty="0"/>
          </a:p>
          <a:p>
            <a:pPr marL="742950" lvl="1" indent="-285750">
              <a:buFont typeface="+mj-lt"/>
              <a:buAutoNum type="arabicPeriod"/>
            </a:pPr>
            <a:r>
              <a:rPr lang="en-US" dirty="0"/>
              <a:t>Automatically identify diseases based on uploaded images.</a:t>
            </a:r>
          </a:p>
          <a:p>
            <a:pPr>
              <a:buFont typeface="+mj-lt"/>
              <a:buAutoNum type="arabicPeriod"/>
            </a:pPr>
            <a:r>
              <a:rPr lang="en-US" b="1" dirty="0"/>
              <a:t>Geolocation Integration:</a:t>
            </a:r>
            <a:endParaRPr lang="en-US" dirty="0"/>
          </a:p>
          <a:p>
            <a:pPr marL="742950" lvl="1" indent="-285750">
              <a:buFont typeface="+mj-lt"/>
              <a:buAutoNum type="arabicPeriod"/>
            </a:pPr>
            <a:r>
              <a:rPr lang="en-US" dirty="0"/>
              <a:t>Map disease outbreaks to visualize trends.</a:t>
            </a:r>
          </a:p>
          <a:p>
            <a:pPr>
              <a:buFont typeface="+mj-lt"/>
              <a:buAutoNum type="arabicPeriod"/>
            </a:pPr>
            <a:r>
              <a:rPr lang="en-US" b="1" dirty="0"/>
              <a:t>Expert Panel Expansion:</a:t>
            </a:r>
            <a:endParaRPr lang="en-US" dirty="0"/>
          </a:p>
          <a:p>
            <a:pPr marL="742950" lvl="1" indent="-285750">
              <a:buFont typeface="+mj-lt"/>
              <a:buAutoNum type="arabicPeriod"/>
            </a:pPr>
            <a:r>
              <a:rPr lang="en-US" dirty="0"/>
              <a:t>Increase the number of experts for faster responses.</a:t>
            </a:r>
          </a:p>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B70F-8B20-D668-ED5F-8E97649A7261}"/>
              </a:ext>
            </a:extLst>
          </p:cNvPr>
          <p:cNvSpPr>
            <a:spLocks noGrp="1"/>
          </p:cNvSpPr>
          <p:nvPr>
            <p:ph type="title"/>
          </p:nvPr>
        </p:nvSpPr>
        <p:spPr/>
        <p:txBody>
          <a:bodyPr/>
          <a:lstStyle/>
          <a:p>
            <a:r>
              <a:rPr lang="en-US" dirty="0"/>
              <a:t>Outcomes</a:t>
            </a:r>
            <a:endParaRPr lang="en-IN" dirty="0"/>
          </a:p>
        </p:txBody>
      </p:sp>
      <p:sp>
        <p:nvSpPr>
          <p:cNvPr id="3" name="Text Placeholder 2">
            <a:extLst>
              <a:ext uri="{FF2B5EF4-FFF2-40B4-BE49-F238E27FC236}">
                <a16:creationId xmlns:a16="http://schemas.microsoft.com/office/drawing/2014/main" id="{16F35BB1-D9E6-4603-23EE-D8D22C33FD74}"/>
              </a:ext>
            </a:extLst>
          </p:cNvPr>
          <p:cNvSpPr>
            <a:spLocks noGrp="1"/>
          </p:cNvSpPr>
          <p:nvPr>
            <p:ph type="body" idx="1"/>
          </p:nvPr>
        </p:nvSpPr>
        <p:spPr/>
        <p:txBody>
          <a:bodyPr>
            <a:normAutofit/>
          </a:bodyPr>
          <a:lstStyle/>
          <a:p>
            <a:pPr marL="342900" lvl="0" indent="-342900">
              <a:lnSpc>
                <a:spcPct val="150000"/>
              </a:lnSpc>
              <a:buFont typeface="Symbol" panose="05050102010706020507" pitchFamily="18" charset="2"/>
              <a:buChar char=""/>
              <a:tabLst>
                <a:tab pos="619125" algn="l"/>
              </a:tabLst>
            </a:pPr>
            <a:r>
              <a:rPr lang="en-IN" b="1" dirty="0">
                <a:effectLst/>
                <a:latin typeface="Times New Roman" panose="02020603050405020304" pitchFamily="18" charset="0"/>
                <a:ea typeface="Times New Roman" panose="02020603050405020304" pitchFamily="18" charset="0"/>
              </a:rPr>
              <a:t>Enhanced Crop Disease Detection:</a:t>
            </a:r>
            <a:endParaRPr lang="en-IN"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619125" algn="l"/>
              </a:tabLst>
            </a:pPr>
            <a:r>
              <a:rPr lang="en-IN" dirty="0">
                <a:effectLst/>
                <a:latin typeface="Times New Roman" panose="02020603050405020304" pitchFamily="18" charset="0"/>
                <a:ea typeface="Times New Roman" panose="02020603050405020304" pitchFamily="18" charset="0"/>
              </a:rPr>
              <a:t>The mobile application will provide farmers with an easy-to-use platform for reporting and identifying crop diseases, leading to early detection and more effective disease management.</a:t>
            </a:r>
          </a:p>
          <a:p>
            <a:pPr marL="342900" lvl="0" indent="-342900">
              <a:lnSpc>
                <a:spcPct val="150000"/>
              </a:lnSpc>
              <a:buFont typeface="Symbol" panose="05050102010706020507" pitchFamily="18" charset="2"/>
              <a:buChar char=""/>
              <a:tabLst>
                <a:tab pos="619125" algn="l"/>
              </a:tabLst>
            </a:pPr>
            <a:r>
              <a:rPr lang="en-IN" dirty="0">
                <a:effectLst/>
                <a:latin typeface="Times New Roman" panose="02020603050405020304" pitchFamily="18" charset="0"/>
                <a:ea typeface="Times New Roman" panose="02020603050405020304" pitchFamily="18" charset="0"/>
              </a:rPr>
              <a:t>The ability to upload images and describe symptoms will allow users to receive immediate feedback, improving the decision-making process.</a:t>
            </a:r>
          </a:p>
          <a:p>
            <a:endParaRPr lang="en-IN" dirty="0"/>
          </a:p>
        </p:txBody>
      </p:sp>
    </p:spTree>
    <p:extLst>
      <p:ext uri="{BB962C8B-B14F-4D97-AF65-F5344CB8AC3E}">
        <p14:creationId xmlns:p14="http://schemas.microsoft.com/office/powerpoint/2010/main" val="160214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EB039-6FC9-6906-F2AA-4591DBDD2F7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3077476-A664-3254-6218-E3206986DF7F}"/>
              </a:ext>
            </a:extLst>
          </p:cNvPr>
          <p:cNvSpPr>
            <a:spLocks noGrp="1"/>
          </p:cNvSpPr>
          <p:nvPr>
            <p:ph type="body" idx="1"/>
          </p:nvPr>
        </p:nvSpPr>
        <p:spPr/>
        <p:txBody>
          <a:bodyPr>
            <a:normAutofit fontScale="77500" lnSpcReduction="20000"/>
          </a:bodyPr>
          <a:lstStyle/>
          <a:p>
            <a:pPr lvl="0" indent="-457200">
              <a:lnSpc>
                <a:spcPct val="150000"/>
              </a:lnSpc>
              <a:buFont typeface="Arial" panose="020B0604020202020204" pitchFamily="34" charset="0"/>
              <a:buChar char="•"/>
              <a:tabLst>
                <a:tab pos="619125" algn="l"/>
              </a:tabLst>
            </a:pPr>
            <a:r>
              <a:rPr lang="en-IN" sz="2800" b="1" dirty="0">
                <a:effectLst/>
                <a:latin typeface="Times New Roman" panose="02020603050405020304" pitchFamily="18" charset="0"/>
                <a:ea typeface="Times New Roman" panose="02020603050405020304" pitchFamily="18" charset="0"/>
              </a:rPr>
              <a:t>Community Engagement and Collaboration:</a:t>
            </a:r>
            <a:endParaRPr lang="en-IN" sz="2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Arial" panose="020B0604020202020204" pitchFamily="34" charset="0"/>
              <a:buChar char="•"/>
              <a:tabLst>
                <a:tab pos="619125" algn="l"/>
              </a:tabLst>
            </a:pPr>
            <a:r>
              <a:rPr lang="en-IN" sz="2400" dirty="0">
                <a:effectLst/>
                <a:latin typeface="Times New Roman" panose="02020603050405020304" pitchFamily="18" charset="0"/>
                <a:ea typeface="Times New Roman" panose="02020603050405020304" pitchFamily="18" charset="0"/>
              </a:rPr>
              <a:t>By creating a community feed where users can interact, share experiences, and provide solutions, the application will foster collaboration among farmers, agronomists, and other agricultural experts.</a:t>
            </a:r>
          </a:p>
          <a:p>
            <a:pPr marL="342900" lvl="0" indent="-342900">
              <a:lnSpc>
                <a:spcPct val="150000"/>
              </a:lnSpc>
              <a:buFont typeface="Arial" panose="020B0604020202020204" pitchFamily="34" charset="0"/>
              <a:buChar char="•"/>
              <a:tabLst>
                <a:tab pos="619125" algn="l"/>
              </a:tabLst>
            </a:pPr>
            <a:r>
              <a:rPr lang="en-IN" sz="2400" dirty="0">
                <a:effectLst/>
                <a:latin typeface="Times New Roman" panose="02020603050405020304" pitchFamily="18" charset="0"/>
                <a:ea typeface="Times New Roman" panose="02020603050405020304" pitchFamily="18" charset="0"/>
              </a:rPr>
              <a:t>The upvote/downvote system will ensure that only the most helpful and accurate information is visible, helping to build trust within the community.</a:t>
            </a:r>
          </a:p>
          <a:p>
            <a:pPr marL="342900" lvl="0" indent="-342900">
              <a:lnSpc>
                <a:spcPct val="150000"/>
              </a:lnSpc>
              <a:buFont typeface="Symbol" panose="05050102010706020507" pitchFamily="18" charset="2"/>
              <a:buChar char=""/>
              <a:tabLst>
                <a:tab pos="619125" algn="l"/>
              </a:tabLst>
            </a:pPr>
            <a:r>
              <a:rPr lang="en-IN" sz="2800" b="1" dirty="0">
                <a:effectLst/>
                <a:latin typeface="Times New Roman" panose="02020603050405020304" pitchFamily="18" charset="0"/>
                <a:ea typeface="Times New Roman" panose="02020603050405020304" pitchFamily="18" charset="0"/>
              </a:rPr>
              <a:t>Accessible Cultivation Resources:</a:t>
            </a:r>
            <a:endParaRPr lang="en-IN" sz="2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619125" algn="l"/>
              </a:tabLst>
            </a:pPr>
            <a:r>
              <a:rPr lang="en-IN" sz="2400" dirty="0">
                <a:effectLst/>
                <a:latin typeface="Times New Roman" panose="02020603050405020304" pitchFamily="18" charset="0"/>
                <a:ea typeface="Times New Roman" panose="02020603050405020304" pitchFamily="18" charset="0"/>
              </a:rPr>
              <a:t>The cultivation tips module, including instructional videos and a library of resources, will empower farmers with practical knowledge to improve their farming practices, leading to increased crop yields and healthier crops.</a:t>
            </a:r>
          </a:p>
          <a:p>
            <a:pPr marL="342900" lvl="0" indent="-342900">
              <a:lnSpc>
                <a:spcPct val="150000"/>
              </a:lnSpc>
              <a:buFont typeface="Symbol" panose="05050102010706020507" pitchFamily="18" charset="2"/>
              <a:buChar char=""/>
              <a:tabLst>
                <a:tab pos="619125" algn="l"/>
              </a:tabLst>
            </a:pPr>
            <a:r>
              <a:rPr lang="en-IN" sz="2400" dirty="0">
                <a:effectLst/>
                <a:latin typeface="Times New Roman" panose="02020603050405020304" pitchFamily="18" charset="0"/>
                <a:ea typeface="Times New Roman" panose="02020603050405020304" pitchFamily="18" charset="0"/>
              </a:rPr>
              <a:t>The resources will be easily accessible and tailored to different crop types, such as apples, bananas, maize, etc.</a:t>
            </a:r>
          </a:p>
          <a:p>
            <a:endParaRPr lang="en-IN" dirty="0"/>
          </a:p>
        </p:txBody>
      </p:sp>
    </p:spTree>
    <p:extLst>
      <p:ext uri="{BB962C8B-B14F-4D97-AF65-F5344CB8AC3E}">
        <p14:creationId xmlns:p14="http://schemas.microsoft.com/office/powerpoint/2010/main" val="2018023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FA824-1DA4-F3A2-B6CB-6254ADC40E3E}"/>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A9422FAB-E2A6-B9B2-EE75-4781759991A3}"/>
              </a:ext>
            </a:extLst>
          </p:cNvPr>
          <p:cNvSpPr>
            <a:spLocks noGrp="1"/>
          </p:cNvSpPr>
          <p:nvPr>
            <p:ph type="body" idx="1"/>
          </p:nvPr>
        </p:nvSpPr>
        <p:spPr/>
        <p:txBody>
          <a:bodyPr/>
          <a:lstStyle/>
          <a:p>
            <a:pPr algn="just">
              <a:lnSpc>
                <a:spcPct val="150000"/>
              </a:lnSpc>
              <a:tabLst>
                <a:tab pos="619125" algn="l"/>
              </a:tabLst>
            </a:pPr>
            <a:r>
              <a:rPr lang="en-IN" sz="1800" dirty="0">
                <a:effectLst/>
                <a:latin typeface="Times New Roman" panose="02020603050405020304" pitchFamily="18" charset="0"/>
                <a:ea typeface="Times New Roman" panose="02020603050405020304" pitchFamily="18" charset="0"/>
              </a:rPr>
              <a:t>The mobile application developed in this project effectively addresses several critical challenges faced by farmers, with a primary focus on the management of crop diseases and optimizing cultivation practices. By providing a platform that integrates disease reporting, access to educational resources, and fosters community collaboration, the application empowers farmers to make informed decisions about their crops, improving productivity and minimizing losses.</a:t>
            </a:r>
          </a:p>
          <a:p>
            <a:pPr algn="just">
              <a:lnSpc>
                <a:spcPct val="150000"/>
              </a:lnSpc>
              <a:tabLst>
                <a:tab pos="619125" algn="l"/>
              </a:tabLst>
            </a:pPr>
            <a:r>
              <a:rPr lang="en-IN" sz="1800" dirty="0">
                <a:effectLst/>
                <a:latin typeface="Times New Roman" panose="02020603050405020304" pitchFamily="18" charset="0"/>
                <a:ea typeface="Times New Roman" panose="02020603050405020304" pitchFamily="18" charset="0"/>
              </a:rPr>
              <a:t>The app's successful implementation of features such as disease reporting with image uploads, community interaction through discussion feeds, and access to cultivation tips has proven to be a valuable resource for bridging the knowledge gap in agriculture. Furthermore, the inclusion of multilingual support has expanded the app’s reach, ensuring that farmers from diverse linguistic and cultural backgrounds can easily access the platform and benefit from its functionalities.</a:t>
            </a:r>
          </a:p>
          <a:p>
            <a:endParaRPr lang="en-IN" dirty="0"/>
          </a:p>
        </p:txBody>
      </p:sp>
    </p:spTree>
    <p:extLst>
      <p:ext uri="{BB962C8B-B14F-4D97-AF65-F5344CB8AC3E}">
        <p14:creationId xmlns:p14="http://schemas.microsoft.com/office/powerpoint/2010/main" val="3887356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4C5084-6D36-C2C8-02A7-F049A1623711}"/>
              </a:ext>
            </a:extLst>
          </p:cNvPr>
          <p:cNvSpPr>
            <a:spLocks noGrp="1"/>
          </p:cNvSpPr>
          <p:nvPr>
            <p:ph type="body" idx="1"/>
          </p:nvPr>
        </p:nvSpPr>
        <p:spPr/>
        <p:txBody>
          <a:bodyPr/>
          <a:lstStyle/>
          <a:p>
            <a:pPr algn="just">
              <a:lnSpc>
                <a:spcPct val="150000"/>
              </a:lnSpc>
              <a:tabLst>
                <a:tab pos="619125" algn="l"/>
              </a:tabLst>
            </a:pPr>
            <a:r>
              <a:rPr lang="en-IN" sz="1800" dirty="0">
                <a:latin typeface="Times New Roman" panose="02020603050405020304" pitchFamily="18" charset="0"/>
              </a:rPr>
              <a:t>The application’s scalable infrastructure, built on Firebase, offers the flexibility to accommodate growing user numbers and expanding features. Future iterations of the app will integrate machine learning algorithms to enhance disease diagnosis accuracy and predictive capabilities. Additionally, incorporating a wider range of educational content, such as weather forecasts and market price tracking, will provide even more value to farmers, helping them make informed decisions beyond disease management.</a:t>
            </a:r>
          </a:p>
          <a:p>
            <a:pPr algn="just">
              <a:lnSpc>
                <a:spcPct val="150000"/>
              </a:lnSpc>
              <a:tabLst>
                <a:tab pos="619125" algn="l"/>
              </a:tabLst>
            </a:pPr>
            <a:r>
              <a:rPr lang="en-IN" sz="1800" dirty="0">
                <a:latin typeface="Times New Roman" panose="02020603050405020304" pitchFamily="18" charset="0"/>
              </a:rPr>
              <a:t>One of the key successes of the project is its potential to foster community-driven support, which is crucial for small-scale farmers who often lack direct access to expert advice. The collaborative features, including the upvote/downvote system and expert verification, have successfully engaged users in providing valuable insights and solutions. This sense of community helps ensure that farmers have a reliable resource for disease diagnosis, pest management, and other critical farming information.</a:t>
            </a:r>
          </a:p>
          <a:p>
            <a:pPr marL="76200" indent="0">
              <a:buNone/>
            </a:pPr>
            <a:endParaRPr lang="en-IN" dirty="0"/>
          </a:p>
        </p:txBody>
      </p:sp>
    </p:spTree>
    <p:extLst>
      <p:ext uri="{BB962C8B-B14F-4D97-AF65-F5344CB8AC3E}">
        <p14:creationId xmlns:p14="http://schemas.microsoft.com/office/powerpoint/2010/main" val="111108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IN" dirty="0"/>
              <a:t>Project Timeline</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endParaRPr dirty="0">
              <a:latin typeface="Cambria" panose="02040503050406030204" pitchFamily="18" charset="0"/>
              <a:ea typeface="Cambria" panose="02040503050406030204" pitchFamily="18" charset="0"/>
            </a:endParaRPr>
          </a:p>
        </p:txBody>
      </p:sp>
      <p:sp>
        <p:nvSpPr>
          <p:cNvPr id="2" name="Content Placeholder 2">
            <a:extLst>
              <a:ext uri="{FF2B5EF4-FFF2-40B4-BE49-F238E27FC236}">
                <a16:creationId xmlns:a16="http://schemas.microsoft.com/office/drawing/2014/main" id="{90D4BF67-E1E3-6C0A-9929-1FED6A24A37F}"/>
              </a:ext>
            </a:extLst>
          </p:cNvPr>
          <p:cNvSpPr txBox="1">
            <a:spLocks/>
          </p:cNvSpPr>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0" algn="ctr" fontAlgn="ctr">
              <a:spcBef>
                <a:spcPts val="0"/>
              </a:spcBef>
            </a:pPr>
            <a:endParaRPr lang="en-IN" sz="1800" dirty="0">
              <a:latin typeface="Arial" panose="020B0604020202020204" pitchFamily="34" charset="0"/>
            </a:endParaRPr>
          </a:p>
          <a:p>
            <a:pPr marL="0" indent="0">
              <a:buFont typeface="Arial"/>
              <a:buNone/>
            </a:pPr>
            <a:endParaRPr lang="en-GB" dirty="0"/>
          </a:p>
        </p:txBody>
      </p:sp>
      <p:sp>
        <p:nvSpPr>
          <p:cNvPr id="4" name="Content Placeholder 2">
            <a:extLst>
              <a:ext uri="{FF2B5EF4-FFF2-40B4-BE49-F238E27FC236}">
                <a16:creationId xmlns:a16="http://schemas.microsoft.com/office/drawing/2014/main" id="{B6904E3D-F668-6B40-2C2E-F57568B9808F}"/>
              </a:ext>
            </a:extLst>
          </p:cNvPr>
          <p:cNvSpPr txBox="1">
            <a:spLocks/>
          </p:cNvSpPr>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0" algn="ctr" fontAlgn="ctr">
              <a:spcBef>
                <a:spcPts val="0"/>
              </a:spcBef>
            </a:pPr>
            <a:endParaRPr lang="en-IN" sz="1800">
              <a:latin typeface="Arial" panose="020B0604020202020204" pitchFamily="34" charset="0"/>
            </a:endParaRPr>
          </a:p>
          <a:p>
            <a:pPr marL="0" indent="0">
              <a:buFont typeface="Arial"/>
              <a:buNone/>
            </a:pPr>
            <a:endParaRPr lang="en-GB" dirty="0"/>
          </a:p>
        </p:txBody>
      </p:sp>
      <p:graphicFrame>
        <p:nvGraphicFramePr>
          <p:cNvPr id="5" name="Content Placeholder 3">
            <a:extLst>
              <a:ext uri="{FF2B5EF4-FFF2-40B4-BE49-F238E27FC236}">
                <a16:creationId xmlns:a16="http://schemas.microsoft.com/office/drawing/2014/main" id="{088159D3-41D6-6265-A847-AB6BD7F346F5}"/>
              </a:ext>
            </a:extLst>
          </p:cNvPr>
          <p:cNvGraphicFramePr>
            <a:graphicFrameLocks/>
          </p:cNvGraphicFramePr>
          <p:nvPr>
            <p:extLst>
              <p:ext uri="{D42A27DB-BD31-4B8C-83A1-F6EECF244321}">
                <p14:modId xmlns:p14="http://schemas.microsoft.com/office/powerpoint/2010/main" val="1982050146"/>
              </p:ext>
            </p:extLst>
          </p:nvPr>
        </p:nvGraphicFramePr>
        <p:xfrm>
          <a:off x="812800" y="1143000"/>
          <a:ext cx="10782170" cy="4711043"/>
        </p:xfrm>
        <a:graphic>
          <a:graphicData uri="http://schemas.openxmlformats.org/drawingml/2006/table">
            <a:tbl>
              <a:tblPr firstRow="1" bandRow="1">
                <a:tableStyleId>{5C22544A-7EE6-4342-B048-85BDC9FD1C3A}</a:tableStyleId>
              </a:tblPr>
              <a:tblGrid>
                <a:gridCol w="2156434">
                  <a:extLst>
                    <a:ext uri="{9D8B030D-6E8A-4147-A177-3AD203B41FA5}">
                      <a16:colId xmlns:a16="http://schemas.microsoft.com/office/drawing/2014/main" val="1872369095"/>
                    </a:ext>
                  </a:extLst>
                </a:gridCol>
                <a:gridCol w="2156434">
                  <a:extLst>
                    <a:ext uri="{9D8B030D-6E8A-4147-A177-3AD203B41FA5}">
                      <a16:colId xmlns:a16="http://schemas.microsoft.com/office/drawing/2014/main" val="2808782269"/>
                    </a:ext>
                  </a:extLst>
                </a:gridCol>
                <a:gridCol w="2156434">
                  <a:extLst>
                    <a:ext uri="{9D8B030D-6E8A-4147-A177-3AD203B41FA5}">
                      <a16:colId xmlns:a16="http://schemas.microsoft.com/office/drawing/2014/main" val="2667926467"/>
                    </a:ext>
                  </a:extLst>
                </a:gridCol>
                <a:gridCol w="2156434">
                  <a:extLst>
                    <a:ext uri="{9D8B030D-6E8A-4147-A177-3AD203B41FA5}">
                      <a16:colId xmlns:a16="http://schemas.microsoft.com/office/drawing/2014/main" val="3479754419"/>
                    </a:ext>
                  </a:extLst>
                </a:gridCol>
                <a:gridCol w="2156434">
                  <a:extLst>
                    <a:ext uri="{9D8B030D-6E8A-4147-A177-3AD203B41FA5}">
                      <a16:colId xmlns:a16="http://schemas.microsoft.com/office/drawing/2014/main" val="2955173261"/>
                    </a:ext>
                  </a:extLst>
                </a:gridCol>
              </a:tblGrid>
              <a:tr h="1032298">
                <a:tc>
                  <a:txBody>
                    <a:bodyPr/>
                    <a:lstStyle/>
                    <a:p>
                      <a:pPr algn="ctr"/>
                      <a:endParaRPr lang="en-US" sz="2000" dirty="0">
                        <a:solidFill>
                          <a:schemeClr val="accent6">
                            <a:lumMod val="60000"/>
                            <a:lumOff val="40000"/>
                          </a:schemeClr>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r>
                        <a:rPr lang="en-US" sz="2000" dirty="0">
                          <a:solidFill>
                            <a:schemeClr val="tx1"/>
                          </a:solidFill>
                        </a:rPr>
                        <a:t>October</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r>
                        <a:rPr lang="en-US" sz="2000" dirty="0">
                          <a:solidFill>
                            <a:schemeClr val="tx1"/>
                          </a:solidFill>
                        </a:rPr>
                        <a:t>November</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r>
                        <a:rPr lang="en-US" sz="2000">
                          <a:solidFill>
                            <a:schemeClr val="tx1"/>
                          </a:solidFill>
                        </a:rPr>
                        <a:t>December</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r>
                        <a:rPr lang="en-US" sz="2000">
                          <a:solidFill>
                            <a:schemeClr val="tx1"/>
                          </a:solidFill>
                        </a:rPr>
                        <a:t>January</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3884402299"/>
                  </a:ext>
                </a:extLst>
              </a:tr>
              <a:tr h="882149">
                <a:tc>
                  <a:txBody>
                    <a:bodyPr/>
                    <a:lstStyle/>
                    <a:p>
                      <a:pPr algn="ctr"/>
                      <a:r>
                        <a:rPr lang="en-US" sz="2000" b="1" dirty="0">
                          <a:solidFill>
                            <a:schemeClr val="tx1"/>
                          </a:solidFill>
                        </a:rPr>
                        <a:t>Analysis</a:t>
                      </a: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D5EDA4"/>
                    </a:solidFill>
                  </a:tcPr>
                </a:tc>
                <a:tc>
                  <a:txBody>
                    <a:bodyPr/>
                    <a:lstStyle/>
                    <a:p>
                      <a:pPr marL="0" algn="ctr" defTabSz="914400" rtl="0" eaLnBrk="1" latinLnBrk="0" hangingPunct="1"/>
                      <a:endParaRPr lang="en-US" sz="2000" kern="1200" dirty="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marL="0" algn="ctr" defTabSz="914400" rtl="0" eaLnBrk="1" latinLnBrk="0" hangingPunct="1"/>
                      <a:endParaRPr lang="en-US" sz="2000" kern="1200" dirty="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956316212"/>
                  </a:ext>
                </a:extLst>
              </a:tr>
              <a:tr h="882149">
                <a:tc>
                  <a:txBody>
                    <a:bodyPr/>
                    <a:lstStyle/>
                    <a:p>
                      <a:pPr algn="ctr"/>
                      <a:r>
                        <a:rPr lang="en-US" sz="2000" b="1">
                          <a:solidFill>
                            <a:schemeClr val="tx1"/>
                          </a:solidFill>
                        </a:rPr>
                        <a:t>Design</a:t>
                      </a: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marL="0" algn="ctr" defTabSz="914400" rtl="0" eaLnBrk="1" latinLnBrk="0" hangingPunct="1"/>
                      <a:endParaRPr lang="en-US" sz="2000" kern="1200" dirty="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92D050"/>
                    </a:solidFill>
                  </a:tcPr>
                </a:tc>
                <a:tc>
                  <a:txBody>
                    <a:bodyPr/>
                    <a:lstStyle/>
                    <a:p>
                      <a:pPr marL="0" algn="ctr" defTabSz="914400" rtl="0" eaLnBrk="1" latinLnBrk="0" hangingPunct="1"/>
                      <a:endParaRPr lang="en-US" sz="2000" kern="120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3689635765"/>
                  </a:ext>
                </a:extLst>
              </a:tr>
              <a:tr h="882149">
                <a:tc>
                  <a:txBody>
                    <a:bodyPr/>
                    <a:lstStyle/>
                    <a:p>
                      <a:pPr algn="ctr"/>
                      <a:r>
                        <a:rPr lang="en-US" sz="2000" b="1">
                          <a:solidFill>
                            <a:schemeClr val="tx1"/>
                          </a:solidFill>
                        </a:rPr>
                        <a:t>Develop</a:t>
                      </a: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3">
                        <a:lumMod val="75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1383465992"/>
                  </a:ext>
                </a:extLst>
              </a:tr>
              <a:tr h="1032298">
                <a:tc>
                  <a:txBody>
                    <a:bodyPr/>
                    <a:lstStyle/>
                    <a:p>
                      <a:pPr algn="ctr"/>
                      <a:r>
                        <a:rPr lang="en-US" sz="2000" b="1">
                          <a:solidFill>
                            <a:schemeClr val="tx1"/>
                          </a:solidFill>
                        </a:rPr>
                        <a:t>Deployment</a:t>
                      </a: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3">
                        <a:lumMod val="50000"/>
                      </a:schemeClr>
                    </a:solidFill>
                  </a:tcPr>
                </a:tc>
                <a:extLst>
                  <a:ext uri="{0D108BD9-81ED-4DB2-BD59-A6C34878D82A}">
                    <a16:rowId xmlns:a16="http://schemas.microsoft.com/office/drawing/2014/main" val="262487383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IN" dirty="0"/>
              <a:t>Overview of the Project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76200" indent="0">
              <a:buNone/>
            </a:pPr>
            <a:r>
              <a:rPr lang="en-US" b="1" dirty="0"/>
              <a:t>Content:</a:t>
            </a:r>
            <a:endParaRPr lang="en-US" dirty="0"/>
          </a:p>
          <a:p>
            <a:pPr>
              <a:buFont typeface="Arial" panose="020B0604020202020204" pitchFamily="34" charset="0"/>
              <a:buChar char="•"/>
            </a:pPr>
            <a:r>
              <a:rPr lang="en-US" dirty="0"/>
              <a:t>Purpose:</a:t>
            </a:r>
          </a:p>
          <a:p>
            <a:pPr marL="742950" lvl="1" indent="-285750">
              <a:buFont typeface="Arial" panose="020B0604020202020204" pitchFamily="34" charset="0"/>
              <a:buChar char="•"/>
            </a:pPr>
            <a:r>
              <a:rPr lang="en-US" dirty="0"/>
              <a:t>To create a platform for farmers to report plant diseases via images.</a:t>
            </a:r>
          </a:p>
          <a:p>
            <a:pPr marL="742950" lvl="1" indent="-285750">
              <a:buFont typeface="Arial" panose="020B0604020202020204" pitchFamily="34" charset="0"/>
              <a:buChar char="•"/>
            </a:pPr>
            <a:r>
              <a:rPr lang="en-US" dirty="0"/>
              <a:t>Provide expert solutions to crop-related issues.</a:t>
            </a:r>
          </a:p>
          <a:p>
            <a:pPr>
              <a:buFont typeface="Arial" panose="020B0604020202020204" pitchFamily="34" charset="0"/>
              <a:buChar char="•"/>
            </a:pPr>
            <a:r>
              <a:rPr lang="en-US" dirty="0"/>
              <a:t>Key Features:</a:t>
            </a:r>
          </a:p>
          <a:p>
            <a:pPr marL="742950" lvl="1" indent="-285750">
              <a:buFont typeface="Arial" panose="020B0604020202020204" pitchFamily="34" charset="0"/>
              <a:buChar char="•"/>
            </a:pPr>
            <a:r>
              <a:rPr lang="en-US" dirty="0"/>
              <a:t>Farmers upload images of diseased plants.</a:t>
            </a:r>
          </a:p>
          <a:p>
            <a:pPr marL="742950" lvl="1" indent="-285750">
              <a:buFont typeface="Arial" panose="020B0604020202020204" pitchFamily="34" charset="0"/>
              <a:buChar char="•"/>
            </a:pPr>
            <a:r>
              <a:rPr lang="en-US" dirty="0"/>
              <a:t>Experts provide responses and solutions.</a:t>
            </a:r>
          </a:p>
          <a:p>
            <a:pPr marL="742950" lvl="1" indent="-285750">
              <a:buFont typeface="Arial" panose="020B0604020202020204" pitchFamily="34" charset="0"/>
              <a:buChar char="•"/>
            </a:pPr>
            <a:r>
              <a:rPr lang="en-US" dirty="0"/>
              <a:t>Includes cultivation tips and video tutorials.</a:t>
            </a:r>
          </a:p>
          <a:p>
            <a:pPr marL="742950" lvl="1" indent="-285750">
              <a:buFont typeface="Arial" panose="020B0604020202020204" pitchFamily="34" charset="0"/>
              <a:buChar char="•"/>
            </a:pPr>
            <a:r>
              <a:rPr lang="en-US" dirty="0"/>
              <a:t>Supports multiple languages for better accessibility.</a:t>
            </a:r>
          </a:p>
          <a:p>
            <a:pPr marL="152400" lvl="0" indent="0" algn="just" rtl="0">
              <a:lnSpc>
                <a:spcPct val="200000"/>
              </a:lnSpc>
              <a:spcBef>
                <a:spcPts val="0"/>
              </a:spcBef>
              <a:spcAft>
                <a:spcPts val="0"/>
              </a:spcAft>
              <a:buClr>
                <a:schemeClr val="dk1"/>
              </a:buClr>
              <a:buSzPts val="2400"/>
              <a:buNone/>
            </a:pPr>
            <a:endParaRPr lang="en-IN"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IN" dirty="0"/>
              <a:t>Project Objectives</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r>
              <a:rPr lang="en-IN" b="1" dirty="0">
                <a:effectLst/>
                <a:latin typeface="Times New Roman" panose="02020603050405020304" pitchFamily="18" charset="0"/>
                <a:ea typeface="Times New Roman" panose="02020603050405020304" pitchFamily="18" charset="0"/>
              </a:rPr>
              <a:t>Develop a User-Friendly Mobile Application</a:t>
            </a:r>
          </a:p>
          <a:p>
            <a:pPr marL="76200" indent="0">
              <a:buNone/>
            </a:pPr>
            <a:r>
              <a:rPr lang="en-IN" sz="1800" b="1" dirty="0">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Design and develop an intuitive mobile application that enables farmers to easily navigate and report crop diseases by uploading images and symptoms.</a:t>
            </a:r>
          </a:p>
          <a:p>
            <a:pPr marL="76200" indent="0">
              <a:buNone/>
            </a:pPr>
            <a:r>
              <a:rPr lang="en-IN" sz="1800" dirty="0">
                <a:effectLst/>
                <a:latin typeface="Times New Roman" panose="02020603050405020304" pitchFamily="18" charset="0"/>
                <a:ea typeface="Times New Roman" panose="02020603050405020304" pitchFamily="18" charset="0"/>
              </a:rPr>
              <a:t>Ensure the app is accessible to farmers with varying levels of technological expertise and literacy.</a:t>
            </a:r>
          </a:p>
          <a:p>
            <a:endParaRPr lang="en-IN" sz="1800" dirty="0">
              <a:effectLst/>
              <a:latin typeface="Times New Roman" panose="02020603050405020304" pitchFamily="18" charset="0"/>
              <a:ea typeface="Times New Roman" panose="02020603050405020304" pitchFamily="18" charset="0"/>
            </a:endParaRPr>
          </a:p>
          <a:p>
            <a:r>
              <a:rPr lang="en-IN" b="1" dirty="0">
                <a:effectLst/>
                <a:latin typeface="Times New Roman" panose="02020603050405020304" pitchFamily="18" charset="0"/>
                <a:ea typeface="Times New Roman" panose="02020603050405020304" pitchFamily="18" charset="0"/>
              </a:rPr>
              <a:t>Implement Community Collaboration for Disease Management</a:t>
            </a:r>
          </a:p>
          <a:p>
            <a:pPr marL="76200" lvl="0" indent="0">
              <a:lnSpc>
                <a:spcPct val="110000"/>
              </a:lnSpc>
              <a:buNone/>
              <a:tabLst>
                <a:tab pos="457200" algn="l"/>
              </a:tabLst>
            </a:pPr>
            <a:r>
              <a:rPr lang="en-IN" b="1" dirty="0">
                <a:latin typeface="Times New Roman" panose="02020603050405020304" pitchFamily="18" charset="0"/>
                <a:ea typeface="Times New Roman" panose="02020603050405020304" pitchFamily="18" charset="0"/>
              </a:rPr>
              <a:t>              </a:t>
            </a:r>
            <a:r>
              <a:rPr lang="en-IN" sz="1800" dirty="0">
                <a:latin typeface="Times New Roman" panose="02020603050405020304" pitchFamily="18" charset="0"/>
              </a:rPr>
              <a:t>Facilitate peer-to-peer interaction by creating a community feed where users can share crop disease reports and solutions.</a:t>
            </a:r>
          </a:p>
          <a:p>
            <a:pPr marL="76200" lvl="0" indent="0">
              <a:lnSpc>
                <a:spcPct val="110000"/>
              </a:lnSpc>
              <a:buNone/>
              <a:tabLst>
                <a:tab pos="457200" algn="l"/>
              </a:tabLst>
            </a:pPr>
            <a:r>
              <a:rPr lang="en-IN" sz="1800" dirty="0">
                <a:latin typeface="Times New Roman" panose="02020603050405020304" pitchFamily="18" charset="0"/>
              </a:rPr>
              <a:t>Enable upvoting/downvoting mechanisms to highlight the most useful and accurate responses.</a:t>
            </a:r>
          </a:p>
          <a:p>
            <a:pPr marL="76200" lvl="0" indent="0">
              <a:lnSpc>
                <a:spcPct val="110000"/>
              </a:lnSpc>
              <a:buNone/>
              <a:tabLst>
                <a:tab pos="457200" algn="l"/>
              </a:tabLst>
            </a:pPr>
            <a:endParaRPr lang="en-IN" sz="1800" dirty="0">
              <a:effectLst/>
              <a:latin typeface="Times New Roman" panose="02020603050405020304" pitchFamily="18" charset="0"/>
              <a:ea typeface="Times New Roman" panose="02020603050405020304" pitchFamily="18" charset="0"/>
            </a:endParaRPr>
          </a:p>
          <a:p>
            <a:r>
              <a:rPr lang="en-IN" b="1" dirty="0">
                <a:effectLst/>
                <a:latin typeface="Times New Roman" panose="02020603050405020304" pitchFamily="18" charset="0"/>
                <a:ea typeface="Times New Roman" panose="02020603050405020304" pitchFamily="18" charset="0"/>
              </a:rPr>
              <a:t>Provide Cultivation Tips and Educational Resources</a:t>
            </a:r>
          </a:p>
          <a:p>
            <a:pPr marL="76200" indent="0">
              <a:buNone/>
            </a:pPr>
            <a:r>
              <a:rPr lang="en-IN" sz="1800" dirty="0">
                <a:effectLst/>
                <a:latin typeface="Times New Roman" panose="02020603050405020304" pitchFamily="18" charset="0"/>
                <a:ea typeface="Times New Roman" panose="02020603050405020304" pitchFamily="18" charset="0"/>
              </a:rPr>
              <a:t>                  Create a comprehensive library of crop-specific cultivation tips, including soil preparation, pest management, and harvesting techniques.</a:t>
            </a:r>
          </a:p>
          <a:p>
            <a:endParaRPr lang="en-IN" dirty="0">
              <a:effectLst/>
              <a:latin typeface="Times New Roman" panose="02020603050405020304" pitchFamily="18" charset="0"/>
              <a:ea typeface="Times New Roman" panose="02020603050405020304" pitchFamily="18" charset="0"/>
            </a:endParaRPr>
          </a:p>
          <a:p>
            <a:pPr marL="76200" indent="0">
              <a:buNone/>
            </a:pPr>
            <a:endParaRPr lang="en-US" dirty="0"/>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292FD5-B679-E19E-66EE-CF6C32A276D3}"/>
              </a:ext>
            </a:extLst>
          </p:cNvPr>
          <p:cNvSpPr>
            <a:spLocks noGrp="1"/>
          </p:cNvSpPr>
          <p:nvPr>
            <p:ph type="body" idx="1"/>
          </p:nvPr>
        </p:nvSpPr>
        <p:spPr/>
        <p:txBody>
          <a:bodyPr/>
          <a:lstStyle/>
          <a:p>
            <a:r>
              <a:rPr lang="en-IN" sz="2400" b="1" dirty="0">
                <a:effectLst/>
                <a:latin typeface="Times New Roman" panose="02020603050405020304" pitchFamily="18" charset="0"/>
                <a:ea typeface="Times New Roman" panose="02020603050405020304" pitchFamily="18" charset="0"/>
              </a:rPr>
              <a:t>Ensure Multilingual Support for Inclusivity</a:t>
            </a:r>
          </a:p>
          <a:p>
            <a:pPr marL="0" lvl="0" indent="0">
              <a:lnSpc>
                <a:spcPct val="150000"/>
              </a:lnSpc>
              <a:buSzPts val="1000"/>
              <a:buNone/>
              <a:tabLst>
                <a:tab pos="457200" algn="l"/>
              </a:tabLst>
            </a:pPr>
            <a:r>
              <a:rPr lang="en-IN" sz="1800" dirty="0">
                <a:effectLst/>
                <a:latin typeface="Times New Roman" panose="02020603050405020304" pitchFamily="18" charset="0"/>
                <a:ea typeface="Times New Roman" panose="02020603050405020304" pitchFamily="18" charset="0"/>
              </a:rPr>
              <a:t>                  Incorporate multiple languages into the app to ensure farmers from diverse linguistic backgrounds can access the platform without language barriers.</a:t>
            </a:r>
          </a:p>
          <a:p>
            <a:pPr marL="0" lvl="0" indent="0">
              <a:lnSpc>
                <a:spcPct val="150000"/>
              </a:lnSpc>
              <a:buSzPts val="1000"/>
              <a:buNone/>
              <a:tabLst>
                <a:tab pos="457200" algn="l"/>
              </a:tabLst>
            </a:pPr>
            <a:r>
              <a:rPr lang="en-IN" sz="1800" dirty="0">
                <a:effectLst/>
                <a:latin typeface="Times New Roman" panose="02020603050405020304" pitchFamily="18" charset="0"/>
                <a:ea typeface="Times New Roman" panose="02020603050405020304" pitchFamily="18" charset="0"/>
              </a:rPr>
              <a:t>Allow users to easily switch languages within the app.</a:t>
            </a:r>
          </a:p>
          <a:p>
            <a:pPr marL="76200" indent="0">
              <a:buNone/>
            </a:pPr>
            <a:endParaRPr lang="en-IN" sz="2400" b="1" dirty="0">
              <a:effectLst/>
              <a:latin typeface="Times New Roman" panose="02020603050405020304" pitchFamily="18" charset="0"/>
              <a:ea typeface="Times New Roman" panose="02020603050405020304" pitchFamily="18" charset="0"/>
            </a:endParaRPr>
          </a:p>
          <a:p>
            <a:r>
              <a:rPr lang="en-IN" sz="2400" b="1" dirty="0">
                <a:effectLst/>
                <a:latin typeface="Times New Roman" panose="02020603050405020304" pitchFamily="18" charset="0"/>
                <a:ea typeface="Times New Roman" panose="02020603050405020304" pitchFamily="18" charset="0"/>
              </a:rPr>
              <a:t>Enable Real-Time Disease Reporting and Feedback</a:t>
            </a:r>
            <a:endParaRPr lang="en-IN" sz="2400" dirty="0">
              <a:effectLst/>
              <a:latin typeface="Times New Roman" panose="02020603050405020304" pitchFamily="18" charset="0"/>
              <a:ea typeface="Times New Roman" panose="02020603050405020304" pitchFamily="18" charset="0"/>
            </a:endParaRPr>
          </a:p>
          <a:p>
            <a:pPr marL="0" lvl="0" indent="0">
              <a:lnSpc>
                <a:spcPct val="150000"/>
              </a:lnSpc>
              <a:buSzPts val="1000"/>
              <a:buNone/>
              <a:tabLst>
                <a:tab pos="457200" algn="l"/>
              </a:tabLst>
            </a:pPr>
            <a:r>
              <a:rPr lang="en-IN" sz="1800" dirty="0">
                <a:effectLst/>
                <a:latin typeface="Times New Roman" panose="02020603050405020304" pitchFamily="18" charset="0"/>
                <a:ea typeface="Times New Roman" panose="02020603050405020304" pitchFamily="18" charset="0"/>
              </a:rPr>
              <a:t>             Develop a reporting system where users can upload images and provide descriptions of symptoms, enabling quick disease diagnosis and solutions.</a:t>
            </a:r>
          </a:p>
          <a:p>
            <a:pPr marL="0" lvl="0" indent="0">
              <a:lnSpc>
                <a:spcPct val="150000"/>
              </a:lnSpc>
              <a:buSzPts val="1000"/>
              <a:buNone/>
              <a:tabLst>
                <a:tab pos="457200" algn="l"/>
              </a:tabLst>
            </a:pPr>
            <a:r>
              <a:rPr lang="en-IN" sz="1800" dirty="0">
                <a:effectLst/>
                <a:latin typeface="Times New Roman" panose="02020603050405020304" pitchFamily="18" charset="0"/>
                <a:ea typeface="Times New Roman" panose="02020603050405020304" pitchFamily="18" charset="0"/>
              </a:rPr>
              <a:t>Implement real-time notifications to inform users of community responses and expert insights.</a:t>
            </a:r>
          </a:p>
          <a:p>
            <a:pPr marL="76200" indent="0">
              <a:buNone/>
            </a:pPr>
            <a:endParaRPr lang="en-IN" dirty="0"/>
          </a:p>
        </p:txBody>
      </p:sp>
    </p:spTree>
    <p:extLst>
      <p:ext uri="{BB962C8B-B14F-4D97-AF65-F5344CB8AC3E}">
        <p14:creationId xmlns:p14="http://schemas.microsoft.com/office/powerpoint/2010/main" val="259943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8" name="Title 7">
            <a:extLst>
              <a:ext uri="{FF2B5EF4-FFF2-40B4-BE49-F238E27FC236}">
                <a16:creationId xmlns:a16="http://schemas.microsoft.com/office/drawing/2014/main" id="{DDBAC3EB-5E94-D3F3-C5B8-19C96F225CED}"/>
              </a:ext>
            </a:extLst>
          </p:cNvPr>
          <p:cNvSpPr>
            <a:spLocks noGrp="1"/>
          </p:cNvSpPr>
          <p:nvPr>
            <p:ph type="title"/>
          </p:nvPr>
        </p:nvSpPr>
        <p:spPr/>
        <p:txBody>
          <a:bodyPr/>
          <a:lstStyle/>
          <a:p>
            <a:r>
              <a:rPr lang="en-IN" dirty="0"/>
              <a:t>System Workflow and Features</a:t>
            </a:r>
          </a:p>
        </p:txBody>
      </p:sp>
      <p:sp>
        <p:nvSpPr>
          <p:cNvPr id="10" name="Text Placeholder 9">
            <a:extLst>
              <a:ext uri="{FF2B5EF4-FFF2-40B4-BE49-F238E27FC236}">
                <a16:creationId xmlns:a16="http://schemas.microsoft.com/office/drawing/2014/main" id="{C701E57A-0A43-4173-FBB9-F87E483FF0DA}"/>
              </a:ext>
            </a:extLst>
          </p:cNvPr>
          <p:cNvSpPr>
            <a:spLocks noGrp="1"/>
          </p:cNvSpPr>
          <p:nvPr>
            <p:ph type="body" idx="1"/>
          </p:nvPr>
        </p:nvSpPr>
        <p:spPr/>
        <p:txBody>
          <a:bodyPr/>
          <a:lstStyle/>
          <a:p>
            <a:pPr marL="76200" indent="0">
              <a:buNone/>
            </a:pPr>
            <a:r>
              <a:rPr lang="en-US" b="1" dirty="0"/>
              <a:t>Content:</a:t>
            </a:r>
            <a:endParaRPr lang="en-US" dirty="0"/>
          </a:p>
          <a:p>
            <a:pPr>
              <a:buFont typeface="Arial" panose="020B0604020202020204" pitchFamily="34" charset="0"/>
              <a:buChar char="•"/>
            </a:pPr>
            <a:r>
              <a:rPr lang="en-US" b="1" dirty="0"/>
              <a:t>Farmer Side:</a:t>
            </a:r>
            <a:endParaRPr lang="en-US" dirty="0"/>
          </a:p>
          <a:p>
            <a:pPr marL="742950" lvl="1" indent="-285750">
              <a:buFont typeface="Arial" panose="020B0604020202020204" pitchFamily="34" charset="0"/>
              <a:buChar char="•"/>
            </a:pPr>
            <a:r>
              <a:rPr lang="en-US" dirty="0"/>
              <a:t>Uploads images with descriptions of plant diseases.</a:t>
            </a:r>
          </a:p>
          <a:p>
            <a:pPr marL="742950" lvl="1" indent="-285750">
              <a:buFont typeface="Arial" panose="020B0604020202020204" pitchFamily="34" charset="0"/>
              <a:buChar char="•"/>
            </a:pPr>
            <a:r>
              <a:rPr lang="en-US" dirty="0"/>
              <a:t>Accesses cultivation tips and educational videos.</a:t>
            </a:r>
          </a:p>
          <a:p>
            <a:pPr>
              <a:buFont typeface="Arial" panose="020B0604020202020204" pitchFamily="34" charset="0"/>
              <a:buChar char="•"/>
            </a:pPr>
            <a:r>
              <a:rPr lang="en-US" b="1" dirty="0"/>
              <a:t>Expert Side:</a:t>
            </a:r>
            <a:endParaRPr lang="en-US" dirty="0"/>
          </a:p>
          <a:p>
            <a:pPr marL="742950" lvl="1" indent="-285750">
              <a:buFont typeface="Arial" panose="020B0604020202020204" pitchFamily="34" charset="0"/>
              <a:buChar char="•"/>
            </a:pPr>
            <a:r>
              <a:rPr lang="en-US" dirty="0"/>
              <a:t>Reviews uploaded images and provides advice.</a:t>
            </a:r>
          </a:p>
          <a:p>
            <a:pPr marL="742950" lvl="1" indent="-285750">
              <a:buFont typeface="Arial" panose="020B0604020202020204" pitchFamily="34" charset="0"/>
              <a:buChar char="•"/>
            </a:pPr>
            <a:r>
              <a:rPr lang="en-US" dirty="0"/>
              <a:t>Approves or flags reports for accuracy.</a:t>
            </a:r>
          </a:p>
          <a:p>
            <a:pPr>
              <a:buFont typeface="Arial" panose="020B0604020202020204" pitchFamily="34" charset="0"/>
              <a:buChar char="•"/>
            </a:pPr>
            <a:r>
              <a:rPr lang="en-US" b="1" dirty="0"/>
              <a:t>Backend:</a:t>
            </a:r>
            <a:endParaRPr lang="en-US" dirty="0"/>
          </a:p>
          <a:p>
            <a:pPr marL="742950" lvl="1" indent="-285750">
              <a:buFont typeface="Arial" panose="020B0604020202020204" pitchFamily="34" charset="0"/>
              <a:buChar char="•"/>
            </a:pPr>
            <a:r>
              <a:rPr lang="en-US" dirty="0"/>
              <a:t>Firebase used for authentication, image storage, and real-time updates.</a:t>
            </a:r>
          </a:p>
          <a:p>
            <a:endParaRPr lang="en-IN" dirty="0"/>
          </a:p>
        </p:txBody>
      </p:sp>
    </p:spTree>
    <p:extLst>
      <p:ext uri="{BB962C8B-B14F-4D97-AF65-F5344CB8AC3E}">
        <p14:creationId xmlns:p14="http://schemas.microsoft.com/office/powerpoint/2010/main" val="285635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1FB5A2-4200-3942-E0DD-676213636097}"/>
              </a:ext>
            </a:extLst>
          </p:cNvPr>
          <p:cNvSpPr>
            <a:spLocks noGrp="1"/>
          </p:cNvSpPr>
          <p:nvPr>
            <p:ph type="body" idx="1"/>
          </p:nvPr>
        </p:nvSpPr>
        <p:spPr>
          <a:xfrm>
            <a:off x="1583702" y="5071621"/>
            <a:ext cx="9897097" cy="1024380"/>
          </a:xfrm>
        </p:spPr>
        <p:txBody>
          <a:bodyPr/>
          <a:lstStyle/>
          <a:p>
            <a:pPr marL="76200" indent="0">
              <a:buNone/>
            </a:pPr>
            <a:r>
              <a:rPr lang="en-US" dirty="0"/>
              <a:t>                Fig 1: System Architectural Diagram</a:t>
            </a:r>
            <a:endParaRPr lang="en-IN" dirty="0"/>
          </a:p>
        </p:txBody>
      </p:sp>
      <p:pic>
        <p:nvPicPr>
          <p:cNvPr id="4" name="Picture 3">
            <a:extLst>
              <a:ext uri="{FF2B5EF4-FFF2-40B4-BE49-F238E27FC236}">
                <a16:creationId xmlns:a16="http://schemas.microsoft.com/office/drawing/2014/main" id="{D9337758-C3E0-1EA2-5F2A-C60CEA2D9588}"/>
              </a:ext>
            </a:extLst>
          </p:cNvPr>
          <p:cNvPicPr>
            <a:picLocks noChangeAspect="1"/>
          </p:cNvPicPr>
          <p:nvPr/>
        </p:nvPicPr>
        <p:blipFill>
          <a:blip r:embed="rId2"/>
          <a:stretch>
            <a:fillRect/>
          </a:stretch>
        </p:blipFill>
        <p:spPr>
          <a:xfrm>
            <a:off x="3257232" y="1961832"/>
            <a:ext cx="5677535" cy="2934335"/>
          </a:xfrm>
          <a:prstGeom prst="rect">
            <a:avLst/>
          </a:prstGeom>
        </p:spPr>
      </p:pic>
    </p:spTree>
    <p:extLst>
      <p:ext uri="{BB962C8B-B14F-4D97-AF65-F5344CB8AC3E}">
        <p14:creationId xmlns:p14="http://schemas.microsoft.com/office/powerpoint/2010/main" val="98170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IN" dirty="0"/>
              <a:t>Key Functionalities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b="1" dirty="0"/>
              <a:t>Content:</a:t>
            </a:r>
            <a:endParaRPr lang="en-US" dirty="0"/>
          </a:p>
          <a:p>
            <a:pPr>
              <a:buFont typeface="+mj-lt"/>
              <a:buAutoNum type="arabicPeriod"/>
            </a:pPr>
            <a:r>
              <a:rPr lang="en-US" b="1" dirty="0"/>
              <a:t>Image Upload and Disease Reporting:</a:t>
            </a:r>
            <a:endParaRPr lang="en-US" dirty="0"/>
          </a:p>
          <a:p>
            <a:pPr marL="742950" lvl="1" indent="-285750">
              <a:buFont typeface="+mj-lt"/>
              <a:buAutoNum type="arabicPeriod"/>
            </a:pPr>
            <a:r>
              <a:rPr lang="en-US" dirty="0"/>
              <a:t>Farmers can take pictures and submit reports.</a:t>
            </a:r>
          </a:p>
          <a:p>
            <a:pPr>
              <a:buFont typeface="+mj-lt"/>
              <a:buAutoNum type="arabicPeriod"/>
            </a:pPr>
            <a:r>
              <a:rPr lang="en-US" b="1" dirty="0"/>
              <a:t>Expert Review Panel:</a:t>
            </a:r>
            <a:endParaRPr lang="en-US" dirty="0"/>
          </a:p>
          <a:p>
            <a:pPr marL="742950" lvl="1" indent="-285750">
              <a:buFont typeface="+mj-lt"/>
              <a:buAutoNum type="arabicPeriod"/>
            </a:pPr>
            <a:r>
              <a:rPr lang="en-US" dirty="0"/>
              <a:t>Experts reply with solutions and advice.</a:t>
            </a:r>
          </a:p>
          <a:p>
            <a:pPr>
              <a:buFont typeface="+mj-lt"/>
              <a:buAutoNum type="arabicPeriod"/>
            </a:pPr>
            <a:r>
              <a:rPr lang="en-US" b="1" dirty="0"/>
              <a:t>Educational Videos:</a:t>
            </a:r>
            <a:endParaRPr lang="en-US" dirty="0"/>
          </a:p>
          <a:p>
            <a:pPr marL="742950" lvl="1" indent="-285750">
              <a:buFont typeface="+mj-lt"/>
              <a:buAutoNum type="arabicPeriod"/>
            </a:pPr>
            <a:r>
              <a:rPr lang="en-US" dirty="0"/>
              <a:t>Short videos on common diseases and farming techniques.</a:t>
            </a:r>
          </a:p>
          <a:p>
            <a:pPr>
              <a:buFont typeface="+mj-lt"/>
              <a:buAutoNum type="arabicPeriod"/>
            </a:pPr>
            <a:r>
              <a:rPr lang="en-US" b="1" dirty="0"/>
              <a:t>Cultivation Guides:</a:t>
            </a:r>
            <a:endParaRPr lang="en-US" dirty="0"/>
          </a:p>
          <a:p>
            <a:pPr marL="742950" lvl="1" indent="-285750">
              <a:buFont typeface="+mj-lt"/>
              <a:buAutoNum type="arabicPeriod"/>
            </a:pPr>
            <a:r>
              <a:rPr lang="en-US" dirty="0"/>
              <a:t>Crop-specific tips and step-by-step instructions.</a:t>
            </a:r>
          </a:p>
          <a:p>
            <a:pPr>
              <a:buFont typeface="+mj-lt"/>
              <a:buAutoNum type="arabicPeriod"/>
            </a:pPr>
            <a:r>
              <a:rPr lang="en-US" b="1" dirty="0"/>
              <a:t>Multilingual Support:</a:t>
            </a:r>
            <a:endParaRPr lang="en-US" dirty="0"/>
          </a:p>
          <a:p>
            <a:pPr marL="742950" lvl="1" indent="-285750">
              <a:buFont typeface="+mj-lt"/>
              <a:buAutoNum type="arabicPeriod"/>
            </a:pPr>
            <a:r>
              <a:rPr lang="en-US" dirty="0"/>
              <a:t>Language switching to accommodate diverse users.</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t>Firebase Usage in the Project</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DB35BD4A-9988-2444-B1D2-CAD377B14B03}"/>
              </a:ext>
            </a:extLst>
          </p:cNvPr>
          <p:cNvSpPr>
            <a:spLocks noGrp="1" noChangeArrowheads="1"/>
          </p:cNvSpPr>
          <p:nvPr>
            <p:ph type="body" idx="1"/>
          </p:nvPr>
        </p:nvSpPr>
        <p:spPr bwMode="auto">
          <a:xfrm>
            <a:off x="622169" y="1433343"/>
            <a:ext cx="10858631" cy="3695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6200" indent="0">
              <a:buNone/>
            </a:pPr>
            <a:r>
              <a:rPr lang="en-IN" b="1" dirty="0"/>
              <a:t>Content:</a:t>
            </a:r>
            <a:endParaRPr lang="en-IN" dirty="0"/>
          </a:p>
          <a:p>
            <a:pPr>
              <a:buFont typeface="Arial" panose="020B0604020202020204" pitchFamily="34" charset="0"/>
              <a:buChar char="•"/>
            </a:pPr>
            <a:r>
              <a:rPr lang="en-IN" b="1" dirty="0"/>
              <a:t>Authentication:</a:t>
            </a:r>
            <a:endParaRPr lang="en-IN" dirty="0"/>
          </a:p>
          <a:p>
            <a:pPr marL="742950" lvl="1" indent="-285750">
              <a:buFont typeface="Arial" panose="020B0604020202020204" pitchFamily="34" charset="0"/>
              <a:buChar char="•"/>
            </a:pPr>
            <a:r>
              <a:rPr lang="en-IN" dirty="0"/>
              <a:t>Secure farmer and expert login functionality.</a:t>
            </a:r>
          </a:p>
          <a:p>
            <a:pPr>
              <a:buFont typeface="Arial" panose="020B0604020202020204" pitchFamily="34" charset="0"/>
              <a:buChar char="•"/>
            </a:pPr>
            <a:r>
              <a:rPr lang="en-IN" b="1" dirty="0"/>
              <a:t>Database:</a:t>
            </a:r>
            <a:endParaRPr lang="en-IN" dirty="0"/>
          </a:p>
          <a:p>
            <a:pPr marL="742950" lvl="1" indent="-285750">
              <a:buFont typeface="Arial" panose="020B0604020202020204" pitchFamily="34" charset="0"/>
              <a:buChar char="•"/>
            </a:pPr>
            <a:r>
              <a:rPr lang="en-IN" dirty="0"/>
              <a:t>Stores user details, image reports, and expert replies.</a:t>
            </a:r>
          </a:p>
          <a:p>
            <a:pPr>
              <a:buFont typeface="Arial" panose="020B0604020202020204" pitchFamily="34" charset="0"/>
              <a:buChar char="•"/>
            </a:pPr>
            <a:r>
              <a:rPr lang="en-IN" b="1" dirty="0"/>
              <a:t>Real-Time Updates:</a:t>
            </a:r>
            <a:endParaRPr lang="en-IN" dirty="0"/>
          </a:p>
          <a:p>
            <a:pPr marL="742950" lvl="1" indent="-285750">
              <a:buFont typeface="Arial" panose="020B0604020202020204" pitchFamily="34" charset="0"/>
              <a:buChar char="•"/>
            </a:pPr>
            <a:r>
              <a:rPr lang="en-IN" dirty="0"/>
              <a:t>Ensures instant feedback from experts.</a:t>
            </a:r>
          </a:p>
          <a:p>
            <a:pPr>
              <a:buFont typeface="Arial" panose="020B0604020202020204" pitchFamily="34" charset="0"/>
              <a:buChar char="•"/>
            </a:pPr>
            <a:r>
              <a:rPr lang="en-IN" b="1" dirty="0"/>
              <a:t>Storage:</a:t>
            </a:r>
            <a:endParaRPr lang="en-IN" dirty="0"/>
          </a:p>
          <a:p>
            <a:pPr marL="742950" lvl="1" indent="-285750">
              <a:buFont typeface="Arial" panose="020B0604020202020204" pitchFamily="34" charset="0"/>
              <a:buChar char="•"/>
            </a:pPr>
            <a:r>
              <a:rPr lang="en-IN" dirty="0"/>
              <a:t>Used for uploading and retrieving disease images and video tutorials.</a:t>
            </a:r>
          </a:p>
        </p:txBody>
      </p:sp>
    </p:spTree>
    <p:extLst>
      <p:ext uri="{BB962C8B-B14F-4D97-AF65-F5344CB8AC3E}">
        <p14:creationId xmlns:p14="http://schemas.microsoft.com/office/powerpoint/2010/main" val="333883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IN" dirty="0"/>
              <a:t>Current Challenges"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b="1" dirty="0"/>
              <a:t>Content:</a:t>
            </a:r>
            <a:endParaRPr lang="en-US" dirty="0"/>
          </a:p>
          <a:p>
            <a:pPr>
              <a:buFont typeface="+mj-lt"/>
              <a:buAutoNum type="arabicPeriod"/>
            </a:pPr>
            <a:r>
              <a:rPr lang="en-US" dirty="0"/>
              <a:t>Ensuring high-quality image uploads from farmers.</a:t>
            </a:r>
          </a:p>
          <a:p>
            <a:pPr>
              <a:buFont typeface="+mj-lt"/>
              <a:buAutoNum type="arabicPeriod"/>
            </a:pPr>
            <a:r>
              <a:rPr lang="en-US" dirty="0"/>
              <a:t>Maintaining user engagement, especially from rural areas.</a:t>
            </a:r>
          </a:p>
          <a:p>
            <a:pPr>
              <a:buFont typeface="+mj-lt"/>
              <a:buAutoNum type="arabicPeriod"/>
            </a:pPr>
            <a:r>
              <a:rPr lang="en-US" dirty="0"/>
              <a:t>Addressing network limitations in low-connectivity regions.</a:t>
            </a:r>
          </a:p>
          <a:p>
            <a:pPr>
              <a:buFont typeface="+mj-lt"/>
              <a:buAutoNum type="arabicPeriod"/>
            </a:pPr>
            <a:r>
              <a:rPr lang="en-US" dirty="0"/>
              <a:t>Translating guides and videos accurately for multilingual support.</a:t>
            </a:r>
          </a:p>
        </p:txBody>
      </p:sp>
    </p:spTree>
    <p:extLst>
      <p:ext uri="{BB962C8B-B14F-4D97-AF65-F5344CB8AC3E}">
        <p14:creationId xmlns:p14="http://schemas.microsoft.com/office/powerpoint/2010/main" val="200045574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1083</Words>
  <Application>Microsoft Office PowerPoint</Application>
  <PresentationFormat>Widescreen</PresentationFormat>
  <Paragraphs>123</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Cambria</vt:lpstr>
      <vt:lpstr>Symbol</vt:lpstr>
      <vt:lpstr>Times New Roman</vt:lpstr>
      <vt:lpstr>Verdana</vt:lpstr>
      <vt:lpstr>Bioinformatics</vt:lpstr>
      <vt:lpstr>Crowd sourcing of diseases and pests information</vt:lpstr>
      <vt:lpstr>Overview of the Project</vt:lpstr>
      <vt:lpstr>Project Objectives</vt:lpstr>
      <vt:lpstr>PowerPoint Presentation</vt:lpstr>
      <vt:lpstr>System Workflow and Features</vt:lpstr>
      <vt:lpstr>PowerPoint Presentation</vt:lpstr>
      <vt:lpstr>Key Functionalities</vt:lpstr>
      <vt:lpstr>Firebase Usage in the Project</vt:lpstr>
      <vt:lpstr>Current Challenges"</vt:lpstr>
      <vt:lpstr>Planned Improvements</vt:lpstr>
      <vt:lpstr>Outcomes</vt:lpstr>
      <vt:lpstr>PowerPoint Presentation</vt:lpstr>
      <vt:lpstr>Conclusion</vt:lpstr>
      <vt:lpstr>PowerPoint Presentation</vt:lpstr>
      <vt:lpstr>Project 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GADUPUTI TRETESWAR NAIDU</cp:lastModifiedBy>
  <cp:revision>44</cp:revision>
  <dcterms:modified xsi:type="dcterms:W3CDTF">2025-01-11T08:32:02Z</dcterms:modified>
</cp:coreProperties>
</file>