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4" r:id="rId5"/>
    <p:sldId id="268" r:id="rId6"/>
    <p:sldId id="275" r:id="rId7"/>
    <p:sldId id="273" r:id="rId8"/>
    <p:sldId id="276" r:id="rId9"/>
    <p:sldId id="277" r:id="rId10"/>
    <p:sldId id="272" r:id="rId11"/>
    <p:sldId id="271" r:id="rId12"/>
    <p:sldId id="270" r:id="rId13"/>
    <p:sldId id="278" r:id="rId14"/>
    <p:sldId id="279"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35706820"/>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dirty="0">
                <a:solidFill>
                  <a:srgbClr val="17365D"/>
                </a:solidFill>
                <a:latin typeface="Cambria" panose="02040503050406030204" pitchFamily="18" charset="0"/>
                <a:ea typeface="Cambria" panose="02040503050406030204" pitchFamily="18" charset="0"/>
                <a:cs typeface="Verdana"/>
                <a:sym typeface="Verdana"/>
              </a:rPr>
              <a:t>Ms. Rohini A</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Features Implemented in Review 3</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B35BD4A-9988-2444-B1D2-CAD377B14B03}"/>
              </a:ext>
            </a:extLst>
          </p:cNvPr>
          <p:cNvSpPr>
            <a:spLocks noGrp="1" noChangeArrowheads="1"/>
          </p:cNvSpPr>
          <p:nvPr>
            <p:ph type="body" idx="1"/>
          </p:nvPr>
        </p:nvSpPr>
        <p:spPr bwMode="auto">
          <a:xfrm>
            <a:off x="622169" y="1573125"/>
            <a:ext cx="108586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Image Upload and Feedback:</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Farmers can upload images, and experts reply with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Video Tutorials: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Added videos for pest management and farming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Cultivation Tips: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Step-by-step guides for specific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Firebase Integration:</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Secure data storage and real-time updates for reports and replies.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Offline Mode for Guides: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Farmers can access cultivation tips even without internet. </a:t>
            </a:r>
          </a:p>
        </p:txBody>
      </p:sp>
    </p:spTree>
    <p:extLst>
      <p:ext uri="{BB962C8B-B14F-4D97-AF65-F5344CB8AC3E}">
        <p14:creationId xmlns:p14="http://schemas.microsoft.com/office/powerpoint/2010/main" val="333883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t>Challenges Faced and Overcome</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IN" sz="2800" b="1" dirty="0"/>
              <a:t>Content:</a:t>
            </a:r>
            <a:endParaRPr lang="en-IN" sz="2800" dirty="0"/>
          </a:p>
          <a:p>
            <a:pPr>
              <a:buFont typeface="Arial" panose="020B0604020202020204" pitchFamily="34" charset="0"/>
              <a:buChar char="•"/>
            </a:pPr>
            <a:r>
              <a:rPr lang="en-IN" b="1" dirty="0"/>
              <a:t>Challenge 1:</a:t>
            </a:r>
            <a:r>
              <a:rPr lang="en-IN" dirty="0"/>
              <a:t> Low-resolution images affecting expert feedback.</a:t>
            </a:r>
          </a:p>
          <a:p>
            <a:pPr marL="742950" lvl="1" indent="-285750">
              <a:buFont typeface="Arial" panose="020B0604020202020204" pitchFamily="34" charset="0"/>
              <a:buChar char="•"/>
            </a:pPr>
            <a:r>
              <a:rPr lang="en-IN" b="1" dirty="0"/>
              <a:t>Resolution:</a:t>
            </a:r>
            <a:r>
              <a:rPr lang="en-IN" dirty="0"/>
              <a:t> Added prompts for better image quality during uploads.</a:t>
            </a:r>
          </a:p>
          <a:p>
            <a:pPr marL="457200" lvl="1" indent="0">
              <a:buNone/>
            </a:pPr>
            <a:endParaRPr lang="en-IN" dirty="0"/>
          </a:p>
          <a:p>
            <a:pPr>
              <a:buFont typeface="Arial" panose="020B0604020202020204" pitchFamily="34" charset="0"/>
              <a:buChar char="•"/>
            </a:pPr>
            <a:r>
              <a:rPr lang="en-IN" b="1" dirty="0"/>
              <a:t>Challenge 2:</a:t>
            </a:r>
            <a:r>
              <a:rPr lang="en-IN" dirty="0"/>
              <a:t> Network issues in rural areas.</a:t>
            </a:r>
          </a:p>
          <a:p>
            <a:pPr marL="742950" lvl="1" indent="-285750">
              <a:buFont typeface="Arial" panose="020B0604020202020204" pitchFamily="34" charset="0"/>
              <a:buChar char="•"/>
            </a:pPr>
            <a:r>
              <a:rPr lang="en-IN" b="1" dirty="0"/>
              <a:t>Resolution:</a:t>
            </a:r>
            <a:r>
              <a:rPr lang="en-IN" dirty="0"/>
              <a:t> Offline access for cultivation tips and videos.</a:t>
            </a:r>
          </a:p>
          <a:p>
            <a:pPr marL="457200" lvl="1" indent="0">
              <a:buNone/>
            </a:pPr>
            <a:endParaRPr lang="en-IN" dirty="0"/>
          </a:p>
          <a:p>
            <a:pPr>
              <a:buFont typeface="Arial" panose="020B0604020202020204" pitchFamily="34" charset="0"/>
              <a:buChar char="•"/>
            </a:pPr>
            <a:r>
              <a:rPr lang="en-IN" b="1" dirty="0"/>
              <a:t>Challenge 3:</a:t>
            </a:r>
            <a:r>
              <a:rPr lang="en-IN" dirty="0"/>
              <a:t> Initial delays in expert response times.</a:t>
            </a:r>
          </a:p>
          <a:p>
            <a:pPr marL="742950" lvl="1" indent="-285750">
              <a:buFont typeface="Arial" panose="020B0604020202020204" pitchFamily="34" charset="0"/>
              <a:buChar char="•"/>
            </a:pPr>
            <a:r>
              <a:rPr lang="en-IN" b="1" dirty="0"/>
              <a:t>Resolution:</a:t>
            </a:r>
            <a:r>
              <a:rPr lang="en-IN" dirty="0"/>
              <a:t> Improved expert notification system via Firebase.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Results and Performance</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710F6BE9-A81D-07EB-6803-52A7FDF9DDDB}"/>
              </a:ext>
            </a:extLst>
          </p:cNvPr>
          <p:cNvPicPr>
            <a:picLocks noChangeAspect="1"/>
          </p:cNvPicPr>
          <p:nvPr/>
        </p:nvPicPr>
        <p:blipFill>
          <a:blip r:embed="rId3"/>
          <a:stretch>
            <a:fillRect/>
          </a:stretch>
        </p:blipFill>
        <p:spPr>
          <a:xfrm>
            <a:off x="8156454" y="1052267"/>
            <a:ext cx="3324346" cy="5134466"/>
          </a:xfrm>
          <a:prstGeom prst="rect">
            <a:avLst/>
          </a:prstGeom>
        </p:spPr>
      </p:pic>
      <p:pic>
        <p:nvPicPr>
          <p:cNvPr id="5" name="Picture 4">
            <a:extLst>
              <a:ext uri="{FF2B5EF4-FFF2-40B4-BE49-F238E27FC236}">
                <a16:creationId xmlns:a16="http://schemas.microsoft.com/office/drawing/2014/main" id="{1373AD6D-5861-EE60-6F24-C6D3FD67AF86}"/>
              </a:ext>
            </a:extLst>
          </p:cNvPr>
          <p:cNvPicPr>
            <a:picLocks noChangeAspect="1"/>
          </p:cNvPicPr>
          <p:nvPr/>
        </p:nvPicPr>
        <p:blipFill>
          <a:blip r:embed="rId4"/>
          <a:stretch>
            <a:fillRect/>
          </a:stretch>
        </p:blipFill>
        <p:spPr>
          <a:xfrm>
            <a:off x="4472494" y="1052267"/>
            <a:ext cx="2949196" cy="5043733"/>
          </a:xfrm>
          <a:prstGeom prst="rect">
            <a:avLst/>
          </a:prstGeom>
        </p:spPr>
      </p:pic>
      <p:pic>
        <p:nvPicPr>
          <p:cNvPr id="7" name="Picture 6">
            <a:extLst>
              <a:ext uri="{FF2B5EF4-FFF2-40B4-BE49-F238E27FC236}">
                <a16:creationId xmlns:a16="http://schemas.microsoft.com/office/drawing/2014/main" id="{DD6DD680-E8CE-7E2C-AD85-9100FF8F6CCD}"/>
              </a:ext>
            </a:extLst>
          </p:cNvPr>
          <p:cNvPicPr>
            <a:picLocks noChangeAspect="1"/>
          </p:cNvPicPr>
          <p:nvPr/>
        </p:nvPicPr>
        <p:blipFill>
          <a:blip r:embed="rId5"/>
          <a:stretch>
            <a:fillRect/>
          </a:stretch>
        </p:blipFill>
        <p:spPr>
          <a:xfrm>
            <a:off x="856792" y="1052266"/>
            <a:ext cx="2979678" cy="504373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9F0B-3CC9-59D2-D234-A22ADA3BB17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73B587F-02ED-09B4-EF29-C7345B5C8291}"/>
              </a:ext>
            </a:extLst>
          </p:cNvPr>
          <p:cNvSpPr>
            <a:spLocks noGrp="1"/>
          </p:cNvSpPr>
          <p:nvPr>
            <p:ph type="body" idx="1"/>
          </p:nvPr>
        </p:nvSpPr>
        <p:spPr/>
        <p:txBody>
          <a:bodyPr>
            <a:normAutofit/>
          </a:bodyPr>
          <a:lstStyle/>
          <a:p>
            <a:pPr>
              <a:lnSpc>
                <a:spcPct val="150000"/>
              </a:lnSpc>
            </a:pPr>
            <a:r>
              <a:rPr lang="en-IN" sz="1800" b="1" dirty="0">
                <a:effectLst/>
                <a:latin typeface="Times New Roman" panose="02020603050405020304" pitchFamily="18" charset="0"/>
                <a:ea typeface="Times New Roman" panose="02020603050405020304" pitchFamily="18" charset="0"/>
              </a:rPr>
              <a:t>User Interface Design</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dirty="0">
                <a:effectLst/>
                <a:latin typeface="Times New Roman" panose="02020603050405020304" pitchFamily="18" charset="0"/>
                <a:ea typeface="Times New Roman" panose="02020603050405020304" pitchFamily="18" charset="0"/>
              </a:rPr>
              <a:t>The application will feature a clean, intuitive, and responsive user interface. The key elements of the UI are:</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User Registration and Profile Setup:</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Simple registration process using email for authentication.</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Profile customization, including location, crop types, and preferred language settings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Disease Reporting Mechanism:</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Users can upload images of affected crops along with a description of symptoms.</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system will tag each report for follow-up and categorization, helping in future searches.</a:t>
            </a:r>
          </a:p>
          <a:p>
            <a:pPr marL="76200" indent="0">
              <a:buNone/>
            </a:pPr>
            <a:endParaRPr lang="en-IN" dirty="0"/>
          </a:p>
        </p:txBody>
      </p:sp>
    </p:spTree>
    <p:extLst>
      <p:ext uri="{BB962C8B-B14F-4D97-AF65-F5344CB8AC3E}">
        <p14:creationId xmlns:p14="http://schemas.microsoft.com/office/powerpoint/2010/main" val="420026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4FB73B-F89A-81C8-3306-BC02EE173D83}"/>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Community Feed:</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Users can post disease reports, and other users can reply with solutions.</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Features such as upvote/downvote will determine the visibility of responses.</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Cultivation Tips &amp; Video Content:</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categorized library of cultivation tips and instructional videos on topics like pest management, fertilization, and harvesting.</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Video streaming and content delivery is handled through Firebase Storage, ensuring smooth access to educational resources.</a:t>
            </a:r>
          </a:p>
          <a:p>
            <a:endParaRPr lang="en-IN" dirty="0"/>
          </a:p>
        </p:txBody>
      </p:sp>
    </p:spTree>
    <p:extLst>
      <p:ext uri="{BB962C8B-B14F-4D97-AF65-F5344CB8AC3E}">
        <p14:creationId xmlns:p14="http://schemas.microsoft.com/office/powerpoint/2010/main" val="77106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IN" dirty="0"/>
              <a:t>Project Timeline</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dirty="0">
              <a:latin typeface="Cambria" panose="02040503050406030204" pitchFamily="18" charset="0"/>
              <a:ea typeface="Cambria" panose="02040503050406030204" pitchFamily="18" charset="0"/>
            </a:endParaRPr>
          </a:p>
        </p:txBody>
      </p:sp>
      <p:sp>
        <p:nvSpPr>
          <p:cNvPr id="2" name="Content Placeholder 2">
            <a:extLst>
              <a:ext uri="{FF2B5EF4-FFF2-40B4-BE49-F238E27FC236}">
                <a16:creationId xmlns:a16="http://schemas.microsoft.com/office/drawing/2014/main" id="{90D4BF67-E1E3-6C0A-9929-1FED6A24A37F}"/>
              </a:ext>
            </a:extLst>
          </p:cNvPr>
          <p:cNvSpPr txBox="1">
            <a:spLocks/>
          </p:cNvSpPr>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algn="ctr" fontAlgn="ctr">
              <a:spcBef>
                <a:spcPts val="0"/>
              </a:spcBef>
            </a:pPr>
            <a:endParaRPr lang="en-IN" sz="1800" dirty="0">
              <a:latin typeface="Arial" panose="020B0604020202020204" pitchFamily="34" charset="0"/>
            </a:endParaRPr>
          </a:p>
          <a:p>
            <a:pPr marL="0" indent="0">
              <a:buFont typeface="Arial"/>
              <a:buNone/>
            </a:pPr>
            <a:endParaRPr lang="en-GB" dirty="0"/>
          </a:p>
        </p:txBody>
      </p:sp>
      <p:sp>
        <p:nvSpPr>
          <p:cNvPr id="4" name="Content Placeholder 2">
            <a:extLst>
              <a:ext uri="{FF2B5EF4-FFF2-40B4-BE49-F238E27FC236}">
                <a16:creationId xmlns:a16="http://schemas.microsoft.com/office/drawing/2014/main" id="{B6904E3D-F668-6B40-2C2E-F57568B9808F}"/>
              </a:ext>
            </a:extLst>
          </p:cNvPr>
          <p:cNvSpPr txBox="1">
            <a:spLocks/>
          </p:cNvSpPr>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algn="ctr" fontAlgn="ctr">
              <a:spcBef>
                <a:spcPts val="0"/>
              </a:spcBef>
            </a:pPr>
            <a:endParaRPr lang="en-IN" sz="1800">
              <a:latin typeface="Arial" panose="020B0604020202020204" pitchFamily="34" charset="0"/>
            </a:endParaRPr>
          </a:p>
          <a:p>
            <a:pPr marL="0" indent="0">
              <a:buFont typeface="Arial"/>
              <a:buNone/>
            </a:pPr>
            <a:endParaRPr lang="en-GB" dirty="0"/>
          </a:p>
        </p:txBody>
      </p:sp>
      <p:graphicFrame>
        <p:nvGraphicFramePr>
          <p:cNvPr id="5" name="Content Placeholder 3">
            <a:extLst>
              <a:ext uri="{FF2B5EF4-FFF2-40B4-BE49-F238E27FC236}">
                <a16:creationId xmlns:a16="http://schemas.microsoft.com/office/drawing/2014/main" id="{088159D3-41D6-6265-A847-AB6BD7F346F5}"/>
              </a:ext>
            </a:extLst>
          </p:cNvPr>
          <p:cNvGraphicFramePr>
            <a:graphicFrameLocks/>
          </p:cNvGraphicFramePr>
          <p:nvPr>
            <p:extLst>
              <p:ext uri="{D42A27DB-BD31-4B8C-83A1-F6EECF244321}">
                <p14:modId xmlns:p14="http://schemas.microsoft.com/office/powerpoint/2010/main" val="1982050146"/>
              </p:ext>
            </p:extLst>
          </p:nvPr>
        </p:nvGraphicFramePr>
        <p:xfrm>
          <a:off x="812800" y="1143000"/>
          <a:ext cx="10782170" cy="4711043"/>
        </p:xfrm>
        <a:graphic>
          <a:graphicData uri="http://schemas.openxmlformats.org/drawingml/2006/table">
            <a:tbl>
              <a:tblPr firstRow="1" bandRow="1">
                <a:tableStyleId>{5C22544A-7EE6-4342-B048-85BDC9FD1C3A}</a:tableStyleId>
              </a:tblPr>
              <a:tblGrid>
                <a:gridCol w="2156434">
                  <a:extLst>
                    <a:ext uri="{9D8B030D-6E8A-4147-A177-3AD203B41FA5}">
                      <a16:colId xmlns:a16="http://schemas.microsoft.com/office/drawing/2014/main" val="1872369095"/>
                    </a:ext>
                  </a:extLst>
                </a:gridCol>
                <a:gridCol w="2156434">
                  <a:extLst>
                    <a:ext uri="{9D8B030D-6E8A-4147-A177-3AD203B41FA5}">
                      <a16:colId xmlns:a16="http://schemas.microsoft.com/office/drawing/2014/main" val="2808782269"/>
                    </a:ext>
                  </a:extLst>
                </a:gridCol>
                <a:gridCol w="2156434">
                  <a:extLst>
                    <a:ext uri="{9D8B030D-6E8A-4147-A177-3AD203B41FA5}">
                      <a16:colId xmlns:a16="http://schemas.microsoft.com/office/drawing/2014/main" val="2667926467"/>
                    </a:ext>
                  </a:extLst>
                </a:gridCol>
                <a:gridCol w="2156434">
                  <a:extLst>
                    <a:ext uri="{9D8B030D-6E8A-4147-A177-3AD203B41FA5}">
                      <a16:colId xmlns:a16="http://schemas.microsoft.com/office/drawing/2014/main" val="3479754419"/>
                    </a:ext>
                  </a:extLst>
                </a:gridCol>
                <a:gridCol w="2156434">
                  <a:extLst>
                    <a:ext uri="{9D8B030D-6E8A-4147-A177-3AD203B41FA5}">
                      <a16:colId xmlns:a16="http://schemas.microsoft.com/office/drawing/2014/main" val="2955173261"/>
                    </a:ext>
                  </a:extLst>
                </a:gridCol>
              </a:tblGrid>
              <a:tr h="1032298">
                <a:tc>
                  <a:txBody>
                    <a:bodyPr/>
                    <a:lstStyle/>
                    <a:p>
                      <a:pPr algn="ctr"/>
                      <a:endParaRPr lang="en-US" sz="2000" dirty="0">
                        <a:solidFill>
                          <a:schemeClr val="accent6">
                            <a:lumMod val="60000"/>
                            <a:lumOff val="40000"/>
                          </a:schemeClr>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October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November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December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January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884402299"/>
                  </a:ext>
                </a:extLst>
              </a:tr>
              <a:tr h="882149">
                <a:tc>
                  <a:txBody>
                    <a:bodyPr/>
                    <a:lstStyle/>
                    <a:p>
                      <a:pPr algn="ctr"/>
                      <a:r>
                        <a:rPr lang="en-US" sz="2000" b="1" dirty="0">
                          <a:solidFill>
                            <a:schemeClr val="tx1"/>
                          </a:solidFill>
                        </a:rPr>
                        <a:t>Analysis</a:t>
                      </a: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D5EDA4"/>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956316212"/>
                  </a:ext>
                </a:extLst>
              </a:tr>
              <a:tr h="882149">
                <a:tc>
                  <a:txBody>
                    <a:bodyPr/>
                    <a:lstStyle/>
                    <a:p>
                      <a:pPr algn="ctr"/>
                      <a:r>
                        <a:rPr lang="en-US" sz="2000" b="1">
                          <a:solidFill>
                            <a:schemeClr val="tx1"/>
                          </a:solidFill>
                        </a:rPr>
                        <a:t>Design</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689635765"/>
                  </a:ext>
                </a:extLst>
              </a:tr>
              <a:tr h="882149">
                <a:tc>
                  <a:txBody>
                    <a:bodyPr/>
                    <a:lstStyle/>
                    <a:p>
                      <a:pPr algn="ctr"/>
                      <a:r>
                        <a:rPr lang="en-US" sz="2000" b="1">
                          <a:solidFill>
                            <a:schemeClr val="tx1"/>
                          </a:solidFill>
                        </a:rPr>
                        <a:t>Develop</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75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383465992"/>
                  </a:ext>
                </a:extLst>
              </a:tr>
              <a:tr h="1032298">
                <a:tc>
                  <a:txBody>
                    <a:bodyPr/>
                    <a:lstStyle/>
                    <a:p>
                      <a:pPr algn="ctr"/>
                      <a:r>
                        <a:rPr lang="en-US" sz="2000" b="1">
                          <a:solidFill>
                            <a:schemeClr val="tx1"/>
                          </a:solidFill>
                        </a:rPr>
                        <a:t>Deployment</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50000"/>
                      </a:schemeClr>
                    </a:solidFill>
                  </a:tcPr>
                </a:tc>
                <a:extLst>
                  <a:ext uri="{0D108BD9-81ED-4DB2-BD59-A6C34878D82A}">
                    <a16:rowId xmlns:a16="http://schemas.microsoft.com/office/drawing/2014/main" val="262487383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Overview of the Project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dirty="0"/>
              <a:t>Purpose:</a:t>
            </a:r>
          </a:p>
          <a:p>
            <a:pPr marL="742950" lvl="1" indent="-285750">
              <a:buFont typeface="Arial" panose="020B0604020202020204" pitchFamily="34" charset="0"/>
              <a:buChar char="•"/>
            </a:pPr>
            <a:r>
              <a:rPr lang="en-US" dirty="0"/>
              <a:t>Enable farmers to upload images of diseased crops.</a:t>
            </a:r>
          </a:p>
          <a:p>
            <a:pPr marL="742950" lvl="1" indent="-285750">
              <a:buFont typeface="Arial" panose="020B0604020202020204" pitchFamily="34" charset="0"/>
              <a:buChar char="•"/>
            </a:pPr>
            <a:r>
              <a:rPr lang="en-US" dirty="0"/>
              <a:t>Provide expert responses to address issues.</a:t>
            </a:r>
          </a:p>
          <a:p>
            <a:pPr>
              <a:buFont typeface="Arial" panose="020B0604020202020204" pitchFamily="34" charset="0"/>
              <a:buChar char="•"/>
            </a:pPr>
            <a:r>
              <a:rPr lang="en-US" dirty="0"/>
              <a:t>Features:</a:t>
            </a:r>
          </a:p>
          <a:p>
            <a:pPr marL="742950" lvl="1" indent="-285750">
              <a:buFont typeface="Arial" panose="020B0604020202020204" pitchFamily="34" charset="0"/>
              <a:buChar char="•"/>
            </a:pPr>
            <a:r>
              <a:rPr lang="en-US" dirty="0"/>
              <a:t>Video tutorials and cultivation tips for better farming practices.</a:t>
            </a:r>
          </a:p>
          <a:p>
            <a:pPr marL="742950" lvl="1" indent="-285750">
              <a:buFont typeface="Arial" panose="020B0604020202020204" pitchFamily="34" charset="0"/>
              <a:buChar char="•"/>
            </a:pPr>
            <a:r>
              <a:rPr lang="en-US" dirty="0"/>
              <a:t>Multilingual support for inclusivity.</a:t>
            </a:r>
          </a:p>
          <a:p>
            <a:pPr marL="742950" lvl="1" indent="-285750">
              <a:buFont typeface="Arial" panose="020B0604020202020204" pitchFamily="34" charset="0"/>
              <a:buChar char="•"/>
            </a:pPr>
            <a:r>
              <a:rPr lang="en-US" dirty="0"/>
              <a:t>Secure data storage and retrieval using Firebase.</a:t>
            </a:r>
          </a:p>
          <a:p>
            <a:pPr marL="76200" indent="0">
              <a:buNone/>
            </a:pPr>
            <a:endParaRPr lang="en-US" dirty="0"/>
          </a:p>
          <a:p>
            <a:pPr marL="152400" lvl="0" indent="0" algn="just" rtl="0">
              <a:lnSpc>
                <a:spcPct val="200000"/>
              </a:lnSpc>
              <a:spcBef>
                <a:spcPts val="0"/>
              </a:spcBef>
              <a:spcAft>
                <a:spcPts val="0"/>
              </a:spcAft>
              <a:buClr>
                <a:schemeClr val="dk1"/>
              </a:buClr>
              <a:buSzPts val="2400"/>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Updated 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2800" b="1" dirty="0">
                <a:effectLst/>
                <a:latin typeface="Times New Roman" panose="02020603050405020304" pitchFamily="18" charset="0"/>
                <a:ea typeface="Times New Roman" panose="02020603050405020304" pitchFamily="18" charset="0"/>
              </a:rPr>
              <a:t>Develop a User-Friendly Mobile Application</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Implement Community Collaboration for Disease Management</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US" sz="2800" b="1" dirty="0">
                <a:effectLst/>
                <a:latin typeface="Times New Roman" panose="02020603050405020304" pitchFamily="18" charset="0"/>
                <a:ea typeface="Times New Roman" panose="02020603050405020304" pitchFamily="18" charset="0"/>
              </a:rPr>
              <a:t>Enable Expert Consultation Services</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Encourage</a:t>
            </a:r>
            <a:r>
              <a:rPr lang="en-US" sz="2800" b="1" dirty="0">
                <a:effectLst/>
                <a:latin typeface="Times New Roman" panose="02020603050405020304" pitchFamily="18" charset="0"/>
                <a:ea typeface="Times New Roman" panose="02020603050405020304" pitchFamily="18" charset="0"/>
              </a:rPr>
              <a:t> Eco-Friendly Practices</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Enhance Agricultural Knowledge and Community Engagement</a:t>
            </a:r>
            <a:endParaRPr lang="en-IN" sz="2800" dirty="0">
              <a:effectLst/>
              <a:latin typeface="Times New Roman" panose="02020603050405020304" pitchFamily="18" charset="0"/>
              <a:ea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9145F1-2DF0-8E35-AE6E-77D97303590D}"/>
              </a:ext>
            </a:extLst>
          </p:cNvPr>
          <p:cNvSpPr>
            <a:spLocks noGrp="1"/>
          </p:cNvSpPr>
          <p:nvPr>
            <p:ph type="body" idx="1"/>
          </p:nvPr>
        </p:nvSpPr>
        <p:spPr/>
        <p:txBody>
          <a:bodyPr/>
          <a:lstStyle/>
          <a:p>
            <a:r>
              <a:rPr lang="en-IN" sz="2800" b="1" dirty="0">
                <a:effectLst/>
                <a:latin typeface="Times New Roman" panose="02020603050405020304" pitchFamily="18" charset="0"/>
                <a:ea typeface="Times New Roman" panose="02020603050405020304" pitchFamily="18" charset="0"/>
              </a:rPr>
              <a:t>Optimize Backend Performance Using Firebase</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Implement Community Moderation Features</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Enable Real-Time Disease Reporting and Feedback</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Ensure Multilingual Support for Inclusivity</a:t>
            </a:r>
          </a:p>
          <a:p>
            <a:pPr marL="76200" indent="0">
              <a:buNone/>
            </a:pPr>
            <a:endParaRPr lang="en-IN" sz="2800"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Provide Cultivation Tips and Educational Resources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7463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t>Architecture Diagram</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1187778" y="5321301"/>
            <a:ext cx="10293022" cy="39370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                                            Fig 1 :  Architectural Diagram</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0CA2763-4254-33EA-02E1-73B09ABAF65E}"/>
              </a:ext>
            </a:extLst>
          </p:cNvPr>
          <p:cNvPicPr>
            <a:picLocks noChangeAspect="1"/>
          </p:cNvPicPr>
          <p:nvPr/>
        </p:nvPicPr>
        <p:blipFill>
          <a:blip r:embed="rId3"/>
          <a:stretch>
            <a:fillRect/>
          </a:stretch>
        </p:blipFill>
        <p:spPr>
          <a:xfrm>
            <a:off x="1564851" y="1424044"/>
            <a:ext cx="8606672" cy="3897256"/>
          </a:xfrm>
          <a:prstGeom prst="rect">
            <a:avLst/>
          </a:prstGeom>
        </p:spPr>
      </p:pic>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39D63B-BD02-1C7D-D59B-03E66566C532}"/>
              </a:ext>
            </a:extLst>
          </p:cNvPr>
          <p:cNvSpPr>
            <a:spLocks noGrp="1"/>
          </p:cNvSpPr>
          <p:nvPr>
            <p:ph type="body" idx="1"/>
          </p:nvPr>
        </p:nvSpPr>
        <p:spPr/>
        <p:txBody>
          <a:bodyPr/>
          <a:lstStyle/>
          <a:p>
            <a:pPr>
              <a:lnSpc>
                <a:spcPct val="150000"/>
              </a:lnSpc>
            </a:pPr>
            <a:r>
              <a:rPr lang="en-IN" sz="1800" b="1" dirty="0">
                <a:effectLst/>
                <a:latin typeface="Times New Roman" panose="02020603050405020304" pitchFamily="18" charset="0"/>
                <a:ea typeface="Times New Roman" panose="02020603050405020304" pitchFamily="18" charset="0"/>
              </a:rPr>
              <a:t>Components of the Architecture: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Mobile Application (Frontend):</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Developed using Android Studio and Java for the user interface and application logic.</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Provides features such as disease reporting, viewing community responses, and accessing cultivation tips and videos.</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Backend Server:</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is used for data storage, real-time updates, and user authentication. It provides a cloud-based solution that scales easily and handles large amounts of data efficiently.</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Firebase's </a:t>
            </a:r>
            <a:r>
              <a:rPr lang="en-IN" sz="1800" dirty="0" err="1">
                <a:effectLst/>
                <a:latin typeface="Times New Roman" panose="02020603050405020304" pitchFamily="18" charset="0"/>
                <a:ea typeface="Times New Roman" panose="02020603050405020304" pitchFamily="18" charset="0"/>
              </a:rPr>
              <a:t>Firestore</a:t>
            </a:r>
            <a:r>
              <a:rPr lang="en-IN" sz="1800" dirty="0">
                <a:effectLst/>
                <a:latin typeface="Times New Roman" panose="02020603050405020304" pitchFamily="18" charset="0"/>
                <a:ea typeface="Times New Roman" panose="02020603050405020304" pitchFamily="18" charset="0"/>
              </a:rPr>
              <a:t> is used to store user data, disease reports and responses.</a:t>
            </a:r>
          </a:p>
          <a:p>
            <a:endParaRPr lang="en-IN" dirty="0"/>
          </a:p>
        </p:txBody>
      </p:sp>
    </p:spTree>
    <p:extLst>
      <p:ext uri="{BB962C8B-B14F-4D97-AF65-F5344CB8AC3E}">
        <p14:creationId xmlns:p14="http://schemas.microsoft.com/office/powerpoint/2010/main" val="424789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t>Data Flow Diagram</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961534" y="5524106"/>
            <a:ext cx="10519266" cy="571893"/>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Fig 2: Data Flow Diagram</a:t>
            </a:r>
          </a:p>
        </p:txBody>
      </p:sp>
      <p:pic>
        <p:nvPicPr>
          <p:cNvPr id="5" name="Picture 4">
            <a:extLst>
              <a:ext uri="{FF2B5EF4-FFF2-40B4-BE49-F238E27FC236}">
                <a16:creationId xmlns:a16="http://schemas.microsoft.com/office/drawing/2014/main" id="{25A9EB6D-5137-1DFF-4585-6CC3B31D0DE6}"/>
              </a:ext>
            </a:extLst>
          </p:cNvPr>
          <p:cNvPicPr>
            <a:picLocks noChangeAspect="1"/>
          </p:cNvPicPr>
          <p:nvPr/>
        </p:nvPicPr>
        <p:blipFill>
          <a:blip r:embed="rId3"/>
          <a:stretch>
            <a:fillRect/>
          </a:stretch>
        </p:blipFill>
        <p:spPr>
          <a:xfrm>
            <a:off x="1800519" y="1190135"/>
            <a:ext cx="8295588" cy="3995788"/>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900CDE-26D0-B574-191C-0B2403B53FD5}"/>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User Authentication:</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Authentication provides a secure and simple way to manage user logins and profiles using email and password.</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Data Management:</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a:t>
            </a:r>
            <a:r>
              <a:rPr lang="en-IN" sz="1800" dirty="0" err="1">
                <a:effectLst/>
                <a:latin typeface="Times New Roman" panose="02020603050405020304" pitchFamily="18" charset="0"/>
                <a:ea typeface="Times New Roman" panose="02020603050405020304" pitchFamily="18" charset="0"/>
              </a:rPr>
              <a:t>Firestore</a:t>
            </a:r>
            <a:r>
              <a:rPr lang="en-IN" sz="1800" dirty="0">
                <a:effectLst/>
                <a:latin typeface="Times New Roman" panose="02020603050405020304" pitchFamily="18" charset="0"/>
                <a:ea typeface="Times New Roman" panose="02020603050405020304" pitchFamily="18" charset="0"/>
              </a:rPr>
              <a:t> stores user data, including disease reports, community responses, and user profiles. It also stores cultivation resources like written tips and video content.</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Real-Time Updates:</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Firebase's real-time database ensures that changes made by one user (e.g., posting a new disease report or response) are immediately reflected for other users. This feature enhances collaboration and ensures up-to-date information.</a:t>
            </a:r>
          </a:p>
          <a:p>
            <a:endParaRPr lang="en-IN" dirty="0"/>
          </a:p>
        </p:txBody>
      </p:sp>
    </p:spTree>
    <p:extLst>
      <p:ext uri="{BB962C8B-B14F-4D97-AF65-F5344CB8AC3E}">
        <p14:creationId xmlns:p14="http://schemas.microsoft.com/office/powerpoint/2010/main" val="117842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F7770E-D7E4-4FDF-B44D-17A9D90731D9}"/>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Moderation &amp; Reputation System:</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Implemented a system where users earn points based on the quality of their contributions (e.g., accurate disease solutions).</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Flagging and reporting inappropriate content ensures that the community remains helpful and constructive.</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Video Streaming:</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Short videos related to cultivation practices and disease management are stored in Firebase Storage and can be streamed directly within the app. Videos are optimized for different network conditions to ensure smooth playback.</a:t>
            </a:r>
          </a:p>
          <a:p>
            <a:endParaRPr lang="en-IN" dirty="0"/>
          </a:p>
        </p:txBody>
      </p:sp>
    </p:spTree>
    <p:extLst>
      <p:ext uri="{BB962C8B-B14F-4D97-AF65-F5344CB8AC3E}">
        <p14:creationId xmlns:p14="http://schemas.microsoft.com/office/powerpoint/2010/main" val="407095388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788</Words>
  <Application>Microsoft Office PowerPoint</Application>
  <PresentationFormat>Widescreen</PresentationFormat>
  <Paragraphs>118</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Symbol</vt:lpstr>
      <vt:lpstr>Times New Roman</vt:lpstr>
      <vt:lpstr>Verdana</vt:lpstr>
      <vt:lpstr>Bioinformatics</vt:lpstr>
      <vt:lpstr>Crowd sourcing of diseases and pests information</vt:lpstr>
      <vt:lpstr>Overview of the Project</vt:lpstr>
      <vt:lpstr>Updated Objectives</vt:lpstr>
      <vt:lpstr>PowerPoint Presentation</vt:lpstr>
      <vt:lpstr>Architecture Diagram</vt:lpstr>
      <vt:lpstr>PowerPoint Presentation</vt:lpstr>
      <vt:lpstr>Data Flow Diagram</vt:lpstr>
      <vt:lpstr>PowerPoint Presentation</vt:lpstr>
      <vt:lpstr>PowerPoint Presentation</vt:lpstr>
      <vt:lpstr>Features Implemented in Review 3</vt:lpstr>
      <vt:lpstr>Challenges Faced and Overcome</vt:lpstr>
      <vt:lpstr>Results and Performance</vt:lpstr>
      <vt:lpstr>PowerPoint Presentation</vt:lpstr>
      <vt:lpstr>PowerPoint Presentation</vt:lpstr>
      <vt:lpstr>Project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44</cp:revision>
  <dcterms:modified xsi:type="dcterms:W3CDTF">2025-01-11T08:42:45Z</dcterms:modified>
</cp:coreProperties>
</file>