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Crowd sourcing of diseases and pests information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816342394"/>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20211CSE0067                    </a:t>
                      </a:r>
                    </a:p>
                    <a:p>
                      <a:pPr marL="0" marR="0" lvl="0" indent="0" algn="ctr" rtl="0">
                        <a:spcBef>
                          <a:spcPts val="0"/>
                        </a:spcBef>
                        <a:spcAft>
                          <a:spcPts val="0"/>
                        </a:spcAft>
                        <a:buFont typeface="+mj-lt"/>
                        <a:buNone/>
                      </a:pPr>
                      <a:r>
                        <a:rPr lang="en-US" sz="1800" u="none" strike="noStrike" cap="none" dirty="0"/>
                        <a:t>20211CSE0112</a:t>
                      </a:r>
                    </a:p>
                    <a:p>
                      <a:pPr marL="0" marR="0" lvl="0" indent="0" algn="ctr" rtl="0">
                        <a:spcBef>
                          <a:spcPts val="0"/>
                        </a:spcBef>
                        <a:spcAft>
                          <a:spcPts val="0"/>
                        </a:spcAft>
                        <a:buFont typeface="+mj-lt"/>
                        <a:buNone/>
                      </a:pPr>
                      <a:r>
                        <a:rPr lang="en-US" sz="1800" u="none" strike="noStrike" cap="none" dirty="0"/>
                        <a:t>20211CSE0114</a:t>
                      </a:r>
                    </a:p>
                    <a:p>
                      <a:pPr marL="0" marR="0" lvl="0" indent="0" algn="ctr" rtl="0">
                        <a:spcBef>
                          <a:spcPts val="0"/>
                        </a:spcBef>
                        <a:spcAft>
                          <a:spcPts val="0"/>
                        </a:spcAft>
                        <a:buFont typeface="+mj-lt"/>
                        <a:buNone/>
                      </a:pPr>
                      <a:r>
                        <a:rPr lang="en-US" sz="1800" u="none" strike="noStrike" cap="none" dirty="0"/>
                        <a:t>20211CSE0125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err="1"/>
                        <a:t>Gaduputi</a:t>
                      </a:r>
                      <a:r>
                        <a:rPr lang="en-IN" sz="1800" dirty="0"/>
                        <a:t> </a:t>
                      </a:r>
                      <a:r>
                        <a:rPr lang="en-IN" sz="1800" dirty="0" err="1"/>
                        <a:t>Treteswar</a:t>
                      </a:r>
                      <a:r>
                        <a:rPr lang="en-IN" sz="1800" dirty="0"/>
                        <a:t> Naidu</a:t>
                      </a:r>
                    </a:p>
                    <a:p>
                      <a:pPr marL="0" marR="0" lvl="0" indent="0" algn="ctr" rtl="0">
                        <a:spcBef>
                          <a:spcPts val="0"/>
                        </a:spcBef>
                        <a:spcAft>
                          <a:spcPts val="0"/>
                        </a:spcAft>
                        <a:buNone/>
                      </a:pPr>
                      <a:r>
                        <a:rPr lang="en-IN" sz="1800" dirty="0"/>
                        <a:t>Kasturi Deepak</a:t>
                      </a:r>
                    </a:p>
                    <a:p>
                      <a:pPr marL="0" marR="0" lvl="0" indent="0" algn="ctr" rtl="0">
                        <a:spcBef>
                          <a:spcPts val="0"/>
                        </a:spcBef>
                        <a:spcAft>
                          <a:spcPts val="0"/>
                        </a:spcAft>
                        <a:buNone/>
                      </a:pPr>
                      <a:r>
                        <a:rPr lang="en-IN" sz="1800" dirty="0"/>
                        <a:t>Reddy </a:t>
                      </a:r>
                      <a:r>
                        <a:rPr lang="en-IN" sz="1800" dirty="0" err="1"/>
                        <a:t>Masu</a:t>
                      </a:r>
                      <a:r>
                        <a:rPr lang="en-IN" sz="1800" dirty="0"/>
                        <a:t> Teja</a:t>
                      </a:r>
                    </a:p>
                    <a:p>
                      <a:pPr marL="0" marR="0" lvl="0" indent="0" algn="ctr" rtl="0">
                        <a:spcBef>
                          <a:spcPts val="0"/>
                        </a:spcBef>
                        <a:spcAft>
                          <a:spcPts val="0"/>
                        </a:spcAft>
                        <a:buNone/>
                      </a:pPr>
                      <a:r>
                        <a:rPr lang="en-IN" sz="1800" u="none" strike="noStrike" cap="none" dirty="0" err="1"/>
                        <a:t>Darisi</a:t>
                      </a:r>
                      <a:r>
                        <a:rPr lang="en-IN" sz="1800" u="none" strike="noStrike" cap="none" dirty="0"/>
                        <a:t> </a:t>
                      </a:r>
                      <a:r>
                        <a:rPr lang="en-IN" sz="1800" u="none" strike="noStrike" cap="none" dirty="0" err="1"/>
                        <a:t>Phani</a:t>
                      </a:r>
                      <a:r>
                        <a:rPr lang="en-IN" sz="1800" u="none" strike="noStrike" cap="none" dirty="0"/>
                        <a:t> Bala </a:t>
                      </a:r>
                      <a:r>
                        <a:rPr lang="en-IN" sz="1800" u="none" strike="noStrike" cap="none" dirty="0" err="1"/>
                        <a:t>Jaswanth</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Rohini A</a:t>
            </a:r>
            <a:r>
              <a:rPr lang="en-IN" dirty="0"/>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VIVA-VOICE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DD6C-67E5-5DBE-DD54-CAD68B04A34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CBD6F8E-B36F-65F9-5921-2B5ABC383CF9}"/>
              </a:ext>
            </a:extLst>
          </p:cNvPr>
          <p:cNvSpPr>
            <a:spLocks noGrp="1"/>
          </p:cNvSpPr>
          <p:nvPr>
            <p:ph type="body" idx="1"/>
          </p:nvPr>
        </p:nvSpPr>
        <p:spPr/>
        <p:txBody>
          <a:bodyPr/>
          <a:lstStyle/>
          <a:p>
            <a:r>
              <a:rPr lang="en-US" b="1" dirty="0"/>
              <a:t>5. Ethical and Privacy Concerns</a:t>
            </a:r>
          </a:p>
          <a:p>
            <a:pPr marL="76200" indent="0">
              <a:buNone/>
            </a:pPr>
            <a:endParaRPr lang="en-US" b="1" dirty="0"/>
          </a:p>
          <a:p>
            <a:pPr>
              <a:buFont typeface="Arial" panose="020B0604020202020204" pitchFamily="34" charset="0"/>
              <a:buChar char="•"/>
            </a:pPr>
            <a:r>
              <a:rPr lang="en-US" b="1" dirty="0"/>
              <a:t>Data Ownership:</a:t>
            </a:r>
            <a:r>
              <a:rPr lang="en-US" dirty="0"/>
              <a:t> Determining ownership of crowdsourced data and ensuring fair usage.</a:t>
            </a:r>
          </a:p>
          <a:p>
            <a:pPr marL="76200" indent="0">
              <a:buNone/>
            </a:pPr>
            <a:endParaRPr lang="en-US" dirty="0"/>
          </a:p>
          <a:p>
            <a:pPr>
              <a:buFont typeface="Arial" panose="020B0604020202020204" pitchFamily="34" charset="0"/>
              <a:buChar char="•"/>
            </a:pPr>
            <a:r>
              <a:rPr lang="en-US" b="1" dirty="0"/>
              <a:t>Privacy Risks:</a:t>
            </a:r>
            <a:r>
              <a:rPr lang="en-US" dirty="0"/>
              <a:t> Addressing concerns related to geotagged data or identifiable information in submissions.</a:t>
            </a:r>
          </a:p>
          <a:p>
            <a:pPr marL="76200" indent="0">
              <a:buNone/>
            </a:pPr>
            <a:endParaRPr lang="en-US" dirty="0"/>
          </a:p>
          <a:p>
            <a:pPr>
              <a:buFont typeface="Arial" panose="020B0604020202020204" pitchFamily="34" charset="0"/>
              <a:buChar char="•"/>
            </a:pPr>
            <a:r>
              <a:rPr lang="en-US" b="1" dirty="0"/>
              <a:t>Bias Mitigation:</a:t>
            </a:r>
            <a:r>
              <a:rPr lang="en-US" dirty="0"/>
              <a:t> Preventing biases that could arise due to demographic or regional disparities in data submission.</a:t>
            </a:r>
          </a:p>
          <a:p>
            <a:endParaRPr lang="en-IN" dirty="0"/>
          </a:p>
        </p:txBody>
      </p:sp>
    </p:spTree>
    <p:extLst>
      <p:ext uri="{BB962C8B-B14F-4D97-AF65-F5344CB8AC3E}">
        <p14:creationId xmlns:p14="http://schemas.microsoft.com/office/powerpoint/2010/main" val="170418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43DC-2419-CF20-7DC7-359F3D2F91EC}"/>
              </a:ext>
            </a:extLst>
          </p:cNvPr>
          <p:cNvSpPr>
            <a:spLocks noGrp="1"/>
          </p:cNvSpPr>
          <p:nvPr>
            <p:ph type="title"/>
          </p:nvPr>
        </p:nvSpPr>
        <p:spPr/>
        <p:txBody>
          <a:bodyPr/>
          <a:lstStyle/>
          <a:p>
            <a:r>
              <a:rPr lang="en-US" dirty="0"/>
              <a:t>Proposed Methodology</a:t>
            </a:r>
            <a:endParaRPr lang="en-IN" dirty="0"/>
          </a:p>
        </p:txBody>
      </p:sp>
      <p:sp>
        <p:nvSpPr>
          <p:cNvPr id="3" name="Text Placeholder 2">
            <a:extLst>
              <a:ext uri="{FF2B5EF4-FFF2-40B4-BE49-F238E27FC236}">
                <a16:creationId xmlns:a16="http://schemas.microsoft.com/office/drawing/2014/main" id="{79E92287-EBA3-42ED-346E-A48B743D4C65}"/>
              </a:ext>
            </a:extLst>
          </p:cNvPr>
          <p:cNvSpPr>
            <a:spLocks noGrp="1"/>
          </p:cNvSpPr>
          <p:nvPr>
            <p:ph type="body" idx="1"/>
          </p:nvPr>
        </p:nvSpPr>
        <p:spPr/>
        <p:txBody>
          <a:bodyPr>
            <a:normAutofit lnSpcReduction="10000"/>
          </a:bodyPr>
          <a:lstStyle/>
          <a:p>
            <a:r>
              <a:rPr lang="en-GB" dirty="0">
                <a:latin typeface="Verdana"/>
                <a:ea typeface="Verdana"/>
              </a:rPr>
              <a:t>Develop a mobile application for users (farmers, experts, admins) to report pest or disease occurrences. The app would allow users to submit photos, descriptions of the problem, location data, and additional data like crop type, symptoms, or affected areas.</a:t>
            </a:r>
            <a:endParaRPr lang="en-US" dirty="0">
              <a:latin typeface="Verdana"/>
              <a:ea typeface="Verdana"/>
            </a:endParaRPr>
          </a:p>
          <a:p>
            <a:r>
              <a:rPr lang="en-GB" dirty="0">
                <a:latin typeface="Verdana"/>
                <a:ea typeface="Verdana"/>
              </a:rPr>
              <a:t>Provide contributors with user-friendly tutorials, visual guides, and resources to help them identify pests or diseases more accurately.</a:t>
            </a:r>
          </a:p>
          <a:p>
            <a:r>
              <a:rPr lang="en-GB" dirty="0">
                <a:latin typeface="Verdana"/>
                <a:ea typeface="Verdana"/>
              </a:rPr>
              <a:t>To address the issue of fake contributors, verification of submissions will be carried out by the admin. By implementing a manual verification process, the system ensures that only accurate and legitimate information is accepted, minimizing the impact of false reports.</a:t>
            </a:r>
            <a:endParaRPr lang="en-GB" dirty="0"/>
          </a:p>
          <a:p>
            <a:endParaRPr lang="en-IN" dirty="0"/>
          </a:p>
        </p:txBody>
      </p:sp>
    </p:spTree>
    <p:extLst>
      <p:ext uri="{BB962C8B-B14F-4D97-AF65-F5344CB8AC3E}">
        <p14:creationId xmlns:p14="http://schemas.microsoft.com/office/powerpoint/2010/main" val="108723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C1AC-F10E-79B0-1D21-4E299955D391}"/>
              </a:ext>
            </a:extLst>
          </p:cNvPr>
          <p:cNvSpPr>
            <a:spLocks noGrp="1"/>
          </p:cNvSpPr>
          <p:nvPr>
            <p:ph type="title"/>
          </p:nvPr>
        </p:nvSpPr>
        <p:spPr/>
        <p:txBody>
          <a:bodyPr/>
          <a:lstStyle/>
          <a:p>
            <a:r>
              <a:rPr lang="en-US" dirty="0"/>
              <a:t>Objectives</a:t>
            </a:r>
            <a:endParaRPr lang="en-IN" dirty="0"/>
          </a:p>
        </p:txBody>
      </p:sp>
      <p:sp>
        <p:nvSpPr>
          <p:cNvPr id="3" name="Text Placeholder 2">
            <a:extLst>
              <a:ext uri="{FF2B5EF4-FFF2-40B4-BE49-F238E27FC236}">
                <a16:creationId xmlns:a16="http://schemas.microsoft.com/office/drawing/2014/main" id="{A5178C2C-9BC3-E5B3-5ED9-0F074E098EAB}"/>
              </a:ext>
            </a:extLst>
          </p:cNvPr>
          <p:cNvSpPr>
            <a:spLocks noGrp="1"/>
          </p:cNvSpPr>
          <p:nvPr>
            <p:ph type="body" idx="1"/>
          </p:nvPr>
        </p:nvSpPr>
        <p:spPr/>
        <p:txBody>
          <a:bodyPr/>
          <a:lstStyle/>
          <a:p>
            <a:r>
              <a:rPr lang="en-IN" b="1" dirty="0">
                <a:effectLst/>
                <a:latin typeface="Times New Roman" panose="02020603050405020304" pitchFamily="18" charset="0"/>
                <a:ea typeface="Times New Roman" panose="02020603050405020304" pitchFamily="18" charset="0"/>
              </a:rPr>
              <a:t>Develop a User-Friendly Mobile Application</a:t>
            </a:r>
          </a:p>
          <a:p>
            <a:pPr marL="76200" indent="0">
              <a:buNone/>
            </a:pPr>
            <a:endParaRPr lang="en-IN"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Implement Community Collaboration for Disease Management</a:t>
            </a:r>
          </a:p>
          <a:p>
            <a:pPr marL="76200" indent="0">
              <a:buNone/>
            </a:pPr>
            <a:endParaRPr lang="en-IN"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Provide Cultivation Tips and Educational Resources</a:t>
            </a:r>
          </a:p>
          <a:p>
            <a:pPr marL="76200" indent="0">
              <a:buNone/>
            </a:pPr>
            <a:endParaRPr lang="en-IN"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Ensure Multilingual Support for Inclusivity</a:t>
            </a:r>
          </a:p>
          <a:p>
            <a:pPr marL="76200" indent="0">
              <a:buNone/>
            </a:pPr>
            <a:endParaRPr lang="en-IN"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Enable Real-Time Disease Reporting and Feedback</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3575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108DCC-D3A4-352D-C1E5-E8702FE5B774}"/>
              </a:ext>
            </a:extLst>
          </p:cNvPr>
          <p:cNvSpPr>
            <a:spLocks noGrp="1"/>
          </p:cNvSpPr>
          <p:nvPr>
            <p:ph type="body" idx="1"/>
          </p:nvPr>
        </p:nvSpPr>
        <p:spPr/>
        <p:txBody>
          <a:bodyPr/>
          <a:lstStyle/>
          <a:p>
            <a:r>
              <a:rPr lang="en-IN" b="1" dirty="0">
                <a:effectLst/>
                <a:latin typeface="Times New Roman" panose="02020603050405020304" pitchFamily="18" charset="0"/>
                <a:ea typeface="Times New Roman" panose="02020603050405020304" pitchFamily="18" charset="0"/>
              </a:rPr>
              <a:t>Implement Community Moderation Features</a:t>
            </a:r>
          </a:p>
          <a:p>
            <a:pPr marL="76200" indent="0">
              <a:buNone/>
            </a:pPr>
            <a:endParaRPr lang="en-IN"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Optimize Backend Performance Using Firebase</a:t>
            </a:r>
          </a:p>
          <a:p>
            <a:pPr marL="76200" indent="0">
              <a:buNone/>
            </a:pPr>
            <a:endParaRPr lang="en-IN"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Enhance Agricultural Knowledge and Community Engagement</a:t>
            </a:r>
          </a:p>
          <a:p>
            <a:pPr marL="76200" indent="0">
              <a:buNone/>
            </a:pPr>
            <a:endParaRPr lang="en-IN"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Encourage</a:t>
            </a:r>
            <a:r>
              <a:rPr lang="en-US" b="1" dirty="0">
                <a:effectLst/>
                <a:latin typeface="Times New Roman" panose="02020603050405020304" pitchFamily="18" charset="0"/>
                <a:ea typeface="Times New Roman" panose="02020603050405020304" pitchFamily="18" charset="0"/>
              </a:rPr>
              <a:t> Eco-Friendly Practices</a:t>
            </a:r>
          </a:p>
          <a:p>
            <a:pPr marL="76200" indent="0">
              <a:buNone/>
            </a:pPr>
            <a:endParaRPr lang="en-IN" dirty="0">
              <a:effectLst/>
              <a:latin typeface="Times New Roman" panose="02020603050405020304" pitchFamily="18" charset="0"/>
              <a:ea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rPr>
              <a:t>Enable Expert Consultation Services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2239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5FD5-1913-5BC8-C028-48384A6A390A}"/>
              </a:ext>
            </a:extLst>
          </p:cNvPr>
          <p:cNvSpPr>
            <a:spLocks noGrp="1"/>
          </p:cNvSpPr>
          <p:nvPr>
            <p:ph type="title"/>
          </p:nvPr>
        </p:nvSpPr>
        <p:spPr/>
        <p:txBody>
          <a:bodyPr/>
          <a:lstStyle/>
          <a:p>
            <a:r>
              <a:rPr lang="en-US" dirty="0"/>
              <a:t>System Design and Implementation</a:t>
            </a:r>
            <a:endParaRPr lang="en-IN" dirty="0"/>
          </a:p>
        </p:txBody>
      </p:sp>
      <p:sp>
        <p:nvSpPr>
          <p:cNvPr id="3" name="Text Placeholder 2">
            <a:extLst>
              <a:ext uri="{FF2B5EF4-FFF2-40B4-BE49-F238E27FC236}">
                <a16:creationId xmlns:a16="http://schemas.microsoft.com/office/drawing/2014/main" id="{C78FAEFA-0589-2694-F42B-04889717DAFE}"/>
              </a:ext>
            </a:extLst>
          </p:cNvPr>
          <p:cNvSpPr>
            <a:spLocks noGrp="1"/>
          </p:cNvSpPr>
          <p:nvPr>
            <p:ph type="body" idx="1"/>
          </p:nvPr>
        </p:nvSpPr>
        <p:spPr>
          <a:xfrm>
            <a:off x="603315" y="5453405"/>
            <a:ext cx="10877485" cy="642595"/>
          </a:xfrm>
        </p:spPr>
        <p:txBody>
          <a:bodyPr/>
          <a:lstStyle/>
          <a:p>
            <a:pPr marL="76200" indent="0">
              <a:buNone/>
            </a:pPr>
            <a:r>
              <a:rPr lang="en-US" dirty="0"/>
              <a:t>                                   </a:t>
            </a:r>
            <a:r>
              <a:rPr lang="en-IN" sz="1800" b="1" dirty="0">
                <a:effectLst/>
                <a:latin typeface="Times New Roman" panose="02020603050405020304" pitchFamily="18" charset="0"/>
                <a:ea typeface="Times New Roman" panose="02020603050405020304" pitchFamily="18" charset="0"/>
              </a:rPr>
              <a:t>Fig 1. System Architectural Diagram</a:t>
            </a:r>
            <a:endParaRPr lang="en-IN" dirty="0"/>
          </a:p>
        </p:txBody>
      </p:sp>
      <p:pic>
        <p:nvPicPr>
          <p:cNvPr id="4" name="Picture 3">
            <a:extLst>
              <a:ext uri="{FF2B5EF4-FFF2-40B4-BE49-F238E27FC236}">
                <a16:creationId xmlns:a16="http://schemas.microsoft.com/office/drawing/2014/main" id="{1984A741-BEED-6B56-D1F7-31AC75EF697B}"/>
              </a:ext>
            </a:extLst>
          </p:cNvPr>
          <p:cNvPicPr>
            <a:picLocks noChangeAspect="1"/>
          </p:cNvPicPr>
          <p:nvPr/>
        </p:nvPicPr>
        <p:blipFill>
          <a:blip r:embed="rId2"/>
          <a:stretch>
            <a:fillRect/>
          </a:stretch>
        </p:blipFill>
        <p:spPr>
          <a:xfrm>
            <a:off x="2179054" y="1404594"/>
            <a:ext cx="7662530" cy="3960245"/>
          </a:xfrm>
          <a:prstGeom prst="rect">
            <a:avLst/>
          </a:prstGeom>
        </p:spPr>
      </p:pic>
    </p:spTree>
    <p:extLst>
      <p:ext uri="{BB962C8B-B14F-4D97-AF65-F5344CB8AC3E}">
        <p14:creationId xmlns:p14="http://schemas.microsoft.com/office/powerpoint/2010/main" val="420034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073D22-AD18-688F-9BA5-40F9DFC1ABCB}"/>
              </a:ext>
            </a:extLst>
          </p:cNvPr>
          <p:cNvSpPr>
            <a:spLocks noGrp="1"/>
          </p:cNvSpPr>
          <p:nvPr>
            <p:ph type="body" idx="1"/>
          </p:nvPr>
        </p:nvSpPr>
        <p:spPr/>
        <p:txBody>
          <a:bodyPr/>
          <a:lstStyle/>
          <a:p>
            <a:pPr marL="76200" indent="0">
              <a:lnSpc>
                <a:spcPct val="150000"/>
              </a:lnSpc>
              <a:buNone/>
            </a:pPr>
            <a:r>
              <a:rPr lang="en-IN" sz="1800" b="1" dirty="0">
                <a:effectLst/>
                <a:latin typeface="Times New Roman" panose="02020603050405020304" pitchFamily="18" charset="0"/>
                <a:ea typeface="Times New Roman" panose="02020603050405020304" pitchFamily="18" charset="0"/>
              </a:rPr>
              <a:t>Components of the Architecture: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Mobile Application (Frontend):</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Developed using Android Studio and Java for the user interface and application logic.</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Provides features such as disease reporting, viewing community responses, and accessing cultivation tips and videos.</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Backend Server:</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 is used for data storage, real-time updates, and user authentication. It provides a cloud-based solution that scales easily and handles large amounts of data efficiently.</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Database:</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Firebase's </a:t>
            </a:r>
            <a:r>
              <a:rPr lang="en-IN" sz="1800" dirty="0" err="1">
                <a:effectLst/>
                <a:latin typeface="Times New Roman" panose="02020603050405020304" pitchFamily="18" charset="0"/>
                <a:ea typeface="Times New Roman" panose="02020603050405020304" pitchFamily="18" charset="0"/>
              </a:rPr>
              <a:t>Firestore</a:t>
            </a:r>
            <a:r>
              <a:rPr lang="en-IN" sz="1800" dirty="0">
                <a:effectLst/>
                <a:latin typeface="Times New Roman" panose="02020603050405020304" pitchFamily="18" charset="0"/>
                <a:ea typeface="Times New Roman" panose="02020603050405020304" pitchFamily="18" charset="0"/>
              </a:rPr>
              <a:t> is used to store user data, disease reports and responses.</a:t>
            </a:r>
          </a:p>
          <a:p>
            <a:endParaRPr lang="en-IN" dirty="0"/>
          </a:p>
        </p:txBody>
      </p:sp>
    </p:spTree>
    <p:extLst>
      <p:ext uri="{BB962C8B-B14F-4D97-AF65-F5344CB8AC3E}">
        <p14:creationId xmlns:p14="http://schemas.microsoft.com/office/powerpoint/2010/main" val="377015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8B3D4C-9E6F-3D23-8FE9-303A9DF7D68A}"/>
              </a:ext>
            </a:extLst>
          </p:cNvPr>
          <p:cNvSpPr>
            <a:spLocks noGrp="1"/>
          </p:cNvSpPr>
          <p:nvPr>
            <p:ph type="body" idx="1"/>
          </p:nvPr>
        </p:nvSpPr>
        <p:spPr>
          <a:xfrm>
            <a:off x="812800" y="5608501"/>
            <a:ext cx="10452231" cy="487500"/>
          </a:xfrm>
        </p:spPr>
        <p:txBody>
          <a:bodyPr>
            <a:normAutofit/>
          </a:bodyPr>
          <a:lstStyle/>
          <a:p>
            <a:pPr marL="76200" indent="0">
              <a:buNone/>
            </a:pPr>
            <a:r>
              <a:rPr lang="en-IN" sz="1800" b="1" dirty="0">
                <a:effectLst/>
                <a:latin typeface="Times New Roman" panose="02020603050405020304" pitchFamily="18" charset="0"/>
                <a:ea typeface="Times New Roman" panose="02020603050405020304" pitchFamily="18" charset="0"/>
              </a:rPr>
              <a:t>Fig 2. Login and Signup                Fig 3. </a:t>
            </a:r>
            <a:r>
              <a:rPr lang="en-IN" sz="1800" b="1" dirty="0" err="1">
                <a:effectLst/>
                <a:latin typeface="Times New Roman" panose="02020603050405020304" pitchFamily="18" charset="0"/>
                <a:ea typeface="Times New Roman" panose="02020603050405020304" pitchFamily="18" charset="0"/>
              </a:rPr>
              <a:t>SignUp</a:t>
            </a:r>
            <a:r>
              <a:rPr lang="en-IN" sz="1800" b="1" dirty="0">
                <a:effectLst/>
                <a:latin typeface="Times New Roman" panose="02020603050405020304" pitchFamily="18" charset="0"/>
                <a:ea typeface="Times New Roman" panose="02020603050405020304" pitchFamily="18" charset="0"/>
              </a:rPr>
              <a:t> Page                            Fig 4. Login Page</a:t>
            </a:r>
            <a:endParaRPr lang="en-IN" dirty="0"/>
          </a:p>
        </p:txBody>
      </p:sp>
      <p:pic>
        <p:nvPicPr>
          <p:cNvPr id="4" name="Picture 3">
            <a:extLst>
              <a:ext uri="{FF2B5EF4-FFF2-40B4-BE49-F238E27FC236}">
                <a16:creationId xmlns:a16="http://schemas.microsoft.com/office/drawing/2014/main" id="{7AA7DC60-64EC-D790-F269-60207043BC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419" y="122548"/>
            <a:ext cx="2360719" cy="5446517"/>
          </a:xfrm>
          <a:prstGeom prst="rect">
            <a:avLst/>
          </a:prstGeom>
          <a:noFill/>
          <a:ln>
            <a:noFill/>
          </a:ln>
        </p:spPr>
      </p:pic>
      <p:pic>
        <p:nvPicPr>
          <p:cNvPr id="5" name="Picture 4">
            <a:extLst>
              <a:ext uri="{FF2B5EF4-FFF2-40B4-BE49-F238E27FC236}">
                <a16:creationId xmlns:a16="http://schemas.microsoft.com/office/drawing/2014/main" id="{6912DCC5-3A18-C9CF-0F2C-90AB2DA3C9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2062" y="144942"/>
            <a:ext cx="2290712" cy="5401727"/>
          </a:xfrm>
          <a:prstGeom prst="rect">
            <a:avLst/>
          </a:prstGeom>
          <a:noFill/>
          <a:ln>
            <a:noFill/>
          </a:ln>
        </p:spPr>
      </p:pic>
      <p:pic>
        <p:nvPicPr>
          <p:cNvPr id="6" name="Picture 5">
            <a:extLst>
              <a:ext uri="{FF2B5EF4-FFF2-40B4-BE49-F238E27FC236}">
                <a16:creationId xmlns:a16="http://schemas.microsoft.com/office/drawing/2014/main" id="{3C6263B3-DDEB-2936-0F2D-223566AC7A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01699" y="91965"/>
            <a:ext cx="2611225" cy="5468770"/>
          </a:xfrm>
          <a:prstGeom prst="rect">
            <a:avLst/>
          </a:prstGeom>
          <a:noFill/>
          <a:ln>
            <a:noFill/>
          </a:ln>
        </p:spPr>
      </p:pic>
    </p:spTree>
    <p:extLst>
      <p:ext uri="{BB962C8B-B14F-4D97-AF65-F5344CB8AC3E}">
        <p14:creationId xmlns:p14="http://schemas.microsoft.com/office/powerpoint/2010/main" val="164611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3CD1F9-A3EB-964B-BE7C-01C3DDBBAE4E}"/>
              </a:ext>
            </a:extLst>
          </p:cNvPr>
          <p:cNvSpPr>
            <a:spLocks noGrp="1"/>
          </p:cNvSpPr>
          <p:nvPr>
            <p:ph type="body" idx="1"/>
          </p:nvPr>
        </p:nvSpPr>
        <p:spPr>
          <a:xfrm>
            <a:off x="659876" y="1121790"/>
            <a:ext cx="10820924" cy="4974211"/>
          </a:xfrm>
        </p:spPr>
        <p:txBody>
          <a:bodyPr>
            <a:normAutofit/>
          </a:bodyPr>
          <a:lstStyle/>
          <a:p>
            <a:pPr marL="76200" indent="0">
              <a:lnSpc>
                <a:spcPct val="150000"/>
              </a:lnSpc>
              <a:buNone/>
            </a:pPr>
            <a:r>
              <a:rPr lang="en-IN" sz="2000" b="1" dirty="0">
                <a:effectLst/>
                <a:latin typeface="Times New Roman" panose="02020603050405020304" pitchFamily="18" charset="0"/>
                <a:ea typeface="Times New Roman" panose="02020603050405020304" pitchFamily="18" charset="0"/>
              </a:rPr>
              <a:t>User Interface Design</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IN" sz="2000" dirty="0">
                <a:effectLst/>
                <a:latin typeface="Times New Roman" panose="02020603050405020304" pitchFamily="18" charset="0"/>
                <a:ea typeface="Times New Roman" panose="02020603050405020304" pitchFamily="18" charset="0"/>
              </a:rPr>
              <a:t>The application will feature a clean, intuitive, and responsive user interface. The key elements of the UI are:</a:t>
            </a:r>
          </a:p>
          <a:p>
            <a:pPr marL="342900" lvl="0" indent="-342900">
              <a:lnSpc>
                <a:spcPct val="150000"/>
              </a:lnSpc>
              <a:buSzPts val="1000"/>
              <a:buFont typeface="Symbol" panose="05050102010706020507" pitchFamily="18" charset="2"/>
              <a:buChar char=""/>
              <a:tabLst>
                <a:tab pos="457200" algn="l"/>
              </a:tabLst>
            </a:pPr>
            <a:r>
              <a:rPr lang="en-IN" sz="2000" b="1" dirty="0">
                <a:effectLst/>
                <a:latin typeface="Times New Roman" panose="02020603050405020304" pitchFamily="18" charset="0"/>
                <a:ea typeface="Times New Roman" panose="02020603050405020304" pitchFamily="18" charset="0"/>
              </a:rPr>
              <a:t>User Registration and Profile Setup:</a:t>
            </a:r>
            <a:endParaRPr lang="en-IN" sz="20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Simple registration process using email for authentication.</a:t>
            </a:r>
          </a:p>
          <a:p>
            <a:pPr marL="742950" lvl="1" indent="-285750">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Profile customization, including location, crop types, and preferred language settings</a:t>
            </a:r>
            <a:r>
              <a:rPr lang="en-IN" b="1"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2000" b="1" dirty="0">
                <a:effectLst/>
                <a:latin typeface="Times New Roman" panose="02020603050405020304" pitchFamily="18" charset="0"/>
                <a:ea typeface="Times New Roman" panose="02020603050405020304" pitchFamily="18" charset="0"/>
              </a:rPr>
              <a:t>Disease Reporting Mechanism:</a:t>
            </a:r>
            <a:endParaRPr lang="en-IN" sz="20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Users can upload images of affected crops along with a description of symptoms.</a:t>
            </a:r>
          </a:p>
          <a:p>
            <a:pPr marL="742950" lvl="1" indent="-285750">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The system will tag each report for follow-up and categorization, helping in future searches.</a:t>
            </a:r>
          </a:p>
          <a:p>
            <a:pPr marL="76200" indent="0">
              <a:buNone/>
            </a:pPr>
            <a:endParaRPr lang="en-IN" dirty="0"/>
          </a:p>
        </p:txBody>
      </p:sp>
    </p:spTree>
    <p:extLst>
      <p:ext uri="{BB962C8B-B14F-4D97-AF65-F5344CB8AC3E}">
        <p14:creationId xmlns:p14="http://schemas.microsoft.com/office/powerpoint/2010/main" val="278295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4CCDD8-D15C-65AF-8937-F9C7A6817317}"/>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Community Feed:</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Users can post disease reports, and other users can reply with solutions.</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Features such as upvote/downvote will determine the visibility of responses.</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Cultivation Tips &amp; Video Content:</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categorized library of cultivation tips and instructional videos on topics like pest management, fertilization, and harvesting.</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Video streaming and content delivery is handled through Firebase Storage, ensuring smooth access to educational resources.</a:t>
            </a:r>
          </a:p>
          <a:p>
            <a:endParaRPr lang="en-IN" dirty="0"/>
          </a:p>
        </p:txBody>
      </p:sp>
    </p:spTree>
    <p:extLst>
      <p:ext uri="{BB962C8B-B14F-4D97-AF65-F5344CB8AC3E}">
        <p14:creationId xmlns:p14="http://schemas.microsoft.com/office/powerpoint/2010/main" val="1617262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E4648D-AFBD-9577-65FC-1282F6BBC260}"/>
              </a:ext>
            </a:extLst>
          </p:cNvPr>
          <p:cNvSpPr>
            <a:spLocks noGrp="1"/>
          </p:cNvSpPr>
          <p:nvPr>
            <p:ph type="body" idx="1"/>
          </p:nvPr>
        </p:nvSpPr>
        <p:spPr>
          <a:xfrm>
            <a:off x="812800" y="5448693"/>
            <a:ext cx="11379200" cy="647308"/>
          </a:xfrm>
        </p:spPr>
        <p:txBody>
          <a:bodyPr/>
          <a:lstStyle/>
          <a:p>
            <a:pPr marL="76200" indent="0">
              <a:buNone/>
            </a:pPr>
            <a:r>
              <a:rPr lang="en-US" dirty="0"/>
              <a:t>                              </a:t>
            </a:r>
            <a:r>
              <a:rPr lang="en-IN" sz="1800" b="1" dirty="0">
                <a:effectLst/>
                <a:latin typeface="Times New Roman" panose="02020603050405020304" pitchFamily="18" charset="0"/>
                <a:ea typeface="Times New Roman" panose="02020603050405020304" pitchFamily="18" charset="0"/>
              </a:rPr>
              <a:t>Fig 5. Data Flow Diagram</a:t>
            </a:r>
            <a:endParaRPr lang="en-IN" dirty="0"/>
          </a:p>
        </p:txBody>
      </p:sp>
      <p:pic>
        <p:nvPicPr>
          <p:cNvPr id="4" name="Picture 3">
            <a:extLst>
              <a:ext uri="{FF2B5EF4-FFF2-40B4-BE49-F238E27FC236}">
                <a16:creationId xmlns:a16="http://schemas.microsoft.com/office/drawing/2014/main" id="{4CA4D7E7-7053-A3B5-628A-CB0387689256}"/>
              </a:ext>
            </a:extLst>
          </p:cNvPr>
          <p:cNvPicPr>
            <a:picLocks noChangeAspect="1"/>
          </p:cNvPicPr>
          <p:nvPr/>
        </p:nvPicPr>
        <p:blipFill>
          <a:blip r:embed="rId2"/>
          <a:stretch>
            <a:fillRect/>
          </a:stretch>
        </p:blipFill>
        <p:spPr>
          <a:xfrm>
            <a:off x="2565642" y="1102937"/>
            <a:ext cx="6369125" cy="4196456"/>
          </a:xfrm>
          <a:prstGeom prst="rect">
            <a:avLst/>
          </a:prstGeom>
        </p:spPr>
      </p:pic>
    </p:spTree>
    <p:extLst>
      <p:ext uri="{BB962C8B-B14F-4D97-AF65-F5344CB8AC3E}">
        <p14:creationId xmlns:p14="http://schemas.microsoft.com/office/powerpoint/2010/main" val="273658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288-A25E-CAF0-009B-8DEB9F83E43F}"/>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947DB17F-8F46-7DB2-B808-EBD620412F3F}"/>
              </a:ext>
            </a:extLst>
          </p:cNvPr>
          <p:cNvSpPr>
            <a:spLocks noGrp="1"/>
          </p:cNvSpPr>
          <p:nvPr>
            <p:ph type="body" idx="1"/>
          </p:nvPr>
        </p:nvSpPr>
        <p:spPr/>
        <p:txBody>
          <a:bodyPr>
            <a:normAutofit lnSpcReduction="10000"/>
          </a:bodyPr>
          <a:lstStyle/>
          <a:p>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Crowdsourcing has become a perfect approach in many fields; and with the support of collecting disease and pest information, this technology is picking up steam. In this approach, the collective knowledge and participation of a large, distributed group of people from various walks of life are utilized to gather, analyze, and report data on diseases affecting crops, livestock, or human health.</a:t>
            </a:r>
          </a:p>
          <a:p>
            <a:pPr marL="0" indent="0">
              <a:buNone/>
            </a:pPr>
            <a:endPar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Conventional disease and pest monitoring is expert-based surveillance, though effective, always overdue, and, therefore expensive. Crowdsourcing offers a complementary approach in that it's possible to capture information in real-time from non-experts, such as farmers, community members, and citizen scientists, in images, descriptions as well as geolocated data given the prevalence of smartphones, digital tools, and online platforms to assure ease of reporting any sighting or outbreak.</a:t>
            </a:r>
            <a:endParaRPr lang="en-GB"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13466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BB4EF5-0D0D-651E-1E93-4515850FC128}"/>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User Authentication:</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 Authentication provides a secure and simple way to manage user logins and profiles using email and password.</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Data Management:</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 </a:t>
            </a:r>
            <a:r>
              <a:rPr lang="en-IN" sz="1800" dirty="0" err="1">
                <a:effectLst/>
                <a:latin typeface="Times New Roman" panose="02020603050405020304" pitchFamily="18" charset="0"/>
                <a:ea typeface="Times New Roman" panose="02020603050405020304" pitchFamily="18" charset="0"/>
              </a:rPr>
              <a:t>Firestore</a:t>
            </a:r>
            <a:r>
              <a:rPr lang="en-IN" sz="1800" dirty="0">
                <a:effectLst/>
                <a:latin typeface="Times New Roman" panose="02020603050405020304" pitchFamily="18" charset="0"/>
                <a:ea typeface="Times New Roman" panose="02020603050405020304" pitchFamily="18" charset="0"/>
              </a:rPr>
              <a:t> stores user data, including disease reports, community responses, and user profiles. It also stores cultivation resources like written tips and video content.</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Real-Time Updates:</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Firebase's real-time database ensures that changes made by one user (e.g., posting a new disease report or response) are immediately reflected for other users. This feature enhances collaboration and ensures up-to-date information.</a:t>
            </a:r>
          </a:p>
          <a:p>
            <a:endParaRPr lang="en-IN" dirty="0"/>
          </a:p>
        </p:txBody>
      </p:sp>
    </p:spTree>
    <p:extLst>
      <p:ext uri="{BB962C8B-B14F-4D97-AF65-F5344CB8AC3E}">
        <p14:creationId xmlns:p14="http://schemas.microsoft.com/office/powerpoint/2010/main" val="199649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A82E86-C9D5-3E56-1F47-6F1AE0F51078}"/>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Moderation &amp; Reputation System:</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Implemented a system where users earn points based on the quality of their contributions (e.g., accurate disease solutions).</a:t>
            </a: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Flagging and reporting inappropriate content ensures that the community remains helpful and constructive.</a:t>
            </a:r>
          </a:p>
          <a:p>
            <a:pPr marL="342900" lvl="0" indent="-342900">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Video Streaming:</a:t>
            </a: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Short videos related to cultivation practices and disease management are stored in Firebase Storage and can be streamed directly within the app. Videos are optimized for different network conditions to ensure smooth playback.</a:t>
            </a:r>
          </a:p>
          <a:p>
            <a:endParaRPr lang="en-IN" dirty="0"/>
          </a:p>
        </p:txBody>
      </p:sp>
    </p:spTree>
    <p:extLst>
      <p:ext uri="{BB962C8B-B14F-4D97-AF65-F5344CB8AC3E}">
        <p14:creationId xmlns:p14="http://schemas.microsoft.com/office/powerpoint/2010/main" val="2572089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025E-0925-E311-55BD-FB1739909F62}"/>
              </a:ext>
            </a:extLst>
          </p:cNvPr>
          <p:cNvSpPr>
            <a:spLocks noGrp="1"/>
          </p:cNvSpPr>
          <p:nvPr>
            <p:ph type="title"/>
          </p:nvPr>
        </p:nvSpPr>
        <p:spPr/>
        <p:txBody>
          <a:bodyPr/>
          <a:lstStyle/>
          <a:p>
            <a:r>
              <a:rPr lang="en-US" dirty="0">
                <a:solidFill>
                  <a:srgbClr val="000000"/>
                </a:solidFill>
                <a:latin typeface="Verdana" panose="020B0604030504040204" pitchFamily="34" charset="0"/>
                <a:ea typeface="Verdana" panose="020B0604030504040204" pitchFamily="34" charset="0"/>
              </a:rPr>
              <a:t>T</a:t>
            </a:r>
            <a:r>
              <a:rPr lang="en-IN" dirty="0" err="1">
                <a:solidFill>
                  <a:srgbClr val="000000"/>
                </a:solidFill>
                <a:latin typeface="Verdana" panose="020B0604030504040204" pitchFamily="34" charset="0"/>
                <a:ea typeface="Verdana" panose="020B0604030504040204" pitchFamily="34" charset="0"/>
              </a:rPr>
              <a:t>imeline</a:t>
            </a:r>
            <a:r>
              <a:rPr lang="en-IN" dirty="0">
                <a:solidFill>
                  <a:srgbClr val="000000"/>
                </a:solidFill>
                <a:latin typeface="Verdana" panose="020B0604030504040204" pitchFamily="34" charset="0"/>
                <a:ea typeface="Verdana" panose="020B0604030504040204" pitchFamily="34" charset="0"/>
              </a:rPr>
              <a:t> of Project</a:t>
            </a:r>
            <a:endParaRPr lang="en-IN"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3188CA66-CE0D-321F-EA3C-0D579011C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855" y="1127723"/>
            <a:ext cx="5952755" cy="5280315"/>
          </a:xfrm>
          <a:prstGeom prst="rect">
            <a:avLst/>
          </a:prstGeom>
        </p:spPr>
      </p:pic>
    </p:spTree>
    <p:extLst>
      <p:ext uri="{BB962C8B-B14F-4D97-AF65-F5344CB8AC3E}">
        <p14:creationId xmlns:p14="http://schemas.microsoft.com/office/powerpoint/2010/main" val="295349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0CE4-20BD-A182-E419-5AA410E3F6FF}"/>
              </a:ext>
            </a:extLst>
          </p:cNvPr>
          <p:cNvSpPr>
            <a:spLocks noGrp="1"/>
          </p:cNvSpPr>
          <p:nvPr>
            <p:ph type="title"/>
          </p:nvPr>
        </p:nvSpPr>
        <p:spPr/>
        <p:txBody>
          <a:bodyPr/>
          <a:lstStyle/>
          <a:p>
            <a:r>
              <a:rPr lang="en-IN" i="0" u="none" strike="noStrike" baseline="0" dirty="0">
                <a:solidFill>
                  <a:srgbClr val="000000"/>
                </a:solidFill>
                <a:latin typeface="Verdana" panose="020B0604030504040204" pitchFamily="34" charset="0"/>
                <a:ea typeface="Verdana" panose="020B0604030504040204" pitchFamily="34" charset="0"/>
              </a:rPr>
              <a:t>Outcomes / Results Obtained</a:t>
            </a:r>
            <a:endParaRPr lang="en-IN" dirty="0">
              <a:latin typeface="Verdana" panose="020B0604030504040204" pitchFamily="34" charset="0"/>
              <a:ea typeface="Verdana" panose="020B0604030504040204" pitchFamily="34" charset="0"/>
            </a:endParaRPr>
          </a:p>
        </p:txBody>
      </p:sp>
      <p:sp>
        <p:nvSpPr>
          <p:cNvPr id="3" name="Text Placeholder 2">
            <a:extLst>
              <a:ext uri="{FF2B5EF4-FFF2-40B4-BE49-F238E27FC236}">
                <a16:creationId xmlns:a16="http://schemas.microsoft.com/office/drawing/2014/main" id="{1F6AFAC5-D840-D658-B56F-A127AD6A302E}"/>
              </a:ext>
            </a:extLst>
          </p:cNvPr>
          <p:cNvSpPr>
            <a:spLocks noGrp="1"/>
          </p:cNvSpPr>
          <p:nvPr>
            <p:ph type="body" idx="1"/>
          </p:nvPr>
        </p:nvSpPr>
        <p:spPr/>
        <p:txBody>
          <a:bodyPr/>
          <a:lstStyle/>
          <a:p>
            <a:r>
              <a:rPr lang="en-IN" b="1" dirty="0">
                <a:effectLst/>
                <a:latin typeface="Times New Roman" panose="02020603050405020304" pitchFamily="18" charset="0"/>
                <a:ea typeface="Times New Roman" panose="02020603050405020304" pitchFamily="18" charset="0"/>
              </a:rPr>
              <a:t>Enhanced Crop Disease Detection</a:t>
            </a:r>
          </a:p>
          <a:p>
            <a:pPr marL="76200" indent="0">
              <a:buNone/>
            </a:pPr>
            <a:endParaRPr lang="en-IN" b="1"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Community Engagement and Collaboration</a:t>
            </a:r>
          </a:p>
          <a:p>
            <a:pPr marL="76200" indent="0">
              <a:buNone/>
            </a:pPr>
            <a:endParaRPr lang="en-IN" b="1"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Accessible Cultivation Resources</a:t>
            </a:r>
          </a:p>
          <a:p>
            <a:pPr marL="76200" indent="0">
              <a:buNone/>
            </a:pPr>
            <a:endParaRPr lang="en-IN" b="1" dirty="0">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Language Inclusivity</a:t>
            </a:r>
          </a:p>
          <a:p>
            <a:pPr marL="76200" indent="0">
              <a:buNone/>
            </a:pPr>
            <a:endParaRPr lang="en-IN" b="1"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Quality Control and Moderation</a:t>
            </a:r>
          </a:p>
        </p:txBody>
      </p:sp>
    </p:spTree>
    <p:extLst>
      <p:ext uri="{BB962C8B-B14F-4D97-AF65-F5344CB8AC3E}">
        <p14:creationId xmlns:p14="http://schemas.microsoft.com/office/powerpoint/2010/main" val="253753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F88247-8B43-2477-BAEC-F49188758660}"/>
              </a:ext>
            </a:extLst>
          </p:cNvPr>
          <p:cNvSpPr>
            <a:spLocks noGrp="1"/>
          </p:cNvSpPr>
          <p:nvPr>
            <p:ph type="body" idx="1"/>
          </p:nvPr>
        </p:nvSpPr>
        <p:spPr/>
        <p:txBody>
          <a:bodyPr/>
          <a:lstStyle/>
          <a:p>
            <a:r>
              <a:rPr lang="en-IN" sz="2400" b="1" dirty="0">
                <a:effectLst/>
                <a:latin typeface="Times New Roman" panose="02020603050405020304" pitchFamily="18" charset="0"/>
                <a:ea typeface="Times New Roman" panose="02020603050405020304" pitchFamily="18" charset="0"/>
              </a:rPr>
              <a:t>Improved Pest Management</a:t>
            </a:r>
          </a:p>
          <a:p>
            <a:pPr marL="76200" indent="0">
              <a:buNone/>
            </a:pPr>
            <a:endParaRPr lang="en-IN" sz="2400" b="1" dirty="0">
              <a:effectLst/>
              <a:latin typeface="Times New Roman" panose="02020603050405020304" pitchFamily="18" charset="0"/>
              <a:ea typeface="Times New Roman" panose="02020603050405020304" pitchFamily="18" charset="0"/>
            </a:endParaRPr>
          </a:p>
          <a:p>
            <a:r>
              <a:rPr lang="en-IN" sz="2400" b="1" dirty="0">
                <a:effectLst/>
                <a:latin typeface="Times New Roman" panose="02020603050405020304" pitchFamily="18" charset="0"/>
                <a:ea typeface="Times New Roman" panose="02020603050405020304" pitchFamily="18" charset="0"/>
              </a:rPr>
              <a:t>Knowledge Sharing and Learning</a:t>
            </a:r>
          </a:p>
          <a:p>
            <a:pPr marL="76200" indent="0">
              <a:buNone/>
            </a:pPr>
            <a:endParaRPr lang="en-IN" sz="2400" b="1" dirty="0">
              <a:effectLst/>
              <a:latin typeface="Times New Roman" panose="02020603050405020304" pitchFamily="18" charset="0"/>
              <a:ea typeface="Times New Roman" panose="02020603050405020304" pitchFamily="18" charset="0"/>
            </a:endParaRPr>
          </a:p>
          <a:p>
            <a:r>
              <a:rPr lang="en-IN" sz="2400" b="1" dirty="0">
                <a:effectLst/>
                <a:latin typeface="Times New Roman" panose="02020603050405020304" pitchFamily="18" charset="0"/>
                <a:ea typeface="Times New Roman" panose="02020603050405020304" pitchFamily="18" charset="0"/>
              </a:rPr>
              <a:t>Real-time Disease Tracking and Reporting</a:t>
            </a:r>
          </a:p>
          <a:p>
            <a:pPr marL="76200" indent="0">
              <a:buNone/>
            </a:pPr>
            <a:endParaRPr lang="en-IN" sz="2400" b="1" dirty="0">
              <a:effectLst/>
              <a:latin typeface="Times New Roman" panose="02020603050405020304" pitchFamily="18" charset="0"/>
              <a:ea typeface="Times New Roman" panose="02020603050405020304" pitchFamily="18" charset="0"/>
            </a:endParaRPr>
          </a:p>
          <a:p>
            <a:r>
              <a:rPr lang="en-IN" sz="2400" b="1" dirty="0">
                <a:effectLst/>
                <a:latin typeface="Times New Roman" panose="02020603050405020304" pitchFamily="18" charset="0"/>
                <a:ea typeface="Times New Roman" panose="02020603050405020304" pitchFamily="18" charset="0"/>
              </a:rPr>
              <a:t>Scalability</a:t>
            </a:r>
          </a:p>
          <a:p>
            <a:pPr marL="76200" indent="0">
              <a:buNone/>
            </a:pPr>
            <a:endParaRPr lang="en-IN" sz="2400" b="1" dirty="0">
              <a:effectLst/>
              <a:latin typeface="Times New Roman" panose="02020603050405020304" pitchFamily="18" charset="0"/>
              <a:ea typeface="Times New Roman" panose="02020603050405020304" pitchFamily="18" charset="0"/>
            </a:endParaRPr>
          </a:p>
          <a:p>
            <a:r>
              <a:rPr lang="en-IN" sz="2400" b="1" dirty="0">
                <a:effectLst/>
                <a:latin typeface="Times New Roman" panose="02020603050405020304" pitchFamily="18" charset="0"/>
                <a:ea typeface="Times New Roman" panose="02020603050405020304" pitchFamily="18" charset="0"/>
              </a:rPr>
              <a:t>Sustainable Agricultural Practices</a:t>
            </a:r>
          </a:p>
          <a:p>
            <a:pPr marL="76200" indent="0">
              <a:buNone/>
            </a:pPr>
            <a:endParaRPr lang="en-IN" sz="2400" b="1" dirty="0">
              <a:latin typeface="Times New Roman" panose="02020603050405020304" pitchFamily="18" charset="0"/>
              <a:ea typeface="Times New Roman" panose="02020603050405020304" pitchFamily="18" charset="0"/>
            </a:endParaRPr>
          </a:p>
          <a:p>
            <a:r>
              <a:rPr lang="en-IN" sz="2400" b="1" dirty="0">
                <a:effectLst/>
                <a:latin typeface="Times New Roman" panose="02020603050405020304" pitchFamily="18" charset="0"/>
                <a:ea typeface="Times New Roman" panose="02020603050405020304" pitchFamily="18" charset="0"/>
              </a:rPr>
              <a:t>Personalized Recommendations for Farmers</a:t>
            </a:r>
            <a:endParaRPr lang="en-IN" dirty="0"/>
          </a:p>
          <a:p>
            <a:endParaRPr lang="en-IN" dirty="0"/>
          </a:p>
        </p:txBody>
      </p:sp>
    </p:spTree>
    <p:extLst>
      <p:ext uri="{BB962C8B-B14F-4D97-AF65-F5344CB8AC3E}">
        <p14:creationId xmlns:p14="http://schemas.microsoft.com/office/powerpoint/2010/main" val="1243066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DCF1-102E-578C-FDD0-6BCC8B25ADC7}"/>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64B81205-8D30-876E-B59D-457FB786370F}"/>
              </a:ext>
            </a:extLst>
          </p:cNvPr>
          <p:cNvSpPr>
            <a:spLocks noGrp="1"/>
          </p:cNvSpPr>
          <p:nvPr>
            <p:ph type="body" idx="1"/>
          </p:nvPr>
        </p:nvSpPr>
        <p:spPr/>
        <p:txBody>
          <a:bodyPr/>
          <a:lstStyle/>
          <a:p>
            <a:pPr algn="just">
              <a:lnSpc>
                <a:spcPct val="150000"/>
              </a:lnSpc>
              <a:tabLst>
                <a:tab pos="619125" algn="l"/>
              </a:tabLst>
            </a:pPr>
            <a:r>
              <a:rPr lang="en-IN" sz="1800" dirty="0">
                <a:effectLst/>
                <a:latin typeface="Times New Roman" panose="02020603050405020304" pitchFamily="18" charset="0"/>
                <a:ea typeface="Times New Roman" panose="02020603050405020304" pitchFamily="18" charset="0"/>
              </a:rPr>
              <a:t>The mobile application developed in this project effectively addresses several critical challenges faced by farmers, with a primary focus on the management of crop diseases and optimizing cultivation practices. By providing a platform that integrates disease reporting, access to educational resources, and fosters community collaboration, the application empowers farmers to make informed decisions about their crops, improving productivity and minimizing losses.</a:t>
            </a:r>
          </a:p>
          <a:p>
            <a:pPr algn="just">
              <a:lnSpc>
                <a:spcPct val="150000"/>
              </a:lnSpc>
              <a:tabLst>
                <a:tab pos="619125" algn="l"/>
              </a:tabLst>
            </a:pPr>
            <a:r>
              <a:rPr lang="en-IN" sz="1800" dirty="0">
                <a:effectLst/>
                <a:latin typeface="Times New Roman" panose="02020603050405020304" pitchFamily="18" charset="0"/>
                <a:ea typeface="Times New Roman" panose="02020603050405020304" pitchFamily="18" charset="0"/>
              </a:rPr>
              <a:t>The app's successful implementation of features such as disease reporting with image uploads, community interaction through discussion feeds, and access to cultivation tips has proven to be a valuable resource for bridging the knowledge gap in agriculture. Furthermore, the inclusion of multilingual support has expanded the app’s reach, ensuring that farmers from diverse linguistic and cultural backgrounds can easily access the platform and benefit from its functionalities.</a:t>
            </a:r>
          </a:p>
          <a:p>
            <a:pPr marL="76200" indent="0">
              <a:buNone/>
            </a:pPr>
            <a:endParaRPr lang="en-IN" dirty="0"/>
          </a:p>
        </p:txBody>
      </p:sp>
    </p:spTree>
    <p:extLst>
      <p:ext uri="{BB962C8B-B14F-4D97-AF65-F5344CB8AC3E}">
        <p14:creationId xmlns:p14="http://schemas.microsoft.com/office/powerpoint/2010/main" val="4223628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43ADDF-D81B-609D-6F80-20F5C56A78BE}"/>
              </a:ext>
            </a:extLst>
          </p:cNvPr>
          <p:cNvSpPr>
            <a:spLocks noGrp="1"/>
          </p:cNvSpPr>
          <p:nvPr>
            <p:ph type="body" idx="1"/>
          </p:nvPr>
        </p:nvSpPr>
        <p:spPr/>
        <p:txBody>
          <a:bodyPr/>
          <a:lstStyle/>
          <a:p>
            <a:pPr algn="just">
              <a:lnSpc>
                <a:spcPct val="150000"/>
              </a:lnSpc>
              <a:tabLst>
                <a:tab pos="619125" algn="l"/>
              </a:tabLst>
            </a:pPr>
            <a:r>
              <a:rPr lang="en-IN" sz="1800" dirty="0">
                <a:effectLst/>
                <a:latin typeface="Times New Roman" panose="02020603050405020304" pitchFamily="18" charset="0"/>
                <a:ea typeface="Times New Roman" panose="02020603050405020304" pitchFamily="18" charset="0"/>
              </a:rPr>
              <a:t>While the app has performed well in its core functionalities, valuable user feedback has highlighted areas for improvement. These include expanding language support to include additional regional languages and incorporating an offline mode to support farmers in areas with unreliable internet connectivity. The challenges faced during the development phase, such as ensuring data accuracy and addressing connectivity issues, have provided a roadmap for future updates and improvements.</a:t>
            </a:r>
          </a:p>
          <a:p>
            <a:pPr algn="just">
              <a:lnSpc>
                <a:spcPct val="150000"/>
              </a:lnSpc>
              <a:tabLst>
                <a:tab pos="619125" algn="l"/>
              </a:tabLst>
            </a:pPr>
            <a:r>
              <a:rPr lang="en-IN" sz="1800" dirty="0">
                <a:effectLst/>
                <a:latin typeface="Times New Roman" panose="02020603050405020304" pitchFamily="18" charset="0"/>
                <a:ea typeface="Times New Roman" panose="02020603050405020304" pitchFamily="18" charset="0"/>
              </a:rPr>
              <a:t>One of the key successes of the project is its potential to foster community-driven support, which is crucial for small-scale farmers who often lack direct access to expert advice. The collaborative features, including the upvote/downvote system and expert verification, have successfully engaged users in providing valuable insights and solutions. This sense of community helps ensure that farmers have a reliable resource for disease diagnosis, pest management, and other critical farming information.</a:t>
            </a:r>
          </a:p>
          <a:p>
            <a:pPr marL="76200" indent="0">
              <a:buNone/>
            </a:pPr>
            <a:endParaRPr lang="en-IN" dirty="0"/>
          </a:p>
        </p:txBody>
      </p:sp>
    </p:spTree>
    <p:extLst>
      <p:ext uri="{BB962C8B-B14F-4D97-AF65-F5344CB8AC3E}">
        <p14:creationId xmlns:p14="http://schemas.microsoft.com/office/powerpoint/2010/main" val="1345274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9E71-6F24-A435-5062-0D2006A289BD}"/>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1C6474A8-01CE-AB10-B535-BE27515C18C2}"/>
              </a:ext>
            </a:extLst>
          </p:cNvPr>
          <p:cNvSpPr>
            <a:spLocks noGrp="1"/>
          </p:cNvSpPr>
          <p:nvPr>
            <p:ph type="body" idx="1"/>
          </p:nvPr>
        </p:nvSpPr>
        <p:spPr/>
        <p:txBody>
          <a:bodyPr/>
          <a:lstStyle/>
          <a:p>
            <a:pPr>
              <a:lnSpc>
                <a:spcPct val="150000"/>
              </a:lnSpc>
            </a:pPr>
            <a:r>
              <a:rPr lang="en-IN" sz="1800" dirty="0">
                <a:effectLst/>
                <a:latin typeface="Times New Roman" panose="02020603050405020304" pitchFamily="18" charset="0"/>
                <a:ea typeface="Times New Roman" panose="02020603050405020304" pitchFamily="18" charset="0"/>
              </a:rPr>
              <a:t>[1]. He, Y., et al. (2016) ‘Crowdsourcing for Plant Pest and Disease Diagnosis: A Case Study in China’, </a:t>
            </a:r>
            <a:r>
              <a:rPr lang="en-IN" sz="1800" i="1" dirty="0">
                <a:effectLst/>
                <a:latin typeface="Times New Roman" panose="02020603050405020304" pitchFamily="18" charset="0"/>
                <a:ea typeface="Times New Roman" panose="02020603050405020304" pitchFamily="18" charset="0"/>
              </a:rPr>
              <a:t>Computers and Electronics in Agriculture</a:t>
            </a:r>
            <a:r>
              <a:rPr lang="en-IN" sz="1800" dirty="0">
                <a:effectLst/>
                <a:latin typeface="Times New Roman" panose="02020603050405020304" pitchFamily="18" charset="0"/>
                <a:ea typeface="Times New Roman" panose="02020603050405020304" pitchFamily="18" charset="0"/>
              </a:rPr>
              <a:t>, Vol. 127, pp. 15-22.</a:t>
            </a:r>
          </a:p>
          <a:p>
            <a:pPr>
              <a:lnSpc>
                <a:spcPct val="150000"/>
              </a:lnSpc>
            </a:pPr>
            <a:r>
              <a:rPr lang="en-IN" sz="1800" dirty="0">
                <a:effectLst/>
                <a:latin typeface="Times New Roman" panose="02020603050405020304" pitchFamily="18" charset="0"/>
                <a:ea typeface="Times New Roman" panose="02020603050405020304" pitchFamily="18" charset="0"/>
              </a:rPr>
              <a:t>[2]. Dufour, M., &amp; </a:t>
            </a:r>
            <a:r>
              <a:rPr lang="en-IN" sz="1800" dirty="0" err="1">
                <a:effectLst/>
                <a:latin typeface="Times New Roman" panose="02020603050405020304" pitchFamily="18" charset="0"/>
                <a:ea typeface="Times New Roman" panose="02020603050405020304" pitchFamily="18" charset="0"/>
              </a:rPr>
              <a:t>Poulain</a:t>
            </a:r>
            <a:r>
              <a:rPr lang="en-IN" sz="1800" dirty="0">
                <a:effectLst/>
                <a:latin typeface="Times New Roman" panose="02020603050405020304" pitchFamily="18" charset="0"/>
                <a:ea typeface="Times New Roman" panose="02020603050405020304" pitchFamily="18" charset="0"/>
              </a:rPr>
              <a:t>, L. (2018) ‘Leveraging Crowdsourcing to Detect Plant Disease in Agricultural Systems’, </a:t>
            </a:r>
            <a:r>
              <a:rPr lang="en-IN" sz="1800" i="1" dirty="0">
                <a:effectLst/>
                <a:latin typeface="Times New Roman" panose="02020603050405020304" pitchFamily="18" charset="0"/>
                <a:ea typeface="Times New Roman" panose="02020603050405020304" pitchFamily="18" charset="0"/>
              </a:rPr>
              <a:t>Agricultural Systems</a:t>
            </a:r>
            <a:r>
              <a:rPr lang="en-IN" sz="1800" dirty="0">
                <a:effectLst/>
                <a:latin typeface="Times New Roman" panose="02020603050405020304" pitchFamily="18" charset="0"/>
                <a:ea typeface="Times New Roman" panose="02020603050405020304" pitchFamily="18" charset="0"/>
              </a:rPr>
              <a:t>, Vol. 165, pp. 69-77.</a:t>
            </a:r>
          </a:p>
          <a:p>
            <a:pPr>
              <a:lnSpc>
                <a:spcPct val="150000"/>
              </a:lnSpc>
            </a:pPr>
            <a:r>
              <a:rPr lang="en-IN" sz="1800" dirty="0">
                <a:effectLst/>
                <a:latin typeface="Times New Roman" panose="02020603050405020304" pitchFamily="18" charset="0"/>
                <a:ea typeface="Times New Roman" panose="02020603050405020304" pitchFamily="18" charset="0"/>
              </a:rPr>
              <a:t>[3]. Sarangi, S., et al. (2017) ‘Mobile Crowdsourcing in Agriculture: A Study on Disease and Pest Management for Farmers’, </a:t>
            </a:r>
            <a:r>
              <a:rPr lang="en-IN" sz="1800" i="1" dirty="0">
                <a:effectLst/>
                <a:latin typeface="Times New Roman" panose="02020603050405020304" pitchFamily="18" charset="0"/>
                <a:ea typeface="Times New Roman" panose="02020603050405020304" pitchFamily="18" charset="0"/>
              </a:rPr>
              <a:t>International Journal of Agricultural Sustainability</a:t>
            </a:r>
            <a:r>
              <a:rPr lang="en-IN" sz="1800" dirty="0">
                <a:effectLst/>
                <a:latin typeface="Times New Roman" panose="02020603050405020304" pitchFamily="18" charset="0"/>
                <a:ea typeface="Times New Roman" panose="02020603050405020304" pitchFamily="18" charset="0"/>
              </a:rPr>
              <a:t>, Vol. 15, No. 2, pp. 151-164.</a:t>
            </a:r>
          </a:p>
          <a:p>
            <a:pPr>
              <a:lnSpc>
                <a:spcPct val="150000"/>
              </a:lnSpc>
            </a:pPr>
            <a:r>
              <a:rPr lang="en-IN" sz="1800" dirty="0">
                <a:effectLst/>
                <a:latin typeface="Times New Roman" panose="02020603050405020304" pitchFamily="18" charset="0"/>
                <a:ea typeface="Times New Roman" panose="02020603050405020304" pitchFamily="18" charset="0"/>
              </a:rPr>
              <a:t>[4]. Rosero, E., et al. (2014) ‘A Crowdsourcing Approach for Invasive Pest Monitoring’, </a:t>
            </a:r>
            <a:r>
              <a:rPr lang="en-IN" sz="1800" i="1" dirty="0">
                <a:effectLst/>
                <a:latin typeface="Times New Roman" panose="02020603050405020304" pitchFamily="18" charset="0"/>
                <a:ea typeface="Times New Roman" panose="02020603050405020304" pitchFamily="18" charset="0"/>
              </a:rPr>
              <a:t>PLOS ONE</a:t>
            </a:r>
            <a:r>
              <a:rPr lang="en-IN" sz="1800" dirty="0">
                <a:effectLst/>
                <a:latin typeface="Times New Roman" panose="02020603050405020304" pitchFamily="18" charset="0"/>
                <a:ea typeface="Times New Roman" panose="02020603050405020304" pitchFamily="18" charset="0"/>
              </a:rPr>
              <a:t>, Vol. 9, No. 12, e113849.</a:t>
            </a:r>
          </a:p>
          <a:p>
            <a:r>
              <a:rPr lang="en-IN" sz="1800" dirty="0">
                <a:effectLst/>
                <a:latin typeface="Times New Roman" panose="02020603050405020304" pitchFamily="18" charset="0"/>
                <a:ea typeface="Times New Roman" panose="02020603050405020304" pitchFamily="18" charset="0"/>
              </a:rPr>
              <a:t>[5]. Lu, Y., et al. (2015) ‘Crowdsourcing in Agriculture: A Case Study of Disease and Pest Identification in Rice Crops’, </a:t>
            </a:r>
            <a:r>
              <a:rPr lang="en-IN" sz="1800" i="1" dirty="0">
                <a:effectLst/>
                <a:latin typeface="Times New Roman" panose="02020603050405020304" pitchFamily="18" charset="0"/>
                <a:ea typeface="Times New Roman" panose="02020603050405020304" pitchFamily="18" charset="0"/>
              </a:rPr>
              <a:t>Computers and Electronics in Agriculture</a:t>
            </a:r>
            <a:r>
              <a:rPr lang="en-IN" sz="1800" dirty="0">
                <a:effectLst/>
                <a:latin typeface="Times New Roman" panose="02020603050405020304" pitchFamily="18" charset="0"/>
                <a:ea typeface="Times New Roman" panose="02020603050405020304" pitchFamily="18" charset="0"/>
              </a:rPr>
              <a:t>, Vol. 114, pp. 151-157.</a:t>
            </a:r>
          </a:p>
          <a:p>
            <a:pPr marL="76200" indent="0">
              <a:buNone/>
            </a:pPr>
            <a:endParaRPr lang="en-IN" dirty="0"/>
          </a:p>
        </p:txBody>
      </p:sp>
    </p:spTree>
    <p:extLst>
      <p:ext uri="{BB962C8B-B14F-4D97-AF65-F5344CB8AC3E}">
        <p14:creationId xmlns:p14="http://schemas.microsoft.com/office/powerpoint/2010/main" val="1574215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700C94-DB6E-E4E9-0B47-39AD9F885380}"/>
              </a:ext>
            </a:extLst>
          </p:cNvPr>
          <p:cNvSpPr>
            <a:spLocks noGrp="1"/>
          </p:cNvSpPr>
          <p:nvPr>
            <p:ph type="body" idx="1"/>
          </p:nvPr>
        </p:nvSpPr>
        <p:spPr/>
        <p:txBody>
          <a:bodyPr>
            <a:normAutofit fontScale="92500"/>
          </a:bodyPr>
          <a:lstStyle/>
          <a:p>
            <a:pPr>
              <a:lnSpc>
                <a:spcPct val="150000"/>
              </a:lnSpc>
            </a:pPr>
            <a:r>
              <a:rPr lang="en-IN" sz="1800" dirty="0">
                <a:effectLst/>
                <a:latin typeface="Times New Roman" panose="02020603050405020304" pitchFamily="18" charset="0"/>
                <a:ea typeface="Times New Roman" panose="02020603050405020304" pitchFamily="18" charset="0"/>
              </a:rPr>
              <a:t>[6]. Niu, Y., et al. (2019) ‘Use of Crowdsourcing Data for Crop Disease Identification and Forecasting’, </a:t>
            </a:r>
            <a:r>
              <a:rPr lang="en-IN" sz="1800" i="1" dirty="0">
                <a:effectLst/>
                <a:latin typeface="Times New Roman" panose="02020603050405020304" pitchFamily="18" charset="0"/>
                <a:ea typeface="Times New Roman" panose="02020603050405020304" pitchFamily="18" charset="0"/>
              </a:rPr>
              <a:t>Agricultural and Forest Meteorology</a:t>
            </a:r>
            <a:r>
              <a:rPr lang="en-IN" sz="1800" dirty="0">
                <a:effectLst/>
                <a:latin typeface="Times New Roman" panose="02020603050405020304" pitchFamily="18" charset="0"/>
                <a:ea typeface="Times New Roman" panose="02020603050405020304" pitchFamily="18" charset="0"/>
              </a:rPr>
              <a:t>, Vol. 271, pp. 64-72.</a:t>
            </a:r>
          </a:p>
          <a:p>
            <a:pPr>
              <a:lnSpc>
                <a:spcPct val="150000"/>
              </a:lnSpc>
            </a:pPr>
            <a:r>
              <a:rPr lang="en-IN" sz="1800" dirty="0">
                <a:effectLst/>
                <a:latin typeface="Times New Roman" panose="02020603050405020304" pitchFamily="18" charset="0"/>
                <a:ea typeface="Times New Roman" panose="02020603050405020304" pitchFamily="18" charset="0"/>
              </a:rPr>
              <a:t>[7]. McCulloch, J., et al. (2013) ‘Crowdsourcing for Plant Health: An Investigation of Community Contributions to Pest and Disease Management’, </a:t>
            </a:r>
            <a:r>
              <a:rPr lang="en-IN" sz="1800" i="1" dirty="0">
                <a:effectLst/>
                <a:latin typeface="Times New Roman" panose="02020603050405020304" pitchFamily="18" charset="0"/>
                <a:ea typeface="Times New Roman" panose="02020603050405020304" pitchFamily="18" charset="0"/>
              </a:rPr>
              <a:t>Environmental Science &amp; Technology</a:t>
            </a:r>
            <a:r>
              <a:rPr lang="en-IN" sz="1800" dirty="0">
                <a:effectLst/>
                <a:latin typeface="Times New Roman" panose="02020603050405020304" pitchFamily="18" charset="0"/>
                <a:ea typeface="Times New Roman" panose="02020603050405020304" pitchFamily="18" charset="0"/>
              </a:rPr>
              <a:t>, Vol. 47, No. 22, pp. 13159-13166.</a:t>
            </a:r>
          </a:p>
          <a:p>
            <a:pPr>
              <a:lnSpc>
                <a:spcPct val="150000"/>
              </a:lnSpc>
            </a:pPr>
            <a:r>
              <a:rPr lang="en-IN" sz="1800" dirty="0">
                <a:effectLst/>
                <a:latin typeface="Times New Roman" panose="02020603050405020304" pitchFamily="18" charset="0"/>
                <a:ea typeface="Times New Roman" panose="02020603050405020304" pitchFamily="18" charset="0"/>
              </a:rPr>
              <a:t>[8]. Ali, H., et al. (2018) ‘Crowdsourcing for Pest and Disease Detection in Small-Scale Farming’, </a:t>
            </a:r>
            <a:r>
              <a:rPr lang="en-IN" sz="1800" i="1" dirty="0">
                <a:effectLst/>
                <a:latin typeface="Times New Roman" panose="02020603050405020304" pitchFamily="18" charset="0"/>
                <a:ea typeface="Times New Roman" panose="02020603050405020304" pitchFamily="18" charset="0"/>
              </a:rPr>
              <a:t>International Journal of Pest Management</a:t>
            </a:r>
            <a:r>
              <a:rPr lang="en-IN" sz="1800" dirty="0">
                <a:effectLst/>
                <a:latin typeface="Times New Roman" panose="02020603050405020304" pitchFamily="18" charset="0"/>
                <a:ea typeface="Times New Roman" panose="02020603050405020304" pitchFamily="18" charset="0"/>
              </a:rPr>
              <a:t>, Vol. 64, No. 5, pp. 422-431.</a:t>
            </a:r>
          </a:p>
          <a:p>
            <a:pPr>
              <a:lnSpc>
                <a:spcPct val="150000"/>
              </a:lnSpc>
            </a:pPr>
            <a:r>
              <a:rPr lang="en-IN" sz="1800" dirty="0">
                <a:effectLst/>
                <a:latin typeface="Times New Roman" panose="02020603050405020304" pitchFamily="18" charset="0"/>
                <a:ea typeface="Times New Roman" panose="02020603050405020304" pitchFamily="18" charset="0"/>
              </a:rPr>
              <a:t>[9]. McCallum, S., et al. (2012) ‘Crowdsourced Data for Pest Control: An Investigation into User Engagement and its Impact on Pest Management Practices’, </a:t>
            </a:r>
            <a:r>
              <a:rPr lang="en-IN" sz="1800" i="1" dirty="0">
                <a:effectLst/>
                <a:latin typeface="Times New Roman" panose="02020603050405020304" pitchFamily="18" charset="0"/>
                <a:ea typeface="Times New Roman" panose="02020603050405020304" pitchFamily="18" charset="0"/>
              </a:rPr>
              <a:t>Journal of Pest Science</a:t>
            </a:r>
            <a:r>
              <a:rPr lang="en-IN" sz="1800" dirty="0">
                <a:effectLst/>
                <a:latin typeface="Times New Roman" panose="02020603050405020304" pitchFamily="18" charset="0"/>
                <a:ea typeface="Times New Roman" panose="02020603050405020304" pitchFamily="18" charset="0"/>
              </a:rPr>
              <a:t>, Vol. 85, No. 3, pp. 281-289.</a:t>
            </a:r>
          </a:p>
          <a:p>
            <a:pPr>
              <a:lnSpc>
                <a:spcPct val="150000"/>
              </a:lnSpc>
            </a:pPr>
            <a:r>
              <a:rPr lang="en-IN" sz="1800" dirty="0">
                <a:effectLst/>
                <a:latin typeface="Times New Roman" panose="02020603050405020304" pitchFamily="18" charset="0"/>
                <a:ea typeface="Times New Roman" panose="02020603050405020304" pitchFamily="18" charset="0"/>
              </a:rPr>
              <a:t>[10]. Guo, Q., et al. (2018) ‘Crowdsourcing for Disease Diagnosis in Agriculture: Applications and Future Perspectives’, </a:t>
            </a:r>
            <a:r>
              <a:rPr lang="en-IN" sz="1800" i="1" dirty="0">
                <a:effectLst/>
                <a:latin typeface="Times New Roman" panose="02020603050405020304" pitchFamily="18" charset="0"/>
                <a:ea typeface="Times New Roman" panose="02020603050405020304" pitchFamily="18" charset="0"/>
              </a:rPr>
              <a:t>Frontiers in Plant Science</a:t>
            </a:r>
            <a:r>
              <a:rPr lang="en-IN" sz="1800" dirty="0">
                <a:effectLst/>
                <a:latin typeface="Times New Roman" panose="02020603050405020304" pitchFamily="18" charset="0"/>
                <a:ea typeface="Times New Roman" panose="02020603050405020304" pitchFamily="18" charset="0"/>
              </a:rPr>
              <a:t>, Vol. 9, pp. 1364.</a:t>
            </a:r>
          </a:p>
          <a:p>
            <a:pPr marL="76200" indent="0">
              <a:buNone/>
            </a:pPr>
            <a:endParaRPr lang="en-IN" dirty="0"/>
          </a:p>
        </p:txBody>
      </p:sp>
    </p:spTree>
    <p:extLst>
      <p:ext uri="{BB962C8B-B14F-4D97-AF65-F5344CB8AC3E}">
        <p14:creationId xmlns:p14="http://schemas.microsoft.com/office/powerpoint/2010/main" val="277947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8366-61BB-EC12-6399-879AC9A3312C}"/>
              </a:ext>
            </a:extLst>
          </p:cNvPr>
          <p:cNvSpPr>
            <a:spLocks noGrp="1"/>
          </p:cNvSpPr>
          <p:nvPr>
            <p:ph type="title"/>
          </p:nvPr>
        </p:nvSpPr>
        <p:spPr/>
        <p:txBody>
          <a:bodyPr/>
          <a:lstStyle/>
          <a:p>
            <a:r>
              <a:rPr lang="en-US" dirty="0"/>
              <a:t>Publication Details</a:t>
            </a:r>
            <a:endParaRPr lang="en-IN" dirty="0"/>
          </a:p>
        </p:txBody>
      </p:sp>
      <p:pic>
        <p:nvPicPr>
          <p:cNvPr id="4" name="Picture 3">
            <a:extLst>
              <a:ext uri="{FF2B5EF4-FFF2-40B4-BE49-F238E27FC236}">
                <a16:creationId xmlns:a16="http://schemas.microsoft.com/office/drawing/2014/main" id="{1B24A0F9-4647-BB18-A75F-E5F2008D2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22" y="1076657"/>
            <a:ext cx="8851769" cy="5429806"/>
          </a:xfrm>
          <a:prstGeom prst="rect">
            <a:avLst/>
          </a:prstGeom>
        </p:spPr>
      </p:pic>
    </p:spTree>
    <p:extLst>
      <p:ext uri="{BB962C8B-B14F-4D97-AF65-F5344CB8AC3E}">
        <p14:creationId xmlns:p14="http://schemas.microsoft.com/office/powerpoint/2010/main" val="375737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D45A4-15B5-F176-04C6-10D416C15E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0FB23-439B-F10A-1F43-CBEE380F4C3B}"/>
              </a:ext>
            </a:extLst>
          </p:cNvPr>
          <p:cNvSpPr>
            <a:spLocks noGrp="1"/>
          </p:cNvSpPr>
          <p:nvPr>
            <p:ph type="title"/>
          </p:nvPr>
        </p:nvSpPr>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9EA659CD-E31C-D15A-2566-CC1AE468EB2B}"/>
              </a:ext>
            </a:extLst>
          </p:cNvPr>
          <p:cNvSpPr>
            <a:spLocks noGrp="1"/>
          </p:cNvSpPr>
          <p:nvPr>
            <p:ph type="body" idx="1"/>
          </p:nvPr>
        </p:nvSpPr>
        <p:spPr>
          <a:xfrm>
            <a:off x="812799" y="1143000"/>
            <a:ext cx="10829303" cy="5512323"/>
          </a:xfrm>
        </p:spPr>
        <p:txBody>
          <a:bodyPr>
            <a:normAutofit fontScale="77500" lnSpcReduction="20000"/>
          </a:bodyPr>
          <a:lstStyle/>
          <a:p>
            <a:pPr algn="just">
              <a:lnSpc>
                <a:spcPct val="150000"/>
              </a:lnSpc>
              <a:tabLst>
                <a:tab pos="619125" algn="l"/>
              </a:tabLst>
            </a:pPr>
            <a:r>
              <a:rPr lang="en-IN" sz="2300" dirty="0">
                <a:effectLst/>
                <a:latin typeface="Times New Roman" panose="02020603050405020304" pitchFamily="18" charset="0"/>
                <a:ea typeface="Times New Roman" panose="02020603050405020304" pitchFamily="18" charset="0"/>
              </a:rPr>
              <a:t>[1] He, Y., et al. (2016) conducted a case study in China demonstrating the effectiveness of crowdsourcing in diagnosing plant pests and diseases. Their work highlighted how collective intelligence from farmers and experts improved detection accuracy, emphasizing the potential for scalable implementation in agricultural systems.</a:t>
            </a:r>
          </a:p>
          <a:p>
            <a:pPr algn="just">
              <a:lnSpc>
                <a:spcPct val="150000"/>
              </a:lnSpc>
              <a:tabLst>
                <a:tab pos="619125" algn="l"/>
              </a:tabLst>
            </a:pPr>
            <a:r>
              <a:rPr lang="en-IN" sz="2300" dirty="0">
                <a:effectLst/>
                <a:latin typeface="Times New Roman" panose="02020603050405020304" pitchFamily="18" charset="0"/>
                <a:ea typeface="Times New Roman" panose="02020603050405020304" pitchFamily="18" charset="0"/>
              </a:rPr>
              <a:t>[2] Dufour, M., and </a:t>
            </a:r>
            <a:r>
              <a:rPr lang="en-IN" sz="2300" dirty="0" err="1">
                <a:effectLst/>
                <a:latin typeface="Times New Roman" panose="02020603050405020304" pitchFamily="18" charset="0"/>
                <a:ea typeface="Times New Roman" panose="02020603050405020304" pitchFamily="18" charset="0"/>
              </a:rPr>
              <a:t>Poulain</a:t>
            </a:r>
            <a:r>
              <a:rPr lang="en-IN" sz="2300" dirty="0">
                <a:effectLst/>
                <a:latin typeface="Times New Roman" panose="02020603050405020304" pitchFamily="18" charset="0"/>
                <a:ea typeface="Times New Roman" panose="02020603050405020304" pitchFamily="18" charset="0"/>
              </a:rPr>
              <a:t>, L. (2018) explored leveraging crowdsourcing for plant disease detection, focusing on its application in agricultural systems. The study underlined the role of community participation in creating robust datasets for disease management while addressing technological and infrastructural challenges.</a:t>
            </a:r>
          </a:p>
          <a:p>
            <a:pPr algn="just">
              <a:lnSpc>
                <a:spcPct val="150000"/>
              </a:lnSpc>
              <a:tabLst>
                <a:tab pos="619125" algn="l"/>
              </a:tabLst>
            </a:pPr>
            <a:r>
              <a:rPr lang="en-IN" sz="2300" dirty="0">
                <a:effectLst/>
                <a:latin typeface="Times New Roman" panose="02020603050405020304" pitchFamily="18" charset="0"/>
                <a:ea typeface="Times New Roman" panose="02020603050405020304" pitchFamily="18" charset="0"/>
              </a:rPr>
              <a:t>[3] Sarangi, S., et al. (2017) investigated the use of mobile crowdsourcing for disease and pest management among farmers. The study revealed the significance of mobile applications in disseminating timely information and fostering peer-to-peer collaboration for sustainable agricultural practices.</a:t>
            </a:r>
          </a:p>
          <a:p>
            <a:pPr algn="just">
              <a:lnSpc>
                <a:spcPct val="150000"/>
              </a:lnSpc>
              <a:tabLst>
                <a:tab pos="619125" algn="l"/>
              </a:tabLst>
            </a:pPr>
            <a:r>
              <a:rPr lang="en-IN" sz="2300" dirty="0">
                <a:effectLst/>
                <a:latin typeface="Times New Roman" panose="02020603050405020304" pitchFamily="18" charset="0"/>
                <a:ea typeface="Times New Roman" panose="02020603050405020304" pitchFamily="18" charset="0"/>
              </a:rPr>
              <a:t>[4] Rosero, E., et al. (2014) proposed a crowdsourcing approach for monitoring invasive pests. Their research demonstrated the efficiency of participatory platforms in tracking pest spread and suggested improvements for real-time data collection and analysis.</a:t>
            </a:r>
          </a:p>
          <a:p>
            <a:endParaRPr lang="en-IN" dirty="0"/>
          </a:p>
        </p:txBody>
      </p:sp>
    </p:spTree>
    <p:extLst>
      <p:ext uri="{BB962C8B-B14F-4D97-AF65-F5344CB8AC3E}">
        <p14:creationId xmlns:p14="http://schemas.microsoft.com/office/powerpoint/2010/main" val="451417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CC9222-DAD4-47DE-A5F5-68138B00EDBD}"/>
              </a:ext>
            </a:extLst>
          </p:cNvPr>
          <p:cNvSpPr>
            <a:spLocks noGrp="1"/>
          </p:cNvSpPr>
          <p:nvPr>
            <p:ph type="body" idx="1"/>
          </p:nvPr>
        </p:nvSpPr>
        <p:spPr>
          <a:xfrm>
            <a:off x="5175316" y="2773837"/>
            <a:ext cx="5608948" cy="1668544"/>
          </a:xfrm>
        </p:spPr>
        <p:txBody>
          <a:bodyPr>
            <a:normAutofit/>
          </a:bodyPr>
          <a:lstStyle/>
          <a:p>
            <a:pPr marL="76200" indent="0">
              <a:buNone/>
            </a:pPr>
            <a:r>
              <a:rPr lang="en-IN" sz="8800" b="1" i="0" u="none" strike="noStrike" baseline="0" dirty="0">
                <a:solidFill>
                  <a:srgbClr val="000000"/>
                </a:solidFill>
                <a:latin typeface="Calibri" panose="020F0502020204030204" pitchFamily="34" charset="0"/>
              </a:rPr>
              <a:t>Thank You</a:t>
            </a:r>
            <a:endParaRPr lang="en-IN" sz="8800" b="1" dirty="0"/>
          </a:p>
        </p:txBody>
      </p:sp>
      <p:pic>
        <p:nvPicPr>
          <p:cNvPr id="5" name="Picture 4">
            <a:extLst>
              <a:ext uri="{FF2B5EF4-FFF2-40B4-BE49-F238E27FC236}">
                <a16:creationId xmlns:a16="http://schemas.microsoft.com/office/drawing/2014/main" id="{F9DDD2B7-55C3-77A9-354A-04ACB00FC6B6}"/>
              </a:ext>
            </a:extLst>
          </p:cNvPr>
          <p:cNvPicPr>
            <a:picLocks noChangeAspect="1"/>
          </p:cNvPicPr>
          <p:nvPr/>
        </p:nvPicPr>
        <p:blipFill>
          <a:blip r:embed="rId2"/>
          <a:stretch>
            <a:fillRect/>
          </a:stretch>
        </p:blipFill>
        <p:spPr>
          <a:xfrm>
            <a:off x="1139626" y="2138397"/>
            <a:ext cx="3219718" cy="2788596"/>
          </a:xfrm>
          <a:prstGeom prst="rect">
            <a:avLst/>
          </a:prstGeom>
        </p:spPr>
      </p:pic>
    </p:spTree>
    <p:extLst>
      <p:ext uri="{BB962C8B-B14F-4D97-AF65-F5344CB8AC3E}">
        <p14:creationId xmlns:p14="http://schemas.microsoft.com/office/powerpoint/2010/main" val="246744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5B453D-6588-ACA1-07FE-4DB031DC13E5}"/>
              </a:ext>
            </a:extLst>
          </p:cNvPr>
          <p:cNvSpPr>
            <a:spLocks noGrp="1"/>
          </p:cNvSpPr>
          <p:nvPr>
            <p:ph type="body" idx="1"/>
          </p:nvPr>
        </p:nvSpPr>
        <p:spPr/>
        <p:txBody>
          <a:bodyPr>
            <a:normAutofit fontScale="77500" lnSpcReduction="20000"/>
          </a:bodyPr>
          <a:lstStyle/>
          <a:p>
            <a:pPr algn="just">
              <a:lnSpc>
                <a:spcPct val="150000"/>
              </a:lnSpc>
              <a:tabLst>
                <a:tab pos="619125" algn="l"/>
              </a:tabLst>
            </a:pPr>
            <a:r>
              <a:rPr lang="en-IN" sz="2400" dirty="0">
                <a:effectLst/>
                <a:latin typeface="Times New Roman" panose="02020603050405020304" pitchFamily="18" charset="0"/>
                <a:ea typeface="Times New Roman" panose="02020603050405020304" pitchFamily="18" charset="0"/>
              </a:rPr>
              <a:t>[5] Lu, Y., et al. (2015) showcased a crowdsourcing model for identifying diseases and pests in rice crops. The study detailed the integration of mobile technology to facilitate rapid disease detection, paving the way for improved crop management strategies.</a:t>
            </a:r>
          </a:p>
          <a:p>
            <a:pPr algn="just">
              <a:lnSpc>
                <a:spcPct val="150000"/>
              </a:lnSpc>
              <a:tabLst>
                <a:tab pos="619125" algn="l"/>
              </a:tabLst>
            </a:pPr>
            <a:r>
              <a:rPr lang="en-IN" sz="2400" dirty="0">
                <a:effectLst/>
                <a:latin typeface="Times New Roman" panose="02020603050405020304" pitchFamily="18" charset="0"/>
                <a:ea typeface="Times New Roman" panose="02020603050405020304" pitchFamily="18" charset="0"/>
              </a:rPr>
              <a:t>[6] Niu, Y., et al. (2019) examined the utility of crowdsourcing data for crop disease identification and forecasting. Their findings highlighted the importance of combining community-driven data with advanced analytics for predictive agricultural solutions.</a:t>
            </a:r>
          </a:p>
          <a:p>
            <a:pPr algn="just">
              <a:lnSpc>
                <a:spcPct val="150000"/>
              </a:lnSpc>
              <a:tabLst>
                <a:tab pos="619125" algn="l"/>
              </a:tabLst>
            </a:pPr>
            <a:r>
              <a:rPr lang="en-IN" sz="2400" dirty="0">
                <a:effectLst/>
                <a:latin typeface="Times New Roman" panose="02020603050405020304" pitchFamily="18" charset="0"/>
                <a:ea typeface="Times New Roman" panose="02020603050405020304" pitchFamily="18" charset="0"/>
              </a:rPr>
              <a:t>[7] McCulloch, J., et al. (2013) investigated community contributions to pest and disease management through crowdsourcing. The study emphasized the role of citizen scientists in improving plant health monitoring need for structured training to enhance data reliability.</a:t>
            </a:r>
          </a:p>
          <a:p>
            <a:pPr algn="just">
              <a:lnSpc>
                <a:spcPct val="150000"/>
              </a:lnSpc>
              <a:tabLst>
                <a:tab pos="619125" algn="l"/>
              </a:tabLst>
            </a:pPr>
            <a:r>
              <a:rPr lang="en-IN" sz="2400" dirty="0">
                <a:effectLst/>
                <a:latin typeface="Times New Roman" panose="02020603050405020304" pitchFamily="18" charset="0"/>
                <a:ea typeface="Times New Roman" panose="02020603050405020304" pitchFamily="18" charset="0"/>
              </a:rPr>
              <a:t>[8] Ali, H., et al. (2018) focused on small-scale farming and explored the use of crowdsourcing for pest and disease detection. Their research provided insights into how technology-enabled platforms can empower marginal farmers to combat agricultural challenges effectively.</a:t>
            </a:r>
          </a:p>
          <a:p>
            <a:endParaRPr lang="en-IN" dirty="0"/>
          </a:p>
        </p:txBody>
      </p:sp>
    </p:spTree>
    <p:extLst>
      <p:ext uri="{BB962C8B-B14F-4D97-AF65-F5344CB8AC3E}">
        <p14:creationId xmlns:p14="http://schemas.microsoft.com/office/powerpoint/2010/main" val="389855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8557B8-EBDC-0EEC-3661-67BBF2105F18}"/>
              </a:ext>
            </a:extLst>
          </p:cNvPr>
          <p:cNvSpPr>
            <a:spLocks noGrp="1"/>
          </p:cNvSpPr>
          <p:nvPr>
            <p:ph type="body" idx="1"/>
          </p:nvPr>
        </p:nvSpPr>
        <p:spPr/>
        <p:txBody>
          <a:bodyPr/>
          <a:lstStyle/>
          <a:p>
            <a:pPr algn="just">
              <a:lnSpc>
                <a:spcPct val="150000"/>
              </a:lnSpc>
              <a:tabLst>
                <a:tab pos="619125" algn="l"/>
              </a:tabLst>
            </a:pPr>
            <a:r>
              <a:rPr lang="en-IN" sz="2000" dirty="0">
                <a:effectLst/>
                <a:latin typeface="Times New Roman" panose="02020603050405020304" pitchFamily="18" charset="0"/>
                <a:ea typeface="Times New Roman" panose="02020603050405020304" pitchFamily="18" charset="0"/>
              </a:rPr>
              <a:t>[9] McCallum, S., et al. (2012) </a:t>
            </a:r>
            <a:r>
              <a:rPr lang="en-IN" sz="2000" dirty="0" err="1">
                <a:effectLst/>
                <a:latin typeface="Times New Roman" panose="02020603050405020304" pitchFamily="18" charset="0"/>
                <a:ea typeface="Times New Roman" panose="02020603050405020304" pitchFamily="18" charset="0"/>
              </a:rPr>
              <a:t>analyzed</a:t>
            </a:r>
            <a:r>
              <a:rPr lang="en-IN" sz="2000" dirty="0">
                <a:effectLst/>
                <a:latin typeface="Times New Roman" panose="02020603050405020304" pitchFamily="18" charset="0"/>
                <a:ea typeface="Times New Roman" panose="02020603050405020304" pitchFamily="18" charset="0"/>
              </a:rPr>
              <a:t> the impact of user engagement on pest control practices using crowdsourced data. The findings revealed a strong correlation between active community participation and improved pest management outcomes, highlighting the importance of user retention strategies.</a:t>
            </a:r>
          </a:p>
          <a:p>
            <a:pPr algn="just">
              <a:lnSpc>
                <a:spcPct val="150000"/>
              </a:lnSpc>
              <a:tabLst>
                <a:tab pos="619125" algn="l"/>
              </a:tabLst>
            </a:pPr>
            <a:r>
              <a:rPr lang="en-IN" sz="2000" dirty="0">
                <a:effectLst/>
                <a:latin typeface="Times New Roman" panose="02020603050405020304" pitchFamily="18" charset="0"/>
                <a:ea typeface="Times New Roman" panose="02020603050405020304" pitchFamily="18" charset="0"/>
              </a:rPr>
              <a:t>[10] Guo, Q., et al. (2018) discussed the applications and future perspectives of crowdsourcing for disease diagnosis in agriculture. The study proposed integrating advanced technologies like machine learning and IoT with crowdsourcing platforms to enhance diagnostic capabilities and scalability.</a:t>
            </a:r>
          </a:p>
          <a:p>
            <a:endParaRPr lang="en-IN" dirty="0"/>
          </a:p>
        </p:txBody>
      </p:sp>
    </p:spTree>
    <p:extLst>
      <p:ext uri="{BB962C8B-B14F-4D97-AF65-F5344CB8AC3E}">
        <p14:creationId xmlns:p14="http://schemas.microsoft.com/office/powerpoint/2010/main" val="29430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DEDE-AA0C-7380-D0FC-2A3BBDD09918}"/>
              </a:ext>
            </a:extLst>
          </p:cNvPr>
          <p:cNvSpPr>
            <a:spLocks noGrp="1"/>
          </p:cNvSpPr>
          <p:nvPr>
            <p:ph type="title"/>
          </p:nvPr>
        </p:nvSpPr>
        <p:spPr/>
        <p:txBody>
          <a:bodyPr/>
          <a:lstStyle/>
          <a:p>
            <a:r>
              <a:rPr lang="en-US" dirty="0"/>
              <a:t>Research Gaps Identified</a:t>
            </a:r>
            <a:endParaRPr lang="en-IN" dirty="0"/>
          </a:p>
        </p:txBody>
      </p:sp>
      <p:sp>
        <p:nvSpPr>
          <p:cNvPr id="3" name="Text Placeholder 2">
            <a:extLst>
              <a:ext uri="{FF2B5EF4-FFF2-40B4-BE49-F238E27FC236}">
                <a16:creationId xmlns:a16="http://schemas.microsoft.com/office/drawing/2014/main" id="{78A1B429-0F45-939C-7354-88E1B97B67D2}"/>
              </a:ext>
            </a:extLst>
          </p:cNvPr>
          <p:cNvSpPr>
            <a:spLocks noGrp="1"/>
          </p:cNvSpPr>
          <p:nvPr>
            <p:ph type="body" idx="1"/>
          </p:nvPr>
        </p:nvSpPr>
        <p:spPr/>
        <p:txBody>
          <a:bodyPr/>
          <a:lstStyle/>
          <a:p>
            <a:pPr marL="76200" indent="0">
              <a:buNone/>
            </a:pPr>
            <a:r>
              <a:rPr lang="en-US" b="1" dirty="0"/>
              <a:t>1. Data Quality and Validation:</a:t>
            </a:r>
          </a:p>
          <a:p>
            <a:pPr marL="76200" indent="0">
              <a:buNone/>
            </a:pPr>
            <a:endParaRPr lang="en-US" b="1" dirty="0"/>
          </a:p>
          <a:p>
            <a:pPr>
              <a:buFont typeface="Arial" panose="020B0604020202020204" pitchFamily="34" charset="0"/>
              <a:buChar char="•"/>
            </a:pPr>
            <a:r>
              <a:rPr lang="en-US" b="1" dirty="0"/>
              <a:t>Lack of Standardization:</a:t>
            </a:r>
            <a:r>
              <a:rPr lang="en-US" dirty="0"/>
              <a:t> Crowdsourced data may lack uniformity in format, terminology, or quality, leading to inconsistencies.</a:t>
            </a:r>
          </a:p>
          <a:p>
            <a:pPr marL="76200" indent="0">
              <a:buNone/>
            </a:pPr>
            <a:endParaRPr lang="en-US" dirty="0"/>
          </a:p>
          <a:p>
            <a:pPr>
              <a:buFont typeface="Arial" panose="020B0604020202020204" pitchFamily="34" charset="0"/>
              <a:buChar char="•"/>
            </a:pPr>
            <a:r>
              <a:rPr lang="en-US" b="1" dirty="0"/>
              <a:t>Validation Mechanisms:</a:t>
            </a:r>
            <a:r>
              <a:rPr lang="en-US" dirty="0"/>
              <a:t> There is a need for robust systems to validate user-submitted data, ensuring reliability and accuracy.</a:t>
            </a:r>
          </a:p>
          <a:p>
            <a:pPr marL="76200" indent="0">
              <a:buNone/>
            </a:pPr>
            <a:endParaRPr lang="en-US" dirty="0"/>
          </a:p>
          <a:p>
            <a:pPr>
              <a:buFont typeface="Arial" panose="020B0604020202020204" pitchFamily="34" charset="0"/>
              <a:buChar char="•"/>
            </a:pPr>
            <a:r>
              <a:rPr lang="en-US" b="1" dirty="0"/>
              <a:t>Noise in Data:</a:t>
            </a:r>
            <a:r>
              <a:rPr lang="en-US" dirty="0"/>
              <a:t> Managing irrelevant, duplicate, or erroneous submissions is challenging.</a:t>
            </a:r>
          </a:p>
          <a:p>
            <a:endParaRPr lang="en-IN" dirty="0"/>
          </a:p>
        </p:txBody>
      </p:sp>
    </p:spTree>
    <p:extLst>
      <p:ext uri="{BB962C8B-B14F-4D97-AF65-F5344CB8AC3E}">
        <p14:creationId xmlns:p14="http://schemas.microsoft.com/office/powerpoint/2010/main" val="424856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53D749-E340-779F-CBD6-871805EF3260}"/>
              </a:ext>
            </a:extLst>
          </p:cNvPr>
          <p:cNvSpPr>
            <a:spLocks noGrp="1"/>
          </p:cNvSpPr>
          <p:nvPr>
            <p:ph type="body" idx="1"/>
          </p:nvPr>
        </p:nvSpPr>
        <p:spPr/>
        <p:txBody>
          <a:bodyPr/>
          <a:lstStyle/>
          <a:p>
            <a:pPr marL="76200" indent="0">
              <a:buNone/>
            </a:pPr>
            <a:r>
              <a:rPr lang="en-US" b="1" dirty="0"/>
              <a:t>2. User Engagement and Participation:</a:t>
            </a:r>
          </a:p>
          <a:p>
            <a:pPr marL="76200" indent="0">
              <a:buNone/>
            </a:pPr>
            <a:endParaRPr lang="en-US" b="1" dirty="0"/>
          </a:p>
          <a:p>
            <a:pPr>
              <a:buFont typeface="Arial" panose="020B0604020202020204" pitchFamily="34" charset="0"/>
              <a:buChar char="•"/>
            </a:pPr>
            <a:r>
              <a:rPr lang="en-US" b="1" dirty="0"/>
              <a:t>Incentive Mechanisms:</a:t>
            </a:r>
            <a:r>
              <a:rPr lang="en-US" dirty="0"/>
              <a:t> Limited research exists on effective ways to incentivize users to contribute data consistently.</a:t>
            </a:r>
          </a:p>
          <a:p>
            <a:pPr marL="76200" indent="0">
              <a:buNone/>
            </a:pPr>
            <a:endParaRPr lang="en-US" dirty="0"/>
          </a:p>
          <a:p>
            <a:pPr>
              <a:buFont typeface="Arial" panose="020B0604020202020204" pitchFamily="34" charset="0"/>
              <a:buChar char="•"/>
            </a:pPr>
            <a:r>
              <a:rPr lang="en-US" b="1" dirty="0"/>
              <a:t>Retention Strategies:</a:t>
            </a:r>
            <a:r>
              <a:rPr lang="en-US" dirty="0"/>
              <a:t> Understanding how to maintain long-term user engagement in agricultural communities.</a:t>
            </a:r>
          </a:p>
          <a:p>
            <a:pPr marL="76200" indent="0">
              <a:buNone/>
            </a:pPr>
            <a:endParaRPr lang="en-US" dirty="0"/>
          </a:p>
          <a:p>
            <a:pPr>
              <a:buFont typeface="Arial" panose="020B0604020202020204" pitchFamily="34" charset="0"/>
              <a:buChar char="•"/>
            </a:pPr>
            <a:r>
              <a:rPr lang="en-US" b="1" dirty="0"/>
              <a:t>Cultural and Linguistic Barriers:</a:t>
            </a:r>
            <a:r>
              <a:rPr lang="en-US" dirty="0"/>
              <a:t> Addressing barriers for farmers in remote or diverse regions who may face language or technological challenges.</a:t>
            </a:r>
          </a:p>
          <a:p>
            <a:endParaRPr lang="en-IN" dirty="0"/>
          </a:p>
        </p:txBody>
      </p:sp>
    </p:spTree>
    <p:extLst>
      <p:ext uri="{BB962C8B-B14F-4D97-AF65-F5344CB8AC3E}">
        <p14:creationId xmlns:p14="http://schemas.microsoft.com/office/powerpoint/2010/main" val="43436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923B46-119D-9A62-A668-C87F855E09CD}"/>
              </a:ext>
            </a:extLst>
          </p:cNvPr>
          <p:cNvSpPr>
            <a:spLocks noGrp="1"/>
          </p:cNvSpPr>
          <p:nvPr>
            <p:ph type="body" idx="1"/>
          </p:nvPr>
        </p:nvSpPr>
        <p:spPr/>
        <p:txBody>
          <a:bodyPr/>
          <a:lstStyle/>
          <a:p>
            <a:pPr marL="76200" indent="0">
              <a:buNone/>
            </a:pPr>
            <a:r>
              <a:rPr lang="en-US" b="1" dirty="0"/>
              <a:t>3. Technology Limitations:</a:t>
            </a:r>
          </a:p>
          <a:p>
            <a:pPr marL="76200" indent="0">
              <a:buNone/>
            </a:pPr>
            <a:endParaRPr lang="en-US" b="1" dirty="0"/>
          </a:p>
          <a:p>
            <a:pPr>
              <a:buFont typeface="Arial" panose="020B0604020202020204" pitchFamily="34" charset="0"/>
              <a:buChar char="•"/>
            </a:pPr>
            <a:r>
              <a:rPr lang="en-US" b="1" dirty="0"/>
              <a:t>Image Recognition Accuracy:</a:t>
            </a:r>
            <a:r>
              <a:rPr lang="en-US" dirty="0"/>
              <a:t> Improving the accuracy of AI models in diagnosing diseases and pests from user-submitted images.</a:t>
            </a:r>
          </a:p>
          <a:p>
            <a:pPr marL="76200" indent="0">
              <a:buNone/>
            </a:pPr>
            <a:endParaRPr lang="en-US" dirty="0"/>
          </a:p>
          <a:p>
            <a:pPr>
              <a:buFont typeface="Arial" panose="020B0604020202020204" pitchFamily="34" charset="0"/>
              <a:buChar char="•"/>
            </a:pPr>
            <a:r>
              <a:rPr lang="en-US" b="1" dirty="0"/>
              <a:t>Scalability:</a:t>
            </a:r>
            <a:r>
              <a:rPr lang="en-US" dirty="0"/>
              <a:t> Ensuring platforms can handle large volumes of data and users without compromising performance.</a:t>
            </a:r>
          </a:p>
          <a:p>
            <a:pPr marL="76200" indent="0">
              <a:buNone/>
            </a:pPr>
            <a:endParaRPr lang="en-US" dirty="0"/>
          </a:p>
          <a:p>
            <a:pPr>
              <a:buFont typeface="Arial" panose="020B0604020202020204" pitchFamily="34" charset="0"/>
              <a:buChar char="•"/>
            </a:pPr>
            <a:r>
              <a:rPr lang="en-US" b="1" dirty="0"/>
              <a:t>Low-Tech Accessibility:</a:t>
            </a:r>
            <a:r>
              <a:rPr lang="en-US" dirty="0"/>
              <a:t> Developing solutions for areas with limited internet access or outdated devices.</a:t>
            </a:r>
          </a:p>
          <a:p>
            <a:endParaRPr lang="en-IN" dirty="0"/>
          </a:p>
        </p:txBody>
      </p:sp>
    </p:spTree>
    <p:extLst>
      <p:ext uri="{BB962C8B-B14F-4D97-AF65-F5344CB8AC3E}">
        <p14:creationId xmlns:p14="http://schemas.microsoft.com/office/powerpoint/2010/main" val="7831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5C8F53-683A-7B7A-9196-1E33334482EE}"/>
              </a:ext>
            </a:extLst>
          </p:cNvPr>
          <p:cNvSpPr>
            <a:spLocks noGrp="1"/>
          </p:cNvSpPr>
          <p:nvPr>
            <p:ph type="body" idx="1"/>
          </p:nvPr>
        </p:nvSpPr>
        <p:spPr/>
        <p:txBody>
          <a:bodyPr/>
          <a:lstStyle/>
          <a:p>
            <a:pPr marL="76200" indent="0">
              <a:buNone/>
            </a:pPr>
            <a:r>
              <a:rPr lang="en-US" b="1" dirty="0"/>
              <a:t>4. Integration with Existing Systems:</a:t>
            </a:r>
          </a:p>
          <a:p>
            <a:pPr marL="76200" indent="0">
              <a:buNone/>
            </a:pPr>
            <a:endParaRPr lang="en-US" b="1" dirty="0"/>
          </a:p>
          <a:p>
            <a:pPr>
              <a:buFont typeface="Arial" panose="020B0604020202020204" pitchFamily="34" charset="0"/>
              <a:buChar char="•"/>
            </a:pPr>
            <a:r>
              <a:rPr lang="en-US" b="1" dirty="0"/>
              <a:t>Lack of Interoperability:</a:t>
            </a:r>
            <a:r>
              <a:rPr lang="en-US" dirty="0"/>
              <a:t> Difficulty integrating crowdsourced data with government or private agricultural databases.</a:t>
            </a:r>
          </a:p>
          <a:p>
            <a:pPr marL="76200" indent="0">
              <a:buNone/>
            </a:pPr>
            <a:endParaRPr lang="en-US" dirty="0"/>
          </a:p>
          <a:p>
            <a:pPr>
              <a:buFont typeface="Arial" panose="020B0604020202020204" pitchFamily="34" charset="0"/>
              <a:buChar char="•"/>
            </a:pPr>
            <a:r>
              <a:rPr lang="en-US" b="1" dirty="0"/>
              <a:t>Feedback Loops:</a:t>
            </a:r>
            <a:r>
              <a:rPr lang="en-US" dirty="0"/>
              <a:t> Limited frameworks to provide actionable insights back to users and institutions based on collected data.</a:t>
            </a:r>
          </a:p>
          <a:p>
            <a:endParaRPr lang="en-IN" dirty="0"/>
          </a:p>
        </p:txBody>
      </p:sp>
    </p:spTree>
    <p:extLst>
      <p:ext uri="{BB962C8B-B14F-4D97-AF65-F5344CB8AC3E}">
        <p14:creationId xmlns:p14="http://schemas.microsoft.com/office/powerpoint/2010/main" val="238196132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2405</Words>
  <Application>Microsoft Office PowerPoint</Application>
  <PresentationFormat>Widescreen</PresentationFormat>
  <Paragraphs>173</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vt:lpstr>
      <vt:lpstr>Symbol</vt:lpstr>
      <vt:lpstr>Times New Roman</vt:lpstr>
      <vt:lpstr>Verdana</vt:lpstr>
      <vt:lpstr>Bioinformatics</vt:lpstr>
      <vt:lpstr>Crowd sourcing of diseases and pests information</vt:lpstr>
      <vt:lpstr>Introduction</vt:lpstr>
      <vt:lpstr>Literature Survey</vt:lpstr>
      <vt:lpstr>PowerPoint Presentation</vt:lpstr>
      <vt:lpstr>PowerPoint Presentation</vt:lpstr>
      <vt:lpstr>Research Gaps Identified</vt:lpstr>
      <vt:lpstr>PowerPoint Presentation</vt:lpstr>
      <vt:lpstr>PowerPoint Presentation</vt:lpstr>
      <vt:lpstr>PowerPoint Presentation</vt:lpstr>
      <vt:lpstr>PowerPoint Presentation</vt:lpstr>
      <vt:lpstr>Proposed Methodology</vt:lpstr>
      <vt:lpstr>Objectives</vt:lpstr>
      <vt:lpstr>PowerPoint Presentation</vt:lpstr>
      <vt:lpstr>System Design and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of Project</vt:lpstr>
      <vt:lpstr>Outcomes / Results Obtained</vt:lpstr>
      <vt:lpstr>PowerPoint Presentation</vt:lpstr>
      <vt:lpstr>Conclusion</vt:lpstr>
      <vt:lpstr>PowerPoint Presentation</vt:lpstr>
      <vt:lpstr>References</vt:lpstr>
      <vt:lpstr>PowerPoint Presentation</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GADUPUTI TRETESWAR NAIDU</cp:lastModifiedBy>
  <cp:revision>45</cp:revision>
  <dcterms:modified xsi:type="dcterms:W3CDTF">2025-01-10T18:08:12Z</dcterms:modified>
</cp:coreProperties>
</file>