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74" r:id="rId2"/>
    <p:sldId id="257" r:id="rId3"/>
    <p:sldId id="275" r:id="rId4"/>
    <p:sldId id="277" r:id="rId5"/>
    <p:sldId id="278" r:id="rId6"/>
    <p:sldId id="276" r:id="rId7"/>
    <p:sldId id="271" r:id="rId8"/>
    <p:sldId id="273" r:id="rId9"/>
    <p:sldId id="272" r:id="rId10"/>
    <p:sldId id="258" r:id="rId11"/>
    <p:sldId id="279" r:id="rId12"/>
    <p:sldId id="269" r:id="rId13"/>
    <p:sldId id="270" r:id="rId14"/>
    <p:sldId id="260" r:id="rId15"/>
    <p:sldId id="261" r:id="rId16"/>
    <p:sldId id="280" r:id="rId17"/>
    <p:sldId id="262" r:id="rId18"/>
    <p:sldId id="281" r:id="rId19"/>
    <p:sldId id="282" r:id="rId20"/>
  </p:sldIdLst>
  <p:sldSz cx="12192000" cy="6858000"/>
  <p:notesSz cx="6742113" cy="98758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0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50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98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283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18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275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972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8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606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3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44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51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769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5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8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50F0-E45B-4B21-8F77-60BB928B00CA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C5810-E336-43EF-BBD9-963B73ABB4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57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Steparova@seznam.c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dennyhometoda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iskaacademy.cz/" TargetMode="External"/><Relationship Id="rId2" Type="http://schemas.openxmlformats.org/officeDocument/2006/relationships/hyperlink" Target="http://www.playwiselybrno.c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diagram&#10;&#10;Popis byl vytvořen automaticky">
            <a:extLst>
              <a:ext uri="{FF2B5EF4-FFF2-40B4-BE49-F238E27FC236}">
                <a16:creationId xmlns:a16="http://schemas.microsoft.com/office/drawing/2014/main" id="{AB957F58-70D4-5D15-F0F9-BA660A2D4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" t="5354" b="935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6317027-D6D8-C389-7E4B-D02556FC9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792217"/>
            <a:ext cx="6084909" cy="6020193"/>
          </a:xfrm>
        </p:spPr>
        <p:txBody>
          <a:bodyPr>
            <a:normAutofit fontScale="90000"/>
          </a:bodyPr>
          <a:lstStyle/>
          <a:p>
            <a:pPr algn="l"/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 </a:t>
            </a:r>
            <a:r>
              <a:rPr lang="en-US" sz="2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Štěpařová</a:t>
            </a: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FB: </a:t>
            </a:r>
            <a:r>
              <a:rPr lang="cs-CZ" sz="2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EmaRose</a:t>
            </a: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 Denny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EmaSteparova@seznam.cz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dennyhometoda@gmail.com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FB: Dennyho metoda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FB: Dennyho </a:t>
            </a:r>
            <a:r>
              <a:rPr lang="cs-CZ" sz="2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Mickey</a:t>
            </a: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cs-CZ" sz="2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Teletubbies</a:t>
            </a: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Mr. Manny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YTB: Dennyho metoda</a:t>
            </a: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s-CZ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IG: Dennyho metoda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cs-CZ" dirty="0"/>
          </a:p>
        </p:txBody>
      </p:sp>
      <p:pic>
        <p:nvPicPr>
          <p:cNvPr id="7" name="Obrázek 6" descr="Obsah obrázku text, klipart&#10;&#10;Popis byl vytvořen automaticky">
            <a:extLst>
              <a:ext uri="{FF2B5EF4-FFF2-40B4-BE49-F238E27FC236}">
                <a16:creationId xmlns:a16="http://schemas.microsoft.com/office/drawing/2014/main" id="{30D6AFBC-4F92-F447-71F1-B38FA206D1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91" y="5518344"/>
            <a:ext cx="2231457" cy="12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0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Získávání informací</a:t>
            </a:r>
          </a:p>
        </p:txBody>
      </p:sp>
      <p:pic>
        <p:nvPicPr>
          <p:cNvPr id="6" name="Obrázek 5" descr="Obsah obrázku text, noviny&#10;&#10;Popis byl vytvořen automaticky">
            <a:extLst>
              <a:ext uri="{FF2B5EF4-FFF2-40B4-BE49-F238E27FC236}">
                <a16:creationId xmlns:a16="http://schemas.microsoft.com/office/drawing/2014/main" id="{708EEED3-EA44-3823-E934-35EAEDAE3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644338"/>
            <a:ext cx="2596281" cy="2912349"/>
          </a:xfrm>
          <a:prstGeom prst="rect">
            <a:avLst/>
          </a:prstGeom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329363" y="1041537"/>
            <a:ext cx="4002868" cy="4999826"/>
          </a:xfrm>
        </p:spPr>
        <p:txBody>
          <a:bodyPr>
            <a:noAutofit/>
          </a:bodyPr>
          <a:lstStyle/>
          <a:p>
            <a:r>
              <a:rPr lang="cs-CZ" dirty="0"/>
              <a:t>Na VŠ – žádné povědomí o autismu, internet, facebookové skupiny – výměna zkušeností</a:t>
            </a:r>
          </a:p>
          <a:p>
            <a:r>
              <a:rPr lang="cs-CZ" dirty="0"/>
              <a:t>Není čas číst odbornou literaturu - </a:t>
            </a:r>
            <a:r>
              <a:rPr lang="cs-CZ" b="1" dirty="0"/>
              <a:t>Mami, je to člověk nebo zvíře?</a:t>
            </a:r>
            <a:r>
              <a:rPr lang="cs-CZ" dirty="0"/>
              <a:t>– myšlení dítěte s PAS v detailech </a:t>
            </a:r>
          </a:p>
          <a:p>
            <a:r>
              <a:rPr lang="cs-CZ" dirty="0"/>
              <a:t>Sledování filmů a dokumentů o PAS: film </a:t>
            </a:r>
            <a:r>
              <a:rPr lang="cs-CZ" b="1" dirty="0"/>
              <a:t>Temple </a:t>
            </a:r>
            <a:r>
              <a:rPr lang="cs-CZ" b="1" dirty="0" err="1"/>
              <a:t>Grandin</a:t>
            </a:r>
            <a:r>
              <a:rPr lang="cs-CZ" b="1" dirty="0"/>
              <a:t> </a:t>
            </a:r>
            <a:r>
              <a:rPr lang="cs-CZ" dirty="0"/>
              <a:t>(knihy Mozek autisty, Jak to vidím já)</a:t>
            </a:r>
          </a:p>
          <a:p>
            <a:r>
              <a:rPr lang="cs-CZ" dirty="0"/>
              <a:t>Časopis </a:t>
            </a:r>
            <a:r>
              <a:rPr lang="cs-CZ" b="1" dirty="0"/>
              <a:t>ATYP</a:t>
            </a:r>
          </a:p>
          <a:p>
            <a:r>
              <a:rPr lang="cs-CZ" dirty="0"/>
              <a:t>Jaroslav Dušek – YTB – cyklus </a:t>
            </a:r>
            <a:r>
              <a:rPr lang="cs-CZ" b="1" dirty="0"/>
              <a:t>„Přicházíme v míru“ </a:t>
            </a:r>
            <a:r>
              <a:rPr lang="cs-CZ" dirty="0"/>
              <a:t>s Michalem </a:t>
            </a:r>
            <a:r>
              <a:rPr lang="cs-CZ" dirty="0" err="1"/>
              <a:t>Roškaňuk</a:t>
            </a:r>
            <a:endParaRPr lang="cs-CZ" dirty="0"/>
          </a:p>
        </p:txBody>
      </p:sp>
      <p:pic>
        <p:nvPicPr>
          <p:cNvPr id="8" name="Obrázek 7" descr="Obsah obrázku text&#10;&#10;Popis byl vytvořen automaticky">
            <a:extLst>
              <a:ext uri="{FF2B5EF4-FFF2-40B4-BE49-F238E27FC236}">
                <a16:creationId xmlns:a16="http://schemas.microsoft.com/office/drawing/2014/main" id="{B1A79922-A732-D379-A88E-F372E0C5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14" y="2264889"/>
            <a:ext cx="2596283" cy="36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24F5AF-1527-390B-FDD5-AAAC1355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7352"/>
          </a:xfrm>
        </p:spPr>
        <p:txBody>
          <a:bodyPr/>
          <a:lstStyle/>
          <a:p>
            <a:r>
              <a:rPr lang="cs-CZ" dirty="0"/>
              <a:t>… pomalé pokroky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BAE16-8230-90F1-C0D1-E60E8F63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7571"/>
            <a:ext cx="8596668" cy="482379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Poradkyně rané péče – 1 x měsíčně – VOKS, obrázkový systém komunikace, díky jejím radám docházelo k zlepšení</a:t>
            </a:r>
          </a:p>
          <a:p>
            <a:r>
              <a:rPr lang="cs-CZ" dirty="0" err="1"/>
              <a:t>PnP</a:t>
            </a:r>
            <a:r>
              <a:rPr lang="cs-CZ" dirty="0"/>
              <a:t> – vyřízení – 9 měsíců – 2. stupeň, příspěvek na mobilitu, ZTP/P – finance na studenty, kteří začali pravidelně docházet za Dennym</a:t>
            </a:r>
          </a:p>
          <a:p>
            <a:r>
              <a:rPr lang="cs-CZ" dirty="0"/>
              <a:t>Finance na Play </a:t>
            </a:r>
            <a:r>
              <a:rPr lang="cs-CZ" dirty="0" err="1"/>
              <a:t>Wisely</a:t>
            </a:r>
            <a:r>
              <a:rPr lang="cs-CZ" dirty="0"/>
              <a:t>, edukační pomůcky, možnost vrátit se do zaměstnání jen na poloviční úvazek, rodinné pobyty se zdravými dětmi </a:t>
            </a:r>
          </a:p>
          <a:p>
            <a:r>
              <a:rPr lang="cs-CZ" dirty="0"/>
              <a:t>První videa v kostýmu </a:t>
            </a:r>
            <a:r>
              <a:rPr lang="cs-CZ" dirty="0" err="1"/>
              <a:t>Mickey</a:t>
            </a:r>
            <a:r>
              <a:rPr lang="cs-CZ" dirty="0"/>
              <a:t> Mouse – velké úspěchy – schopnost </a:t>
            </a:r>
            <a:r>
              <a:rPr lang="cs-CZ" b="1" dirty="0"/>
              <a:t>HYPERIMITACE – vycházet z Dennyho zájmu a ten maximálně podporovat</a:t>
            </a:r>
          </a:p>
          <a:p>
            <a:r>
              <a:rPr lang="cs-CZ" b="1" dirty="0"/>
              <a:t>Důležitá pomůcka při záchvatech (hlavně nemluvit):</a:t>
            </a:r>
          </a:p>
          <a:p>
            <a:r>
              <a:rPr lang="cs-CZ" dirty="0"/>
              <a:t>Pohádkový kamínek – vždy zachránil, odpoutal pozornost</a:t>
            </a:r>
          </a:p>
          <a:p>
            <a:r>
              <a:rPr lang="cs-CZ" dirty="0"/>
              <a:t>Házení mincí na zem – zvuk při </a:t>
            </a:r>
            <a:r>
              <a:rPr lang="cs-CZ" dirty="0" err="1"/>
              <a:t>dopadnutí</a:t>
            </a:r>
            <a:r>
              <a:rPr lang="cs-CZ" dirty="0"/>
              <a:t> mince – ihned „přetrhl“ Dennyho záchvat a on hledal minci, pak měl obrovskou radost z nálezu</a:t>
            </a:r>
          </a:p>
          <a:p>
            <a:r>
              <a:rPr lang="cs-CZ" dirty="0"/>
              <a:t>Naučit se slovní spojení: „TO NEVADÍ!“</a:t>
            </a:r>
          </a:p>
          <a:p>
            <a:r>
              <a:rPr lang="cs-CZ" dirty="0"/>
              <a:t>Důležitá i intonace, žádné zákazy, slůvko NE neexistuje, vždy jen MYKAT – </a:t>
            </a:r>
            <a:r>
              <a:rPr lang="cs-CZ" i="1" dirty="0"/>
              <a:t>Pojďme, uděláme to tak a tak!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16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2225"/>
          </a:xfrm>
        </p:spPr>
        <p:txBody>
          <a:bodyPr>
            <a:normAutofit fontScale="90000"/>
          </a:bodyPr>
          <a:lstStyle/>
          <a:p>
            <a:r>
              <a:rPr lang="cs-CZ" dirty="0"/>
              <a:t>Denny – 3 až 5 let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96214" y="1171977"/>
            <a:ext cx="8977788" cy="4869385"/>
          </a:xfrm>
        </p:spPr>
        <p:txBody>
          <a:bodyPr/>
          <a:lstStyle/>
          <a:p>
            <a:r>
              <a:rPr lang="cs-CZ" dirty="0"/>
              <a:t>Miluje abecedu – umí číst – neumí spojovat písmenka </a:t>
            </a:r>
          </a:p>
          <a:p>
            <a:r>
              <a:rPr lang="cs-CZ" dirty="0"/>
              <a:t>Anglicky – </a:t>
            </a:r>
            <a:r>
              <a:rPr lang="cs-CZ" dirty="0" err="1"/>
              <a:t>youtube</a:t>
            </a:r>
            <a:r>
              <a:rPr lang="cs-CZ" dirty="0"/>
              <a:t> – anglické abecedy, vzdělávací videa – vše v angličtině – </a:t>
            </a:r>
            <a:r>
              <a:rPr lang="cs-CZ" dirty="0" err="1"/>
              <a:t>Sparkatibilies</a:t>
            </a:r>
            <a:r>
              <a:rPr lang="cs-CZ" dirty="0"/>
              <a:t> – předabovala jsem je – nové díly, které natáčí Máma</a:t>
            </a:r>
          </a:p>
          <a:p>
            <a:r>
              <a:rPr lang="cs-CZ" dirty="0"/>
              <a:t>Máma – Emo</a:t>
            </a:r>
          </a:p>
          <a:p>
            <a:r>
              <a:rPr lang="cs-CZ" dirty="0"/>
              <a:t>Jí zelené, špenátová polévka s lososem</a:t>
            </a:r>
          </a:p>
          <a:p>
            <a:r>
              <a:rPr lang="cs-CZ" dirty="0"/>
              <a:t>Jedině s kuličkami do polévky</a:t>
            </a:r>
          </a:p>
          <a:p>
            <a:r>
              <a:rPr lang="cs-CZ" dirty="0"/>
              <a:t>Maluje často a všude od 1 roku</a:t>
            </a:r>
          </a:p>
          <a:p>
            <a:r>
              <a:rPr lang="cs-CZ" dirty="0"/>
              <a:t>Miluje vodu, plavání</a:t>
            </a:r>
          </a:p>
          <a:p>
            <a:r>
              <a:rPr lang="cs-CZ" dirty="0"/>
              <a:t>3,5 roku MŠ Lidická, za 3 týdny bez plen (pouze na velkou)</a:t>
            </a:r>
          </a:p>
          <a:p>
            <a:r>
              <a:rPr lang="cs-CZ" dirty="0"/>
              <a:t>4,5 roku zpět na plenách – zánět moč. měchýře – </a:t>
            </a:r>
          </a:p>
          <a:p>
            <a:r>
              <a:rPr lang="cs-CZ" dirty="0"/>
              <a:t>bojí se čůrat na WC, jen do </a:t>
            </a:r>
            <a:r>
              <a:rPr lang="cs-CZ" dirty="0" err="1"/>
              <a:t>plinky</a:t>
            </a:r>
            <a:endParaRPr lang="cs-CZ" dirty="0"/>
          </a:p>
          <a:p>
            <a:r>
              <a:rPr lang="cs-CZ" dirty="0"/>
              <a:t>Sem tam regres – upne se na Ouško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06" y="3023315"/>
            <a:ext cx="4941194" cy="37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6" y="-10319"/>
            <a:ext cx="5175249" cy="3881437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41" y="0"/>
            <a:ext cx="5381759" cy="6858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260"/>
            <a:ext cx="6810241" cy="3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Velká výhoda schopnost </a:t>
            </a:r>
            <a:r>
              <a:rPr lang="cs-CZ" dirty="0" err="1"/>
              <a:t>hyperimitace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>
            <a:normAutofit fontScale="92500" lnSpcReduction="10000"/>
          </a:bodyPr>
          <a:lstStyle/>
          <a:p>
            <a:r>
              <a:rPr lang="cs-CZ" sz="2400" dirty="0"/>
              <a:t>Díky pracovnímu vytížení matky - hodně sledoval TV, pohádky, od 3 měsíců jsme se dívali na </a:t>
            </a:r>
            <a:r>
              <a:rPr lang="cs-CZ" sz="2400" dirty="0" err="1"/>
              <a:t>Mickeyho</a:t>
            </a:r>
            <a:r>
              <a:rPr lang="cs-CZ" sz="2400" dirty="0"/>
              <a:t> </a:t>
            </a:r>
            <a:r>
              <a:rPr lang="cs-CZ" sz="2400" dirty="0" err="1"/>
              <a:t>klubík</a:t>
            </a:r>
            <a:r>
              <a:rPr lang="cs-CZ" sz="2400" dirty="0"/>
              <a:t> – na znělku tancoval</a:t>
            </a:r>
          </a:p>
          <a:p>
            <a:r>
              <a:rPr lang="cs-CZ" sz="2400" dirty="0"/>
              <a:t>Večerníčky: Rákosníček, Křemílek a Vochomůrka, Malá čarodějnice, Štaflík a Špagetka, Bob a Bobek, Pat a Mat, Krteček</a:t>
            </a:r>
          </a:p>
          <a:p>
            <a:r>
              <a:rPr lang="cs-CZ" sz="2400" dirty="0"/>
              <a:t>Imitace – </a:t>
            </a:r>
            <a:r>
              <a:rPr lang="cs-CZ" sz="2400" dirty="0" err="1"/>
              <a:t>hyperimitace</a:t>
            </a:r>
            <a:r>
              <a:rPr lang="cs-CZ" sz="2400" dirty="0"/>
              <a:t> – rada poradkyně rané péče – natáčet sama sebe na video a díky tomu by se mohl učit</a:t>
            </a:r>
          </a:p>
          <a:p>
            <a:r>
              <a:rPr lang="cs-CZ" sz="2400" dirty="0"/>
              <a:t>V kostýmu </a:t>
            </a:r>
            <a:r>
              <a:rPr lang="cs-CZ" sz="2400" dirty="0" err="1"/>
              <a:t>Mickey</a:t>
            </a:r>
            <a:r>
              <a:rPr lang="cs-CZ" sz="2400" dirty="0"/>
              <a:t> Mouse !!! – první díly – foťák na žehlícím prknu – fotky rodiny, barvy, zvuky zvířat, zvukové knihy, říkanky, tancování….</a:t>
            </a:r>
          </a:p>
          <a:p>
            <a:r>
              <a:rPr lang="cs-CZ" sz="2400" dirty="0"/>
              <a:t>Všechny díly znal nazpaměť, i bez TV, aktivizoval se, neodmítal nové činnosti, vše ho zajímalo…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41" y="3876541"/>
            <a:ext cx="2981459" cy="2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139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Natáčení </a:t>
            </a:r>
            <a:r>
              <a:rPr lang="cs-CZ" b="1" dirty="0" err="1"/>
              <a:t>Mickey</a:t>
            </a:r>
            <a:r>
              <a:rPr lang="cs-CZ" b="1" dirty="0"/>
              <a:t> Mouse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90261"/>
            <a:ext cx="8596668" cy="4651101"/>
          </a:xfrm>
        </p:spPr>
        <p:txBody>
          <a:bodyPr>
            <a:normAutofit/>
          </a:bodyPr>
          <a:lstStyle/>
          <a:p>
            <a:r>
              <a:rPr lang="cs-CZ" u="sng" dirty="0"/>
              <a:t>1. Vzdělávací díly: </a:t>
            </a:r>
            <a:r>
              <a:rPr lang="cs-CZ" dirty="0"/>
              <a:t>říkanky, nová slova, tancování, zpěv, povely, počítání, abeceda, malování, čtení knih, hygiena – WC, čištění zubů, strukturování </a:t>
            </a:r>
          </a:p>
          <a:p>
            <a:r>
              <a:rPr lang="cs-CZ" u="sng" dirty="0"/>
              <a:t>2. Pochopení životních událostí: </a:t>
            </a:r>
          </a:p>
          <a:p>
            <a:r>
              <a:rPr lang="cs-CZ" dirty="0"/>
              <a:t>- Štědrý večer – rozbalování dárků, odlévání olova, </a:t>
            </a:r>
          </a:p>
          <a:p>
            <a:r>
              <a:rPr lang="cs-CZ" dirty="0"/>
              <a:t>- narozeniny – oslava, plno dětí přeje, dort, dort </a:t>
            </a:r>
            <a:r>
              <a:rPr lang="cs-CZ" dirty="0" err="1"/>
              <a:t>Mickeymu</a:t>
            </a:r>
            <a:r>
              <a:rPr lang="cs-CZ" dirty="0"/>
              <a:t> přinese Ema (kamarádka </a:t>
            </a:r>
            <a:r>
              <a:rPr lang="cs-CZ" dirty="0" err="1"/>
              <a:t>Mickeyho</a:t>
            </a:r>
            <a:r>
              <a:rPr lang="cs-CZ" dirty="0"/>
              <a:t>, nemá žádné pochybnosti)</a:t>
            </a:r>
          </a:p>
          <a:p>
            <a:r>
              <a:rPr lang="cs-CZ" dirty="0"/>
              <a:t>- Silvestr, Velikonoce, Mikuláš, týdenní režim (školka x víkend), adventní kalendář</a:t>
            </a:r>
          </a:p>
          <a:p>
            <a:r>
              <a:rPr lang="cs-CZ" dirty="0"/>
              <a:t> příprava na sourozence – nepopsatelný strach z miminek - </a:t>
            </a:r>
            <a:r>
              <a:rPr lang="cs-CZ" dirty="0" err="1"/>
              <a:t>Mickey</a:t>
            </a:r>
            <a:r>
              <a:rPr lang="cs-CZ" dirty="0"/>
              <a:t> v porodnici, kde dávají miminka – na pokoji č. 12, 7. patro v Bohunicích – stejně jako pak i Ema s Donem, návštěva </a:t>
            </a:r>
            <a:r>
              <a:rPr lang="cs-CZ" dirty="0" err="1"/>
              <a:t>Mickeyho</a:t>
            </a:r>
            <a:r>
              <a:rPr lang="cs-CZ" dirty="0"/>
              <a:t> u miminka doma, </a:t>
            </a:r>
            <a:r>
              <a:rPr lang="cs-CZ" dirty="0" err="1"/>
              <a:t>vození</a:t>
            </a:r>
            <a:r>
              <a:rPr lang="cs-CZ" dirty="0"/>
              <a:t> miminka v kočárku, Ema na ultrazvuku – Denny zjišťuje, že bude mít bratra Dona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590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45DE3-65FB-87FD-3826-071B2F73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298"/>
          </a:xfrm>
        </p:spPr>
        <p:txBody>
          <a:bodyPr/>
          <a:lstStyle/>
          <a:p>
            <a:r>
              <a:rPr lang="cs-CZ" b="1" dirty="0"/>
              <a:t>Natáčení </a:t>
            </a:r>
            <a:r>
              <a:rPr lang="cs-CZ" b="1" dirty="0" err="1"/>
              <a:t>Mickey</a:t>
            </a:r>
            <a:r>
              <a:rPr lang="cs-CZ" b="1" dirty="0"/>
              <a:t> Mouse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443006-A7E0-6DFE-9AB8-4DDED4B2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4"/>
            <a:ext cx="8596668" cy="4781937"/>
          </a:xfrm>
        </p:spPr>
        <p:txBody>
          <a:bodyPr>
            <a:normAutofit fontScale="70000" lnSpcReduction="20000"/>
          </a:bodyPr>
          <a:lstStyle/>
          <a:p>
            <a:r>
              <a:rPr lang="cs-CZ" sz="2100" u="sng" dirty="0"/>
              <a:t>3. Poznávání nových míst – </a:t>
            </a:r>
            <a:r>
              <a:rPr lang="cs-CZ" sz="2100" dirty="0"/>
              <a:t>Technické muzeum, Muzeum romské kultury, VIDA science centrum, ZOO, Mahenova knihovna, minigolf, výstavy v </a:t>
            </a:r>
            <a:r>
              <a:rPr lang="cs-CZ" sz="2100" dirty="0" err="1"/>
              <a:t>Letmu</a:t>
            </a:r>
            <a:r>
              <a:rPr lang="cs-CZ" sz="2100" dirty="0"/>
              <a:t>, SEV hlídka, kočičí kavárna, kolotoče</a:t>
            </a:r>
          </a:p>
          <a:p>
            <a:r>
              <a:rPr lang="cs-CZ" sz="2100" u="sng" dirty="0"/>
              <a:t>4. Na překonávání strachu, obav </a:t>
            </a:r>
            <a:r>
              <a:rPr lang="cs-CZ" sz="2100" dirty="0"/>
              <a:t>– zubař, v restauraci na WC – sušáky, bruslení, poprvé do školky, malování na obličej, focení ve fotoateliéru</a:t>
            </a:r>
          </a:p>
          <a:p>
            <a:endParaRPr lang="cs-CZ" sz="2100" u="sng" dirty="0"/>
          </a:p>
          <a:p>
            <a:r>
              <a:rPr lang="cs-CZ" sz="2100" u="sng" dirty="0"/>
              <a:t>5. Online setkávání s kamarády:</a:t>
            </a:r>
          </a:p>
          <a:p>
            <a:r>
              <a:rPr lang="cs-CZ" sz="2100" dirty="0"/>
              <a:t>Pravidelné volání přes Skype s Mr. </a:t>
            </a:r>
            <a:r>
              <a:rPr lang="cs-CZ" sz="2100" dirty="0" err="1"/>
              <a:t>Mannym</a:t>
            </a:r>
            <a:r>
              <a:rPr lang="cs-CZ" sz="2100" dirty="0"/>
              <a:t>, online Mikuláš a Anděl v době covid pandemie, </a:t>
            </a:r>
          </a:p>
          <a:p>
            <a:r>
              <a:rPr lang="cs-CZ" sz="2100" dirty="0"/>
              <a:t>Živé setkání s </a:t>
            </a:r>
            <a:r>
              <a:rPr lang="cs-CZ" sz="2100" dirty="0" err="1"/>
              <a:t>Mickey</a:t>
            </a:r>
            <a:r>
              <a:rPr lang="cs-CZ" sz="2100" dirty="0"/>
              <a:t> Mouse – šok, styděl se, nespolupracoval</a:t>
            </a:r>
          </a:p>
          <a:p>
            <a:pPr marL="0" indent="0">
              <a:buNone/>
            </a:pPr>
            <a:endParaRPr lang="cs-CZ" sz="2100" dirty="0"/>
          </a:p>
          <a:p>
            <a:pPr marL="0" indent="0">
              <a:buNone/>
            </a:pPr>
            <a:r>
              <a:rPr lang="cs-CZ" sz="2100" u="sng" dirty="0"/>
              <a:t>Plány do budoucna:</a:t>
            </a:r>
          </a:p>
          <a:p>
            <a:r>
              <a:rPr lang="cs-CZ" sz="2100" dirty="0"/>
              <a:t>odlet letadlem na dovolenou</a:t>
            </a:r>
          </a:p>
          <a:p>
            <a:r>
              <a:rPr lang="cs-CZ" sz="2100" dirty="0" err="1"/>
              <a:t>automyčka</a:t>
            </a:r>
            <a:endParaRPr lang="cs-CZ" sz="2100" dirty="0"/>
          </a:p>
          <a:p>
            <a:r>
              <a:rPr lang="cs-CZ" sz="2100" dirty="0"/>
              <a:t>Zdravotnická vyšetření – EEG, magnetická rezonance, vyšetření sluchu, zubní ordinace,….</a:t>
            </a:r>
          </a:p>
          <a:p>
            <a:endParaRPr lang="cs-CZ" sz="2100" dirty="0"/>
          </a:p>
          <a:p>
            <a:r>
              <a:rPr lang="cs-CZ" sz="2100" u="sng" dirty="0"/>
              <a:t>Krátké období: </a:t>
            </a:r>
            <a:r>
              <a:rPr lang="cs-CZ" sz="2100" dirty="0" err="1"/>
              <a:t>Teletubbies</a:t>
            </a:r>
            <a:r>
              <a:rPr lang="cs-CZ" sz="2100" dirty="0"/>
              <a:t> – 25 dílů, Mr. Manny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203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Natáčení na </a:t>
            </a:r>
            <a:r>
              <a:rPr lang="cs-CZ" b="1" dirty="0" err="1"/>
              <a:t>PdF</a:t>
            </a:r>
            <a:r>
              <a:rPr lang="cs-CZ" b="1" dirty="0"/>
              <a:t> 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236305"/>
            <a:ext cx="8596668" cy="4900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Od jara 2015 – volitelný předmět – Audiovizuální techniky pro děti se znevýhodněním</a:t>
            </a:r>
          </a:p>
          <a:p>
            <a:pPr>
              <a:buFontTx/>
              <a:buChar char="-"/>
            </a:pPr>
            <a:r>
              <a:rPr lang="cs-CZ" dirty="0"/>
              <a:t>Každý semestr cca 20 – 30 studentů, připravený harmonogram a plán na daný semestr:</a:t>
            </a:r>
          </a:p>
          <a:p>
            <a:pPr>
              <a:buFontTx/>
              <a:buChar char="-"/>
            </a:pPr>
            <a:r>
              <a:rPr lang="cs-CZ" dirty="0"/>
              <a:t> např. natáčení dílů ve zdravotnickém zařízení – ordinace v Bílém domě – návštěva u pediatra, EEG, odběr krve, ORL, oční, ortoped, genetické vyšetření, zubař</a:t>
            </a:r>
          </a:p>
          <a:p>
            <a:pPr>
              <a:buFontTx/>
              <a:buChar char="-"/>
            </a:pPr>
            <a:r>
              <a:rPr lang="cs-CZ" dirty="0"/>
              <a:t>Např. jídelna na Cejlu – oběd – hotová jídla – polévka a hlavní jídlo</a:t>
            </a:r>
          </a:p>
          <a:p>
            <a:pPr>
              <a:buFontTx/>
              <a:buChar char="-"/>
            </a:pPr>
            <a:r>
              <a:rPr lang="cs-CZ" dirty="0"/>
              <a:t>Např. nebezpečné situace v životě</a:t>
            </a:r>
          </a:p>
          <a:p>
            <a:pPr>
              <a:buFontTx/>
              <a:buChar char="-"/>
            </a:pPr>
            <a:r>
              <a:rPr lang="cs-CZ" dirty="0"/>
              <a:t>Např. dentální hygiena</a:t>
            </a:r>
          </a:p>
          <a:p>
            <a:pPr>
              <a:buFontTx/>
              <a:buChar char="-"/>
            </a:pPr>
            <a:r>
              <a:rPr lang="cs-CZ" dirty="0"/>
              <a:t>Např. doprava v MHD</a:t>
            </a:r>
          </a:p>
          <a:p>
            <a:pPr>
              <a:buFontTx/>
              <a:buChar char="-"/>
            </a:pPr>
            <a:r>
              <a:rPr lang="cs-CZ" dirty="0"/>
              <a:t>Dále se natáčí podle zadání rodičů dětí s PAS.</a:t>
            </a:r>
          </a:p>
          <a:p>
            <a:pPr>
              <a:buFontTx/>
              <a:buChar char="-"/>
            </a:pPr>
            <a:r>
              <a:rPr lang="cs-CZ" dirty="0"/>
              <a:t>Dochází se do domácností rodičů dětí s PAS a tam se natáčí – např. hygiena, WC, úklid hraček, pomáhání v domácnosti. </a:t>
            </a:r>
          </a:p>
          <a:p>
            <a:pPr>
              <a:buFontTx/>
              <a:buChar char="-"/>
            </a:pPr>
            <a:r>
              <a:rPr lang="cs-CZ" dirty="0"/>
              <a:t>Dopisování s dětmi s PAS, Skype hovory. </a:t>
            </a:r>
          </a:p>
          <a:p>
            <a:pPr>
              <a:buFontTx/>
              <a:buChar char="-"/>
            </a:pPr>
            <a:r>
              <a:rPr lang="cs-CZ" dirty="0"/>
              <a:t>SPOLUPRÁCE SE ZŠ LIDICKOU, VÍDEŃSKOU – CHODÍME 3X ZA SEMESTR SE STUDENTY HRÁT A UČIT SE ŽÁKY S PAS.</a:t>
            </a:r>
          </a:p>
          <a:p>
            <a:pPr>
              <a:buFontTx/>
              <a:buChar char="-"/>
            </a:pPr>
            <a:endParaRPr lang="cs-CZ" dirty="0"/>
          </a:p>
        </p:txBody>
      </p:sp>
      <p:pic>
        <p:nvPicPr>
          <p:cNvPr id="5" name="Obrázek 4" descr="Obsah obrázku text, osoba, interiér, zeď&#10;&#10;Popis byl vytvořen automaticky">
            <a:extLst>
              <a:ext uri="{FF2B5EF4-FFF2-40B4-BE49-F238E27FC236}">
                <a16:creationId xmlns:a16="http://schemas.microsoft.com/office/drawing/2014/main" id="{55210B39-C463-3C45-2656-7ACE280E8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86" y="2451959"/>
            <a:ext cx="2957117" cy="22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7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11279-9CC2-B9F4-A08F-CC593388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99796"/>
            <a:ext cx="7766936" cy="1096899"/>
          </a:xfrm>
        </p:spPr>
        <p:txBody>
          <a:bodyPr/>
          <a:lstStyle/>
          <a:p>
            <a:pPr algn="l"/>
            <a:r>
              <a:rPr lang="cs-CZ" dirty="0"/>
              <a:t>Problémy </a:t>
            </a:r>
            <a:br>
              <a:rPr lang="cs-CZ" dirty="0"/>
            </a:br>
            <a:r>
              <a:rPr lang="cs-CZ" dirty="0"/>
              <a:t>s Dennyho metodou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64A451-45A2-D707-4DC6-75EE7E71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34683"/>
            <a:ext cx="7766936" cy="4249244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cs-CZ" dirty="0"/>
              <a:t>Není možnost všechna videa zveřejňovat – porušujeme autorská práva – připojujeme k našim videím úvodní znělky, reálná použitá hudba, stahujeme videa z YTB a přetváříme je – porušování autorských práv, nahlašování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Nedostatek času na propagaci – webovky, publikace, střih videí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Stále se natáčí nová a nová videa a nestíhají se upravovat a zveřejňovat 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Využití programu </a:t>
            </a:r>
            <a:r>
              <a:rPr lang="cs-CZ" dirty="0" err="1"/>
              <a:t>Symwriter</a:t>
            </a:r>
            <a:r>
              <a:rPr lang="cs-CZ" dirty="0"/>
              <a:t> 2 ve videích – program neumí to, co bychom potřebovali – zdlouhavý proces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Využití klíčovacího plátna – možnost, opět zdlouhavé na přípravu a následně úprava videa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Nejistá budoucnost – problém s opakováním volitelného předmětu, není podporováno na </a:t>
            </a:r>
            <a:r>
              <a:rPr lang="cs-CZ" dirty="0" err="1"/>
              <a:t>PdF</a:t>
            </a:r>
            <a:r>
              <a:rPr lang="cs-CZ" dirty="0"/>
              <a:t> MU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Studenti mají zájem v předmětu pokračovat a navštěvovat děti s PAS v ZŠ Vídeňská – píšou o Dennyho metodě do různých časopisů, bakalářské a diplomové práce.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Nedostatek času při péči o 3 děti - Don i Rose – poruchy řeči, vývojová dysfázie.</a:t>
            </a:r>
          </a:p>
          <a:p>
            <a:pPr marL="285750" indent="-285750" algn="just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319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10E673-348F-AE63-E1F1-9E928060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04462"/>
            <a:ext cx="7766936" cy="564502"/>
          </a:xfrm>
        </p:spPr>
        <p:txBody>
          <a:bodyPr/>
          <a:lstStyle/>
          <a:p>
            <a:pPr algn="just"/>
            <a:r>
              <a:rPr lang="cs-CZ" dirty="0"/>
              <a:t>Nyní…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A875E7-EF69-FE8E-C1CC-669260C0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1329612"/>
            <a:ext cx="8522889" cy="4823925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cs-CZ" b="1" u="sng" dirty="0"/>
              <a:t>5. třída </a:t>
            </a:r>
            <a:r>
              <a:rPr lang="cs-CZ" dirty="0"/>
              <a:t>– běžná ZŠ s asistentkou pedagoga – 28 dětí ve třídě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Individuální vzdělávací plán, velmi dobré hodnocení – zásluhou asistentky – velká fixace na ní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Velmi dobré vztahy ve třídě, jsem ve stálém kontaktu s asistentkou – mám zpětnou vazbu – nejdůležitější Dennyho výraz při odchodu a příchodu ze školy – málo povídá o škole – nedávno Dennymu spadlo jídlo z tácu v jídelně – probrečel celé odpoledne – nevěděl, jak se má v situaci zachovat, asistentka nebyla přítomna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Problémy jen v TV – chce se vyrovnat ostatním dětem – hrát vybíjenou, kotouly, přeskoky, … nevěří si – tréninky v Za sklem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Kurzy plavání Nadační fond Kometa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Kurz animace – studio </a:t>
            </a:r>
            <a:r>
              <a:rPr lang="cs-CZ" dirty="0" err="1"/>
              <a:t>Scala</a:t>
            </a:r>
            <a:endParaRPr lang="cs-CZ" dirty="0"/>
          </a:p>
          <a:p>
            <a:pPr marL="285750" indent="-285750" algn="just">
              <a:buFontTx/>
              <a:buChar char="-"/>
            </a:pPr>
            <a:r>
              <a:rPr lang="cs-CZ" b="1" u="sng" dirty="0"/>
              <a:t>Záliby: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Geocaching, hry na tabletu: </a:t>
            </a:r>
            <a:r>
              <a:rPr lang="cs-CZ" dirty="0" err="1"/>
              <a:t>Roblox</a:t>
            </a:r>
            <a:r>
              <a:rPr lang="cs-CZ" dirty="0"/>
              <a:t>, Minecraft, sledování pohádek na YTB, Netflixu, kino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Malování, tvoření úkolů pro sourozence.</a:t>
            </a:r>
          </a:p>
          <a:p>
            <a:pPr marL="285750" indent="-285750" algn="just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704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65853"/>
          </a:xfrm>
        </p:spPr>
        <p:txBody>
          <a:bodyPr>
            <a:normAutofit fontScale="90000"/>
          </a:bodyPr>
          <a:lstStyle/>
          <a:p>
            <a:pPr algn="ctr"/>
            <a:r>
              <a:rPr lang="cs-CZ" sz="2400" b="1" dirty="0"/>
              <a:t>Denny - nar. 2011 – 12 let</a:t>
            </a:r>
            <a:br>
              <a:rPr lang="cs-CZ" sz="2400" b="1" dirty="0"/>
            </a:br>
            <a:r>
              <a:rPr lang="cs-CZ" sz="2400" b="1" dirty="0"/>
              <a:t>- 2,5 roku - dětský autismus – F840</a:t>
            </a:r>
            <a:br>
              <a:rPr lang="cs-CZ" sz="2400" b="1" dirty="0"/>
            </a:br>
            <a:r>
              <a:rPr lang="cs-CZ" sz="2400" b="1" dirty="0"/>
              <a:t>- 11 let – atypický autismus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833465"/>
            <a:ext cx="8596668" cy="463731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sz="2000" dirty="0"/>
              <a:t>diagnóza </a:t>
            </a:r>
            <a:r>
              <a:rPr lang="cs-CZ" sz="2000" b="1" dirty="0"/>
              <a:t>dětský autismus </a:t>
            </a:r>
            <a:r>
              <a:rPr lang="cs-CZ" sz="2000" dirty="0"/>
              <a:t>– 2,5 roku, ale náznaky po 9. měsíci - v noci stálý pláč, noční můry, přes den stále ležel na zemi a vztekal se (mysleli jsme – bolest zubů), chození po špičkách, třepetání rukama, schovávání rukou pod předměty</a:t>
            </a:r>
          </a:p>
          <a:p>
            <a:pPr>
              <a:buFontTx/>
              <a:buChar char="-"/>
            </a:pPr>
            <a:r>
              <a:rPr lang="cs-CZ" sz="2000" dirty="0"/>
              <a:t>Od 3 měsíců – sledování pohádek v TV – </a:t>
            </a:r>
            <a:r>
              <a:rPr lang="cs-CZ" sz="2000" dirty="0" err="1"/>
              <a:t>Mickeyho</a:t>
            </a:r>
            <a:r>
              <a:rPr lang="cs-CZ" sz="2000" dirty="0"/>
              <a:t> </a:t>
            </a:r>
            <a:r>
              <a:rPr lang="cs-CZ" sz="2000" dirty="0" err="1"/>
              <a:t>klubík</a:t>
            </a:r>
            <a:r>
              <a:rPr lang="cs-CZ" sz="2000" dirty="0"/>
              <a:t>, Tip a Ťap, české pohádky – Rákosníček, Křemílek a Vochomůrka,…</a:t>
            </a:r>
          </a:p>
          <a:p>
            <a:r>
              <a:rPr lang="cs-CZ" sz="2000" dirty="0"/>
              <a:t>Od 1, 5 roku – kroužek Cvičení pro děti s maminkami – Lužánky – 20 dětí, lektorka – stále stranou, bokem, držel si odstup – </a:t>
            </a:r>
            <a:r>
              <a:rPr lang="cs-CZ" sz="2000" i="1" dirty="0"/>
              <a:t>„choval se zvláštně oproti jiným dětem“</a:t>
            </a:r>
          </a:p>
          <a:p>
            <a:r>
              <a:rPr lang="cs-CZ" sz="2000" dirty="0"/>
              <a:t>Bezradnost, nepochopení ze strany rodiny – nevychovaný rozmazlený jedináček, volná výchova, bez trestů, hledání pomoci – S.O.S.!!!</a:t>
            </a:r>
          </a:p>
          <a:p>
            <a:r>
              <a:rPr lang="cs-CZ" sz="2000" dirty="0"/>
              <a:t>spánkový deficit – partnerská krize, vzájemné obviňování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194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68274-2A11-75A4-DB3A-08576E17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447869"/>
            <a:ext cx="8430035" cy="559837"/>
          </a:xfrm>
        </p:spPr>
        <p:txBody>
          <a:bodyPr/>
          <a:lstStyle/>
          <a:p>
            <a:pPr algn="ctr"/>
            <a:r>
              <a:rPr lang="cs-CZ" sz="2800" b="1" dirty="0"/>
              <a:t>Odborníci, specialisté, pomoc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03303A-9379-1262-4601-F7B6487D4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380931"/>
            <a:ext cx="8257419" cy="4875245"/>
          </a:xfrm>
        </p:spPr>
        <p:txBody>
          <a:bodyPr>
            <a:normAutofit fontScale="92500"/>
          </a:bodyPr>
          <a:lstStyle/>
          <a:p>
            <a:pPr marL="285750" indent="-285750" algn="l">
              <a:buFontTx/>
              <a:buChar char="-"/>
            </a:pPr>
            <a:r>
              <a:rPr lang="cs-CZ" dirty="0"/>
              <a:t>Neznalost diagnózy PAS – minimální povědomí, hledání na netu – dotazník ADOS </a:t>
            </a:r>
          </a:p>
          <a:p>
            <a:pPr marL="285750" indent="-285750" algn="l">
              <a:buFontTx/>
              <a:buChar char="-"/>
            </a:pPr>
            <a:r>
              <a:rPr lang="cs-CZ" dirty="0"/>
              <a:t>„kolečko odborníků“ – pediatr, psycholog, psychiatr, neurolog - 100% autismus - konečně diagnóza „na papíře“ – úleva, hledání možností, jak dál… genetické vyšetření – zbytečné, později jen nezbytná vyšetření a povinná očkování – termíny max. prodlužujeme</a:t>
            </a:r>
          </a:p>
          <a:p>
            <a:pPr marL="285750" indent="-285750" algn="l">
              <a:buFontTx/>
              <a:buChar char="-"/>
            </a:pPr>
            <a:r>
              <a:rPr lang="cs-CZ" dirty="0"/>
              <a:t>- ne z očkování! komplikovaný porod… „stávka lékařů“ – oddalování CS</a:t>
            </a:r>
          </a:p>
          <a:p>
            <a:pPr marL="285750" indent="-285750" algn="l">
              <a:buFontTx/>
              <a:buChar char="-"/>
            </a:pPr>
            <a:r>
              <a:rPr lang="cs-CZ" dirty="0"/>
              <a:t>Nekonečné čekání na pomoc - </a:t>
            </a:r>
            <a:r>
              <a:rPr lang="cs-CZ" b="1" dirty="0"/>
              <a:t>konečně září 2013:</a:t>
            </a:r>
          </a:p>
          <a:p>
            <a:pPr marL="285750" indent="-285750" algn="l">
              <a:buFontTx/>
              <a:buChar char="-"/>
            </a:pPr>
            <a:r>
              <a:rPr lang="cs-CZ" b="1" dirty="0"/>
              <a:t>APLA</a:t>
            </a:r>
            <a:r>
              <a:rPr lang="cs-CZ" dirty="0"/>
              <a:t> (nyní </a:t>
            </a:r>
            <a:r>
              <a:rPr lang="cs-CZ" dirty="0" err="1"/>
              <a:t>Paspoint</a:t>
            </a:r>
            <a:r>
              <a:rPr lang="cs-CZ" dirty="0"/>
              <a:t>): </a:t>
            </a:r>
          </a:p>
          <a:p>
            <a:pPr marL="285750" indent="-285750" algn="l">
              <a:buFontTx/>
              <a:buChar char="-"/>
            </a:pPr>
            <a:r>
              <a:rPr lang="cs-CZ" dirty="0"/>
              <a:t>- poradkyně rané péče – největší pomoc</a:t>
            </a:r>
          </a:p>
          <a:p>
            <a:pPr marL="285750" indent="-285750" algn="l">
              <a:buFontTx/>
              <a:buChar char="-"/>
            </a:pPr>
            <a:r>
              <a:rPr lang="cs-CZ" dirty="0"/>
              <a:t>- nácvik funkční komunikace – VOKS, komunikační deník</a:t>
            </a:r>
          </a:p>
          <a:p>
            <a:pPr marL="285750" indent="-285750" algn="l">
              <a:buFontTx/>
              <a:buChar char="-"/>
            </a:pPr>
            <a:r>
              <a:rPr lang="cs-CZ" dirty="0"/>
              <a:t>- rodičovské skupiny – velká pomoc – rady od dalších maminek - </a:t>
            </a:r>
            <a:r>
              <a:rPr lang="cs-CZ" dirty="0" err="1"/>
              <a:t>PnP</a:t>
            </a:r>
            <a:endParaRPr lang="cs-CZ" dirty="0"/>
          </a:p>
          <a:p>
            <a:pPr marL="285750" indent="-285750" algn="l">
              <a:buFontTx/>
              <a:buChar char="-"/>
            </a:pPr>
            <a:r>
              <a:rPr lang="cs-CZ" dirty="0"/>
              <a:t>Výlety s dětmi s PAS</a:t>
            </a:r>
          </a:p>
          <a:p>
            <a:pPr marL="285750" indent="-285750" algn="l">
              <a:buFontTx/>
              <a:buChar char="-"/>
            </a:pPr>
            <a:r>
              <a:rPr lang="cs-CZ" b="1" dirty="0"/>
              <a:t>SPC: </a:t>
            </a:r>
            <a:r>
              <a:rPr lang="cs-CZ" dirty="0"/>
              <a:t>konzultace MŠ: Mgr. Zuzana Žampachová – nejprve autistická školka 2 roky a poté přechod do běžné školky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351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42A4A1-42AD-9EFB-80DF-9F2B27689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87830"/>
            <a:ext cx="8761272" cy="1096900"/>
          </a:xfrm>
        </p:spPr>
        <p:txBody>
          <a:bodyPr/>
          <a:lstStyle/>
          <a:p>
            <a:pPr algn="just"/>
            <a:r>
              <a:rPr lang="cs-CZ" b="1" dirty="0"/>
              <a:t>Dennyho specialisté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30A1BCF-1262-CE02-DD5E-C5228237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838131"/>
            <a:ext cx="8150117" cy="45486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cs-CZ" sz="2800" b="1" dirty="0"/>
              <a:t>Psychologie:</a:t>
            </a:r>
          </a:p>
          <a:p>
            <a:pPr marL="285750" indent="-285750" algn="just">
              <a:buFontTx/>
              <a:buChar char="-"/>
            </a:pPr>
            <a:r>
              <a:rPr lang="cs-CZ" sz="2800" dirty="0"/>
              <a:t>Mgr. Jana Böhmová – Bílý dům</a:t>
            </a:r>
          </a:p>
          <a:p>
            <a:pPr marL="285750" indent="-285750" algn="just">
              <a:buFontTx/>
              <a:buChar char="-"/>
            </a:pPr>
            <a:r>
              <a:rPr lang="cs-CZ" sz="2800" dirty="0"/>
              <a:t>Mgr. Lucie </a:t>
            </a:r>
            <a:r>
              <a:rPr lang="cs-CZ" sz="2800" dirty="0" err="1"/>
              <a:t>Stroupková</a:t>
            </a:r>
            <a:r>
              <a:rPr lang="cs-CZ" sz="2800" dirty="0"/>
              <a:t> – Dětská nemocnice</a:t>
            </a:r>
          </a:p>
          <a:p>
            <a:pPr marL="285750" indent="-285750" algn="just">
              <a:buFontTx/>
              <a:buChar char="-"/>
            </a:pPr>
            <a:r>
              <a:rPr lang="cs-CZ" sz="2800" b="1" dirty="0"/>
              <a:t>Psychiatrie:</a:t>
            </a:r>
          </a:p>
          <a:p>
            <a:pPr marL="285750" indent="-285750" algn="just">
              <a:buFontTx/>
              <a:buChar char="-"/>
            </a:pPr>
            <a:r>
              <a:rPr lang="cs-CZ" sz="2800" dirty="0"/>
              <a:t>MUDr. Jana Najmanová – Bílý dům</a:t>
            </a:r>
          </a:p>
          <a:p>
            <a:pPr marL="285750" indent="-285750" algn="just">
              <a:buFontTx/>
              <a:buChar char="-"/>
            </a:pPr>
            <a:r>
              <a:rPr lang="cs-CZ" sz="2800" b="1" dirty="0"/>
              <a:t>Neurologie:</a:t>
            </a:r>
          </a:p>
          <a:p>
            <a:pPr marL="285750" indent="-285750" algn="just">
              <a:buFontTx/>
              <a:buChar char="-"/>
            </a:pPr>
            <a:r>
              <a:rPr lang="cs-CZ" sz="2800" dirty="0"/>
              <a:t>MUDr. Lněničková – Bílý dům – záchrana – porucha spánku – homeopatika „</a:t>
            </a:r>
            <a:r>
              <a:rPr lang="cs-CZ" sz="2800" dirty="0" err="1"/>
              <a:t>Sedalia</a:t>
            </a:r>
            <a:r>
              <a:rPr lang="cs-CZ" sz="2800" dirty="0"/>
              <a:t>“ – konečně lepší spánek, EEG – nezvládnutí, nácvik – pohádkový kamínek</a:t>
            </a:r>
          </a:p>
          <a:p>
            <a:pPr marL="285750" indent="-285750" algn="just">
              <a:buFontTx/>
              <a:buChar char="-"/>
            </a:pPr>
            <a:r>
              <a:rPr lang="cs-CZ" sz="2800" dirty="0"/>
              <a:t>MUDr. Katarína Česká – klinika LOGO</a:t>
            </a:r>
          </a:p>
          <a:p>
            <a:pPr marL="285750" indent="-285750" algn="just">
              <a:buFontTx/>
              <a:buChar char="-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31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13B85D-F735-A712-0C9C-B3934EB93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55171"/>
            <a:ext cx="7766936" cy="867747"/>
          </a:xfrm>
        </p:spPr>
        <p:txBody>
          <a:bodyPr/>
          <a:lstStyle/>
          <a:p>
            <a:pPr algn="l"/>
            <a:r>
              <a:rPr lang="cs-CZ" b="1" dirty="0"/>
              <a:t>Dennyho specialisté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E2B50A-1A5D-A0A0-D1E6-8EA43E82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46853"/>
            <a:ext cx="7766936" cy="4343400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cs-CZ" b="1" dirty="0"/>
              <a:t>Logopedie: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dlouhé hledání logopeda se zkušenostmi s dětmi s PAS – nechtěli pracovat s dítětem, které tráví čas s tabletem a pohádkovým kamínkem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Mgr. Bronislava Lněničková – Audiofon, Bystrc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Mgr. Marcela Šímová – Audiofon</a:t>
            </a:r>
          </a:p>
          <a:p>
            <a:pPr marL="285750" indent="-285750" algn="just">
              <a:buFontTx/>
              <a:buChar char="-"/>
            </a:pPr>
            <a:r>
              <a:rPr lang="cs-CZ" b="1" dirty="0"/>
              <a:t>Zuby: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MUDr. Ladislav Bárta – Rybkova, Brno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Soukromá klinika </a:t>
            </a:r>
            <a:r>
              <a:rPr lang="cs-CZ" dirty="0" err="1"/>
              <a:t>Syndenta</a:t>
            </a:r>
            <a:r>
              <a:rPr lang="cs-CZ" dirty="0"/>
              <a:t> – Lipová, Brno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Soukromá klinika </a:t>
            </a:r>
            <a:r>
              <a:rPr lang="cs-CZ" dirty="0" err="1"/>
              <a:t>Dentapiro</a:t>
            </a:r>
            <a:r>
              <a:rPr lang="cs-CZ" dirty="0"/>
              <a:t> – analgosedace (extrakce zubu) nebo celková anestezie x Dětská nemocnice – dlouhá čekací doba až 1 rok – nutnost 2 noci v nemocnici !!!!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Dentální hygiena – Bc. Lenka Jirků </a:t>
            </a:r>
          </a:p>
          <a:p>
            <a:pPr marL="285750" indent="-285750" algn="just">
              <a:buFontTx/>
              <a:buChar char="-"/>
            </a:pPr>
            <a:r>
              <a:rPr lang="cs-CZ" dirty="0"/>
              <a:t>Rovnátka - Boskovice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25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E24483-E343-DAAC-1B2D-EC55BEB3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Co nám pomohlo: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398994-A31E-6EDC-1032-DE91FA49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950"/>
            <a:ext cx="9418388" cy="518315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Autistická školka Lidická, Brno – 2 roky, poté přechod do běžné školky s asistentem – kolektiv 28 dětí (převážně romských)</a:t>
            </a:r>
          </a:p>
          <a:p>
            <a:r>
              <a:rPr lang="cs-CZ" dirty="0"/>
              <a:t>Play </a:t>
            </a:r>
            <a:r>
              <a:rPr lang="cs-CZ" dirty="0" err="1"/>
              <a:t>Wisely</a:t>
            </a:r>
            <a:r>
              <a:rPr lang="cs-CZ" dirty="0"/>
              <a:t> – </a:t>
            </a:r>
            <a:r>
              <a:rPr lang="cs-CZ" dirty="0">
                <a:hlinkClick r:id="rId2"/>
              </a:rPr>
              <a:t>www.playwiselybrno.cz</a:t>
            </a:r>
            <a:r>
              <a:rPr lang="cs-CZ" dirty="0"/>
              <a:t>, </a:t>
            </a:r>
            <a:r>
              <a:rPr lang="cs-CZ" dirty="0">
                <a:hlinkClick r:id="rId3"/>
              </a:rPr>
              <a:t>www.pliskaacademy.cz</a:t>
            </a:r>
            <a:endParaRPr lang="cs-CZ" dirty="0"/>
          </a:p>
          <a:p>
            <a:r>
              <a:rPr lang="cs-CZ" dirty="0"/>
              <a:t>Doučovatelé, dobrovolníci z </a:t>
            </a:r>
            <a:r>
              <a:rPr lang="cs-CZ" dirty="0" err="1"/>
              <a:t>PdF</a:t>
            </a:r>
            <a:r>
              <a:rPr lang="cs-CZ" dirty="0"/>
              <a:t> MU – obrovská pomoc pro rodiče</a:t>
            </a:r>
          </a:p>
          <a:p>
            <a:r>
              <a:rPr lang="cs-CZ" dirty="0"/>
              <a:t>„asistenční pes“ – všude s Dennym stále</a:t>
            </a:r>
          </a:p>
          <a:p>
            <a:r>
              <a:rPr lang="cs-CZ" dirty="0"/>
              <a:t>Videa s </a:t>
            </a:r>
            <a:r>
              <a:rPr lang="cs-CZ" dirty="0" err="1"/>
              <a:t>Mickey</a:t>
            </a:r>
            <a:r>
              <a:rPr lang="cs-CZ" dirty="0"/>
              <a:t> </a:t>
            </a:r>
            <a:r>
              <a:rPr lang="cs-CZ" dirty="0" err="1"/>
              <a:t>Mousem</a:t>
            </a:r>
            <a:r>
              <a:rPr lang="cs-CZ" dirty="0"/>
              <a:t> natáčená po nocích, </a:t>
            </a:r>
            <a:r>
              <a:rPr lang="cs-CZ" i="1" dirty="0"/>
              <a:t>„Cokoliv dokázal </a:t>
            </a:r>
            <a:r>
              <a:rPr lang="cs-CZ" i="1" dirty="0" err="1"/>
              <a:t>Mickey</a:t>
            </a:r>
            <a:r>
              <a:rPr lang="cs-CZ" i="1" dirty="0"/>
              <a:t> Mouse, to zvládl i Denny“</a:t>
            </a:r>
          </a:p>
          <a:p>
            <a:pPr marL="0" indent="0">
              <a:buNone/>
            </a:pPr>
            <a:endParaRPr lang="cs-CZ" b="1" dirty="0"/>
          </a:p>
          <a:p>
            <a:r>
              <a:rPr lang="cs-CZ" b="1" dirty="0"/>
              <a:t>„Bonusy“:</a:t>
            </a:r>
          </a:p>
          <a:p>
            <a:r>
              <a:rPr lang="cs-CZ" dirty="0"/>
              <a:t>narodil se jako naše první dítě (5-letý odstup od Dona)</a:t>
            </a:r>
          </a:p>
          <a:p>
            <a:r>
              <a:rPr lang="cs-CZ" dirty="0"/>
              <a:t>bydlíme ve velkém městě – kde jsou možnosti, výběr: školky, školy, terapie (solná jeskyně)</a:t>
            </a:r>
          </a:p>
          <a:p>
            <a:r>
              <a:rPr lang="cs-CZ" dirty="0"/>
              <a:t>moje časové a finanční možnosti – „velká svoboda“ – </a:t>
            </a:r>
            <a:r>
              <a:rPr lang="cs-CZ" dirty="0" err="1"/>
              <a:t>PnP</a:t>
            </a:r>
            <a:r>
              <a:rPr lang="cs-CZ" dirty="0"/>
              <a:t> – 3. stupeň závislosti, </a:t>
            </a:r>
            <a:r>
              <a:rPr lang="cs-CZ" dirty="0" err="1"/>
              <a:t>PnM</a:t>
            </a:r>
            <a:r>
              <a:rPr lang="cs-CZ" dirty="0"/>
              <a:t>, ZTP/P, navýšení </a:t>
            </a:r>
            <a:r>
              <a:rPr lang="cs-CZ" dirty="0" err="1"/>
              <a:t>PnP</a:t>
            </a:r>
            <a:endParaRPr lang="cs-CZ" dirty="0"/>
          </a:p>
          <a:p>
            <a:endParaRPr lang="cs-CZ" dirty="0"/>
          </a:p>
          <a:p>
            <a:r>
              <a:rPr lang="cs-CZ" b="1" dirty="0"/>
              <a:t>Sociální sítě: </a:t>
            </a:r>
            <a:r>
              <a:rPr lang="cs-CZ" dirty="0"/>
              <a:t>Facebook, uzavřené skupiny, kde si rodiče navzájem radí, velká opora, pomáhali a radili cizí lidi!!! </a:t>
            </a:r>
            <a:r>
              <a:rPr lang="cs-CZ" i="1" dirty="0"/>
              <a:t>Nejste v tom sami!</a:t>
            </a:r>
          </a:p>
          <a:p>
            <a:r>
              <a:rPr lang="cs-CZ" dirty="0"/>
              <a:t>Později Dennyho mladší sourozenci – </a:t>
            </a:r>
            <a:r>
              <a:rPr lang="cs-CZ" b="1" dirty="0"/>
              <a:t>Don a Rose</a:t>
            </a:r>
          </a:p>
        </p:txBody>
      </p:sp>
    </p:spTree>
    <p:extLst>
      <p:ext uri="{BB962C8B-B14F-4D97-AF65-F5344CB8AC3E}">
        <p14:creationId xmlns:p14="http://schemas.microsoft.com/office/powerpoint/2010/main" val="39482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 lékařských zpráv – 2, 5 roku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34279"/>
            <a:ext cx="8596668" cy="470708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cs-CZ" dirty="0"/>
              <a:t>Retardace řeči, žvatlání </a:t>
            </a:r>
            <a:r>
              <a:rPr lang="cs-CZ" dirty="0" err="1"/>
              <a:t>jednoslabik</a:t>
            </a:r>
            <a:r>
              <a:rPr lang="cs-CZ" dirty="0"/>
              <a:t> od 1 roku, smysluplné slovo není, ale jednoduchým pokynům rozumí, hygienické návyky nejsou fixovány</a:t>
            </a:r>
          </a:p>
          <a:p>
            <a:pPr>
              <a:buFontTx/>
              <a:buChar char="-"/>
            </a:pPr>
            <a:r>
              <a:rPr lang="cs-CZ" dirty="0"/>
              <a:t>Nezájem o </a:t>
            </a:r>
            <a:r>
              <a:rPr lang="cs-CZ" dirty="0" err="1"/>
              <a:t>socioemoční</a:t>
            </a:r>
            <a:r>
              <a:rPr lang="cs-CZ" dirty="0"/>
              <a:t> sdílení, neverbální předpoklady dobré</a:t>
            </a:r>
          </a:p>
          <a:p>
            <a:pPr>
              <a:buFontTx/>
              <a:buChar char="-"/>
            </a:pPr>
            <a:r>
              <a:rPr lang="cs-CZ" dirty="0"/>
              <a:t>Od 15 měsíců začal v radosti třepat rukama, hraje si s rukama – schovává je, vytahuje pod dekou, při chůzi se hrbí a pitvoří, nerad se obléká, utíká, brání se</a:t>
            </a:r>
          </a:p>
          <a:p>
            <a:pPr>
              <a:buFontTx/>
              <a:buChar char="-"/>
            </a:pPr>
            <a:r>
              <a:rPr lang="cs-CZ" dirty="0"/>
              <a:t>Odmítá se dívat na cizí lidi, zavírá oči, pokud dlouho - usne</a:t>
            </a:r>
          </a:p>
          <a:p>
            <a:pPr>
              <a:buFontTx/>
              <a:buChar char="-"/>
            </a:pPr>
            <a:r>
              <a:rPr lang="cs-CZ" dirty="0"/>
              <a:t>Je vybíravý v jídle – jen </a:t>
            </a:r>
            <a:r>
              <a:rPr lang="cs-CZ" dirty="0" err="1"/>
              <a:t>Bebe</a:t>
            </a:r>
            <a:r>
              <a:rPr lang="cs-CZ" dirty="0"/>
              <a:t> sušenky oříškové s medem – nezlomené, v polévce a všude kuličky do polévky, jí hlavně zelená jídla, nejí sladké, nadměrně pije – pití z lahve ho uklidňuje, ovoce nejí – navaluje se mu</a:t>
            </a:r>
          </a:p>
          <a:p>
            <a:pPr>
              <a:buFontTx/>
              <a:buChar char="-"/>
            </a:pPr>
            <a:r>
              <a:rPr lang="cs-CZ" dirty="0"/>
              <a:t>Budí se v noci – 4x za noc – křičí, pláče – matku odmítá, usíná kolem 24hod – do 7hod, pak spí od 15hod do 19hod</a:t>
            </a:r>
          </a:p>
          <a:p>
            <a:pPr>
              <a:buFontTx/>
              <a:buChar char="-"/>
            </a:pPr>
            <a:r>
              <a:rPr lang="cs-CZ" dirty="0"/>
              <a:t>Nesnáší změny – neplánovaný odchod z domu – lehne na zem a křičí, nezajímá se o vrstevníky – se staršími dětmi nevhodné soc. kontakty – bouchá je, dává facky</a:t>
            </a:r>
          </a:p>
          <a:p>
            <a:pPr>
              <a:buFontTx/>
              <a:buChar char="-"/>
            </a:pPr>
            <a:r>
              <a:rPr lang="cs-CZ" dirty="0"/>
              <a:t>Rád maluje, bezobsažné čmárání, po stěnách, po celém bytě, zklidní ho jen TV, pohádky, má své oblíbené, věrně napodobí melodie, skládá puzzle</a:t>
            </a:r>
          </a:p>
          <a:p>
            <a:pPr>
              <a:buFontTx/>
              <a:buChar char="-"/>
            </a:pPr>
            <a:r>
              <a:rPr lang="cs-CZ" dirty="0"/>
              <a:t>Doporučeno homeopatikum </a:t>
            </a:r>
            <a:r>
              <a:rPr lang="cs-CZ" dirty="0" err="1"/>
              <a:t>Sedália</a:t>
            </a:r>
            <a:r>
              <a:rPr lang="cs-CZ" dirty="0"/>
              <a:t> – spása!!!!</a:t>
            </a:r>
          </a:p>
        </p:txBody>
      </p:sp>
    </p:spTree>
    <p:extLst>
      <p:ext uri="{BB962C8B-B14F-4D97-AF65-F5344CB8AC3E}">
        <p14:creationId xmlns:p14="http://schemas.microsoft.com/office/powerpoint/2010/main" val="7673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 lékařských zpráv – 3 roky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441581"/>
            <a:ext cx="8596668" cy="470262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Dorozumívá se tím, že ukazuje na daný předmět nebo dospělou osobu k němu přivede, vadí mu některé zvuky – sušák, fén, mixér – chytá se přitom za uši, má rád zvuk aut, letadel</a:t>
            </a:r>
          </a:p>
          <a:p>
            <a:r>
              <a:rPr lang="cs-CZ" dirty="0"/>
              <a:t>Tělesnou čistotu zatím neudržuje, doma je bez plen, když chce vykonat potřebu, dojde si pro plenu</a:t>
            </a:r>
          </a:p>
          <a:p>
            <a:r>
              <a:rPr lang="cs-CZ" dirty="0"/>
              <a:t>Formy spontánní hry jsou specifické, často vázané na chování postav z oblíbených pohádek či film, které dobře zná a napodobuje je – předvádí nějaký děj z pohádek</a:t>
            </a:r>
          </a:p>
          <a:p>
            <a:r>
              <a:rPr lang="cs-CZ" dirty="0"/>
              <a:t>Často třídí věci podle některých znaků – povrch, barva, staví je do řad – rozpoznává barvy, </a:t>
            </a:r>
            <a:r>
              <a:rPr lang="cs-CZ" dirty="0" err="1"/>
              <a:t>geom</a:t>
            </a:r>
            <a:r>
              <a:rPr lang="cs-CZ" dirty="0"/>
              <a:t>. obrazce, ale na slovní pokyny nereaguje</a:t>
            </a:r>
          </a:p>
          <a:p>
            <a:r>
              <a:rPr lang="cs-CZ" dirty="0"/>
              <a:t>Opakuje útržky některých melodií, zvuky zvířat, rád si hraje se psem</a:t>
            </a:r>
          </a:p>
          <a:p>
            <a:r>
              <a:rPr lang="cs-CZ" dirty="0"/>
              <a:t>Oblíbená hra s rukama, které schovává pod různé předměty a pak je vytahuje – parafráze na </a:t>
            </a:r>
            <a:r>
              <a:rPr lang="cs-CZ" dirty="0" err="1"/>
              <a:t>Mickeyho</a:t>
            </a:r>
            <a:r>
              <a:rPr lang="cs-CZ" dirty="0"/>
              <a:t> </a:t>
            </a:r>
            <a:r>
              <a:rPr lang="cs-CZ" dirty="0" err="1"/>
              <a:t>klubík</a:t>
            </a:r>
            <a:endParaRPr lang="cs-CZ" dirty="0"/>
          </a:p>
          <a:p>
            <a:r>
              <a:rPr lang="cs-CZ" dirty="0"/>
              <a:t>Na změny režimu reaguje křikem, afekty vzteku, matka se nyní snaží na všechny aktivity předem připravovat pomocí symbolů, piktogramů, fotografie studentů</a:t>
            </a:r>
          </a:p>
          <a:p>
            <a:r>
              <a:rPr lang="cs-CZ" dirty="0"/>
              <a:t>Vybíravý v jídle – kašovité jídlo, zelené barvy, potřebuje mít kuličky</a:t>
            </a:r>
          </a:p>
          <a:p>
            <a:r>
              <a:rPr lang="cs-CZ" dirty="0"/>
              <a:t>Negativně reaguje na zákazy, na slovo ne!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627290"/>
            <a:ext cx="2917998" cy="42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3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 lékařských zpráv – 4 roky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455576"/>
            <a:ext cx="8596668" cy="4585787"/>
          </a:xfrm>
        </p:spPr>
        <p:txBody>
          <a:bodyPr>
            <a:normAutofit/>
          </a:bodyPr>
          <a:lstStyle/>
          <a:p>
            <a:r>
              <a:rPr lang="cs-CZ" sz="2000" dirty="0"/>
              <a:t>Navštěvuje MŠ Lidickou (autistickou), vývoj zvolna pokračuje, zvládne asi 5 slov, jinak echolalie, nácvik funkční komunikace, občas přetrvává porucha spánku, má své stereotypy – nemůže být v místnosti někdo v posteli</a:t>
            </a:r>
          </a:p>
          <a:p>
            <a:r>
              <a:rPr lang="cs-CZ" sz="2000" dirty="0"/>
              <a:t>Povahově klidný, ve škole jí sám, doma s dopomocí, obléká se s pomocí, čtení, stále čte dokola</a:t>
            </a:r>
          </a:p>
          <a:p>
            <a:r>
              <a:rPr lang="cs-CZ" sz="2000" dirty="0"/>
              <a:t>Rozšiřuje se zásoba slov, které opakuje, matka ho učí především přehráváním scén z oblíbených pohádek, vytváří i nové děje, aby ho nalákala zkoušet nějaké nové dovednosti </a:t>
            </a:r>
          </a:p>
          <a:p>
            <a:r>
              <a:rPr lang="cs-CZ" sz="2000" dirty="0" err="1"/>
              <a:t>Symptomatika</a:t>
            </a:r>
            <a:r>
              <a:rPr lang="cs-CZ" sz="2000" dirty="0"/>
              <a:t> dětského autismu vyjádřená ve všech oblastech, řeč rozvinutá málo, ale slovní zásoba se rozšiřuje, echolálie</a:t>
            </a:r>
          </a:p>
        </p:txBody>
      </p:sp>
    </p:spTree>
    <p:extLst>
      <p:ext uri="{BB962C8B-B14F-4D97-AF65-F5344CB8AC3E}">
        <p14:creationId xmlns:p14="http://schemas.microsoft.com/office/powerpoint/2010/main" val="238234753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2499</Words>
  <Application>Microsoft Office PowerPoint</Application>
  <PresentationFormat>Širokoúhlá obrazovka</PresentationFormat>
  <Paragraphs>164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Faseta</vt:lpstr>
      <vt:lpstr>     Ema Štěpařová   FB: EmaRose Don Denny  EmaSteparova@seznam.cz  dennyhometoda@gmail.com  FB: Dennyho metoda  FB: Dennyho Mickey, Teletubbies a Mr. Manny  YTB: Dennyho metoda  IG: Dennyho metoda </vt:lpstr>
      <vt:lpstr>Denny - nar. 2011 – 12 let - 2,5 roku - dětský autismus – F840 - 11 let – atypický autismus </vt:lpstr>
      <vt:lpstr>Odborníci, specialisté, pomoc</vt:lpstr>
      <vt:lpstr>Dennyho specialisté</vt:lpstr>
      <vt:lpstr>Dennyho specialisté</vt:lpstr>
      <vt:lpstr>Co nám pomohlo:</vt:lpstr>
      <vt:lpstr>Z lékařských zpráv – 2, 5 roku</vt:lpstr>
      <vt:lpstr>Z lékařských zpráv – 3 roky</vt:lpstr>
      <vt:lpstr>Z lékařských zpráv – 4 roky</vt:lpstr>
      <vt:lpstr>Získávání informací</vt:lpstr>
      <vt:lpstr>… pomalé pokroky</vt:lpstr>
      <vt:lpstr>Denny – 3 až 5 let</vt:lpstr>
      <vt:lpstr>Prezentace aplikace PowerPoint</vt:lpstr>
      <vt:lpstr>Velká výhoda schopnost hyperimitace</vt:lpstr>
      <vt:lpstr>Natáčení Mickey Mouse</vt:lpstr>
      <vt:lpstr>Natáčení Mickey Mouse</vt:lpstr>
      <vt:lpstr>Natáčení na PdF MU</vt:lpstr>
      <vt:lpstr>Problémy  s Dennyho metodou</vt:lpstr>
      <vt:lpstr>Nyní…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doktorand</dc:creator>
  <cp:lastModifiedBy>František Prudil</cp:lastModifiedBy>
  <cp:revision>33</cp:revision>
  <cp:lastPrinted>2023-04-13T09:53:57Z</cp:lastPrinted>
  <dcterms:created xsi:type="dcterms:W3CDTF">2015-11-11T10:32:13Z</dcterms:created>
  <dcterms:modified xsi:type="dcterms:W3CDTF">2023-04-13T09:57:01Z</dcterms:modified>
</cp:coreProperties>
</file>