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88" r:id="rId2"/>
    <p:sldId id="320" r:id="rId3"/>
    <p:sldId id="321" r:id="rId4"/>
    <p:sldId id="322" r:id="rId5"/>
    <p:sldId id="323" r:id="rId6"/>
    <p:sldId id="324" r:id="rId7"/>
    <p:sldId id="325" r:id="rId8"/>
    <p:sldId id="334" r:id="rId9"/>
    <p:sldId id="335" r:id="rId10"/>
    <p:sldId id="326" r:id="rId11"/>
    <p:sldId id="331" r:id="rId12"/>
  </p:sldIdLst>
  <p:sldSz cx="12192000" cy="6858000"/>
  <p:notesSz cx="6858000" cy="9144000"/>
  <p:custDataLst>
    <p:tags r:id="rId14"/>
  </p:custDataLst>
  <p:defaultTextStyle>
    <a:defPPr>
      <a:defRPr lang="ru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89E"/>
    <a:srgbClr val="00C4BB"/>
    <a:srgbClr val="222222"/>
    <a:srgbClr val="16575D"/>
    <a:srgbClr val="D9D9D9"/>
    <a:srgbClr val="DCDC14"/>
    <a:srgbClr val="165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39"/>
    <p:restoredTop sz="94728"/>
  </p:normalViewPr>
  <p:slideViewPr>
    <p:cSldViewPr snapToGrid="0">
      <p:cViewPr varScale="1">
        <p:scale>
          <a:sx n="108" d="100"/>
          <a:sy n="108" d="100"/>
        </p:scale>
        <p:origin x="10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/>
            <a:lvl1pPr algn="l">
              <a:defRPr sz="1200"/>
            </a:lvl1pPr>
          </a:lstStyle>
          <a:p>
            <a:endParaRPr lang="ru-BE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/>
            <a:lvl1pPr algn="r">
              <a:defRPr sz="1200"/>
            </a:lvl1pPr>
          </a:lstStyle>
          <a:p>
            <a:fld id="{0E554E25-90D2-0A4D-BA9B-4823A06E21C2}" type="datetimeFigureOut">
              <a:rPr lang="ru-BE" smtClean="0"/>
              <a:pPr/>
              <a:t>05/18/2024</a:t>
            </a:fld>
            <a:endParaRPr lang="ru-BE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/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/>
            <a:lvl1pPr algn="l">
              <a:defRPr sz="1200"/>
            </a:lvl1pPr>
          </a:lstStyle>
          <a:p>
            <a:endParaRPr lang="ru-B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/>
            <a:lvl1pPr algn="r">
              <a:defRPr sz="1200"/>
            </a:lvl1pPr>
          </a:lstStyle>
          <a:p>
            <a:fld id="{E948F780-D663-2342-94B6-E56DA56630F6}" type="slidenum">
              <a:rPr lang="ru-BE" smtClean="0"/>
              <a:pPr/>
              <a:t>‹#›</a:t>
            </a:fld>
            <a:endParaRPr lang="ru-BE"/>
          </a:p>
        </p:txBody>
      </p:sp>
    </p:spTree>
    <p:extLst>
      <p:ext uri="{BB962C8B-B14F-4D97-AF65-F5344CB8AC3E}">
        <p14:creationId xmlns:p14="http://schemas.microsoft.com/office/powerpoint/2010/main" val="1357303863"/>
      </p:ext>
    </p:extLst>
  </p:cSld>
  <p:clrMap bg1="lt1" tx1="dk1" bg2="lt2" tx2="dk2" accent1="accent1" accent2="accent2" accent3="accent3" accent4="accent4" accent5="accent5" accent6="accent6" hlink="hlink" folHlink="folHlink"/>
  <p:notesStyle>
    <a:defPPr/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81444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06CC6D-E07E-74B9-EF2F-8C2E60602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/>
          </a:lstStyle>
          <a:p>
            <a:r>
              <a:rPr lang="ru-RU"/>
              <a:t>Образец заголовка</a:t>
            </a:r>
            <a:endParaRPr lang="ru-B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022CDA-C174-CC63-0EEF-307C3F3D9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/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239B83-23AE-B3E6-21FC-73D8F0FF6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/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9DBF9A-8C3A-D840-BC15-017EA768CAFC}" type="datetimeFigureOut">
              <a:rPr lang="ru-BE" smtClean="0"/>
              <a:pPr/>
              <a:t>05/18/2024</a:t>
            </a:fld>
            <a:endParaRPr lang="ru-B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20F712-36D3-8DF4-1C3B-0EB75F94F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/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B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6A90D8-C578-2E27-848F-374D1659A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/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A95778-F1CD-B644-8669-03373FAFA8C5}" type="slidenum">
              <a:rPr lang="ru-BE" smtClean="0"/>
              <a:pPr/>
              <a:t>‹#›</a:t>
            </a:fld>
            <a:endParaRPr lang="ru-BE"/>
          </a:p>
        </p:txBody>
      </p:sp>
    </p:spTree>
    <p:extLst>
      <p:ext uri="{BB962C8B-B14F-4D97-AF65-F5344CB8AC3E}">
        <p14:creationId xmlns:p14="http://schemas.microsoft.com/office/powerpoint/2010/main" val="159476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Изображение выглядит как снимок экрана, Наушники, Человеческое лицо, защитные очки&#10;&#10;Автоматически созданное описание">
            <a:extLst>
              <a:ext uri="{FF2B5EF4-FFF2-40B4-BE49-F238E27FC236}">
                <a16:creationId xmlns:a16="http://schemas.microsoft.com/office/drawing/2014/main" id="{F3CDA5EC-4955-036C-0A8A-5FC08F00D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79" y="714948"/>
            <a:ext cx="11416841" cy="5814623"/>
          </a:xfrm>
          <a:prstGeom prst="rect">
            <a:avLst/>
          </a:prstGeom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29" y="562977"/>
            <a:ext cx="2145664" cy="30394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5618" y="2158398"/>
            <a:ext cx="5112813" cy="64669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/>
          </a:lstStyle>
          <a:p>
            <a:pPr defTabSz="511113"/>
            <a:r>
              <a:rPr lang="ru-RU" sz="2683" b="1">
                <a:solidFill>
                  <a:srgbClr val="FFFFFF">
                    <a:alpha val="100000"/>
                  </a:srgbClr>
                </a:solidFill>
                <a:latin typeface="Montserrat-Regular"/>
                <a:ea typeface="Montserrat-Bold" pitchFamily="34" charset="-122"/>
                <a:cs typeface="Montserrat-Bold" pitchFamily="34" charset="-120"/>
              </a:rPr>
              <a:t>Хакатон</a:t>
            </a:r>
            <a:endParaRPr lang="en-US" sz="2707" b="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 1"/>
          <p:cNvSpPr/>
          <p:nvPr/>
        </p:nvSpPr>
        <p:spPr>
          <a:xfrm>
            <a:off x="767329" y="2696766"/>
            <a:ext cx="7534936" cy="155177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/>
          </a:lstStyle>
          <a:p>
            <a:pPr defTabSz="511113">
              <a:lnSpc>
                <a:spcPts val="5348"/>
              </a:lnSpc>
            </a:pPr>
            <a:r>
              <a:rPr lang="ru-RU" sz="4472" b="1" kern="0" spc="134">
                <a:solidFill>
                  <a:srgbClr val="F2F2F2">
                    <a:alpha val="100000"/>
                  </a:srgbClr>
                </a:solidFill>
                <a:latin typeface="Montserrat "/>
                <a:ea typeface="Montserrat-Bold"/>
                <a:cs typeface="Okta Neue Thin" panose="00000200000000000000" pitchFamily="2" charset="0"/>
              </a:rPr>
              <a:t>Цифровые миры</a:t>
            </a:r>
            <a:r>
              <a:rPr lang="en-US" sz="4472" b="1" kern="0" spc="134">
                <a:solidFill>
                  <a:srgbClr val="F2F2F2">
                    <a:alpha val="100000"/>
                  </a:srgbClr>
                </a:solidFill>
                <a:latin typeface="Montserrat "/>
                <a:ea typeface="Montserrat-Bold"/>
                <a:cs typeface="Okta Neue Thin" panose="00000200000000000000" pitchFamily="2" charset="0"/>
              </a:rPr>
              <a:t>:</a:t>
            </a:r>
            <a:r>
              <a:rPr lang="ru-RU" sz="4472" b="1" kern="0" spc="134">
                <a:solidFill>
                  <a:srgbClr val="F2F2F2">
                    <a:alpha val="100000"/>
                  </a:srgbClr>
                </a:solidFill>
                <a:latin typeface="Montserrat "/>
                <a:ea typeface="Montserrat-Bold"/>
                <a:cs typeface="Okta Neue Thin" panose="00000200000000000000" pitchFamily="2" charset="0"/>
              </a:rPr>
              <a:t> </a:t>
            </a:r>
            <a:br>
              <a:rPr lang="en-US" sz="4472" b="1" kern="0" spc="134">
                <a:solidFill>
                  <a:srgbClr val="F2F2F2">
                    <a:alpha val="100000"/>
                  </a:srgbClr>
                </a:solidFill>
                <a:latin typeface="Montserrat "/>
                <a:ea typeface="Montserrat-Bold"/>
                <a:cs typeface="Okta Neue Thin" panose="00000200000000000000" pitchFamily="2" charset="0"/>
              </a:rPr>
            </a:br>
            <a:r>
              <a:rPr lang="en-US" sz="4472" b="1" kern="0" spc="134">
                <a:solidFill>
                  <a:srgbClr val="F2F2F2">
                    <a:alpha val="100000"/>
                  </a:srgbClr>
                </a:solidFill>
                <a:latin typeface="Montserrat "/>
                <a:ea typeface="Montserrat-Bold"/>
                <a:cs typeface="Okta Neue Thin" panose="00000200000000000000" pitchFamily="2" charset="0"/>
              </a:rPr>
              <a:t>VR </a:t>
            </a:r>
            <a:r>
              <a:rPr lang="ru-RU" sz="4472" b="1" kern="0" spc="134">
                <a:solidFill>
                  <a:srgbClr val="F2F2F2">
                    <a:alpha val="100000"/>
                  </a:srgbClr>
                </a:solidFill>
                <a:latin typeface="Montserrat "/>
                <a:ea typeface="Montserrat-Bold"/>
                <a:cs typeface="Okta Neue Thin" panose="00000200000000000000" pitchFamily="2" charset="0"/>
              </a:rPr>
              <a:t>созидатели</a:t>
            </a:r>
            <a:r>
              <a:rPr lang="en-US" sz="4472" b="1" kern="0" spc="134">
                <a:solidFill>
                  <a:srgbClr val="F2F2F2">
                    <a:alpha val="100000"/>
                  </a:srgbClr>
                </a:solidFill>
                <a:latin typeface="Montserrat "/>
                <a:ea typeface="Montserrat-Bold"/>
                <a:cs typeface="Okta Neue Thin" panose="00000200000000000000" pitchFamily="2" charset="0"/>
              </a:rPr>
              <a:t> </a:t>
            </a:r>
            <a:r>
              <a:rPr lang="en-US" sz="4472" b="1" kern="0" spc="134">
                <a:solidFill>
                  <a:srgbClr val="00B1B1"/>
                </a:solidFill>
                <a:latin typeface="Montserrat "/>
                <a:ea typeface="Montserrat-Bold"/>
                <a:cs typeface="Okta Neue Thin" panose="00000200000000000000" pitchFamily="2" charset="0"/>
              </a:rPr>
              <a:t>2024</a:t>
            </a:r>
            <a:endParaRPr lang="en-US" sz="4457" b="1">
              <a:solidFill>
                <a:srgbClr val="00B1B1"/>
              </a:solidFill>
              <a:latin typeface="Montserrat "/>
              <a:ea typeface="Montserrat-Bold"/>
              <a:cs typeface="Okta Neue Thin" panose="00000200000000000000" pitchFamily="2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1C3A6CE-46E8-16CC-BFFE-1547169FA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5" name="TextBox 63">
            <a:extLst>
              <a:ext uri="{FF2B5EF4-FFF2-40B4-BE49-F238E27FC236}">
                <a16:creationId xmlns:a16="http://schemas.microsoft.com/office/drawing/2014/main" id="{688E11FA-27B2-55E5-F350-00397A19EF86}"/>
              </a:ext>
            </a:extLst>
          </p:cNvPr>
          <p:cNvSpPr txBox="1"/>
          <p:nvPr/>
        </p:nvSpPr>
        <p:spPr>
          <a:xfrm>
            <a:off x="846970" y="1521933"/>
            <a:ext cx="10041550" cy="79121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p159="http://schemas.microsoft.com/office/powerpoint/2015/09/main" xmlns:p15="http://schemas.microsoft.com/office/powerpoint/2012/main" xmlns:p14="http://schemas.microsoft.com/office/powerpoint/2010/main" val="1"/>
            </a:ext>
          </a:extLst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400">
                <a:solidFill>
                  <a:srgbClr val="02989E"/>
                </a:solidFill>
                <a:latin typeface="Helvetica" pitchFamily="2" charset="0"/>
                <a:sym typeface="Helvetica"/>
              </a:rPr>
              <a:t>Ожидаемые результаты проекта</a:t>
            </a:r>
            <a:endParaRPr lang="en" sz="2400">
              <a:solidFill>
                <a:srgbClr val="02989E"/>
              </a:solidFill>
              <a:latin typeface="Helvetica" pitchFamily="2" charset="0"/>
              <a:sym typeface="Helvetica"/>
            </a:endParaRPr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A3946985-4C85-4514-A74B-9550870DA014}"/>
              </a:ext>
            </a:extLst>
          </p:cNvPr>
          <p:cNvSpPr txBox="1"/>
          <p:nvPr/>
        </p:nvSpPr>
        <p:spPr>
          <a:xfrm>
            <a:off x="1722947" y="2272029"/>
            <a:ext cx="3480445" cy="23139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xmlns:p159="http://schemas.microsoft.com/office/powerpoint/2015/09/main" xmlns:p15="http://schemas.microsoft.com/office/powerpoint/2012/main" xmlns:p14="http://schemas.microsoft.com/office/powerpoint/2010/main" val="1"/>
            </a:ext>
          </a:extLst>
        </p:spPr>
        <p:txBody>
          <a:bodyPr>
            <a:noAutofit/>
          </a:bodyPr>
          <a:lstStyle>
            <a:defPPr/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573">
              <a:lnSpc>
                <a:spcPct val="100000"/>
              </a:lnSpc>
              <a:spcBef>
                <a:spcPts val="1250"/>
              </a:spcBef>
              <a:buFont typeface="Arial" panose="020B0604020202020204" pitchFamily="34" charset="0"/>
              <a:buNone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>
                <a:latin typeface="Helvetica" pitchFamily="2" charset="0"/>
                <a:sym typeface="Helvetica"/>
              </a:rPr>
              <a:t>1. Разработка высококачественной образовательной VR-платформы.</a:t>
            </a:r>
          </a:p>
          <a:p>
            <a:pPr marL="0" indent="0" defTabSz="12573">
              <a:lnSpc>
                <a:spcPct val="100000"/>
              </a:lnSpc>
              <a:spcBef>
                <a:spcPts val="1250"/>
              </a:spcBef>
              <a:buFont typeface="Arial" panose="020B0604020202020204" pitchFamily="34" charset="0"/>
              <a:buNone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>
                <a:latin typeface="Helvetica" pitchFamily="2" charset="0"/>
                <a:sym typeface="Helvetica"/>
              </a:rPr>
              <a:t>2. Создание детальных 3D-моделей органов и систем человеческого тела.</a:t>
            </a:r>
          </a:p>
          <a:p>
            <a:pPr marL="0" indent="0" defTabSz="12573">
              <a:lnSpc>
                <a:spcPct val="100000"/>
              </a:lnSpc>
              <a:spcBef>
                <a:spcPts val="1250"/>
              </a:spcBef>
              <a:buFont typeface="Arial" panose="020B0604020202020204" pitchFamily="34" charset="0"/>
              <a:buNone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>
                <a:latin typeface="Helvetica" pitchFamily="2" charset="0"/>
                <a:sym typeface="Helvetica"/>
              </a:rPr>
              <a:t>3. Удовлетворение потребностей пользователей в интерактивном изучении анатомии.</a:t>
            </a:r>
          </a:p>
          <a:p>
            <a:pPr marL="0" indent="0" defTabSz="12573">
              <a:lnSpc>
                <a:spcPct val="100000"/>
              </a:lnSpc>
              <a:spcBef>
                <a:spcPts val="1250"/>
              </a:spcBef>
              <a:buFont typeface="Arial" panose="020B0604020202020204" pitchFamily="34" charset="0"/>
              <a:buNone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>
                <a:latin typeface="Helvetica" pitchFamily="2" charset="0"/>
                <a:sym typeface="Helvetica"/>
              </a:rPr>
              <a:t>4. Популяризация образовательных VR-технологий и интереса к биологии.</a:t>
            </a:r>
          </a:p>
        </p:txBody>
      </p:sp>
    </p:spTree>
    <p:extLst>
      <p:ext uri="{BB962C8B-B14F-4D97-AF65-F5344CB8AC3E}">
        <p14:creationId xmlns:p14="http://schemas.microsoft.com/office/powerpoint/2010/main" val="293333911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74000">
              <a:srgbClr val="02989E"/>
            </a:gs>
            <a:gs pos="83000">
              <a:srgbClr val="02989E"/>
            </a:gs>
            <a:gs pos="100000">
              <a:srgbClr val="16575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Графика, символ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686EA6E-BF98-A983-A111-CD9F4391D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319490B7-D6A3-846C-1257-CDBDCCBC9B6F}"/>
              </a:ext>
            </a:extLst>
          </p:cNvPr>
          <p:cNvSpPr/>
          <p:nvPr/>
        </p:nvSpPr>
        <p:spPr>
          <a:xfrm>
            <a:off x="3251820" y="1768568"/>
            <a:ext cx="3015183" cy="62484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/>
          </a:lstStyle>
          <a:p>
            <a:pPr>
              <a:spcAft>
                <a:spcPts val="757"/>
              </a:spcAft>
            </a:pPr>
            <a:r>
              <a:rPr lang="ru-RU" sz="2000" b="1">
                <a:solidFill>
                  <a:srgbClr val="222222"/>
                </a:solidFill>
                <a:latin typeface="Helvetica" pitchFamily="2" charset="0"/>
              </a:rPr>
              <a:t>Никита Кузнецов</a:t>
            </a:r>
            <a:endParaRPr lang="en-US" sz="2000" b="1">
              <a:solidFill>
                <a:srgbClr val="222222"/>
              </a:solidFill>
              <a:latin typeface="Helvetica" pitchFamily="2" charset="0"/>
            </a:endParaRP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9DDED5EE-1BE7-30A8-F77E-5849B938E709}"/>
              </a:ext>
            </a:extLst>
          </p:cNvPr>
          <p:cNvSpPr/>
          <p:nvPr/>
        </p:nvSpPr>
        <p:spPr>
          <a:xfrm>
            <a:off x="659513" y="4915586"/>
            <a:ext cx="4388621" cy="6400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/>
          </a:lstStyle>
          <a:p>
            <a:pPr>
              <a:spcAft>
                <a:spcPts val="757"/>
              </a:spcAft>
            </a:pPr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8637BF-53EC-A6CC-311D-5E615B0536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398" t="28805" r="398" b="-2023"/>
          <a:stretch>
            <a:fillRect/>
          </a:stretch>
        </p:blipFill>
        <p:spPr>
          <a:xfrm>
            <a:off x="854983" y="1556327"/>
            <a:ext cx="1674161" cy="1674161"/>
          </a:xfrm>
          <a:custGeom>
            <a:avLst/>
            <a:gdLst>
              <a:gd name="connsiteX0" fmla="*/ 3901440 w 7802880"/>
              <a:gd name="connsiteY0" fmla="*/ 0 h 7802880"/>
              <a:gd name="connsiteX1" fmla="*/ 7802880 w 7802880"/>
              <a:gd name="connsiteY1" fmla="*/ 3901440 h 7802880"/>
              <a:gd name="connsiteX2" fmla="*/ 3901440 w 7802880"/>
              <a:gd name="connsiteY2" fmla="*/ 7802880 h 7802880"/>
              <a:gd name="connsiteX3" fmla="*/ 0 w 7802880"/>
              <a:gd name="connsiteY3" fmla="*/ 3901440 h 7802880"/>
              <a:gd name="connsiteX4" fmla="*/ 3901440 w 7802880"/>
              <a:gd name="connsiteY4" fmla="*/ 0 h 780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02880" h="7802880">
                <a:moveTo>
                  <a:pt x="3901440" y="0"/>
                </a:moveTo>
                <a:cubicBezTo>
                  <a:pt x="6056146" y="0"/>
                  <a:pt x="7802880" y="1746734"/>
                  <a:pt x="7802880" y="3901440"/>
                </a:cubicBezTo>
                <a:cubicBezTo>
                  <a:pt x="7802880" y="6056146"/>
                  <a:pt x="6056146" y="7802880"/>
                  <a:pt x="3901440" y="7802880"/>
                </a:cubicBezTo>
                <a:cubicBezTo>
                  <a:pt x="1746734" y="7802880"/>
                  <a:pt x="0" y="6056146"/>
                  <a:pt x="0" y="3901440"/>
                </a:cubicBezTo>
                <a:cubicBezTo>
                  <a:pt x="0" y="1746734"/>
                  <a:pt x="1746734" y="0"/>
                  <a:pt x="3901440" y="0"/>
                </a:cubicBezTo>
                <a:close/>
              </a:path>
            </a:pathLst>
          </a:custGeom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71819729-64B7-63FE-7EDC-22F4D91AF17D}"/>
              </a:ext>
            </a:extLst>
          </p:cNvPr>
          <p:cNvSpPr/>
          <p:nvPr/>
        </p:nvSpPr>
        <p:spPr>
          <a:xfrm>
            <a:off x="3258484" y="2409025"/>
            <a:ext cx="2243688" cy="6400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/>
          </a:lstStyle>
          <a:p>
            <a:pPr>
              <a:spcAft>
                <a:spcPts val="757"/>
              </a:spcAft>
            </a:pPr>
            <a:r>
              <a:rPr lang="ru-RU">
                <a:latin typeface="Helvetica" pitchFamily="2" charset="0"/>
                <a:ea typeface="Montserrat-Regular" pitchFamily="34" charset="-122"/>
                <a:cs typeface="Montserrat-Regular" pitchFamily="34" charset="-120"/>
              </a:rPr>
              <a:t>МГТУ СТАНКИН</a:t>
            </a:r>
            <a:endParaRPr lang="en-US">
              <a:latin typeface="Helvetica" pitchFamily="2" charset="0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E2E3A8CA-620C-A0CE-7A86-112B189FAEB2}"/>
              </a:ext>
            </a:extLst>
          </p:cNvPr>
          <p:cNvCxnSpPr/>
          <p:nvPr/>
        </p:nvCxnSpPr>
        <p:spPr>
          <a:xfrm>
            <a:off x="3251820" y="2259452"/>
            <a:ext cx="259789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0">
            <a:extLst>
              <a:ext uri="{FF2B5EF4-FFF2-40B4-BE49-F238E27FC236}">
                <a16:creationId xmlns:a16="http://schemas.microsoft.com/office/drawing/2014/main" id="{B257B7F2-91DB-33CB-54F7-240DACEF1B1E}"/>
              </a:ext>
            </a:extLst>
          </p:cNvPr>
          <p:cNvSpPr/>
          <p:nvPr/>
        </p:nvSpPr>
        <p:spPr>
          <a:xfrm>
            <a:off x="3193473" y="4232551"/>
            <a:ext cx="3015183" cy="62484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/>
          </a:lstStyle>
          <a:p>
            <a:pPr>
              <a:spcAft>
                <a:spcPts val="757"/>
              </a:spcAft>
            </a:pPr>
            <a:r>
              <a:rPr lang="ru-RU" sz="2000" b="1">
                <a:solidFill>
                  <a:srgbClr val="222222"/>
                </a:solidFill>
                <a:latin typeface="Helvetica" pitchFamily="2" charset="0"/>
              </a:rPr>
              <a:t>Максуд Ибрагимов</a:t>
            </a:r>
            <a:endParaRPr lang="en-US" sz="2000" b="1">
              <a:solidFill>
                <a:srgbClr val="222222"/>
              </a:solidFill>
              <a:latin typeface="Helvetica" pitchFamily="2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40517FB-650D-599D-5DA9-1A28B335404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77" t="5030" r="3345" b="18760"/>
          <a:stretch>
            <a:fillRect/>
          </a:stretch>
        </p:blipFill>
        <p:spPr>
          <a:xfrm>
            <a:off x="796636" y="4020310"/>
            <a:ext cx="1674161" cy="1674161"/>
          </a:xfrm>
          <a:custGeom>
            <a:avLst/>
            <a:gdLst>
              <a:gd name="connsiteX0" fmla="*/ 3901440 w 7802880"/>
              <a:gd name="connsiteY0" fmla="*/ 0 h 7802880"/>
              <a:gd name="connsiteX1" fmla="*/ 7802880 w 7802880"/>
              <a:gd name="connsiteY1" fmla="*/ 3901440 h 7802880"/>
              <a:gd name="connsiteX2" fmla="*/ 3901440 w 7802880"/>
              <a:gd name="connsiteY2" fmla="*/ 7802880 h 7802880"/>
              <a:gd name="connsiteX3" fmla="*/ 0 w 7802880"/>
              <a:gd name="connsiteY3" fmla="*/ 3901440 h 7802880"/>
              <a:gd name="connsiteX4" fmla="*/ 3901440 w 7802880"/>
              <a:gd name="connsiteY4" fmla="*/ 0 h 780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02880" h="7802880">
                <a:moveTo>
                  <a:pt x="3901440" y="0"/>
                </a:moveTo>
                <a:cubicBezTo>
                  <a:pt x="6056146" y="0"/>
                  <a:pt x="7802880" y="1746734"/>
                  <a:pt x="7802880" y="3901440"/>
                </a:cubicBezTo>
                <a:cubicBezTo>
                  <a:pt x="7802880" y="6056146"/>
                  <a:pt x="6056146" y="7802880"/>
                  <a:pt x="3901440" y="7802880"/>
                </a:cubicBezTo>
                <a:cubicBezTo>
                  <a:pt x="1746734" y="7802880"/>
                  <a:pt x="0" y="6056146"/>
                  <a:pt x="0" y="3901440"/>
                </a:cubicBezTo>
                <a:cubicBezTo>
                  <a:pt x="0" y="1746734"/>
                  <a:pt x="1746734" y="0"/>
                  <a:pt x="3901440" y="0"/>
                </a:cubicBezTo>
                <a:close/>
              </a:path>
            </a:pathLst>
          </a:custGeom>
        </p:spPr>
      </p:pic>
      <p:sp>
        <p:nvSpPr>
          <p:cNvPr id="19" name="Text 1">
            <a:extLst>
              <a:ext uri="{FF2B5EF4-FFF2-40B4-BE49-F238E27FC236}">
                <a16:creationId xmlns:a16="http://schemas.microsoft.com/office/drawing/2014/main" id="{2E39E4CB-D439-9630-6FE5-BDAF6B5F01BC}"/>
              </a:ext>
            </a:extLst>
          </p:cNvPr>
          <p:cNvSpPr/>
          <p:nvPr/>
        </p:nvSpPr>
        <p:spPr>
          <a:xfrm>
            <a:off x="3200137" y="4873008"/>
            <a:ext cx="2243688" cy="6400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/>
          </a:lstStyle>
          <a:p>
            <a:pPr>
              <a:spcAft>
                <a:spcPts val="757"/>
              </a:spcAft>
            </a:pPr>
            <a:r>
              <a:rPr lang="ru-RU">
                <a:latin typeface="Helvetica" pitchFamily="2" charset="0"/>
                <a:ea typeface="Montserrat-Regular" pitchFamily="34" charset="-122"/>
                <a:cs typeface="Montserrat-Regular" pitchFamily="34" charset="-120"/>
              </a:rPr>
              <a:t>МГТУ СТАНКИН</a:t>
            </a:r>
            <a:endParaRPr lang="en-US">
              <a:latin typeface="Helvetica" pitchFamily="2" charset="0"/>
            </a:endParaRP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415C6D37-F210-D3AD-6A20-4C6E4C151ED6}"/>
              </a:ext>
            </a:extLst>
          </p:cNvPr>
          <p:cNvCxnSpPr/>
          <p:nvPr/>
        </p:nvCxnSpPr>
        <p:spPr>
          <a:xfrm>
            <a:off x="3193473" y="4723435"/>
            <a:ext cx="259789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0">
            <a:extLst>
              <a:ext uri="{FF2B5EF4-FFF2-40B4-BE49-F238E27FC236}">
                <a16:creationId xmlns:a16="http://schemas.microsoft.com/office/drawing/2014/main" id="{37F56BBD-C345-185A-7290-4095BCC23B27}"/>
              </a:ext>
            </a:extLst>
          </p:cNvPr>
          <p:cNvSpPr/>
          <p:nvPr/>
        </p:nvSpPr>
        <p:spPr>
          <a:xfrm>
            <a:off x="8800783" y="1768568"/>
            <a:ext cx="3015183" cy="62484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/>
          </a:lstStyle>
          <a:p>
            <a:pPr>
              <a:spcAft>
                <a:spcPts val="757"/>
              </a:spcAft>
            </a:pPr>
            <a:r>
              <a:rPr lang="ru-RU" sz="2000" b="1">
                <a:solidFill>
                  <a:srgbClr val="222222"/>
                </a:solidFill>
                <a:latin typeface="Helvetica" pitchFamily="2" charset="0"/>
              </a:rPr>
              <a:t>Марат Лариков</a:t>
            </a:r>
            <a:endParaRPr lang="en-US" sz="2000" b="1">
              <a:solidFill>
                <a:srgbClr val="222222"/>
              </a:solidFill>
              <a:latin typeface="Helvetica" pitchFamily="2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A840C23-937F-226A-4CE1-76A8FBD0030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409" t="24244" r="32222" b="34230"/>
          <a:stretch>
            <a:fillRect/>
          </a:stretch>
        </p:blipFill>
        <p:spPr>
          <a:xfrm>
            <a:off x="6403946" y="1556327"/>
            <a:ext cx="1674161" cy="1674161"/>
          </a:xfrm>
          <a:custGeom>
            <a:avLst/>
            <a:gdLst>
              <a:gd name="connsiteX0" fmla="*/ 3901440 w 7802880"/>
              <a:gd name="connsiteY0" fmla="*/ 0 h 7802880"/>
              <a:gd name="connsiteX1" fmla="*/ 7802880 w 7802880"/>
              <a:gd name="connsiteY1" fmla="*/ 3901440 h 7802880"/>
              <a:gd name="connsiteX2" fmla="*/ 3901440 w 7802880"/>
              <a:gd name="connsiteY2" fmla="*/ 7802880 h 7802880"/>
              <a:gd name="connsiteX3" fmla="*/ 0 w 7802880"/>
              <a:gd name="connsiteY3" fmla="*/ 3901440 h 7802880"/>
              <a:gd name="connsiteX4" fmla="*/ 3901440 w 7802880"/>
              <a:gd name="connsiteY4" fmla="*/ 0 h 780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02880" h="7802880">
                <a:moveTo>
                  <a:pt x="3901440" y="0"/>
                </a:moveTo>
                <a:cubicBezTo>
                  <a:pt x="6056146" y="0"/>
                  <a:pt x="7802880" y="1746734"/>
                  <a:pt x="7802880" y="3901440"/>
                </a:cubicBezTo>
                <a:cubicBezTo>
                  <a:pt x="7802880" y="6056146"/>
                  <a:pt x="6056146" y="7802880"/>
                  <a:pt x="3901440" y="7802880"/>
                </a:cubicBezTo>
                <a:cubicBezTo>
                  <a:pt x="1746734" y="7802880"/>
                  <a:pt x="0" y="6056146"/>
                  <a:pt x="0" y="3901440"/>
                </a:cubicBezTo>
                <a:cubicBezTo>
                  <a:pt x="0" y="1746734"/>
                  <a:pt x="1746734" y="0"/>
                  <a:pt x="3901440" y="0"/>
                </a:cubicBezTo>
                <a:close/>
              </a:path>
            </a:pathLst>
          </a:custGeom>
        </p:spPr>
      </p:pic>
      <p:sp>
        <p:nvSpPr>
          <p:cNvPr id="23" name="Text 1">
            <a:extLst>
              <a:ext uri="{FF2B5EF4-FFF2-40B4-BE49-F238E27FC236}">
                <a16:creationId xmlns:a16="http://schemas.microsoft.com/office/drawing/2014/main" id="{DF704085-7B7B-6AEB-B16F-D90C11AC5BAA}"/>
              </a:ext>
            </a:extLst>
          </p:cNvPr>
          <p:cNvSpPr/>
          <p:nvPr/>
        </p:nvSpPr>
        <p:spPr>
          <a:xfrm>
            <a:off x="8807447" y="2409025"/>
            <a:ext cx="2243688" cy="6400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/>
          </a:lstStyle>
          <a:p>
            <a:pPr>
              <a:spcAft>
                <a:spcPts val="757"/>
              </a:spcAft>
            </a:pPr>
            <a:r>
              <a:rPr lang="ru-RU">
                <a:latin typeface="Helvetica" pitchFamily="2" charset="0"/>
                <a:ea typeface="Montserrat-Regular" pitchFamily="34" charset="-122"/>
                <a:cs typeface="Montserrat-Regular" pitchFamily="34" charset="-120"/>
              </a:rPr>
              <a:t>МГТУ СТАНКИН</a:t>
            </a:r>
            <a:endParaRPr lang="en-US">
              <a:latin typeface="Helvetica" pitchFamily="2" charset="0"/>
            </a:endParaRP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6BD58DA9-EED5-142D-E2D5-767E158470B2}"/>
              </a:ext>
            </a:extLst>
          </p:cNvPr>
          <p:cNvCxnSpPr/>
          <p:nvPr/>
        </p:nvCxnSpPr>
        <p:spPr>
          <a:xfrm>
            <a:off x="8800783" y="2259452"/>
            <a:ext cx="259789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D9A1E2E-164C-4E62-8127-EA478D4F53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6661" y="3601900"/>
            <a:ext cx="1886142" cy="188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2711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0"/>
                <a:lumOff val="100000"/>
              </a:schemeClr>
            </a:gs>
            <a:gs pos="74000">
              <a:srgbClr val="02989E"/>
            </a:gs>
            <a:gs pos="83000">
              <a:srgbClr val="02989E"/>
            </a:gs>
            <a:gs pos="100000">
              <a:srgbClr val="16575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0">
            <a:extLst>
              <a:ext uri="{FF2B5EF4-FFF2-40B4-BE49-F238E27FC236}">
                <a16:creationId xmlns:a16="http://schemas.microsoft.com/office/drawing/2014/main" id="{2FE99B24-40F7-538D-0608-F0F822293C00}"/>
              </a:ext>
            </a:extLst>
          </p:cNvPr>
          <p:cNvSpPr/>
          <p:nvPr/>
        </p:nvSpPr>
        <p:spPr>
          <a:xfrm>
            <a:off x="806244" y="1776030"/>
            <a:ext cx="10538786" cy="191800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/>
          </a:lstStyle>
          <a:p>
            <a:pPr algn="l">
              <a:spcAft>
                <a:spcPts val="1262"/>
              </a:spcAft>
            </a:pPr>
            <a:r>
              <a:rPr lang="ru-RU" sz="3500">
                <a:latin typeface="Helvetica" pitchFamily="2" charset="0"/>
                <a:ea typeface="Montserrat-Bold" pitchFamily="34" charset="-122"/>
                <a:cs typeface="Montserrat-Bold" pitchFamily="34" charset="-120"/>
              </a:rPr>
              <a:t>Виртуальная реальность в образовании: </a:t>
            </a:r>
            <a:r>
              <a:rPr lang="ru-RU" sz="3500">
                <a:solidFill>
                  <a:srgbClr val="02989E">
                    <a:alpha val="100000"/>
                  </a:srgbClr>
                </a:solidFill>
                <a:latin typeface="Helvetica" pitchFamily="2" charset="0"/>
                <a:ea typeface="Montserrat-Bold" pitchFamily="34" charset="-122"/>
                <a:cs typeface="Montserrat-Bold" pitchFamily="34" charset="-120"/>
              </a:rPr>
              <a:t>Исследование анатомии человеческого тела через интерактивные VR модели</a:t>
            </a:r>
            <a:endParaRPr lang="en-US" sz="3500">
              <a:latin typeface="Helvetica" pitchFamily="2" charset="0"/>
            </a:endParaRPr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19CDA8BE-FEAD-1E8E-BB0B-6CB56C1DD4DB}"/>
              </a:ext>
            </a:extLst>
          </p:cNvPr>
          <p:cNvSpPr/>
          <p:nvPr/>
        </p:nvSpPr>
        <p:spPr>
          <a:xfrm>
            <a:off x="806244" y="3694039"/>
            <a:ext cx="7314369" cy="10668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/>
          </a:lstStyle>
          <a:p>
            <a:pPr algn="l">
              <a:spcAft>
                <a:spcPts val="600"/>
              </a:spcAft>
            </a:pPr>
            <a:r>
              <a:rPr lang="ru-RU" sz="3000" dirty="0"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Команда «</a:t>
            </a:r>
            <a:r>
              <a:rPr lang="en-US" sz="3000" dirty="0"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Southerners</a:t>
            </a:r>
            <a:r>
              <a:rPr lang="ru-RU" sz="3000" dirty="0"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»</a:t>
            </a:r>
          </a:p>
          <a:p>
            <a:pPr algn="l">
              <a:spcAft>
                <a:spcPts val="600"/>
              </a:spcAft>
            </a:pPr>
            <a:r>
              <a:rPr lang="ru-RU" sz="3000" dirty="0"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Состав команды:</a:t>
            </a:r>
          </a:p>
          <a:p>
            <a:pPr algn="l">
              <a:spcAft>
                <a:spcPts val="600"/>
              </a:spcAft>
            </a:pPr>
            <a:r>
              <a:rPr lang="ru-RU" sz="2400" dirty="0"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Гаджиев Раджаб</a:t>
            </a:r>
          </a:p>
          <a:p>
            <a:pPr algn="l">
              <a:spcAft>
                <a:spcPts val="600"/>
              </a:spcAft>
            </a:pPr>
            <a:r>
              <a:rPr lang="ru-RU" sz="2400" dirty="0"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Кузнецов Никита</a:t>
            </a:r>
          </a:p>
          <a:p>
            <a:pPr algn="l">
              <a:spcAft>
                <a:spcPts val="600"/>
              </a:spcAft>
            </a:pPr>
            <a:r>
              <a:rPr lang="ru-RU" sz="2400" dirty="0" err="1"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Лариков</a:t>
            </a:r>
            <a:r>
              <a:rPr lang="ru-RU" sz="2400" dirty="0"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Марат</a:t>
            </a:r>
          </a:p>
          <a:p>
            <a:pPr algn="l">
              <a:spcAft>
                <a:spcPts val="600"/>
              </a:spcAft>
            </a:pPr>
            <a:r>
              <a:rPr lang="ru-RU" sz="2400" dirty="0"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Ибрагимов Максуд</a:t>
            </a:r>
          </a:p>
          <a:p>
            <a:pPr algn="l">
              <a:spcAft>
                <a:spcPts val="1262"/>
              </a:spcAft>
            </a:pPr>
            <a:endParaRPr lang="ru-RU" sz="3000" dirty="0">
              <a:latin typeface="Helvetica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algn="l">
              <a:spcAft>
                <a:spcPts val="1262"/>
              </a:spcAft>
            </a:pPr>
            <a:endParaRPr lang="ru-RU" sz="3000" dirty="0">
              <a:latin typeface="Helvetica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1C3A6CE-46E8-16CC-BFFE-1547169FA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EF9E835-7D24-DE76-3781-AF13B253D57B}"/>
              </a:ext>
            </a:extLst>
          </p:cNvPr>
          <p:cNvCxnSpPr/>
          <p:nvPr/>
        </p:nvCxnSpPr>
        <p:spPr>
          <a:xfrm>
            <a:off x="806244" y="3455486"/>
            <a:ext cx="92945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1720C5E-A66E-CA54-B3F2-4B75C408DCD8}"/>
              </a:ext>
            </a:extLst>
          </p:cNvPr>
          <p:cNvSpPr txBox="1"/>
          <p:nvPr/>
        </p:nvSpPr>
        <p:spPr>
          <a:xfrm rot="16200000">
            <a:off x="7829810" y="2681503"/>
            <a:ext cx="707116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/>
          </a:lstStyle>
          <a:p>
            <a:r>
              <a:rPr lang="ru-BE" sz="1050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 </a:t>
            </a:r>
            <a:r>
              <a:rPr lang="en-US" sz="1050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#</a:t>
            </a:r>
            <a:r>
              <a:rPr lang="ru-BE" sz="1050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участник</a:t>
            </a:r>
          </a:p>
        </p:txBody>
      </p:sp>
    </p:spTree>
    <p:extLst>
      <p:ext uri="{BB962C8B-B14F-4D97-AF65-F5344CB8AC3E}">
        <p14:creationId xmlns:p14="http://schemas.microsoft.com/office/powerpoint/2010/main" val="416995520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74000">
              <a:srgbClr val="02989E"/>
            </a:gs>
            <a:gs pos="83000">
              <a:srgbClr val="02989E"/>
            </a:gs>
            <a:gs pos="100000">
              <a:srgbClr val="16575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0">
            <a:extLst>
              <a:ext uri="{FF2B5EF4-FFF2-40B4-BE49-F238E27FC236}">
                <a16:creationId xmlns:a16="http://schemas.microsoft.com/office/drawing/2014/main" id="{2FE99B24-40F7-538D-0608-F0F822293C00}"/>
              </a:ext>
            </a:extLst>
          </p:cNvPr>
          <p:cNvSpPr/>
          <p:nvPr/>
        </p:nvSpPr>
        <p:spPr>
          <a:xfrm>
            <a:off x="826607" y="3086517"/>
            <a:ext cx="10538786" cy="68496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/>
          </a:lstStyle>
          <a:p>
            <a:pPr algn="ctr">
              <a:spcAft>
                <a:spcPts val="1262"/>
              </a:spcAft>
            </a:pPr>
            <a:r>
              <a:rPr lang="ru-RU" sz="4500">
                <a:latin typeface="Helvetica" pitchFamily="2" charset="0"/>
                <a:ea typeface="Montserrat-Bold" pitchFamily="34" charset="-122"/>
                <a:cs typeface="Montserrat-Bold" pitchFamily="34" charset="-120"/>
              </a:rPr>
              <a:t>Трек «3</a:t>
            </a:r>
            <a:r>
              <a:rPr lang="en-US" sz="4500">
                <a:latin typeface="Helvetica" pitchFamily="2" charset="0"/>
                <a:ea typeface="Montserrat-Bold" pitchFamily="34" charset="-122"/>
                <a:cs typeface="Montserrat-Bold" pitchFamily="34" charset="-120"/>
              </a:rPr>
              <a:t>D-</a:t>
            </a:r>
            <a:r>
              <a:rPr lang="ru-RU" sz="4500">
                <a:latin typeface="Helvetica" pitchFamily="2" charset="0"/>
                <a:ea typeface="Montserrat-Bold" pitchFamily="34" charset="-122"/>
                <a:cs typeface="Montserrat-Bold" pitchFamily="34" charset="-120"/>
              </a:rPr>
              <a:t>моделирование»</a:t>
            </a:r>
            <a:endParaRPr lang="en-US" sz="4500">
              <a:latin typeface="Helvetica" pitchFamily="2" charset="0"/>
            </a:endParaRPr>
          </a:p>
        </p:txBody>
      </p:sp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1C3A6CE-46E8-16CC-BFFE-1547169FA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819E87-0411-CF7B-9614-3A9440E47459}"/>
              </a:ext>
            </a:extLst>
          </p:cNvPr>
          <p:cNvSpPr txBox="1"/>
          <p:nvPr/>
        </p:nvSpPr>
        <p:spPr>
          <a:xfrm rot="16200000">
            <a:off x="7829810" y="2681503"/>
            <a:ext cx="707116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/>
          </a:lstStyle>
          <a:p>
            <a:r>
              <a:rPr lang="ru-BE" sz="1050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 </a:t>
            </a:r>
            <a:r>
              <a:rPr lang="en-US" sz="1050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#</a:t>
            </a:r>
            <a:r>
              <a:rPr lang="ru-BE" sz="1050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участник</a:t>
            </a:r>
          </a:p>
        </p:txBody>
      </p:sp>
    </p:spTree>
    <p:extLst>
      <p:ext uri="{BB962C8B-B14F-4D97-AF65-F5344CB8AC3E}">
        <p14:creationId xmlns:p14="http://schemas.microsoft.com/office/powerpoint/2010/main" val="45588425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1C3A6CE-46E8-16CC-BFFE-1547169FA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7" name="TextBox 63">
            <a:extLst>
              <a:ext uri="{FF2B5EF4-FFF2-40B4-BE49-F238E27FC236}">
                <a16:creationId xmlns:a16="http://schemas.microsoft.com/office/drawing/2014/main" id="{BB172C44-5791-3CBA-59B3-113892590149}"/>
              </a:ext>
            </a:extLst>
          </p:cNvPr>
          <p:cNvSpPr txBox="1"/>
          <p:nvPr/>
        </p:nvSpPr>
        <p:spPr>
          <a:xfrm>
            <a:off x="1075225" y="1550236"/>
            <a:ext cx="10041550" cy="7912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700">
              <a:spcBef>
                <a:spcPts val="1200"/>
              </a:spcBef>
              <a:buFont typeface="Arial" panose="020B0604020202020204" pitchFamily="34" charset="0"/>
              <a:buNone/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400" dirty="0">
                <a:solidFill>
                  <a:srgbClr val="00C4BB"/>
                </a:solidFill>
                <a:latin typeface="Helvetica" pitchFamily="2" charset="0"/>
                <a:sym typeface="Helvetica"/>
              </a:rPr>
              <a:t>Краткое описание проекта:</a:t>
            </a:r>
            <a:endParaRPr lang="en" sz="2400" dirty="0">
              <a:solidFill>
                <a:srgbClr val="00C4BB"/>
              </a:solidFill>
              <a:latin typeface="Helvetica" pitchFamily="2" charset="0"/>
              <a:sym typeface="Helvetica"/>
            </a:endParaRPr>
          </a:p>
        </p:txBody>
      </p:sp>
      <p:sp>
        <p:nvSpPr>
          <p:cNvPr id="8" name="TextBox 44">
            <a:extLst>
              <a:ext uri="{FF2B5EF4-FFF2-40B4-BE49-F238E27FC236}">
                <a16:creationId xmlns:a16="http://schemas.microsoft.com/office/drawing/2014/main" id="{3E5952F5-C006-42EE-710C-F4E084121700}"/>
              </a:ext>
            </a:extLst>
          </p:cNvPr>
          <p:cNvSpPr txBox="1"/>
          <p:nvPr/>
        </p:nvSpPr>
        <p:spPr>
          <a:xfrm>
            <a:off x="852890" y="2775174"/>
            <a:ext cx="4536710" cy="3191411"/>
          </a:xfrm>
          <a:prstGeom prst="rect">
            <a:avLst/>
          </a:prstGeom>
          <a:extLst>
            <a:ext uri="{C572A759-6A51-4108-AA02-DFA0A04FC94B}">
              <ma14:wrappingTextBoxFlag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Autofit/>
          </a:bodyPr>
          <a:lstStyle>
            <a:defPPr/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05256">
              <a:spcBef>
                <a:spcPts val="1150"/>
              </a:spcBef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>
                <a:latin typeface="Helvetica" pitchFamily="2" charset="0"/>
                <a:sym typeface="Helvetica"/>
              </a:rPr>
              <a:t>Наш проект направлен на разработку образовательной платформы в виртуальной реальности (VR), предназначенной для изучения анатомии человека. С помощью специально созданных интерактивных моделей, пользователи смогут погрузиться в увлекательное путешествие по внутреннему миру человеческого тела, исследуя его органы, системы и функции.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7CE4B21-1A5B-4414-B87E-048D33CD4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2048" y="1945841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B90311-147F-46F8-96B0-17BDEA4C4064}"/>
              </a:ext>
            </a:extLst>
          </p:cNvPr>
          <p:cNvSpPr txBox="1"/>
          <p:nvPr/>
        </p:nvSpPr>
        <p:spPr>
          <a:xfrm>
            <a:off x="4545366" y="587550"/>
            <a:ext cx="5149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/>
          </a:lstStyle>
          <a:p>
            <a:r>
              <a:rPr lang="ru-RU" sz="2400" dirty="0">
                <a:solidFill>
                  <a:srgbClr val="02989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Тематика проекта: Медицина</a:t>
            </a:r>
            <a:endParaRPr lang="ru-KZ" sz="2400" dirty="0">
              <a:solidFill>
                <a:srgbClr val="02989E"/>
              </a:solidFill>
              <a:latin typeface="Helvetica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630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1C3A6CE-46E8-16CC-BFFE-1547169FA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4" name="TextBox 63">
            <a:extLst>
              <a:ext uri="{FF2B5EF4-FFF2-40B4-BE49-F238E27FC236}">
                <a16:creationId xmlns:a16="http://schemas.microsoft.com/office/drawing/2014/main" id="{F4A76C34-4BBF-38B4-63CB-9860F8A5FAA6}"/>
              </a:ext>
            </a:extLst>
          </p:cNvPr>
          <p:cNvSpPr txBox="1"/>
          <p:nvPr/>
        </p:nvSpPr>
        <p:spPr>
          <a:xfrm>
            <a:off x="846970" y="1389390"/>
            <a:ext cx="10041550" cy="7912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700">
              <a:spcBef>
                <a:spcPts val="1200"/>
              </a:spcBef>
              <a:buFont typeface="Arial" panose="020B0604020202020204" pitchFamily="34" charset="0"/>
              <a:buNone/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400">
                <a:solidFill>
                  <a:srgbClr val="02989E"/>
                </a:solidFill>
                <a:latin typeface="Helvetica" pitchFamily="2" charset="0"/>
                <a:sym typeface="Helvetica"/>
              </a:rPr>
              <a:t>Цель проекта:</a:t>
            </a:r>
            <a:endParaRPr lang="en" sz="2400">
              <a:solidFill>
                <a:srgbClr val="02989E"/>
              </a:solidFill>
              <a:latin typeface="Helvetica" pitchFamily="2" charset="0"/>
              <a:sym typeface="Helvetica"/>
            </a:endParaRP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AB60D0F3-EB16-8DC5-2911-DFC7083AD57A}"/>
              </a:ext>
            </a:extLst>
          </p:cNvPr>
          <p:cNvSpPr txBox="1"/>
          <p:nvPr/>
        </p:nvSpPr>
        <p:spPr>
          <a:xfrm>
            <a:off x="358698" y="2373484"/>
            <a:ext cx="4959338" cy="3282660"/>
          </a:xfrm>
          <a:prstGeom prst="rect">
            <a:avLst/>
          </a:prstGeom>
          <a:extLst>
            <a:ext uri="{C572A759-6A51-4108-AA02-DFA0A04FC94B}">
              <ma14:wrappingTextBoxFlag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400" indent="0">
              <a:lnSpc>
                <a:spcPct val="110000"/>
              </a:lnSpc>
              <a:spcBef>
                <a:spcPts val="1150"/>
              </a:spcBef>
              <a:buNone/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>
                <a:latin typeface="Helvetica" pitchFamily="2" charset="0"/>
                <a:sym typeface="Helvetica"/>
              </a:rPr>
              <a:t>Целью нашего проекта является создание инновационной и увлекательной образовательной платформы, которая позволит пользователям глубже понять строение и функционирование человеческого организма, а также стимулировать интерес к биологии и медицине.</a:t>
            </a: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A2281B15-5FC4-F2BA-7C7D-6B76BF666C72}"/>
              </a:ext>
            </a:extLst>
          </p:cNvPr>
          <p:cNvSpPr txBox="1"/>
          <p:nvPr/>
        </p:nvSpPr>
        <p:spPr>
          <a:xfrm>
            <a:off x="6042017" y="2367680"/>
            <a:ext cx="4959338" cy="3282660"/>
          </a:xfrm>
          <a:prstGeom prst="rect">
            <a:avLst/>
          </a:prstGeom>
          <a:extLst>
            <a:ext uri="{C572A759-6A51-4108-AA02-DFA0A04FC94B}">
              <ma14:wrappingTextBoxFlag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000">
                <a:latin typeface="Helvetica" pitchFamily="2" charset="0"/>
                <a:sym typeface="Helvetica"/>
              </a:rPr>
              <a:t>Разработка высококачественных 3D-моделей органов и систем человеческого тела.</a:t>
            </a:r>
          </a:p>
          <a:p>
            <a:pPr marL="457200" indent="-457200">
              <a:buFont typeface="+mj-lt"/>
              <a:buAutoNum type="arabicPeriod"/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000">
                <a:latin typeface="Helvetica" pitchFamily="2" charset="0"/>
                <a:sym typeface="Helvetica"/>
              </a:rPr>
              <a:t>Создание интерактивных сценариев и уроков для обучения с использованием VR-технологий.</a:t>
            </a:r>
          </a:p>
          <a:p>
            <a:pPr marL="457200" indent="-457200">
              <a:buFont typeface="+mj-lt"/>
              <a:buAutoNum type="arabicPeriod"/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000">
                <a:latin typeface="Helvetica" pitchFamily="2" charset="0"/>
                <a:sym typeface="Helvetica"/>
              </a:rPr>
              <a:t>Обеспечение удобного и интуитивно понятного пользовательского интерфейса для максимальной доступности и удобства использования.</a:t>
            </a:r>
          </a:p>
          <a:p>
            <a:pPr marL="457200" indent="-457200">
              <a:buFont typeface="+mj-lt"/>
              <a:buAutoNum type="arabicPeriod"/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000">
                <a:latin typeface="Helvetica" pitchFamily="2" charset="0"/>
                <a:sym typeface="Helvetica"/>
              </a:rPr>
              <a:t>Тестирование платформы среди целевой аудитории и учёт обратной связи для её улучшения.</a:t>
            </a:r>
          </a:p>
          <a:p>
            <a:pPr marL="457200" indent="-457200">
              <a:buFont typeface="+mj-lt"/>
              <a:buAutoNum type="arabicPeriod"/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000">
                <a:latin typeface="Helvetica" pitchFamily="2" charset="0"/>
                <a:sym typeface="Helvetica"/>
              </a:rPr>
              <a:t>Популяризация проекта и привлечение пользователей через медицинские и образовательные учреждения, онлайн-платформы и социальные сети.</a:t>
            </a:r>
          </a:p>
        </p:txBody>
      </p:sp>
      <p:sp>
        <p:nvSpPr>
          <p:cNvPr id="7" name="TextBox 63">
            <a:extLst>
              <a:ext uri="{FF2B5EF4-FFF2-40B4-BE49-F238E27FC236}">
                <a16:creationId xmlns:a16="http://schemas.microsoft.com/office/drawing/2014/main" id="{D7434E50-6A7E-41C3-8297-FFE498D8B2BA}"/>
              </a:ext>
            </a:extLst>
          </p:cNvPr>
          <p:cNvSpPr txBox="1"/>
          <p:nvPr/>
        </p:nvSpPr>
        <p:spPr>
          <a:xfrm>
            <a:off x="6042017" y="1389390"/>
            <a:ext cx="5074758" cy="7912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700">
              <a:spcBef>
                <a:spcPts val="1200"/>
              </a:spcBef>
              <a:buFont typeface="Arial" panose="020B0604020202020204" pitchFamily="34" charset="0"/>
              <a:buNone/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400">
                <a:solidFill>
                  <a:srgbClr val="02989E"/>
                </a:solidFill>
                <a:latin typeface="Helvetica" pitchFamily="2" charset="0"/>
                <a:sym typeface="Helvetica"/>
              </a:rPr>
              <a:t>Задачи:</a:t>
            </a:r>
            <a:endParaRPr lang="en" sz="2400">
              <a:solidFill>
                <a:srgbClr val="02989E"/>
              </a:solidFill>
              <a:latin typeface="Helvetica" pitchFamily="2" charset="0"/>
              <a:sym typeface="Helvetica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A387D9A-49B9-42E7-9194-912BB9434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96" y="3925644"/>
            <a:ext cx="3248540" cy="265838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648454-82BB-4E0D-9DBB-43B35C357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2004" y="107664"/>
            <a:ext cx="1600446" cy="234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4459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1C3A6CE-46E8-16CC-BFFE-1547169FA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4" name="TextBox 63">
            <a:extLst>
              <a:ext uri="{FF2B5EF4-FFF2-40B4-BE49-F238E27FC236}">
                <a16:creationId xmlns:a16="http://schemas.microsoft.com/office/drawing/2014/main" id="{F4A76C34-4BBF-38B4-63CB-9860F8A5FAA6}"/>
              </a:ext>
            </a:extLst>
          </p:cNvPr>
          <p:cNvSpPr txBox="1"/>
          <p:nvPr/>
        </p:nvSpPr>
        <p:spPr>
          <a:xfrm>
            <a:off x="6562586" y="584688"/>
            <a:ext cx="5387988" cy="7912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700">
              <a:spcBef>
                <a:spcPts val="1200"/>
              </a:spcBef>
              <a:buFont typeface="Arial" panose="020B0604020202020204" pitchFamily="34" charset="0"/>
              <a:buNone/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400">
                <a:solidFill>
                  <a:srgbClr val="02989E"/>
                </a:solidFill>
                <a:latin typeface="Helvetica" pitchFamily="2" charset="0"/>
                <a:sym typeface="Helvetica"/>
              </a:rPr>
              <a:t>Количество и типы необходимых объектов:</a:t>
            </a:r>
            <a:endParaRPr lang="en" sz="2400">
              <a:solidFill>
                <a:srgbClr val="02989E"/>
              </a:solidFill>
              <a:latin typeface="Helvetica" pitchFamily="2" charset="0"/>
              <a:sym typeface="Helvetica"/>
            </a:endParaRPr>
          </a:p>
        </p:txBody>
      </p:sp>
      <p:sp>
        <p:nvSpPr>
          <p:cNvPr id="2" name="TextBox 15">
            <a:extLst>
              <a:ext uri="{FF2B5EF4-FFF2-40B4-BE49-F238E27FC236}">
                <a16:creationId xmlns:a16="http://schemas.microsoft.com/office/drawing/2014/main" id="{9F92AC47-A66F-2DE7-940C-EBBAB3BEA7C6}"/>
              </a:ext>
            </a:extLst>
          </p:cNvPr>
          <p:cNvSpPr txBox="1"/>
          <p:nvPr/>
        </p:nvSpPr>
        <p:spPr>
          <a:xfrm>
            <a:off x="846970" y="1965661"/>
            <a:ext cx="4780382" cy="1475741"/>
          </a:xfrm>
          <a:prstGeom prst="rect">
            <a:avLst/>
          </a:prstGeom>
        </p:spPr>
        <p:txBody>
          <a:bodyPr>
            <a:noAutofit/>
          </a:bodyPr>
          <a:lstStyle>
            <a:defPPr/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573">
              <a:lnSpc>
                <a:spcPct val="100000"/>
              </a:lnSpc>
              <a:spcBef>
                <a:spcPts val="1250"/>
              </a:spcBef>
              <a:buFont typeface="Arial" panose="020B0604020202020204" pitchFamily="34" charset="0"/>
              <a:buNone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>
                <a:latin typeface="Helvetica" pitchFamily="2" charset="0"/>
                <a:sym typeface="Helvetica"/>
              </a:rPr>
              <a:t>В общей сложности проект будет включать 5 сцен, каждая из которых представляет собой уникальный аспект анатомии человеческого тела.</a:t>
            </a:r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8C31C5D2-6499-142C-634A-27418D65F570}"/>
              </a:ext>
            </a:extLst>
          </p:cNvPr>
          <p:cNvSpPr txBox="1"/>
          <p:nvPr/>
        </p:nvSpPr>
        <p:spPr>
          <a:xfrm>
            <a:off x="6562586" y="1731980"/>
            <a:ext cx="5487361" cy="1943101"/>
          </a:xfrm>
          <a:prstGeom prst="rect">
            <a:avLst/>
          </a:prstGeom>
          <a:extLst>
            <a:ext uri="{C572A759-6A51-4108-AA02-DFA0A04FC94B}">
              <ma14:wrappingTextBoxFlag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>
                <a:latin typeface="Helvetica" pitchFamily="2" charset="0"/>
                <a:sym typeface="Helvetica"/>
              </a:rPr>
              <a:t>Органы:</a:t>
            </a:r>
          </a:p>
          <a:p>
            <a:pPr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>
                <a:latin typeface="Helvetica" pitchFamily="2" charset="0"/>
                <a:sym typeface="Helvetica"/>
              </a:rPr>
              <a:t>Сердце</a:t>
            </a:r>
          </a:p>
          <a:p>
            <a:pPr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>
                <a:latin typeface="Helvetica" pitchFamily="2" charset="0"/>
                <a:sym typeface="Helvetica"/>
              </a:rPr>
              <a:t>Лёгкие</a:t>
            </a:r>
          </a:p>
          <a:p>
            <a:pPr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>
                <a:latin typeface="Helvetica" pitchFamily="2" charset="0"/>
                <a:sym typeface="Helvetica"/>
              </a:rPr>
              <a:t>Печень, селезёнка, почки </a:t>
            </a:r>
          </a:p>
          <a:p>
            <a:pPr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>
                <a:latin typeface="Helvetica" pitchFamily="2" charset="0"/>
                <a:sym typeface="Helvetica"/>
              </a:rPr>
              <a:t>Желудок и кишечник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EC37FB9-32EA-4B7B-AC14-0EDBB8CF2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824" y="2965068"/>
            <a:ext cx="4001610" cy="266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63">
            <a:extLst>
              <a:ext uri="{FF2B5EF4-FFF2-40B4-BE49-F238E27FC236}">
                <a16:creationId xmlns:a16="http://schemas.microsoft.com/office/drawing/2014/main" id="{E8260D2A-C95C-4B5D-876F-866815E42BA1}"/>
              </a:ext>
            </a:extLst>
          </p:cNvPr>
          <p:cNvSpPr txBox="1"/>
          <p:nvPr/>
        </p:nvSpPr>
        <p:spPr>
          <a:xfrm>
            <a:off x="999370" y="1541790"/>
            <a:ext cx="10041550" cy="7912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700">
              <a:spcBef>
                <a:spcPts val="1200"/>
              </a:spcBef>
              <a:buFont typeface="Arial" panose="020B0604020202020204" pitchFamily="34" charset="0"/>
              <a:buNone/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400">
                <a:solidFill>
                  <a:srgbClr val="02989E"/>
                </a:solidFill>
                <a:latin typeface="Helvetica" pitchFamily="2" charset="0"/>
                <a:sym typeface="Helvetica"/>
              </a:rPr>
              <a:t>Общее количество сцен:</a:t>
            </a:r>
            <a:endParaRPr lang="en" sz="2400">
              <a:solidFill>
                <a:srgbClr val="02989E"/>
              </a:solidFill>
              <a:latin typeface="Helvetica" pitchFamily="2" charset="0"/>
              <a:sym typeface="Helvetica"/>
            </a:endParaRPr>
          </a:p>
        </p:txBody>
      </p:sp>
      <p:sp>
        <p:nvSpPr>
          <p:cNvPr id="11" name="TextBox 63">
            <a:extLst>
              <a:ext uri="{FF2B5EF4-FFF2-40B4-BE49-F238E27FC236}">
                <a16:creationId xmlns:a16="http://schemas.microsoft.com/office/drawing/2014/main" id="{E050A314-8859-4F12-BC06-CBB5CE4A656A}"/>
              </a:ext>
            </a:extLst>
          </p:cNvPr>
          <p:cNvSpPr txBox="1"/>
          <p:nvPr/>
        </p:nvSpPr>
        <p:spPr>
          <a:xfrm>
            <a:off x="6562586" y="3507727"/>
            <a:ext cx="5387988" cy="7912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700">
              <a:spcBef>
                <a:spcPts val="1200"/>
              </a:spcBef>
              <a:buFont typeface="Arial" panose="020B0604020202020204" pitchFamily="34" charset="0"/>
              <a:buNone/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400">
                <a:solidFill>
                  <a:srgbClr val="02989E"/>
                </a:solidFill>
                <a:latin typeface="Helvetica" pitchFamily="2" charset="0"/>
                <a:sym typeface="Helvetica"/>
              </a:rPr>
              <a:t>Обзор основного функционала и сценария:</a:t>
            </a:r>
            <a:endParaRPr lang="en" sz="2400">
              <a:solidFill>
                <a:srgbClr val="02989E"/>
              </a:solidFill>
              <a:latin typeface="Helvetica" pitchFamily="2" charset="0"/>
              <a:sym typeface="Helvetica"/>
            </a:endParaRPr>
          </a:p>
        </p:txBody>
      </p:sp>
      <p:sp>
        <p:nvSpPr>
          <p:cNvPr id="12" name="TextBox 22">
            <a:extLst>
              <a:ext uri="{FF2B5EF4-FFF2-40B4-BE49-F238E27FC236}">
                <a16:creationId xmlns:a16="http://schemas.microsoft.com/office/drawing/2014/main" id="{230613C8-6862-4625-B3AA-DF5F273B8E53}"/>
              </a:ext>
            </a:extLst>
          </p:cNvPr>
          <p:cNvSpPr txBox="1"/>
          <p:nvPr/>
        </p:nvSpPr>
        <p:spPr>
          <a:xfrm>
            <a:off x="6562586" y="4330211"/>
            <a:ext cx="5487361" cy="1943101"/>
          </a:xfrm>
          <a:prstGeom prst="rect">
            <a:avLst/>
          </a:prstGeom>
          <a:extLst>
            <a:ext uri="{C572A759-6A51-4108-AA02-DFA0A04FC94B}">
              <ma14:wrappingTextBoxFlag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>
                <a:latin typeface="Helvetica" pitchFamily="2" charset="0"/>
                <a:sym typeface="Helvetica"/>
              </a:rPr>
              <a:t>Сцена 1: Вступление и описание основного функционала.</a:t>
            </a:r>
          </a:p>
          <a:p>
            <a:pPr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>
                <a:latin typeface="Helvetica" pitchFamily="2" charset="0"/>
                <a:sym typeface="Helvetica"/>
              </a:rPr>
              <a:t>Сцена 2-4: Изучение отдельных органов и систем через интерактивные модели.</a:t>
            </a:r>
          </a:p>
          <a:p>
            <a:pPr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>
                <a:latin typeface="Helvetica" pitchFamily="2" charset="0"/>
                <a:sym typeface="Helvetica"/>
              </a:rPr>
              <a:t>Сцена 5: Заключительные замечания и возможность повторного доступа к любой из сцен для более глубокого изучения.</a:t>
            </a:r>
          </a:p>
        </p:txBody>
      </p:sp>
    </p:spTree>
    <p:extLst>
      <p:ext uri="{BB962C8B-B14F-4D97-AF65-F5344CB8AC3E}">
        <p14:creationId xmlns:p14="http://schemas.microsoft.com/office/powerpoint/2010/main" val="378845783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1C3A6CE-46E8-16CC-BFFE-1547169FA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6" name="TextBox 17">
            <a:extLst>
              <a:ext uri="{FF2B5EF4-FFF2-40B4-BE49-F238E27FC236}">
                <a16:creationId xmlns:a16="http://schemas.microsoft.com/office/drawing/2014/main" id="{0517B72F-FBCB-3F2C-9CC3-0BF919F97375}"/>
              </a:ext>
            </a:extLst>
          </p:cNvPr>
          <p:cNvSpPr txBox="1"/>
          <p:nvPr/>
        </p:nvSpPr>
        <p:spPr>
          <a:xfrm>
            <a:off x="846970" y="1710048"/>
            <a:ext cx="5953325" cy="105664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>
                <a:solidFill>
                  <a:srgbClr val="02989E"/>
                </a:solidFill>
                <a:effectLst/>
                <a:latin typeface="Roboto" panose="020B0604020202020204" pitchFamily="2" charset="0"/>
              </a:rPr>
              <a:t>Требования к внешнему виду, текстурам, анимации, источникам света</a:t>
            </a:r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93DC3889-D44B-7B6B-4636-D1804BAFCA67}"/>
              </a:ext>
            </a:extLst>
          </p:cNvPr>
          <p:cNvSpPr txBox="1"/>
          <p:nvPr/>
        </p:nvSpPr>
        <p:spPr>
          <a:xfrm>
            <a:off x="846970" y="2970875"/>
            <a:ext cx="4007419" cy="1899329"/>
          </a:xfrm>
          <a:prstGeom prst="rect">
            <a:avLst/>
          </a:prstGeom>
        </p:spPr>
        <p:txBody>
          <a:bodyPr>
            <a:noAutofit/>
          </a:bodyPr>
          <a:lstStyle>
            <a:defPPr/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573">
              <a:lnSpc>
                <a:spcPct val="100000"/>
              </a:lnSpc>
              <a:spcBef>
                <a:spcPts val="1250"/>
              </a:spcBef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>
                <a:latin typeface="Helvetica" pitchFamily="2" charset="0"/>
                <a:sym typeface="Helvetica"/>
              </a:rPr>
              <a:t>Внешний вид: Все объекты должны быть реалистичными и анатомически верными.</a:t>
            </a:r>
          </a:p>
          <a:p>
            <a:pPr defTabSz="12573">
              <a:lnSpc>
                <a:spcPct val="100000"/>
              </a:lnSpc>
              <a:spcBef>
                <a:spcPts val="1250"/>
              </a:spcBef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>
                <a:latin typeface="Helvetica" pitchFamily="2" charset="0"/>
                <a:sym typeface="Helvetica"/>
              </a:rPr>
              <a:t>Текстуры: Детализированные текстуры, воспроизводящие структуру тканей и органов.</a:t>
            </a:r>
          </a:p>
          <a:p>
            <a:pPr defTabSz="12573">
              <a:lnSpc>
                <a:spcPct val="100000"/>
              </a:lnSpc>
              <a:spcBef>
                <a:spcPts val="1250"/>
              </a:spcBef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>
                <a:latin typeface="Helvetica" pitchFamily="2" charset="0"/>
                <a:sym typeface="Helvetica"/>
              </a:rPr>
              <a:t>Анимации: Возможность вращения, масштабирования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D65F44-F88E-4649-A9EA-F304144A1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7244" y="1361761"/>
            <a:ext cx="5721292" cy="321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43892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1C3A6CE-46E8-16CC-BFFE-1547169FA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2" name="TextBox 63">
            <a:extLst>
              <a:ext uri="{FF2B5EF4-FFF2-40B4-BE49-F238E27FC236}">
                <a16:creationId xmlns:a16="http://schemas.microsoft.com/office/drawing/2014/main" id="{139D8F16-2D1D-4EAC-3C9B-E7937AC0978F}"/>
              </a:ext>
            </a:extLst>
          </p:cNvPr>
          <p:cNvSpPr txBox="1"/>
          <p:nvPr/>
        </p:nvSpPr>
        <p:spPr>
          <a:xfrm>
            <a:off x="535696" y="1396903"/>
            <a:ext cx="10041550" cy="7912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700">
              <a:spcBef>
                <a:spcPts val="1200"/>
              </a:spcBef>
              <a:buFont typeface="Arial" panose="020B0604020202020204" pitchFamily="34" charset="0"/>
              <a:buNone/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400" dirty="0">
                <a:solidFill>
                  <a:srgbClr val="02989E"/>
                </a:solidFill>
                <a:latin typeface="Helvetica" pitchFamily="2" charset="0"/>
                <a:sym typeface="Helvetica"/>
              </a:rPr>
              <a:t>Оформление и сценарий сцен</a:t>
            </a:r>
            <a:endParaRPr lang="en" sz="2400" dirty="0">
              <a:solidFill>
                <a:srgbClr val="02989E"/>
              </a:solidFill>
              <a:latin typeface="Helvetica" pitchFamily="2" charset="0"/>
              <a:sym typeface="Helvetica"/>
            </a:endParaRP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7C50766-4603-8D81-A860-F24A0ABFBF0A}"/>
              </a:ext>
            </a:extLst>
          </p:cNvPr>
          <p:cNvSpPr txBox="1"/>
          <p:nvPr/>
        </p:nvSpPr>
        <p:spPr>
          <a:xfrm>
            <a:off x="535696" y="2272029"/>
            <a:ext cx="3480445" cy="2313941"/>
          </a:xfrm>
          <a:prstGeom prst="rect">
            <a:avLst/>
          </a:prstGeom>
          <a:extLst>
            <a:ext uri="{C572A759-6A51-4108-AA02-DFA0A04FC94B}">
              <ma14:wrappingTextBoxFlag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Autofit/>
          </a:bodyPr>
          <a:lstStyle>
            <a:defPPr/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573">
              <a:lnSpc>
                <a:spcPct val="100000"/>
              </a:lnSpc>
              <a:spcBef>
                <a:spcPts val="1250"/>
              </a:spcBef>
              <a:buFont typeface="Arial" panose="020B0604020202020204" pitchFamily="34" charset="0"/>
              <a:buNone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>
                <a:latin typeface="Helvetica" pitchFamily="2" charset="0"/>
                <a:sym typeface="Helvetica"/>
              </a:rPr>
              <a:t>1. Сердечно-сосудистая система:</a:t>
            </a:r>
          </a:p>
          <a:p>
            <a:pPr marL="0" indent="0" defTabSz="12573">
              <a:lnSpc>
                <a:spcPct val="100000"/>
              </a:lnSpc>
              <a:spcBef>
                <a:spcPts val="1250"/>
              </a:spcBef>
              <a:buFont typeface="Arial" panose="020B0604020202020204" pitchFamily="34" charset="0"/>
              <a:buNone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>
                <a:latin typeface="Helvetica" pitchFamily="2" charset="0"/>
                <a:sym typeface="Helvetica"/>
              </a:rPr>
              <a:t>- Описание: Пользователь исследует анатомию сердца и сосудов, узнает о кровообращении и роли сердца в организме.</a:t>
            </a:r>
          </a:p>
          <a:p>
            <a:pPr marL="0" indent="0" defTabSz="12573">
              <a:lnSpc>
                <a:spcPct val="100000"/>
              </a:lnSpc>
              <a:spcBef>
                <a:spcPts val="1250"/>
              </a:spcBef>
              <a:buFont typeface="Arial" panose="020B0604020202020204" pitchFamily="34" charset="0"/>
              <a:buNone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>
                <a:latin typeface="Helvetica" pitchFamily="2" charset="0"/>
                <a:sym typeface="Helvetica"/>
              </a:rPr>
              <a:t>- Визуальное оформление: 3D-модели сердца и кровеносных сосудов, синтезированные с окружающей анатомической средой.</a:t>
            </a:r>
          </a:p>
          <a:p>
            <a:pPr marL="0" indent="0" defTabSz="12573">
              <a:lnSpc>
                <a:spcPct val="100000"/>
              </a:lnSpc>
              <a:spcBef>
                <a:spcPts val="1250"/>
              </a:spcBef>
              <a:buFont typeface="Arial" panose="020B0604020202020204" pitchFamily="34" charset="0"/>
              <a:buNone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>
                <a:latin typeface="Helvetica" pitchFamily="2" charset="0"/>
                <a:sym typeface="Helvetica"/>
              </a:rPr>
              <a:t>- Сценарий взаимодействия: Пользователь может получать дополнительную информацию о различных частях сердца.</a:t>
            </a:r>
          </a:p>
        </p:txBody>
      </p:sp>
      <p:sp>
        <p:nvSpPr>
          <p:cNvPr id="9" name="TextBox 18">
            <a:extLst>
              <a:ext uri="{FF2B5EF4-FFF2-40B4-BE49-F238E27FC236}">
                <a16:creationId xmlns:a16="http://schemas.microsoft.com/office/drawing/2014/main" id="{1A4D398F-F25F-4EA1-8343-14B3559E2FB2}"/>
              </a:ext>
            </a:extLst>
          </p:cNvPr>
          <p:cNvSpPr txBox="1"/>
          <p:nvPr/>
        </p:nvSpPr>
        <p:spPr>
          <a:xfrm>
            <a:off x="4269002" y="2272026"/>
            <a:ext cx="3480445" cy="2313941"/>
          </a:xfrm>
          <a:prstGeom prst="rect">
            <a:avLst/>
          </a:prstGeom>
          <a:extLst>
            <a:ext uri="{C572A759-6A51-4108-AA02-DFA0A04FC94B}">
              <ma14:wrappingTextBoxFlag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Autofit/>
          </a:bodyPr>
          <a:lstStyle>
            <a:defPPr/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573">
              <a:lnSpc>
                <a:spcPct val="100000"/>
              </a:lnSpc>
              <a:spcBef>
                <a:spcPts val="1250"/>
              </a:spcBef>
              <a:buFont typeface="Arial" panose="020B0604020202020204" pitchFamily="34" charset="0"/>
              <a:buNone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>
                <a:latin typeface="Helvetica" pitchFamily="2" charset="0"/>
                <a:sym typeface="Helvetica"/>
              </a:rPr>
              <a:t>2. Дыхательная система:</a:t>
            </a:r>
          </a:p>
          <a:p>
            <a:pPr marL="0" indent="0" defTabSz="12573">
              <a:lnSpc>
                <a:spcPct val="100000"/>
              </a:lnSpc>
              <a:spcBef>
                <a:spcPts val="1250"/>
              </a:spcBef>
              <a:buFont typeface="Arial" panose="020B0604020202020204" pitchFamily="34" charset="0"/>
              <a:buNone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>
                <a:latin typeface="Helvetica" pitchFamily="2" charset="0"/>
                <a:sym typeface="Helvetica"/>
              </a:rPr>
              <a:t>- Описание: Пользователь исследует анатомию лёгких и дыхательных путей, узнает о процессе дыхания и газообмене.</a:t>
            </a:r>
          </a:p>
          <a:p>
            <a:pPr marL="0" indent="0" defTabSz="12573">
              <a:lnSpc>
                <a:spcPct val="100000"/>
              </a:lnSpc>
              <a:spcBef>
                <a:spcPts val="1250"/>
              </a:spcBef>
              <a:buFont typeface="Arial" panose="020B0604020202020204" pitchFamily="34" charset="0"/>
              <a:buNone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>
                <a:latin typeface="Helvetica" pitchFamily="2" charset="0"/>
                <a:sym typeface="Helvetica"/>
              </a:rPr>
              <a:t>- Визуальное оформление: 3D-модели лёгких и дыхательных путей.</a:t>
            </a:r>
          </a:p>
          <a:p>
            <a:pPr marL="0" indent="0" defTabSz="12573">
              <a:lnSpc>
                <a:spcPct val="100000"/>
              </a:lnSpc>
              <a:spcBef>
                <a:spcPts val="1250"/>
              </a:spcBef>
              <a:buFont typeface="Arial" panose="020B0604020202020204" pitchFamily="34" charset="0"/>
              <a:buNone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>
                <a:latin typeface="Helvetica" pitchFamily="2" charset="0"/>
                <a:sym typeface="Helvetica"/>
              </a:rPr>
              <a:t>- Сценарий взаимодействия: Пользователь может исследовать структуру лёгких.</a:t>
            </a:r>
          </a:p>
        </p:txBody>
      </p:sp>
      <p:sp>
        <p:nvSpPr>
          <p:cNvPr id="10" name="TextBox 18">
            <a:extLst>
              <a:ext uri="{FF2B5EF4-FFF2-40B4-BE49-F238E27FC236}">
                <a16:creationId xmlns:a16="http://schemas.microsoft.com/office/drawing/2014/main" id="{A392608A-8E73-43CC-B42F-8E461FA04EA8}"/>
              </a:ext>
            </a:extLst>
          </p:cNvPr>
          <p:cNvSpPr txBox="1"/>
          <p:nvPr/>
        </p:nvSpPr>
        <p:spPr>
          <a:xfrm>
            <a:off x="8002309" y="2272027"/>
            <a:ext cx="3480445" cy="2313941"/>
          </a:xfrm>
          <a:prstGeom prst="rect">
            <a:avLst/>
          </a:prstGeom>
          <a:extLst>
            <a:ext uri="{C572A759-6A51-4108-AA02-DFA0A04FC94B}">
              <ma14:wrappingTextBoxFlag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Autofit/>
          </a:bodyPr>
          <a:lstStyle>
            <a:defPPr/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573">
              <a:lnSpc>
                <a:spcPct val="100000"/>
              </a:lnSpc>
              <a:spcBef>
                <a:spcPts val="1250"/>
              </a:spcBef>
              <a:buFont typeface="Arial" panose="020B0604020202020204" pitchFamily="34" charset="0"/>
              <a:buNone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>
                <a:latin typeface="Helvetica" pitchFamily="2" charset="0"/>
                <a:sym typeface="Helvetica"/>
              </a:rPr>
              <a:t>3. Пищеварительная система:</a:t>
            </a:r>
          </a:p>
          <a:p>
            <a:pPr marL="0" indent="0" defTabSz="12573">
              <a:lnSpc>
                <a:spcPct val="100000"/>
              </a:lnSpc>
              <a:spcBef>
                <a:spcPts val="1250"/>
              </a:spcBef>
              <a:buFont typeface="Arial" panose="020B0604020202020204" pitchFamily="34" charset="0"/>
              <a:buNone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>
                <a:latin typeface="Helvetica" pitchFamily="2" charset="0"/>
                <a:sym typeface="Helvetica"/>
              </a:rPr>
              <a:t>- Описание: Пользователь изучает анатомию желудка, кишечника и других органов пищеварения, понимает процесс пищеварения.</a:t>
            </a:r>
          </a:p>
          <a:p>
            <a:pPr marL="0" indent="0" defTabSz="12573">
              <a:lnSpc>
                <a:spcPct val="100000"/>
              </a:lnSpc>
              <a:spcBef>
                <a:spcPts val="1250"/>
              </a:spcBef>
              <a:buFont typeface="Arial" panose="020B0604020202020204" pitchFamily="34" charset="0"/>
              <a:buNone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>
                <a:latin typeface="Helvetica" pitchFamily="2" charset="0"/>
                <a:sym typeface="Helvetica"/>
              </a:rPr>
              <a:t>- Визуальное оформление: 3D-модели пищеварительных органов с детализированными текстурами.</a:t>
            </a:r>
          </a:p>
        </p:txBody>
      </p:sp>
    </p:spTree>
    <p:extLst>
      <p:ext uri="{BB962C8B-B14F-4D97-AF65-F5344CB8AC3E}">
        <p14:creationId xmlns:p14="http://schemas.microsoft.com/office/powerpoint/2010/main" val="254951482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1C3A6CE-46E8-16CC-BFFE-1547169FA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2" name="TextBox 63">
            <a:extLst>
              <a:ext uri="{FF2B5EF4-FFF2-40B4-BE49-F238E27FC236}">
                <a16:creationId xmlns:a16="http://schemas.microsoft.com/office/drawing/2014/main" id="{139D8F16-2D1D-4EAC-3C9B-E7937AC0978F}"/>
              </a:ext>
            </a:extLst>
          </p:cNvPr>
          <p:cNvSpPr txBox="1"/>
          <p:nvPr/>
        </p:nvSpPr>
        <p:spPr>
          <a:xfrm>
            <a:off x="755530" y="1369955"/>
            <a:ext cx="10041550" cy="7912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700">
              <a:spcBef>
                <a:spcPts val="1200"/>
              </a:spcBef>
              <a:buFont typeface="Arial" panose="020B0604020202020204" pitchFamily="34" charset="0"/>
              <a:buNone/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400">
                <a:solidFill>
                  <a:srgbClr val="02989E"/>
                </a:solidFill>
                <a:latin typeface="Helvetica" pitchFamily="2" charset="0"/>
                <a:sym typeface="Helvetica"/>
              </a:rPr>
              <a:t>Распределение задач и ролей в команде</a:t>
            </a:r>
            <a:endParaRPr lang="en" sz="2400">
              <a:solidFill>
                <a:srgbClr val="02989E"/>
              </a:solidFill>
              <a:latin typeface="Helvetica" pitchFamily="2" charset="0"/>
              <a:sym typeface="Helvetica"/>
            </a:endParaRP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7C50766-4603-8D81-A860-F24A0ABFBF0A}"/>
              </a:ext>
            </a:extLst>
          </p:cNvPr>
          <p:cNvSpPr txBox="1"/>
          <p:nvPr/>
        </p:nvSpPr>
        <p:spPr>
          <a:xfrm>
            <a:off x="1356760" y="2161166"/>
            <a:ext cx="3480445" cy="2313941"/>
          </a:xfrm>
          <a:prstGeom prst="rect">
            <a:avLst/>
          </a:prstGeom>
          <a:extLst>
            <a:ext uri="{C572A759-6A51-4108-AA02-DFA0A04FC94B}">
              <ma14:wrappingTextBoxFlag xmlns:p14="http://schemas.microsoft.com/office/powerpoint/2010/main" xmlns:p15="http://schemas.microsoft.com/office/powerpoint/2012/main" xmlns:p159="http://schemas.microsoft.com/office/powerpoint/2015/09/main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573">
              <a:lnSpc>
                <a:spcPct val="100000"/>
              </a:lnSpc>
              <a:spcBef>
                <a:spcPts val="1250"/>
              </a:spcBef>
              <a:buFont typeface="Arial" panose="020B0604020202020204" pitchFamily="34" charset="0"/>
              <a:buNone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>
                <a:latin typeface="Helvetica" pitchFamily="2" charset="0"/>
                <a:sym typeface="Helvetica"/>
              </a:rPr>
              <a:t>1. </a:t>
            </a:r>
            <a:r>
              <a:rPr lang="en-US" sz="1400">
                <a:latin typeface="Helvetica" pitchFamily="2" charset="0"/>
                <a:sym typeface="Helvetica"/>
              </a:rPr>
              <a:t>3D-</a:t>
            </a:r>
            <a:r>
              <a:rPr lang="ru-RU" sz="1400">
                <a:latin typeface="Helvetica" pitchFamily="2" charset="0"/>
                <a:sym typeface="Helvetica"/>
              </a:rPr>
              <a:t>художник:</a:t>
            </a:r>
          </a:p>
          <a:p>
            <a:pPr marL="0" indent="0" defTabSz="12573">
              <a:lnSpc>
                <a:spcPct val="100000"/>
              </a:lnSpc>
              <a:spcBef>
                <a:spcPts val="1250"/>
              </a:spcBef>
              <a:buFont typeface="Arial" panose="020B0604020202020204" pitchFamily="34" charset="0"/>
              <a:buNone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>
                <a:latin typeface="Helvetica" pitchFamily="2" charset="0"/>
                <a:sym typeface="Helvetica"/>
              </a:rPr>
              <a:t>   Отвечает за создание высококачественных 3D-моделей органов и систем человеческого тела с учетом анатомической точности и детализации.</a:t>
            </a:r>
          </a:p>
        </p:txBody>
      </p:sp>
      <p:sp>
        <p:nvSpPr>
          <p:cNvPr id="7" name="TextBox 18">
            <a:extLst>
              <a:ext uri="{FF2B5EF4-FFF2-40B4-BE49-F238E27FC236}">
                <a16:creationId xmlns:a16="http://schemas.microsoft.com/office/drawing/2014/main" id="{C2BA43E4-25A6-485A-A845-0AA45F01B3F5}"/>
              </a:ext>
            </a:extLst>
          </p:cNvPr>
          <p:cNvSpPr txBox="1"/>
          <p:nvPr/>
        </p:nvSpPr>
        <p:spPr>
          <a:xfrm>
            <a:off x="7316635" y="2161166"/>
            <a:ext cx="3480445" cy="2313941"/>
          </a:xfrm>
          <a:prstGeom prst="rect">
            <a:avLst/>
          </a:prstGeom>
          <a:extLst>
            <a:ext uri="{C572A759-6A51-4108-AA02-DFA0A04FC94B}">
              <ma14:wrappingTextBoxFlag xmlns:p14="http://schemas.microsoft.com/office/powerpoint/2010/main" xmlns:p15="http://schemas.microsoft.com/office/powerpoint/2012/main" xmlns:p159="http://schemas.microsoft.com/office/powerpoint/2015/09/main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573">
              <a:lnSpc>
                <a:spcPct val="100000"/>
              </a:lnSpc>
              <a:spcBef>
                <a:spcPts val="1250"/>
              </a:spcBef>
              <a:buFont typeface="Arial" panose="020B0604020202020204" pitchFamily="34" charset="0"/>
              <a:buNone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>
                <a:latin typeface="Helvetica" pitchFamily="2" charset="0"/>
                <a:sym typeface="Helvetica"/>
              </a:rPr>
              <a:t>2. </a:t>
            </a:r>
            <a:r>
              <a:rPr lang="ru-RU" sz="1400" dirty="0">
                <a:latin typeface="Helvetica" pitchFamily="2" charset="0"/>
              </a:rPr>
              <a:t>Аниматор</a:t>
            </a:r>
            <a:r>
              <a:rPr lang="ru-RU" sz="1400" dirty="0">
                <a:latin typeface="Helvetica" pitchFamily="2" charset="0"/>
                <a:sym typeface="Helvetica"/>
              </a:rPr>
              <a:t>:</a:t>
            </a:r>
          </a:p>
          <a:p>
            <a:pPr marL="0" indent="0" defTabSz="12573">
              <a:lnSpc>
                <a:spcPct val="100000"/>
              </a:lnSpc>
              <a:spcBef>
                <a:spcPts val="1250"/>
              </a:spcBef>
              <a:buFont typeface="Arial" panose="020B0604020202020204" pitchFamily="34" charset="0"/>
              <a:buNone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>
                <a:latin typeface="Helvetica" pitchFamily="2" charset="0"/>
                <a:sym typeface="Helvetica"/>
              </a:rPr>
              <a:t>   Занимается анимацией моделей, включая визуализацию внутренних процессов.</a:t>
            </a:r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75638F83-5F58-4B6C-A677-F0FD6C5C5F53}"/>
              </a:ext>
            </a:extLst>
          </p:cNvPr>
          <p:cNvSpPr txBox="1"/>
          <p:nvPr/>
        </p:nvSpPr>
        <p:spPr>
          <a:xfrm>
            <a:off x="4336698" y="4109347"/>
            <a:ext cx="3480445" cy="2313941"/>
          </a:xfrm>
          <a:prstGeom prst="rect">
            <a:avLst/>
          </a:prstGeom>
          <a:extLst>
            <a:ext uri="{C572A759-6A51-4108-AA02-DFA0A04FC94B}">
              <ma14:wrappingTextBoxFlag xmlns:p14="http://schemas.microsoft.com/office/powerpoint/2010/main" xmlns:p15="http://schemas.microsoft.com/office/powerpoint/2012/main" xmlns:p159="http://schemas.microsoft.com/office/powerpoint/2015/09/main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573">
              <a:lnSpc>
                <a:spcPct val="100000"/>
              </a:lnSpc>
              <a:spcBef>
                <a:spcPts val="1250"/>
              </a:spcBef>
              <a:buFont typeface="Arial" panose="020B0604020202020204" pitchFamily="34" charset="0"/>
              <a:buNone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>
                <a:latin typeface="Helvetica" pitchFamily="2" charset="0"/>
                <a:sym typeface="Helvetica"/>
              </a:rPr>
              <a:t>3. </a:t>
            </a:r>
            <a:r>
              <a:rPr lang="en-US" sz="1400">
                <a:latin typeface="Helvetica" pitchFamily="2" charset="0"/>
                <a:sym typeface="Helvetica"/>
              </a:rPr>
              <a:t>VR-</a:t>
            </a:r>
            <a:r>
              <a:rPr lang="ru-RU" sz="1400">
                <a:latin typeface="Helvetica" pitchFamily="2" charset="0"/>
                <a:sym typeface="Helvetica"/>
              </a:rPr>
              <a:t>разработчик:</a:t>
            </a:r>
          </a:p>
          <a:p>
            <a:pPr marL="0" indent="0" defTabSz="12573">
              <a:lnSpc>
                <a:spcPct val="100000"/>
              </a:lnSpc>
              <a:spcBef>
                <a:spcPts val="1250"/>
              </a:spcBef>
              <a:buFont typeface="Arial" panose="020B0604020202020204" pitchFamily="34" charset="0"/>
              <a:buNone/>
              <a:defRPr sz="1979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>
                <a:latin typeface="Helvetica" pitchFamily="2" charset="0"/>
                <a:sym typeface="Helvetica"/>
              </a:rPr>
              <a:t>   Отвечает за создание виртуальной среды, включая интерфейс пользователя, взаимодействие с объектами и сценами.</a:t>
            </a:r>
          </a:p>
        </p:txBody>
      </p:sp>
    </p:spTree>
    <p:extLst>
      <p:ext uri="{BB962C8B-B14F-4D97-AF65-F5344CB8AC3E}">
        <p14:creationId xmlns:p14="http://schemas.microsoft.com/office/powerpoint/2010/main" val="377168100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19.12.14"/>
  <p:tag name="AS_TITLE" val="Aspose.Slides for .NET 4.0 Client Profile"/>
  <p:tag name="AS_VERSION" val="19.12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582</Words>
  <Application>Microsoft Office PowerPoint</Application>
  <PresentationFormat>Широкоэкранный</PresentationFormat>
  <Paragraphs>70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Helvetica</vt:lpstr>
      <vt:lpstr>Montserrat </vt:lpstr>
      <vt:lpstr>Montserrat-Regular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Kristina Nikolaenko</dc:creator>
  <cp:lastModifiedBy>Раджаб Гаджиев</cp:lastModifiedBy>
  <cp:revision>35</cp:revision>
  <dcterms:created xsi:type="dcterms:W3CDTF">2024-03-11T17:39:46Z</dcterms:created>
  <dcterms:modified xsi:type="dcterms:W3CDTF">2024-05-18T19:11:31Z</dcterms:modified>
</cp:coreProperties>
</file>