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tIns="91440" bIns="91440" anchor="b"/>
          <a:p>
            <a:r>
              <a:rPr lang="fr-FR" sz="4800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F2F8DA75-E150-4730-9DB3-AB49E4B9F28D}" type="slidenum">
              <a:rPr lang="fr-FR" sz="1300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14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4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14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14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tIns="91440" bIns="91440" anchor="b"/>
          <a:p>
            <a:r>
              <a:rPr lang="fr-FR" sz="3600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fr-FR" sz="30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30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30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3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3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3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3000">
                <a:latin typeface="Arial"/>
              </a:rPr>
              <a:t>Septième niveau de plan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4A571C3-7D8B-41BB-B371-1E01D225F78D}" type="slidenum">
              <a:rPr lang="fr-FR" sz="1300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4800">
                <a:solidFill>
                  <a:srgbClr val="000000"/>
                </a:solidFill>
                <a:latin typeface="Arial"/>
                <a:ea typeface="Arial"/>
              </a:rPr>
              <a:t>Présentation M2M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685800" y="2840040"/>
            <a:ext cx="7772040" cy="78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fr-FR" sz="3000">
                <a:solidFill>
                  <a:srgbClr val="666666"/>
                </a:solidFill>
                <a:latin typeface="Arial"/>
                <a:ea typeface="Arial"/>
              </a:rPr>
              <a:t>Sébastien BERTHIER &amp; Gaël PICOT</a:t>
            </a:r>
            <a:endParaRPr/>
          </a:p>
        </p:txBody>
      </p:sp>
      <p:sp>
        <p:nvSpPr>
          <p:cNvPr id="76" name="TextShape 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943A7FB9-EDEB-4112-A05E-F3A4097A2FAE}" type="slidenum">
              <a:rPr lang="fr-FR" sz="1300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3600">
                <a:solidFill>
                  <a:srgbClr val="000000"/>
                </a:solidFill>
                <a:latin typeface="Arial"/>
                <a:ea typeface="Arial"/>
              </a:rPr>
              <a:t>Application envisagé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Écurie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Humidificateur flash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Annonceur Température/Humidité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/>
          </a:p>
        </p:txBody>
      </p:sp>
      <p:sp>
        <p:nvSpPr>
          <p:cNvPr id="79" name="TextShape 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0A2A56F9-630F-4D8B-AA0F-A4916ABE2E78}" type="slidenum">
              <a:rPr lang="fr-FR" sz="1300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3600">
                <a:solidFill>
                  <a:srgbClr val="000000"/>
                </a:solidFill>
                <a:latin typeface="Arial"/>
                <a:ea typeface="Arial"/>
              </a:rPr>
              <a:t>Matériels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Galileo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Nucleo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Détecteur de mouvement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Température Humidité (DHT11)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DS1820 étanche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/>
          </a:p>
        </p:txBody>
      </p:sp>
      <p:sp>
        <p:nvSpPr>
          <p:cNvPr id="82" name="TextShape 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E8BD6E4E-BA77-4530-A7AB-4706C4FDE580}" type="slidenum">
              <a:rPr lang="fr-FR" sz="1300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3600">
                <a:solidFill>
                  <a:srgbClr val="000000"/>
                </a:solidFill>
                <a:latin typeface="Arial"/>
                <a:ea typeface="Arial"/>
              </a:rPr>
              <a:t>Logiciels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MQTT (Mosquitto)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Python (MQTT Client)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OpenHab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Distribution Linux Yocto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2ACEC82-1E94-4456-816D-89CEBB8B7153}" type="slidenum">
              <a:rPr lang="fr-FR" sz="1300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3600">
                <a:solidFill>
                  <a:srgbClr val="000000"/>
                </a:solidFill>
                <a:latin typeface="Arial"/>
                <a:ea typeface="Arial"/>
              </a:rPr>
              <a:t>Architecture Générale</a:t>
            </a:r>
            <a:endParaRPr/>
          </a:p>
        </p:txBody>
      </p:sp>
      <p:pic>
        <p:nvPicPr>
          <p:cNvPr id="87" name="Shape 5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2880" y="1211040"/>
            <a:ext cx="7552800" cy="3352320"/>
          </a:xfrm>
          <a:prstGeom prst="rect">
            <a:avLst/>
          </a:prstGeom>
          <a:ln>
            <a:noFill/>
          </a:ln>
        </p:spPr>
      </p:pic>
      <p:sp>
        <p:nvSpPr>
          <p:cNvPr id="88" name="TextShape 2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F2F409A2-C98A-40D2-8F8F-B8246FCB7AFD}" type="slidenum">
              <a:rPr lang="fr-FR" sz="1300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3600">
                <a:solidFill>
                  <a:srgbClr val="000000"/>
                </a:solidFill>
                <a:latin typeface="Arial"/>
                <a:ea typeface="Arial"/>
              </a:rPr>
              <a:t>SLOCCOUNT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C pour la nucleo (~50 SLoC)</a:t>
            </a:r>
            <a:endParaRPr/>
          </a:p>
          <a:p>
            <a:pPr>
              <a:lnSpc>
                <a:spcPct val="100000"/>
              </a:lnSpc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Python: Lecture Serial - Client MQTT (~50 SLoC)</a:t>
            </a:r>
            <a:endParaRPr/>
          </a:p>
          <a:p>
            <a:pPr>
              <a:lnSpc>
                <a:spcPct val="100000"/>
              </a:lnSpc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Python: MQTT simulé pour la galileo (~20 SLoC)</a:t>
            </a:r>
            <a:endParaRPr/>
          </a:p>
        </p:txBody>
      </p:sp>
      <p:sp>
        <p:nvSpPr>
          <p:cNvPr id="91" name="TextShape 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F5E1C8F-3B08-49A3-99BB-CA4D81C91C88}" type="slidenum">
              <a:rPr lang="fr-FR" sz="1300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3600">
                <a:solidFill>
                  <a:srgbClr val="000000"/>
                </a:solidFill>
                <a:latin typeface="Arial"/>
                <a:ea typeface="Arial"/>
              </a:rPr>
              <a:t>Problèmes rencontrés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Materiel: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Galileo défectueuse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Carte SD incompatible Galileo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Lien Nucleo-Galileo</a:t>
            </a:r>
            <a:endParaRPr/>
          </a:p>
          <a:p>
            <a:pPr>
              <a:lnSpc>
                <a:spcPct val="100000"/>
              </a:lnSpc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Logiciel: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Lecture port serie impossible sur un PC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Réseau PC-Galileo</a:t>
            </a:r>
            <a:endParaRPr/>
          </a:p>
        </p:txBody>
      </p:sp>
      <p:sp>
        <p:nvSpPr>
          <p:cNvPr id="94" name="TextShape 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2035ED60-F7A2-4B62-A9F6-FB3DC4D656AD}" type="slidenum">
              <a:rPr lang="fr-FR" sz="1300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3600">
                <a:solidFill>
                  <a:srgbClr val="000000"/>
                </a:solidFill>
                <a:latin typeface="Arial"/>
                <a:ea typeface="Arial"/>
              </a:rPr>
              <a:t>Conclusion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Chronophage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Application fonctionnel - Openhab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7" name="TextShape 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DC3C07B-777C-4A65-AB41-43DE3BF01662}" type="slidenum">
              <a:rPr lang="fr-FR" sz="1300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