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dcbeb3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cdcbeb3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04309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04309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70b1494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70b1494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ef8ba5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ef8ba5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bef8ba5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bef8ba5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ef8ba5a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bef8ba5a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ef8ba5a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ef8ba5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e8da6538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e8da6538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cdcbeb3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cdcbeb3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dcbeb3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cdcbeb3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https://app.powerbi.com/reportEmbed?reportId=2df2fc95-45ad-460d-88a2-4a29d1586bfa&amp;autoAuth=true&amp;ctid=501657db-01ff-495c-894e-2d0f1cf26fcc" TargetMode="External"/><Relationship Id="rId5" Type="http://schemas.openxmlformats.org/officeDocument/2006/relationships/hyperlink" Target="https://drive.google.com/file/d/1crVna1ZVQduvs5A4MgL-xldwdHJkRn7k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github.com/GaelRegnaut/Projet-NYC-accidents/blob/main/Pr%C3%A9sentation%20travail%20sur%20donn%C3%A9es.m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file/d/1d2pwIULlj1iNI9UOcfB4N2JrBRgOZC8Z/view?usp=sharing" TargetMode="Externa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drive.google.com/file/d/1lh_c7FxUyAuw2vAFwYDk_tbIzIkfW3VI/view?usp=drive_link" TargetMode="External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hyperlink" Target="https://drive.google.com/file/d/1UvG48vajG_kig8vqhmzQYY7rXPramOX8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hyperlink" Target="https://drive.google.com/file/d/1kVSGzjpHfB9rNsqKYGqtnb6iOv8MFit4/view?usp=sharingntation%20dashb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9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3987400"/>
            <a:ext cx="9144000" cy="1156200"/>
          </a:xfrm>
          <a:prstGeom prst="rect">
            <a:avLst/>
          </a:prstGeom>
          <a:solidFill>
            <a:srgbClr val="0D6A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032600"/>
            <a:ext cx="28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Data Analyst </a:t>
            </a:r>
            <a:r>
              <a:rPr b="1" lang="fr" sz="2000">
                <a:solidFill>
                  <a:schemeClr val="lt1"/>
                </a:solidFill>
              </a:rPr>
              <a:t>project</a:t>
            </a:r>
            <a:r>
              <a:rPr b="1" lang="fr" sz="2000">
                <a:solidFill>
                  <a:schemeClr val="lt1"/>
                </a:solidFill>
              </a:rPr>
              <a:t>  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525200"/>
            <a:ext cx="61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Les accidents de la circulation à New York City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256400" y="4144676"/>
            <a:ext cx="188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Édouard Diallo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Gaël Regnaut</a:t>
            </a:r>
            <a:br>
              <a:rPr b="1" lang="fr" sz="1200">
                <a:solidFill>
                  <a:schemeClr val="lt1"/>
                </a:solidFill>
              </a:rPr>
            </a:br>
            <a:r>
              <a:rPr b="1" lang="fr" sz="1200">
                <a:solidFill>
                  <a:schemeClr val="lt1"/>
                </a:solidFill>
              </a:rPr>
              <a:t>Saber Hammami</a:t>
            </a:r>
            <a:br>
              <a:rPr b="1" lang="fr" sz="1200">
                <a:solidFill>
                  <a:schemeClr val="lt1"/>
                </a:solidFill>
              </a:rPr>
            </a:br>
            <a:r>
              <a:rPr b="1" lang="fr" sz="1200">
                <a:solidFill>
                  <a:schemeClr val="lt1"/>
                </a:solidFill>
              </a:rPr>
              <a:t>Stéphanie Frenay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51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820">
                <a:solidFill>
                  <a:schemeClr val="lt1"/>
                </a:solidFill>
              </a:rPr>
              <a:t>Limitations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00"/>
              <a:t>Le fichier contient uniquement les accidents signalés par la police lorsqu’il y a des blessés, des tués ou des dommages supérieurs à 1000$.</a:t>
            </a:r>
            <a:endParaRPr b="1" sz="13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La très forte baisse des accidents constatée depuis 2020 est peut-être due à un changement dans la collecte des données depuis cette date.</a:t>
            </a:r>
            <a:endParaRPr b="1" sz="13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Certaines variables sont inexploitables (code postal,nom des rues…)</a:t>
            </a:r>
            <a:endParaRPr b="1" sz="13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“Facteur contributif de l’accident” : 61 modalités regroupées en 14 catégories (dont 33% “non spécifié”)</a:t>
            </a:r>
            <a:endParaRPr b="1" sz="13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“Type de véhicule” : 1876 modalités regroupées en 9 catégories (dont 95% “other”)</a:t>
            </a:r>
            <a:endParaRPr b="1" sz="1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/>
              <a:t> Limité dans le temps sinon on voulait faire une prédiction du nombre d’accidents sur les 5 prochaines années à venir.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5029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51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820">
                <a:solidFill>
                  <a:schemeClr val="lt1"/>
                </a:solidFill>
              </a:rPr>
              <a:t>Recommandations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683025"/>
            <a:ext cx="8520600" cy="4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</a:rPr>
              <a:t>Campagne de sensibilisation aux comportements routiers :</a:t>
            </a:r>
            <a:endParaRPr b="1"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Lancer des campagnes publicitaires à la télévision et sur les réseaux sociaux.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Installer des avertissements routiers visuels et sonores.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Intégrer la sensibilisation dès l’apprentissage du permis de conduire.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</a:rPr>
              <a:t>Réduction du trafic entre NYC et la banlieue :</a:t>
            </a:r>
            <a:endParaRPr b="1"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Instaurer des péages et des zones de circulation limitée ou alternée.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Promouvoir des mesures incitatives pour le télétravail.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Améliorer les infrastructures de transport en commun pour encourager les déplacements durables.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5029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9000" y="1053875"/>
            <a:ext cx="8520600" cy="381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1395">
                <a:solidFill>
                  <a:schemeClr val="dk1"/>
                </a:solidFill>
              </a:rPr>
              <a:t>Population de New York City (2023)</a:t>
            </a:r>
            <a:r>
              <a:rPr lang="fr" sz="1395">
                <a:solidFill>
                  <a:schemeClr val="dk1"/>
                </a:solidFill>
              </a:rPr>
              <a:t> : Environ 8,5 millions d'habitants.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1395">
                <a:solidFill>
                  <a:schemeClr val="dk1"/>
                </a:solidFill>
              </a:rPr>
              <a:t>Utilisation des transports publics</a:t>
            </a:r>
            <a:r>
              <a:rPr lang="fr" sz="1395">
                <a:solidFill>
                  <a:schemeClr val="dk1"/>
                </a:solidFill>
              </a:rPr>
              <a:t> : 55% des résidents n’utilisent pas leurs voiture mais augmente le nombre de cyclistes et piétons .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1395">
                <a:solidFill>
                  <a:schemeClr val="dk1"/>
                </a:solidFill>
              </a:rPr>
              <a:t>Circulation quotidienne</a:t>
            </a:r>
            <a:r>
              <a:rPr lang="fr" sz="1395">
                <a:solidFill>
                  <a:schemeClr val="dk1"/>
                </a:solidFill>
              </a:rPr>
              <a:t> : 2 millions de véhicules circulent chaque jour dans la ville.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1395">
                <a:solidFill>
                  <a:schemeClr val="dk1"/>
                </a:solidFill>
              </a:rPr>
              <a:t>Vulnérabilité des piétons</a:t>
            </a:r>
            <a:r>
              <a:rPr lang="fr" sz="1395">
                <a:solidFill>
                  <a:schemeClr val="dk1"/>
                </a:solidFill>
              </a:rPr>
              <a:t> : Les piétons représentent une part importante des accidents graves à New York.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457200" lvl="0" marL="502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 bi NYC Accidents - Version web</a:t>
            </a:r>
            <a:endParaRPr/>
          </a:p>
          <a:p>
            <a:pPr indent="457200" lvl="0" marL="5029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hlink"/>
                </a:solidFill>
                <a:hlinkClick r:id="rId5"/>
              </a:rPr>
              <a:t>Power bi NYC Accidents - Fichier</a:t>
            </a:r>
            <a:endParaRPr sz="119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175" y="178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820">
                <a:solidFill>
                  <a:schemeClr val="lt1"/>
                </a:solidFill>
              </a:rPr>
              <a:t>Présentation des données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525" y="1245077"/>
            <a:ext cx="85206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Source des données</a:t>
            </a:r>
            <a:r>
              <a:rPr lang="fr" sz="1500">
                <a:solidFill>
                  <a:schemeClr val="dk1"/>
                </a:solidFill>
              </a:rPr>
              <a:t> : Fichier des collisions signalées par la police de New York.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Contenu des enregistrements</a:t>
            </a:r>
            <a:r>
              <a:rPr lang="fr" sz="1500">
                <a:solidFill>
                  <a:schemeClr val="dk1"/>
                </a:solidFill>
              </a:rPr>
              <a:t> : Date, lieu, blessés/tués, facteurs contributifs, types de véhicules.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Période de collecte</a:t>
            </a:r>
            <a:r>
              <a:rPr lang="fr" sz="1500">
                <a:solidFill>
                  <a:schemeClr val="dk1"/>
                </a:solidFill>
              </a:rPr>
              <a:t> : Depuis le 1er juillet 2012 (mise à jour : 9 août 2024).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Nombre total d'accidents</a:t>
            </a:r>
            <a:r>
              <a:rPr lang="fr" sz="1500">
                <a:solidFill>
                  <a:schemeClr val="dk1"/>
                </a:solidFill>
              </a:rPr>
              <a:t> : 2 109 801 accidents répertoriés.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 u="sng">
                <a:solidFill>
                  <a:schemeClr val="hlink"/>
                </a:solidFill>
                <a:hlinkClick r:id="rId4"/>
              </a:rPr>
              <a:t>Travail sur données projet NYC accidents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820">
                <a:solidFill>
                  <a:schemeClr val="lt1"/>
                </a:solidFill>
              </a:rPr>
              <a:t>Généralité sur les accidents à NYC</a:t>
            </a:r>
            <a:endParaRPr b="1" sz="1820"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950" y="926125"/>
            <a:ext cx="36576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5150" y="1076475"/>
            <a:ext cx="453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</a:rPr>
              <a:t>Accidents sans victimes</a:t>
            </a:r>
            <a:r>
              <a:rPr lang="fr" sz="1300">
                <a:solidFill>
                  <a:schemeClr val="dk1"/>
                </a:solidFill>
              </a:rPr>
              <a:t> : 74,82% des accidents n'ont entraîné ni blessés ni décès.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</a:rPr>
              <a:t>Accidents mortels</a:t>
            </a:r>
            <a:r>
              <a:rPr lang="fr" sz="1300">
                <a:solidFill>
                  <a:schemeClr val="dk1"/>
                </a:solidFill>
              </a:rPr>
              <a:t> : Seuls 0,14% des accidents ont entraîné au moins un décès.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583925" y="3195675"/>
            <a:ext cx="2921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2"/>
                </a:solidFill>
              </a:rPr>
              <a:t>Brooklyn et Queens : </a:t>
            </a:r>
            <a:r>
              <a:rPr lang="fr" sz="1300">
                <a:solidFill>
                  <a:schemeClr val="dk2"/>
                </a:solidFill>
              </a:rPr>
              <a:t>Environ 30% des accidents chacun.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2"/>
                </a:solidFill>
              </a:rPr>
              <a:t>Staten Island : </a:t>
            </a:r>
            <a:r>
              <a:rPr lang="fr" sz="1300">
                <a:solidFill>
                  <a:schemeClr val="dk2"/>
                </a:solidFill>
              </a:rPr>
              <a:t>Seulement 5% des accidents.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000750" y="4632300"/>
            <a:ext cx="28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5"/>
              </a:rPr>
              <a:t>Présentation accident de la circulation NYC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25" y="2603400"/>
            <a:ext cx="4799324" cy="24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820">
                <a:solidFill>
                  <a:schemeClr val="lt1"/>
                </a:solidFill>
              </a:rPr>
              <a:t>Les Causes des accidents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91000" y="836256"/>
            <a:ext cx="2921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highlight>
                  <a:srgbClr val="FFFFFF"/>
                </a:highlight>
              </a:rPr>
              <a:t>La principale cause d’accident est la conduite imprudente des conducteurs causant près de 81000 accidents par an soit environ 1 million sur 12 ans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000" y="625900"/>
            <a:ext cx="2616478" cy="22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075" y="2927949"/>
            <a:ext cx="5017675" cy="2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855000" y="3515506"/>
            <a:ext cx="292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highlight>
                  <a:srgbClr val="FFFFFF"/>
                </a:highlight>
              </a:rPr>
              <a:t>Pour les causes extérieures au conducteur la conduite d’un autre véhicule est la cause première.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820">
                <a:solidFill>
                  <a:schemeClr val="lt1"/>
                </a:solidFill>
              </a:rPr>
              <a:t>Zones par nombre d’accidents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741225" y="4530050"/>
            <a:ext cx="30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Présentation dashboard zone d'accidents à NYC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27" y="920175"/>
            <a:ext cx="5082199" cy="38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01900" y="1525250"/>
            <a:ext cx="29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</a:rPr>
              <a:t>Ici représentées les zones </a:t>
            </a:r>
            <a:r>
              <a:rPr b="1" lang="fr" sz="1200">
                <a:solidFill>
                  <a:schemeClr val="dk2"/>
                </a:solidFill>
              </a:rPr>
              <a:t>où</a:t>
            </a:r>
            <a:r>
              <a:rPr b="1" lang="fr" sz="1200">
                <a:solidFill>
                  <a:schemeClr val="dk2"/>
                </a:solidFill>
              </a:rPr>
              <a:t> le nombre d’accidents est supérieur à 400.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01900" y="2881100"/>
            <a:ext cx="299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</a:rPr>
              <a:t>Beaucoup se trouvent soit sur les zones de </a:t>
            </a:r>
            <a:r>
              <a:rPr b="1" lang="fr" sz="1200">
                <a:solidFill>
                  <a:srgbClr val="A64D79"/>
                </a:solidFill>
              </a:rPr>
              <a:t>transition NYC/banlieues</a:t>
            </a:r>
            <a:r>
              <a:rPr b="1" lang="fr" sz="1200">
                <a:solidFill>
                  <a:schemeClr val="dk2"/>
                </a:solidFill>
              </a:rPr>
              <a:t> soit proche de </a:t>
            </a:r>
            <a:r>
              <a:rPr b="1" lang="fr" sz="1200">
                <a:solidFill>
                  <a:srgbClr val="9900FF"/>
                </a:solidFill>
              </a:rPr>
              <a:t>ponts ou tunnels reliant deux quartiers.</a:t>
            </a:r>
            <a:endParaRPr b="1" sz="1200">
              <a:solidFill>
                <a:srgbClr val="9900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763475" y="1462822"/>
            <a:ext cx="508194" cy="385398"/>
          </a:xfrm>
          <a:prstGeom prst="flowChartTerminator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629800" y="3373948"/>
            <a:ext cx="508194" cy="490590"/>
          </a:xfrm>
          <a:prstGeom prst="flowChartTerminator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422325" y="1848200"/>
            <a:ext cx="388314" cy="621324"/>
          </a:xfrm>
          <a:prstGeom prst="flowChartTerminator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157175" y="4246917"/>
            <a:ext cx="447228" cy="261846"/>
          </a:xfrm>
          <a:prstGeom prst="flowChartTerminator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731725" y="2428429"/>
            <a:ext cx="322434" cy="224964"/>
          </a:xfrm>
          <a:prstGeom prst="flowChartTerminator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669325" y="3211767"/>
            <a:ext cx="447228" cy="261846"/>
          </a:xfrm>
          <a:prstGeom prst="flowChartTerminator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395650" y="3097400"/>
            <a:ext cx="693954" cy="747144"/>
          </a:xfrm>
          <a:prstGeom prst="flowChartTerminator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303176" y="1899975"/>
            <a:ext cx="290898" cy="261846"/>
          </a:xfrm>
          <a:prstGeom prst="flowChartTerminator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531950" y="1113249"/>
            <a:ext cx="232956" cy="224964"/>
          </a:xfrm>
          <a:prstGeom prst="flowChartTerminator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54150" y="2409996"/>
            <a:ext cx="232956" cy="161730"/>
          </a:xfrm>
          <a:prstGeom prst="flowChartTerminator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820">
                <a:solidFill>
                  <a:schemeClr val="lt1"/>
                </a:solidFill>
              </a:rPr>
              <a:t>Accidents par saisons</a:t>
            </a:r>
            <a:endParaRPr b="1" sz="1820">
              <a:solidFill>
                <a:schemeClr val="lt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25" y="2793350"/>
            <a:ext cx="4138900" cy="181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700" y="805750"/>
            <a:ext cx="4309963" cy="1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678700" y="3306450"/>
            <a:ext cx="4138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2"/>
                </a:solidFill>
              </a:rPr>
              <a:t>- NYC connaît principalement deux saisons : hiver et été.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</a:rPr>
              <a:t>- Les accidents diminuent en hiver, puis augmentent en été, avec une prolongation durant les fêtes de fin d'année (Thanksgiving, Noël, Jour de l'An).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25" y="731500"/>
            <a:ext cx="4083374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665050" y="4488450"/>
            <a:ext cx="29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7"/>
              </a:rPr>
              <a:t>Présentation dashboard Accident et Saison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820">
                <a:solidFill>
                  <a:schemeClr val="lt1"/>
                </a:solidFill>
              </a:rPr>
              <a:t>Evolution du nombre et du type d’accident par année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0" y="566400"/>
            <a:ext cx="9144000" cy="4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0300"/>
            <a:ext cx="4355924" cy="21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49525"/>
            <a:ext cx="4355926" cy="1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173275" y="1683613"/>
            <a:ext cx="36045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L’évolution du nombre d’accidents par année montre une baisse importante en 2020 (due en partie au COVID).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102500" y="3186500"/>
            <a:ext cx="34629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La baisse importante est due à la baisse des accidents légers (sans aucun blessé).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Les accidents graves sont en légère augmentation.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173275" y="920300"/>
            <a:ext cx="3761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2018 : 24,7 accidents en moyenne par heure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2023 : 10,6 accidents en moyenne par heure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102500" y="4608700"/>
            <a:ext cx="38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6"/>
              </a:rPr>
              <a:t>Présentation dashboard Évolution des accidents/Année à NYC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-175" y="0"/>
            <a:ext cx="9144000" cy="566400"/>
          </a:xfrm>
          <a:prstGeom prst="rect">
            <a:avLst/>
          </a:prstGeom>
          <a:solidFill>
            <a:srgbClr val="0D6AB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820">
                <a:solidFill>
                  <a:schemeClr val="lt1"/>
                </a:solidFill>
              </a:rPr>
              <a:t>Types d’accidents et de victimes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64125" y="668250"/>
            <a:ext cx="86661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25" y="668250"/>
            <a:ext cx="4393375" cy="19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042250" y="1083375"/>
            <a:ext cx="35337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Les accidents graves (avec au moins un blessé) représentaient 20 % des accidents en 2013.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Ils représentent 42 % des accidents en 2023.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25" y="3564000"/>
            <a:ext cx="4028875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750" y="3564000"/>
            <a:ext cx="3933949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708750" y="2845125"/>
            <a:ext cx="7674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Sur la période 2013-2023, les piétons représentent la part la plus importante des personnes tuées dans des accidents. Et les motoristes sont les personnes les plus blessées.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