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21945600"/>
  <p:notesSz cx="6858000" cy="9144000"/>
  <p:defaultTextStyle>
    <a:defPPr>
      <a:defRPr lang="en-US"/>
    </a:defPPr>
    <a:lvl1pPr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1513554" indent="-1128226"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3028740" indent="-2259717"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4543926" indent="-3391209"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6064010" indent="-4522700"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351151" algn="l" defTabSz="940460" rtl="0" eaLnBrk="1" latinLnBrk="0" hangingPunct="1"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821381" algn="l" defTabSz="940460" rtl="0" eaLnBrk="1" latinLnBrk="0" hangingPunct="1"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91611" algn="l" defTabSz="940460" rtl="0" eaLnBrk="1" latinLnBrk="0" hangingPunct="1"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761842" algn="l" defTabSz="940460" rtl="0" eaLnBrk="1" latinLnBrk="0" hangingPunct="1"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2BB"/>
    <a:srgbClr val="FFA55B"/>
    <a:srgbClr val="FFF9E4"/>
    <a:srgbClr val="FFD1C7"/>
    <a:srgbClr val="B9E9FF"/>
    <a:srgbClr val="F8FAFF"/>
    <a:srgbClr val="D8ECFF"/>
    <a:srgbClr val="E7FBFF"/>
    <a:srgbClr val="C8EFFF"/>
    <a:srgbClr val="CD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4"/>
    <p:restoredTop sz="94554"/>
  </p:normalViewPr>
  <p:slideViewPr>
    <p:cSldViewPr snapToObjects="1">
      <p:cViewPr>
        <p:scale>
          <a:sx n="27" d="100"/>
          <a:sy n="27" d="100"/>
        </p:scale>
        <p:origin x="112" y="664"/>
      </p:cViewPr>
      <p:guideLst>
        <p:guide orient="horz" pos="6912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1314EA9-C8CF-4E55-8DBF-5486340E747F}" type="datetime1">
              <a:rPr lang="en-US" altLang="en-US"/>
              <a:pPr>
                <a:defRPr/>
              </a:pPr>
              <a:t>9/14/19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BD065AA-F636-430C-85BD-240106ED4BF1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58974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70230"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40460"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410691"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80921"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351151" algn="l" defTabSz="470230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6pPr>
    <a:lvl7pPr marL="2821381" algn="l" defTabSz="470230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7pPr>
    <a:lvl8pPr marL="3291611" algn="l" defTabSz="470230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8pPr>
    <a:lvl9pPr marL="3761842" algn="l" defTabSz="470230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0" y="685800"/>
            <a:ext cx="6858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471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471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471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471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348697A-DAE3-4F2E-A4DA-9A6361006635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344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6817366"/>
            <a:ext cx="37307520" cy="4704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2435840"/>
            <a:ext cx="3072384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48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2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96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1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45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19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93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9CBAE-FC64-4EFF-90FD-B69259063D9D}" type="datetime1">
              <a:rPr lang="en-US" altLang="en-US"/>
              <a:pPr>
                <a:defRPr/>
              </a:pPr>
              <a:t>9/14/19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13014-1A90-49E7-9F03-915C9CD69429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525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D4376-459D-4065-BB54-43EB2670C21A}" type="datetime1">
              <a:rPr lang="en-US" altLang="en-US"/>
              <a:pPr>
                <a:defRPr/>
              </a:pPr>
              <a:t>9/14/19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E35A-8664-44CF-BF98-4F881DFED2F0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578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9" y="2458723"/>
            <a:ext cx="47404017" cy="52430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9" y="2458723"/>
            <a:ext cx="141480543" cy="52430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88BFE-BA3B-459A-A661-1CC3BB576C44}" type="datetime1">
              <a:rPr lang="en-US" altLang="en-US"/>
              <a:pPr>
                <a:defRPr/>
              </a:pPr>
              <a:t>9/14/19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74B7F-27B8-44B1-B4DE-A5FC44B1ACB0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31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B9CF8-EF69-41CE-963A-BA5C25FDC63C}" type="datetime1">
              <a:rPr lang="en-US" altLang="en-US"/>
              <a:pPr>
                <a:defRPr/>
              </a:pPr>
              <a:t>9/14/19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6BB2C-C2F2-475E-9236-C4C5C8771AF3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186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14102081"/>
            <a:ext cx="37307520" cy="4358640"/>
          </a:xfrm>
        </p:spPr>
        <p:txBody>
          <a:bodyPr anchor="t"/>
          <a:lstStyle>
            <a:lvl1pPr algn="l">
              <a:defRPr sz="12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9301487"/>
            <a:ext cx="37307520" cy="4800599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4225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2pPr>
            <a:lvl3pPr marL="2948448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267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89689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112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4534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1957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79379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AE8B6-BB81-4DAD-974E-73E05E9DE8F3}" type="datetime1">
              <a:rPr lang="en-US" altLang="en-US"/>
              <a:pPr>
                <a:defRPr/>
              </a:pPr>
              <a:t>9/14/19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E1E93-EA9B-40DB-9678-E6AFF779B7A5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059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5" y="14335768"/>
            <a:ext cx="94442281" cy="40553641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5" y="14335768"/>
            <a:ext cx="94442281" cy="40553641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2DE39-29E4-48D8-AE28-A867120F4696}" type="datetime1">
              <a:rPr lang="en-US" altLang="en-US"/>
              <a:pPr>
                <a:defRPr/>
              </a:pPr>
              <a:t>9/14/19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414B5-7DC3-4C99-BD9B-BA526C2FEE12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10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0320" y="409896"/>
            <a:ext cx="28128685" cy="2169159"/>
          </a:xfrm>
        </p:spPr>
        <p:txBody>
          <a:bodyPr>
            <a:noAutofit/>
          </a:bodyPr>
          <a:lstStyle>
            <a:lvl1pPr>
              <a:defRPr sz="440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5" y="3135090"/>
            <a:ext cx="13700761" cy="18200914"/>
          </a:xfrm>
        </p:spPr>
        <p:txBody>
          <a:bodyPr>
            <a:normAutofit/>
          </a:bodyPr>
          <a:lstStyle>
            <a:lvl1pPr marL="410256" indent="-410256">
              <a:buNone/>
              <a:defRPr sz="2900">
                <a:latin typeface="Arial"/>
                <a:cs typeface="Arial"/>
              </a:defRPr>
            </a:lvl1pPr>
            <a:lvl2pPr marL="793247" indent="-655629">
              <a:buFont typeface="Wingdings" charset="2"/>
              <a:buChar char="Ø"/>
              <a:defRPr sz="2300">
                <a:latin typeface="Arial"/>
                <a:cs typeface="Arial"/>
              </a:defRPr>
            </a:lvl2pPr>
            <a:lvl3pPr marL="929565" indent="-546573">
              <a:defRPr sz="1900">
                <a:latin typeface="Arial"/>
                <a:cs typeface="Arial"/>
              </a:defRPr>
            </a:lvl3pPr>
            <a:lvl4pPr marL="1202201" indent="-655629">
              <a:defRPr sz="1600">
                <a:latin typeface="Arial"/>
                <a:cs typeface="Arial"/>
              </a:defRPr>
            </a:lvl4pPr>
            <a:lvl5pPr marL="1448875" indent="-1448875">
              <a:defRPr sz="23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0"/>
          </p:nvPr>
        </p:nvSpPr>
        <p:spPr>
          <a:xfrm>
            <a:off x="14980925" y="3135090"/>
            <a:ext cx="13700761" cy="18200914"/>
          </a:xfrm>
        </p:spPr>
        <p:txBody>
          <a:bodyPr>
            <a:normAutofit/>
          </a:bodyPr>
          <a:lstStyle>
            <a:lvl1pPr marL="410256" indent="-410256">
              <a:buNone/>
              <a:defRPr sz="2900">
                <a:latin typeface="Arial"/>
                <a:cs typeface="Arial"/>
              </a:defRPr>
            </a:lvl1pPr>
            <a:lvl2pPr marL="793247" indent="-655629">
              <a:buFont typeface="Wingdings" charset="2"/>
              <a:buChar char="Ø"/>
              <a:defRPr sz="2300">
                <a:latin typeface="Arial"/>
                <a:cs typeface="Arial"/>
              </a:defRPr>
            </a:lvl2pPr>
            <a:lvl3pPr marL="929565" indent="-546573">
              <a:defRPr sz="1900">
                <a:latin typeface="Arial"/>
                <a:cs typeface="Arial"/>
              </a:defRPr>
            </a:lvl3pPr>
            <a:lvl4pPr marL="1202201" indent="-655629">
              <a:defRPr sz="1600">
                <a:latin typeface="Arial"/>
                <a:cs typeface="Arial"/>
              </a:defRPr>
            </a:lvl4pPr>
            <a:lvl5pPr marL="1448875" indent="-1448875">
              <a:defRPr sz="23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1"/>
          </p:nvPr>
        </p:nvSpPr>
        <p:spPr>
          <a:xfrm>
            <a:off x="29580845" y="3135090"/>
            <a:ext cx="13700761" cy="18200914"/>
          </a:xfrm>
        </p:spPr>
        <p:txBody>
          <a:bodyPr>
            <a:normAutofit/>
          </a:bodyPr>
          <a:lstStyle>
            <a:lvl1pPr marL="410256" indent="-410256">
              <a:buNone/>
              <a:defRPr sz="2900">
                <a:latin typeface="Arial"/>
                <a:cs typeface="Arial"/>
              </a:defRPr>
            </a:lvl1pPr>
            <a:lvl2pPr marL="793247" indent="-655629">
              <a:buFont typeface="Wingdings" charset="2"/>
              <a:buChar char="Ø"/>
              <a:defRPr sz="2300">
                <a:latin typeface="Arial"/>
                <a:cs typeface="Arial"/>
              </a:defRPr>
            </a:lvl2pPr>
            <a:lvl3pPr marL="929565" indent="-546573">
              <a:defRPr sz="1900">
                <a:latin typeface="Arial"/>
                <a:cs typeface="Arial"/>
              </a:defRPr>
            </a:lvl3pPr>
            <a:lvl4pPr marL="1202201" indent="-655629">
              <a:defRPr sz="1600">
                <a:latin typeface="Arial"/>
                <a:cs typeface="Arial"/>
              </a:defRPr>
            </a:lvl4pPr>
            <a:lvl5pPr marL="1448875" indent="-1448875">
              <a:defRPr sz="23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3095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B3A07-A7CE-40D3-A410-EDF9A4B1C01F}" type="datetime1">
              <a:rPr lang="en-US" altLang="en-US"/>
              <a:pPr>
                <a:defRPr/>
              </a:pPr>
              <a:t>9/14/19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FC319-7D79-44E8-8922-263723B620C8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9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03833-CE8C-4F8B-95CB-3A9B6255852C}" type="datetime1">
              <a:rPr lang="en-US" altLang="en-US"/>
              <a:pPr>
                <a:defRPr/>
              </a:pPr>
              <a:t>9/14/19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319E6-A96F-404B-A526-EF4A8ECEB680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52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9" y="873760"/>
            <a:ext cx="14439903" cy="3718560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4" y="873766"/>
            <a:ext cx="24536400" cy="18729961"/>
          </a:xfrm>
        </p:spPr>
        <p:txBody>
          <a:bodyPr/>
          <a:lstStyle>
            <a:lvl1pPr>
              <a:defRPr sz="10200"/>
            </a:lvl1pPr>
            <a:lvl2pPr>
              <a:defRPr sz="9000"/>
            </a:lvl2pPr>
            <a:lvl3pPr>
              <a:defRPr sz="78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9" y="4592326"/>
            <a:ext cx="14439903" cy="15011401"/>
          </a:xfrm>
        </p:spPr>
        <p:txBody>
          <a:bodyPr/>
          <a:lstStyle>
            <a:lvl1pPr marL="0" indent="0">
              <a:buNone/>
              <a:defRPr sz="4500"/>
            </a:lvl1pPr>
            <a:lvl2pPr marL="1474225" indent="0">
              <a:buNone/>
              <a:defRPr sz="3900"/>
            </a:lvl2pPr>
            <a:lvl3pPr marL="2948448" indent="0">
              <a:buNone/>
              <a:defRPr sz="3100"/>
            </a:lvl3pPr>
            <a:lvl4pPr marL="4422674" indent="0">
              <a:buNone/>
              <a:defRPr sz="2800"/>
            </a:lvl4pPr>
            <a:lvl5pPr marL="5896899" indent="0">
              <a:buNone/>
              <a:defRPr sz="2800"/>
            </a:lvl5pPr>
            <a:lvl6pPr marL="7371122" indent="0">
              <a:buNone/>
              <a:defRPr sz="2800"/>
            </a:lvl6pPr>
            <a:lvl7pPr marL="8845348" indent="0">
              <a:buNone/>
              <a:defRPr sz="2800"/>
            </a:lvl7pPr>
            <a:lvl8pPr marL="10319573" indent="0">
              <a:buNone/>
              <a:defRPr sz="2800"/>
            </a:lvl8pPr>
            <a:lvl9pPr marL="11793798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521F4-F525-4A00-B403-8BBE24F546DB}" type="datetime1">
              <a:rPr lang="en-US" altLang="en-US"/>
              <a:pPr>
                <a:defRPr/>
              </a:pPr>
              <a:t>9/14/19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0ABBB-E03B-4760-8313-C632A5074D40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998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15361927"/>
            <a:ext cx="26334720" cy="1813561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1960880"/>
            <a:ext cx="26334720" cy="13167360"/>
          </a:xfrm>
        </p:spPr>
        <p:txBody>
          <a:bodyPr rtlCol="0">
            <a:normAutofit/>
          </a:bodyPr>
          <a:lstStyle>
            <a:lvl1pPr marL="0" indent="0">
              <a:buNone/>
              <a:defRPr sz="10200"/>
            </a:lvl1pPr>
            <a:lvl2pPr marL="1474225" indent="0">
              <a:buNone/>
              <a:defRPr sz="9000"/>
            </a:lvl2pPr>
            <a:lvl3pPr marL="2948448" indent="0">
              <a:buNone/>
              <a:defRPr sz="7800"/>
            </a:lvl3pPr>
            <a:lvl4pPr marL="4422674" indent="0">
              <a:buNone/>
              <a:defRPr sz="6500"/>
            </a:lvl4pPr>
            <a:lvl5pPr marL="5896899" indent="0">
              <a:buNone/>
              <a:defRPr sz="6500"/>
            </a:lvl5pPr>
            <a:lvl6pPr marL="7371122" indent="0">
              <a:buNone/>
              <a:defRPr sz="6500"/>
            </a:lvl6pPr>
            <a:lvl7pPr marL="8845348" indent="0">
              <a:buNone/>
              <a:defRPr sz="6500"/>
            </a:lvl7pPr>
            <a:lvl8pPr marL="10319573" indent="0">
              <a:buNone/>
              <a:defRPr sz="6500"/>
            </a:lvl8pPr>
            <a:lvl9pPr marL="11793798" indent="0">
              <a:buNone/>
              <a:defRPr sz="6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17175488"/>
            <a:ext cx="26334720" cy="2575559"/>
          </a:xfrm>
        </p:spPr>
        <p:txBody>
          <a:bodyPr/>
          <a:lstStyle>
            <a:lvl1pPr marL="0" indent="0">
              <a:buNone/>
              <a:defRPr sz="4500"/>
            </a:lvl1pPr>
            <a:lvl2pPr marL="1474225" indent="0">
              <a:buNone/>
              <a:defRPr sz="3900"/>
            </a:lvl2pPr>
            <a:lvl3pPr marL="2948448" indent="0">
              <a:buNone/>
              <a:defRPr sz="3100"/>
            </a:lvl3pPr>
            <a:lvl4pPr marL="4422674" indent="0">
              <a:buNone/>
              <a:defRPr sz="2800"/>
            </a:lvl4pPr>
            <a:lvl5pPr marL="5896899" indent="0">
              <a:buNone/>
              <a:defRPr sz="2800"/>
            </a:lvl5pPr>
            <a:lvl6pPr marL="7371122" indent="0">
              <a:buNone/>
              <a:defRPr sz="2800"/>
            </a:lvl6pPr>
            <a:lvl7pPr marL="8845348" indent="0">
              <a:buNone/>
              <a:defRPr sz="2800"/>
            </a:lvl7pPr>
            <a:lvl8pPr marL="10319573" indent="0">
              <a:buNone/>
              <a:defRPr sz="2800"/>
            </a:lvl8pPr>
            <a:lvl9pPr marL="11793798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C5E88-DBB1-4C27-97E1-27BF91625C96}" type="datetime1">
              <a:rPr lang="en-US" altLang="en-US"/>
              <a:pPr>
                <a:defRPr/>
              </a:pPr>
              <a:t>9/14/19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4C0B4-399A-4C53-B10F-4E796F22629E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34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195209" y="877957"/>
            <a:ext cx="3950078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95209" y="5120309"/>
            <a:ext cx="39500783" cy="14482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846" tIns="147423" rIns="294846" bIns="1474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5209" y="20340432"/>
            <a:ext cx="10239983" cy="1167847"/>
          </a:xfrm>
          <a:prstGeom prst="rect">
            <a:avLst/>
          </a:prstGeom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39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F4DFF81-4150-4EF7-986D-DD3916DBAD54}" type="datetime1">
              <a:rPr lang="en-US" altLang="en-US"/>
              <a:pPr>
                <a:defRPr/>
              </a:pPr>
              <a:t>9/14/19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809" y="20340432"/>
            <a:ext cx="13897583" cy="1167847"/>
          </a:xfrm>
          <a:prstGeom prst="rect">
            <a:avLst/>
          </a:prstGeom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900">
                <a:solidFill>
                  <a:srgbClr val="898989"/>
                </a:solidFill>
                <a:latin typeface="Calibri" pitchFamily="-108" charset="0"/>
                <a:ea typeface="ＭＳ Ｐゴシック" pitchFamily="-108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6009" y="20340432"/>
            <a:ext cx="10239983" cy="1167847"/>
          </a:xfrm>
          <a:prstGeom prst="rect">
            <a:avLst/>
          </a:prstGeom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39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15B8E12-0DAA-404C-B30F-EC94537DB443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15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ctr" defTabSz="1471613" rtl="0" eaLnBrk="0" fontAlgn="base" hangingPunct="0">
        <a:spcBef>
          <a:spcPct val="0"/>
        </a:spcBef>
        <a:spcAft>
          <a:spcPct val="0"/>
        </a:spcAft>
        <a:defRPr sz="141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2pPr>
      <a:lvl3pPr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3pPr>
      <a:lvl4pPr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4pPr>
      <a:lvl5pPr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5pPr>
      <a:lvl6pPr marL="373903" algn="ctr" defTabSz="1473542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747805" algn="ctr" defTabSz="1473542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121708" algn="ctr" defTabSz="1473542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495611" algn="ctr" defTabSz="1473542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1101725" indent="-110172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2392363" indent="-91757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3681413" indent="-73342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5157788" indent="-73342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6629400" indent="-73342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8108236" indent="-737112" algn="l" defTabSz="1474225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82462" indent="-737112" algn="l" defTabSz="1474225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56684" indent="-737112" algn="l" defTabSz="1474225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0909" indent="-737112" algn="l" defTabSz="1474225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474225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948448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4422674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896899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371122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845348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10319573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793798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2BB">
            <a:alpha val="43922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ZoneTexte 37">
            <a:extLst>
              <a:ext uri="{FF2B5EF4-FFF2-40B4-BE49-F238E27FC236}">
                <a16:creationId xmlns:a16="http://schemas.microsoft.com/office/drawing/2014/main" id="{E5183F17-1ABD-D94E-9ADD-ABB0BC769B1B}"/>
              </a:ext>
            </a:extLst>
          </p:cNvPr>
          <p:cNvSpPr txBox="1"/>
          <p:nvPr/>
        </p:nvSpPr>
        <p:spPr>
          <a:xfrm>
            <a:off x="33413700" y="5291510"/>
            <a:ext cx="10073294" cy="64070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49EB8BFB-13E2-1A45-B5C9-61DDF40E9D3C}"/>
              </a:ext>
            </a:extLst>
          </p:cNvPr>
          <p:cNvSpPr txBox="1"/>
          <p:nvPr/>
        </p:nvSpPr>
        <p:spPr>
          <a:xfrm>
            <a:off x="22426008" y="5291511"/>
            <a:ext cx="10073294" cy="64070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D4ADB1E-7025-CC4F-AF4F-83B1F215C305}"/>
              </a:ext>
            </a:extLst>
          </p:cNvPr>
          <p:cNvSpPr txBox="1"/>
          <p:nvPr/>
        </p:nvSpPr>
        <p:spPr>
          <a:xfrm>
            <a:off x="11391900" y="5291511"/>
            <a:ext cx="10073294" cy="41931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 err="1"/>
              <a:t>Samples</a:t>
            </a:r>
            <a:r>
              <a:rPr lang="fr-FR" sz="3200" dirty="0"/>
              <a:t> </a:t>
            </a:r>
          </a:p>
          <a:p>
            <a:pPr marL="857250" indent="-857250">
              <a:buFont typeface="Wingdings" pitchFamily="2" charset="2"/>
              <a:buChar char="§"/>
            </a:pPr>
            <a:endParaRPr lang="fr-FR" dirty="0"/>
          </a:p>
          <a:p>
            <a:pPr marL="857250" indent="-857250">
              <a:buFont typeface="Wingdings" pitchFamily="2" charset="2"/>
              <a:buChar char="§"/>
            </a:pPr>
            <a:endParaRPr lang="fr-FR" dirty="0"/>
          </a:p>
          <a:p>
            <a:pPr marL="857250" indent="-857250">
              <a:buFont typeface="Wingdings" pitchFamily="2" charset="2"/>
              <a:buChar char="§"/>
            </a:pPr>
            <a:endParaRPr lang="fr-FR" dirty="0"/>
          </a:p>
          <a:p>
            <a:pPr marL="857250" indent="-857250">
              <a:buFont typeface="Wingdings" pitchFamily="2" charset="2"/>
              <a:buChar char="§"/>
            </a:pP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3605B322-C5CD-D249-8C80-E2434F6B57EC}"/>
                  </a:ext>
                </a:extLst>
              </p:cNvPr>
              <p:cNvSpPr txBox="1"/>
              <p:nvPr/>
            </p:nvSpPr>
            <p:spPr>
              <a:xfrm>
                <a:off x="419100" y="5281672"/>
                <a:ext cx="10073294" cy="60016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err="1"/>
                  <a:t>Problem</a:t>
                </a:r>
                <a:r>
                  <a:rPr lang="fr-FR" sz="3200" dirty="0"/>
                  <a:t>: Are </a:t>
                </a:r>
                <a:r>
                  <a:rPr lang="fr-FR" sz="3200" dirty="0" err="1"/>
                  <a:t>two</a:t>
                </a:r>
                <a:r>
                  <a:rPr lang="fr-FR" sz="3200" dirty="0"/>
                  <a:t> sets of observations </a:t>
                </a:r>
                <a:r>
                  <a:rPr lang="fr-FR" sz="3200" dirty="0" err="1"/>
                  <a:t>drawn</a:t>
                </a:r>
                <a:r>
                  <a:rPr lang="fr-FR" sz="3200" dirty="0"/>
                  <a:t> </a:t>
                </a:r>
                <a:r>
                  <a:rPr lang="fr-FR" sz="3200" dirty="0" err="1"/>
                  <a:t>from</a:t>
                </a:r>
                <a:r>
                  <a:rPr lang="fr-FR" sz="3200" dirty="0"/>
                  <a:t> the </a:t>
                </a:r>
                <a:r>
                  <a:rPr lang="fr-FR" sz="3200" dirty="0" err="1"/>
                  <a:t>same</a:t>
                </a:r>
                <a:r>
                  <a:rPr lang="fr-FR" sz="3200" dirty="0"/>
                  <a:t> distribution? </a:t>
                </a:r>
              </a:p>
              <a:p>
                <a:endParaRPr lang="fr-FR" sz="3200" dirty="0"/>
              </a:p>
              <a:p>
                <a:pPr marL="571500" indent="-571500">
                  <a:buFont typeface="Wingdings" pitchFamily="2" charset="2"/>
                  <a:buChar char="q"/>
                </a:pPr>
                <a:r>
                  <a:rPr lang="fr-FR" sz="3200" dirty="0"/>
                  <a:t> </a:t>
                </a:r>
                <a:r>
                  <a:rPr lang="fr-FR" sz="3200" dirty="0" err="1"/>
                  <a:t>We</a:t>
                </a:r>
                <a:r>
                  <a:rPr lang="fr-FR" sz="3200" dirty="0"/>
                  <a:t> </a:t>
                </a:r>
                <a:r>
                  <a:rPr lang="fr-FR" sz="3200" dirty="0" err="1"/>
                  <a:t>exhibit</a:t>
                </a:r>
                <a:r>
                  <a:rPr lang="fr-FR" sz="3200" dirty="0"/>
                  <a:t> a </a:t>
                </a:r>
                <a:r>
                  <a:rPr lang="fr-FR" sz="3200" dirty="0" err="1"/>
                  <a:t>family</a:t>
                </a:r>
                <a:r>
                  <a:rPr lang="fr-FR" sz="3200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fr-FR" sz="3200" dirty="0"/>
                  <a:t>-</a:t>
                </a:r>
                <a:r>
                  <a:rPr lang="fr-FR" sz="3200" dirty="0" err="1"/>
                  <a:t>based</a:t>
                </a:r>
                <a:r>
                  <a:rPr lang="fr-FR" sz="3200" dirty="0"/>
                  <a:t> </a:t>
                </a:r>
                <a:r>
                  <a:rPr lang="fr-FR" sz="3200" dirty="0" err="1"/>
                  <a:t>metrics</a:t>
                </a:r>
                <a:r>
                  <a:rPr lang="fr-FR" sz="3200" dirty="0"/>
                  <a:t> </a:t>
                </a:r>
                <a:r>
                  <a:rPr lang="fr-FR" sz="3200" dirty="0" err="1"/>
                  <a:t>which</a:t>
                </a:r>
                <a:r>
                  <a:rPr lang="fr-FR" sz="3200" dirty="0"/>
                  <a:t> </a:t>
                </a:r>
                <a:r>
                  <a:rPr lang="fr-FR" sz="3200" dirty="0" err="1"/>
                  <a:t>metrize</a:t>
                </a:r>
                <a:r>
                  <a:rPr lang="fr-FR" sz="3200" dirty="0"/>
                  <a:t> the </a:t>
                </a:r>
                <a:r>
                  <a:rPr lang="fr-FR" sz="3200" b="1" dirty="0" err="1">
                    <a:solidFill>
                      <a:srgbClr val="0070C0"/>
                    </a:solidFill>
                  </a:rPr>
                  <a:t>weak</a:t>
                </a:r>
                <a:r>
                  <a:rPr lang="fr-FR" sz="3200" b="1" dirty="0">
                    <a:solidFill>
                      <a:srgbClr val="0070C0"/>
                    </a:solidFill>
                  </a:rPr>
                  <a:t> convergence</a:t>
                </a:r>
                <a:r>
                  <a:rPr lang="fr-FR" sz="3200" dirty="0"/>
                  <a:t>.</a:t>
                </a:r>
              </a:p>
              <a:p>
                <a:pPr marL="571500" indent="-571500">
                  <a:buFont typeface="Wingdings" pitchFamily="2" charset="2"/>
                  <a:buChar char="q"/>
                </a:pPr>
                <a:r>
                  <a:rPr lang="fr-FR" sz="3200" dirty="0"/>
                  <a:t>We </a:t>
                </a:r>
                <a:r>
                  <a:rPr lang="fr-FR" sz="3200" dirty="0" err="1"/>
                  <a:t>derive</a:t>
                </a:r>
                <a:r>
                  <a:rPr lang="fr-FR" sz="3200" dirty="0"/>
                  <a:t> consistent </a:t>
                </a:r>
                <a:r>
                  <a:rPr lang="fr-FR" sz="3200" dirty="0" err="1"/>
                  <a:t>statistical</a:t>
                </a:r>
                <a:r>
                  <a:rPr lang="fr-FR" sz="3200" dirty="0"/>
                  <a:t> tests </a:t>
                </a:r>
                <a:r>
                  <a:rPr lang="fr-FR" sz="3200" dirty="0" err="1"/>
                  <a:t>based</a:t>
                </a:r>
                <a:r>
                  <a:rPr lang="fr-FR" sz="3200" dirty="0"/>
                  <a:t> on the </a:t>
                </a:r>
                <a:r>
                  <a:rPr lang="fr-FR" sz="3200" dirty="0" err="1"/>
                  <a:t>empirical</a:t>
                </a:r>
                <a:r>
                  <a:rPr lang="fr-FR" sz="3200" dirty="0"/>
                  <a:t> estimation at </a:t>
                </a:r>
                <a:r>
                  <a:rPr lang="fr-FR" sz="3200" dirty="0" err="1"/>
                  <a:t>some</a:t>
                </a:r>
                <a:r>
                  <a:rPr lang="fr-FR" sz="3200" dirty="0"/>
                  <a:t> locations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p>
                        <m:r>
                          <a:rPr lang="fr-FR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fr-FR" sz="3200" b="1" dirty="0" err="1">
                    <a:solidFill>
                      <a:srgbClr val="0070C0"/>
                    </a:solidFill>
                  </a:rPr>
                  <a:t>metric</a:t>
                </a:r>
                <a:r>
                  <a:rPr lang="fr-FR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fr-FR" sz="3200" dirty="0"/>
                  <a:t>and show </a:t>
                </a:r>
                <a:r>
                  <a:rPr lang="fr-FR" sz="3200" dirty="0" err="1"/>
                  <a:t>that</a:t>
                </a:r>
                <a:r>
                  <a:rPr lang="fr-FR" sz="3200" dirty="0"/>
                  <a:t> </a:t>
                </a:r>
                <a:r>
                  <a:rPr lang="fr-FR" sz="3200" dirty="0" err="1"/>
                  <a:t>it</a:t>
                </a:r>
                <a:r>
                  <a:rPr lang="fr-FR" sz="3200" dirty="0"/>
                  <a:t> </a:t>
                </a:r>
                <a:r>
                  <a:rPr lang="fr-FR" sz="3200" dirty="0" err="1"/>
                  <a:t>provides</a:t>
                </a:r>
                <a:r>
                  <a:rPr lang="fr-FR" sz="3200" dirty="0"/>
                  <a:t> </a:t>
                </a:r>
                <a:r>
                  <a:rPr lang="fr-FR" sz="3200" dirty="0" err="1"/>
                  <a:t>better</a:t>
                </a:r>
                <a:r>
                  <a:rPr lang="fr-FR" sz="3200" dirty="0"/>
                  <a:t> power </a:t>
                </a:r>
                <a:r>
                  <a:rPr lang="fr-FR" sz="3200" dirty="0" err="1"/>
                  <a:t>compared</a:t>
                </a:r>
                <a:r>
                  <a:rPr lang="fr-FR" sz="3200" dirty="0"/>
                  <a:t> to </a:t>
                </a:r>
                <a:r>
                  <a:rPr lang="fr-FR" sz="3200" dirty="0" err="1"/>
                  <a:t>its</a:t>
                </a:r>
                <a:r>
                  <a:rPr lang="fr-FR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3200" dirty="0" err="1"/>
                  <a:t>counterpart</a:t>
                </a:r>
                <a:r>
                  <a:rPr lang="fr-FR" sz="3200" dirty="0"/>
                  <a:t>.</a:t>
                </a:r>
              </a:p>
              <a:p>
                <a:pPr marL="571500" indent="-571500">
                  <a:buFont typeface="Wingdings" pitchFamily="2" charset="2"/>
                  <a:buChar char="q"/>
                </a:pPr>
                <a:r>
                  <a:rPr lang="fr-FR" sz="3200" dirty="0" err="1"/>
                  <a:t>We</a:t>
                </a:r>
                <a:r>
                  <a:rPr lang="fr-FR" sz="3200" dirty="0"/>
                  <a:t> </a:t>
                </a:r>
                <a:r>
                  <a:rPr lang="fr-FR" sz="3200" dirty="0" err="1"/>
                  <a:t>finally</a:t>
                </a:r>
                <a:r>
                  <a:rPr lang="fr-FR" sz="3200" dirty="0"/>
                  <a:t> </a:t>
                </a:r>
                <a:r>
                  <a:rPr lang="fr-FR" sz="3200" dirty="0" err="1"/>
                  <a:t>maximize</a:t>
                </a:r>
                <a:r>
                  <a:rPr lang="fr-FR" sz="3200" dirty="0"/>
                  <a:t> a </a:t>
                </a:r>
                <a:r>
                  <a:rPr lang="fr-FR" sz="3200" b="1" dirty="0" err="1">
                    <a:solidFill>
                      <a:srgbClr val="0070C0"/>
                    </a:solidFill>
                  </a:rPr>
                  <a:t>lower</a:t>
                </a:r>
                <a:r>
                  <a:rPr lang="fr-FR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fr-FR" sz="3200" b="1" dirty="0" err="1">
                    <a:solidFill>
                      <a:srgbClr val="0070C0"/>
                    </a:solidFill>
                  </a:rPr>
                  <a:t>bound</a:t>
                </a:r>
                <a:r>
                  <a:rPr lang="fr-FR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fr-FR" sz="3200" dirty="0"/>
                  <a:t>on the test power and </a:t>
                </a:r>
                <a:r>
                  <a:rPr lang="fr-FR" sz="3200" dirty="0" err="1"/>
                  <a:t>learn</a:t>
                </a:r>
                <a:r>
                  <a:rPr lang="fr-FR" sz="3200" dirty="0"/>
                  <a:t> </a:t>
                </a:r>
                <a:r>
                  <a:rPr lang="fr-FR" sz="3200" dirty="0" err="1"/>
                  <a:t>distinguinshing</a:t>
                </a:r>
                <a:r>
                  <a:rPr lang="fr-FR" sz="3200" dirty="0"/>
                  <a:t> </a:t>
                </a:r>
                <a:r>
                  <a:rPr lang="fr-FR" sz="3200" dirty="0" err="1"/>
                  <a:t>features</a:t>
                </a:r>
                <a:r>
                  <a:rPr lang="fr-FR" sz="3200" dirty="0"/>
                  <a:t> </a:t>
                </a:r>
                <a:r>
                  <a:rPr lang="fr-FR" sz="3200" dirty="0" err="1"/>
                  <a:t>indicating</a:t>
                </a:r>
                <a:r>
                  <a:rPr lang="fr-FR" sz="3200" dirty="0"/>
                  <a:t> how the distributions </a:t>
                </a:r>
                <a:r>
                  <a:rPr lang="fr-FR" sz="3200" dirty="0" err="1"/>
                  <a:t>differ</a:t>
                </a:r>
                <a:r>
                  <a:rPr lang="fr-FR" sz="3200" dirty="0"/>
                  <a:t>.</a:t>
                </a:r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3605B322-C5CD-D249-8C80-E2434F6B5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5281672"/>
                <a:ext cx="10073294" cy="6001643"/>
              </a:xfrm>
              <a:prstGeom prst="rect">
                <a:avLst/>
              </a:prstGeom>
              <a:blipFill>
                <a:blip r:embed="rId3"/>
                <a:stretch>
                  <a:fillRect l="-1385" t="-1268" r="-1134" b="-23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98" name="Title 13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43891200" cy="3562124"/>
              </a:xfrm>
              <a:gradFill flip="none" rotWithShape="1">
                <a:gsLst>
                  <a:gs pos="0">
                    <a:schemeClr val="accent6">
                      <a:lumMod val="0"/>
                      <a:lumOff val="100000"/>
                    </a:schemeClr>
                  </a:gs>
                  <a:gs pos="35000">
                    <a:schemeClr val="accent6">
                      <a:lumMod val="0"/>
                      <a:lumOff val="100000"/>
                    </a:schemeClr>
                  </a:gs>
                  <a:gs pos="100000">
                    <a:schemeClr val="accent6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</p:spPr>
            <p:txBody>
              <a:bodyPr/>
              <a:lstStyle/>
              <a:p>
                <a:r>
                  <a:rPr lang="en-US" altLang="en-US" sz="6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Comparing distributions: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6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6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ℓ</m:t>
                        </m:r>
                      </m:e>
                      <m:sub>
                        <m:r>
                          <a:rPr lang="fr-FR" altLang="en-US" sz="6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  <m:r>
                      <a:rPr lang="fr-FR" altLang="en-US" sz="66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en-US" sz="6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geometry improves kernel two-sample testing</a:t>
                </a:r>
                <a:br>
                  <a:rPr lang="en-US" altLang="en-US" sz="50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en-US" sz="6000" dirty="0">
                    <a:latin typeface="Arial" panose="020B0604020202020204" pitchFamily="34" charset="0"/>
                    <a:cs typeface="Arial" panose="020B0604020202020204" pitchFamily="34" charset="0"/>
                  </a:rPr>
                  <a:t>Meyer </a:t>
                </a:r>
                <a:r>
                  <a:rPr lang="en-US" altLang="en-US" sz="6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Scetbon</a:t>
                </a:r>
                <a:r>
                  <a:rPr lang="en-US" altLang="en-US" sz="6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altLang="en-US" sz="6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Gaël</a:t>
                </a:r>
                <a:r>
                  <a:rPr lang="en-US" altLang="en-US" sz="6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6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Varoquaux</a:t>
                </a:r>
                <a:br>
                  <a:rPr lang="en-US" altLang="en-US" sz="50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en-US" sz="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Inria</a:t>
                </a:r>
                <a:r>
                  <a:rPr lang="en-US" altLang="en-US" sz="5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altLang="en-US" sz="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Université</a:t>
                </a:r>
                <a:r>
                  <a:rPr lang="en-US" altLang="en-US" sz="5000" dirty="0">
                    <a:latin typeface="Arial" panose="020B0604020202020204" pitchFamily="34" charset="0"/>
                    <a:cs typeface="Arial" panose="020B0604020202020204" pitchFamily="34" charset="0"/>
                  </a:rPr>
                  <a:t> Paris-</a:t>
                </a:r>
                <a:r>
                  <a:rPr lang="en-US" altLang="en-US" sz="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Saclay</a:t>
                </a:r>
                <a:endParaRPr lang="en-US" altLang="en-US" sz="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098" name="Title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43891200" cy="3562124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AA1F59AA-11C2-0B4B-ABA8-BEB2BBA5D87D}"/>
              </a:ext>
            </a:extLst>
          </p:cNvPr>
          <p:cNvSpPr/>
          <p:nvPr/>
        </p:nvSpPr>
        <p:spPr>
          <a:xfrm>
            <a:off x="929294" y="3820891"/>
            <a:ext cx="9052906" cy="143690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3AAA0F4-446D-014D-924E-EB7FD39CA1A1}"/>
              </a:ext>
            </a:extLst>
          </p:cNvPr>
          <p:cNvSpPr/>
          <p:nvPr/>
        </p:nvSpPr>
        <p:spPr>
          <a:xfrm>
            <a:off x="11902094" y="3875822"/>
            <a:ext cx="9052906" cy="143690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 and SCF tests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298FD34-7B59-814A-9288-4D32645F9BCE}"/>
              </a:ext>
            </a:extLst>
          </p:cNvPr>
          <p:cNvSpPr/>
          <p:nvPr/>
        </p:nvSpPr>
        <p:spPr>
          <a:xfrm>
            <a:off x="22874894" y="3920559"/>
            <a:ext cx="9052906" cy="143690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Lower</a:t>
            </a:r>
            <a:r>
              <a:rPr lang="fr-FR" dirty="0"/>
              <a:t> </a:t>
            </a:r>
            <a:r>
              <a:rPr lang="fr-FR" dirty="0" err="1"/>
              <a:t>Bound</a:t>
            </a:r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B2D05D-2F6A-1B49-8053-E541690E6A5D}"/>
              </a:ext>
            </a:extLst>
          </p:cNvPr>
          <p:cNvSpPr/>
          <p:nvPr/>
        </p:nvSpPr>
        <p:spPr>
          <a:xfrm>
            <a:off x="33923894" y="3920560"/>
            <a:ext cx="9052906" cy="143690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Test Power vs. dimension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A5873A2-2C1E-DA47-96C9-D6308D19D518}"/>
              </a:ext>
            </a:extLst>
          </p:cNvPr>
          <p:cNvSpPr txBox="1"/>
          <p:nvPr/>
        </p:nvSpPr>
        <p:spPr>
          <a:xfrm>
            <a:off x="419100" y="13019309"/>
            <a:ext cx="10073294" cy="82112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86F1B8F-DA17-254F-B9EE-5BB2333ECF53}"/>
              </a:ext>
            </a:extLst>
          </p:cNvPr>
          <p:cNvSpPr/>
          <p:nvPr/>
        </p:nvSpPr>
        <p:spPr>
          <a:xfrm>
            <a:off x="929294" y="11582400"/>
            <a:ext cx="9052906" cy="162238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Weak</a:t>
            </a:r>
            <a:r>
              <a:rPr lang="fr-FR" dirty="0"/>
              <a:t> Convergence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F658A4C-C901-484A-91F9-DC03B69C9549}"/>
              </a:ext>
            </a:extLst>
          </p:cNvPr>
          <p:cNvSpPr txBox="1"/>
          <p:nvPr/>
        </p:nvSpPr>
        <p:spPr>
          <a:xfrm>
            <a:off x="11391900" y="13962778"/>
            <a:ext cx="10073294" cy="73091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6809243-4C1C-584E-84C6-5F6168DA4BE6}"/>
                  </a:ext>
                </a:extLst>
              </p:cNvPr>
              <p:cNvSpPr/>
              <p:nvPr/>
            </p:nvSpPr>
            <p:spPr>
              <a:xfrm>
                <a:off x="11902094" y="12525869"/>
                <a:ext cx="9052906" cy="14369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5000"/>
                      <a:lumOff val="95000"/>
                    </a:schemeClr>
                  </a:gs>
                  <a:gs pos="74000">
                    <a:schemeClr val="accent6">
                      <a:lumMod val="45000"/>
                      <a:lumOff val="55000"/>
                    </a:schemeClr>
                  </a:gs>
                  <a:gs pos="8300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Why</a:t>
                </a:r>
                <a14:m>
                  <m:oMath xmlns:m="http://schemas.openxmlformats.org/officeDocument/2006/math">
                    <m:r>
                      <a:rPr lang="fr-FR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6809243-4C1C-584E-84C6-5F6168DA4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2094" y="12525869"/>
                <a:ext cx="9052906" cy="14369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ZoneTexte 40">
            <a:extLst>
              <a:ext uri="{FF2B5EF4-FFF2-40B4-BE49-F238E27FC236}">
                <a16:creationId xmlns:a16="http://schemas.microsoft.com/office/drawing/2014/main" id="{6768DB18-E8DD-8446-9459-66879FEF856B}"/>
              </a:ext>
            </a:extLst>
          </p:cNvPr>
          <p:cNvSpPr txBox="1"/>
          <p:nvPr/>
        </p:nvSpPr>
        <p:spPr>
          <a:xfrm>
            <a:off x="22426008" y="13962778"/>
            <a:ext cx="10073294" cy="73091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EE788E4-CBA3-5F4B-8F6C-B400DA86A596}"/>
              </a:ext>
            </a:extLst>
          </p:cNvPr>
          <p:cNvSpPr/>
          <p:nvPr/>
        </p:nvSpPr>
        <p:spPr>
          <a:xfrm>
            <a:off x="22936202" y="12525869"/>
            <a:ext cx="9052906" cy="143690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Test Power vs. </a:t>
            </a:r>
            <a:r>
              <a:rPr lang="fr-FR" dirty="0" err="1"/>
              <a:t>Sample</a:t>
            </a:r>
            <a:r>
              <a:rPr lang="fr-FR" dirty="0"/>
              <a:t> Size 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E11AF7D8-114F-A347-A04C-078381540B52}"/>
              </a:ext>
            </a:extLst>
          </p:cNvPr>
          <p:cNvSpPr txBox="1"/>
          <p:nvPr/>
        </p:nvSpPr>
        <p:spPr>
          <a:xfrm>
            <a:off x="33398806" y="13962778"/>
            <a:ext cx="10073294" cy="73091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38FF4D8-B574-EA4F-8DFC-16F69B6482E0}"/>
              </a:ext>
            </a:extLst>
          </p:cNvPr>
          <p:cNvSpPr/>
          <p:nvPr/>
        </p:nvSpPr>
        <p:spPr>
          <a:xfrm>
            <a:off x="33909000" y="12525869"/>
            <a:ext cx="9052906" cy="143690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Higgs</a:t>
            </a:r>
            <a:r>
              <a:rPr lang="fr-FR" dirty="0"/>
              <a:t> </a:t>
            </a:r>
            <a:r>
              <a:rPr lang="fr-FR" dirty="0" err="1"/>
              <a:t>dataset</a:t>
            </a:r>
            <a:endParaRPr lang="fr-FR" dirty="0"/>
          </a:p>
        </p:txBody>
      </p:sp>
      <p:pic>
        <p:nvPicPr>
          <p:cNvPr id="49" name="Image 48">
            <a:extLst>
              <a:ext uri="{FF2B5EF4-FFF2-40B4-BE49-F238E27FC236}">
                <a16:creationId xmlns:a16="http://schemas.microsoft.com/office/drawing/2014/main" id="{03404E51-7F56-144D-9FC2-5DB0604B1D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616" y="13307202"/>
            <a:ext cx="8836384" cy="49045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98DD565B-7BF4-9147-8AB4-8C9AB4634B0D}"/>
                  </a:ext>
                </a:extLst>
              </p:cNvPr>
              <p:cNvSpPr txBox="1"/>
              <p:nvPr/>
            </p:nvSpPr>
            <p:spPr>
              <a:xfrm>
                <a:off x="457200" y="18076619"/>
                <a:ext cx="9973886" cy="3564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>
                    <a:solidFill>
                      <a:srgbClr val="FF0000"/>
                    </a:solidFill>
                  </a:rPr>
                  <a:t>Theorem</a:t>
                </a:r>
                <a:r>
                  <a:rPr lang="fr-FR" sz="3200" b="1" dirty="0"/>
                  <a:t>. </a:t>
                </a:r>
                <a:r>
                  <a:rPr lang="fr-FR" sz="3200" dirty="0">
                    <a:solidFill>
                      <a:schemeClr val="tx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fr-F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fr-FR" sz="3200" dirty="0">
                    <a:solidFill>
                      <a:schemeClr val="tx1"/>
                    </a:solidFill>
                  </a:rPr>
                  <a:t>,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p>
                            <m:sSupPr>
                              <m:ctrlPr>
                                <a:rPr lang="fr-FR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d>
                        <m:d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fr-FR" sz="3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fr-FR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fr-F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32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fr-FR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fr-FR" sz="32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  <m:r>
                                    <a:rPr lang="fr-FR" sz="32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FR" sz="3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r-FR" sz="3200" b="0" i="1" smtClean="0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lang="fr-F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fr-FR" sz="32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sub>
                                  </m:sSub>
                                  <m:r>
                                    <a:rPr lang="fr-FR" sz="32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FR" sz="3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r-FR" sz="32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sSup>
                                    <m:sSupPr>
                                      <m:ctrlPr>
                                        <a:rPr lang="fr-F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32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  <m:sup>
                                      <m:r>
                                        <a:rPr lang="fr-FR" sz="3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m:rPr>
                                  <m:sty m:val="p"/>
                                </m:rPr>
                                <a:rPr lang="el-G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fr-FR" sz="3200" dirty="0">
                  <a:solidFill>
                    <a:srgbClr val="FF0000"/>
                  </a:solidFill>
                </a:endParaRPr>
              </a:p>
              <a:p>
                <a:r>
                  <a:rPr lang="fr-FR" sz="3200" dirty="0" err="1"/>
                  <a:t>where</a:t>
                </a:r>
                <a:r>
                  <a:rPr lang="fr-FR" sz="3200" dirty="0">
                    <a:solidFill>
                      <a:srgbClr val="FF0000"/>
                    </a:solidFill>
                  </a:rPr>
                  <a:t> </a:t>
                </a:r>
                <a:r>
                  <a:rPr lang="fr-FR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fr-FR" sz="3200" dirty="0"/>
                  <a:t>(</a:t>
                </a:r>
                <a:r>
                  <a:rPr lang="fr-FR" sz="3200" dirty="0" err="1"/>
                  <a:t>t</a:t>
                </a:r>
                <a:r>
                  <a:rPr lang="fr-FR" sz="3200" dirty="0"/>
                  <a:t>):=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fr-FR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3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fr-FR" sz="32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fr-F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𝑑𝑃</m:t>
                    </m:r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3200" dirty="0">
                    <a:solidFill>
                      <a:srgbClr val="FF0000"/>
                    </a:solidFill>
                  </a:rPr>
                  <a:t> </a:t>
                </a:r>
                <a:r>
                  <a:rPr lang="fr-FR" sz="3200" dirty="0"/>
                  <a:t>Is a </a:t>
                </a:r>
                <a:r>
                  <a:rPr lang="fr-FR" sz="3200" dirty="0" err="1"/>
                  <a:t>metric</a:t>
                </a:r>
                <a:r>
                  <a:rPr lang="fr-FR" sz="3200" dirty="0"/>
                  <a:t> </a:t>
                </a:r>
                <a:r>
                  <a:rPr lang="fr-FR" sz="3200" dirty="0" err="1"/>
                  <a:t>which</a:t>
                </a:r>
                <a:r>
                  <a:rPr lang="fr-FR" sz="3200" dirty="0"/>
                  <a:t> </a:t>
                </a:r>
                <a:r>
                  <a:rPr lang="fr-FR" sz="3200" dirty="0" err="1"/>
                  <a:t>metrize</a:t>
                </a:r>
                <a:r>
                  <a:rPr lang="fr-FR" sz="3200" dirty="0"/>
                  <a:t> the </a:t>
                </a:r>
                <a:r>
                  <a:rPr lang="fr-FR" sz="3200" dirty="0" err="1"/>
                  <a:t>weak</a:t>
                </a:r>
                <a:r>
                  <a:rPr lang="fr-FR" sz="3200" dirty="0"/>
                  <a:t> convergence.</a:t>
                </a:r>
              </a:p>
              <a:p>
                <a:endParaRPr lang="fr-FR" sz="3200" dirty="0"/>
              </a:p>
            </p:txBody>
          </p:sp>
        </mc:Choice>
        <mc:Fallback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98DD565B-7BF4-9147-8AB4-8C9AB4634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8076619"/>
                <a:ext cx="9973886" cy="3564181"/>
              </a:xfrm>
              <a:prstGeom prst="rect">
                <a:avLst/>
              </a:prstGeom>
              <a:blipFill>
                <a:blip r:embed="rId7"/>
                <a:stretch>
                  <a:fillRect l="-1529" t="-36879" b="-343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10925</TotalTime>
  <Words>150</Words>
  <Application>Microsoft Macintosh PowerPoint</Application>
  <PresentationFormat>Personnalisé</PresentationFormat>
  <Paragraphs>56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Wingdings</vt:lpstr>
      <vt:lpstr>Office Theme</vt:lpstr>
      <vt:lpstr>Comparing distributions: ℓ_1  geometry improves kernel two-sample testing Meyer Scetbon, Gaël Varoquaux Inria, Université Paris-Saclay</vt:lpstr>
    </vt:vector>
  </TitlesOfParts>
  <Company>Univ. of Colorado at Colorado Springs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here:  Maybe add some pictures and/or school logo on the left and right authors and affiliation</dc:title>
  <dc:creator>Terry Boult</dc:creator>
  <cp:lastModifiedBy>meyer scetbon</cp:lastModifiedBy>
  <cp:revision>74</cp:revision>
  <cp:lastPrinted>2019-09-18T01:11:55Z</cp:lastPrinted>
  <dcterms:created xsi:type="dcterms:W3CDTF">2014-05-29T01:41:03Z</dcterms:created>
  <dcterms:modified xsi:type="dcterms:W3CDTF">2019-09-18T01:27:42Z</dcterms:modified>
</cp:coreProperties>
</file>