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Mokoto" charset="1" panose="00000000000000000000"/>
      <p:regular r:id="rId15"/>
    </p:embeddedFont>
    <p:embeddedFont>
      <p:font typeface="Canva Sans Bold" charset="1" panose="020B0803030501040103"/>
      <p:regular r:id="rId16"/>
    </p:embeddedFont>
    <p:embeddedFont>
      <p:font typeface="Canva Sans" charset="1" panose="020B0503030501040103"/>
      <p:regular r:id="rId17"/>
    </p:embeddedFont>
    <p:embeddedFont>
      <p:font typeface="Sniglet" charset="1" panose="0407050503010002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 Id="rId8" Target="../media/image4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jpeg" Type="http://schemas.openxmlformats.org/officeDocument/2006/relationships/image"/><Relationship Id="rId3" Target="../media/image25.png" Type="http://schemas.openxmlformats.org/officeDocument/2006/relationships/image"/><Relationship Id="rId4" Target="../media/image2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0F6F5"/>
        </a:solidFill>
      </p:bgPr>
    </p:bg>
    <p:spTree>
      <p:nvGrpSpPr>
        <p:cNvPr id="1" name=""/>
        <p:cNvGrpSpPr/>
        <p:nvPr/>
      </p:nvGrpSpPr>
      <p:grpSpPr>
        <a:xfrm>
          <a:off x="0" y="0"/>
          <a:ext cx="0" cy="0"/>
          <a:chOff x="0" y="0"/>
          <a:chExt cx="0" cy="0"/>
        </a:xfrm>
      </p:grpSpPr>
      <p:sp>
        <p:nvSpPr>
          <p:cNvPr name="TextBox 2" id="2"/>
          <p:cNvSpPr txBox="true"/>
          <p:nvPr/>
        </p:nvSpPr>
        <p:spPr>
          <a:xfrm rot="0">
            <a:off x="1028700" y="2738491"/>
            <a:ext cx="15826460" cy="4090542"/>
          </a:xfrm>
          <a:prstGeom prst="rect">
            <a:avLst/>
          </a:prstGeom>
        </p:spPr>
        <p:txBody>
          <a:bodyPr anchor="t" rtlCol="false" tIns="0" lIns="0" bIns="0" rIns="0">
            <a:spAutoFit/>
          </a:bodyPr>
          <a:lstStyle/>
          <a:p>
            <a:pPr algn="l">
              <a:lnSpc>
                <a:spcPts val="16768"/>
              </a:lnSpc>
            </a:pPr>
            <a:r>
              <a:rPr lang="en-US" sz="13100" spc="-1624">
                <a:solidFill>
                  <a:srgbClr val="05061C"/>
                </a:solidFill>
                <a:latin typeface="Mokoto"/>
                <a:ea typeface="Mokoto"/>
                <a:cs typeface="Mokoto"/>
                <a:sym typeface="Mokoto"/>
              </a:rPr>
              <a:t>SISTEMAS DE</a:t>
            </a:r>
          </a:p>
          <a:p>
            <a:pPr algn="l" marL="0" indent="0" lvl="0">
              <a:lnSpc>
                <a:spcPts val="15744"/>
              </a:lnSpc>
            </a:pPr>
            <a:r>
              <a:rPr lang="en-US" sz="12300" spc="-1525">
                <a:solidFill>
                  <a:srgbClr val="05061C"/>
                </a:solidFill>
                <a:latin typeface="Mokoto"/>
                <a:ea typeface="Mokoto"/>
                <a:cs typeface="Mokoto"/>
                <a:sym typeface="Mokoto"/>
              </a:rPr>
              <a:t>RECOMENDACION</a:t>
            </a:r>
          </a:p>
        </p:txBody>
      </p:sp>
      <p:sp>
        <p:nvSpPr>
          <p:cNvPr name="TextBox 3" id="3"/>
          <p:cNvSpPr txBox="true"/>
          <p:nvPr/>
        </p:nvSpPr>
        <p:spPr>
          <a:xfrm rot="0">
            <a:off x="1208857" y="1484854"/>
            <a:ext cx="10569348" cy="967740"/>
          </a:xfrm>
          <a:prstGeom prst="rect">
            <a:avLst/>
          </a:prstGeom>
        </p:spPr>
        <p:txBody>
          <a:bodyPr anchor="t" rtlCol="false" tIns="0" lIns="0" bIns="0" rIns="0">
            <a:spAutoFit/>
          </a:bodyPr>
          <a:lstStyle/>
          <a:p>
            <a:pPr algn="l">
              <a:lnSpc>
                <a:spcPts val="3913"/>
              </a:lnSpc>
            </a:pPr>
            <a:r>
              <a:rPr lang="en-US" sz="2942" b="true">
                <a:solidFill>
                  <a:srgbClr val="FBFEFE"/>
                </a:solidFill>
                <a:latin typeface="Canva Sans Bold"/>
                <a:ea typeface="Canva Sans Bold"/>
                <a:cs typeface="Canva Sans Bold"/>
                <a:sym typeface="Canva Sans Bold"/>
              </a:rPr>
              <a:t>Garcia Noriz Juan Eduardo</a:t>
            </a:r>
          </a:p>
          <a:p>
            <a:pPr algn="l" marL="0" indent="0" lvl="0">
              <a:lnSpc>
                <a:spcPts val="3913"/>
              </a:lnSpc>
            </a:pPr>
            <a:r>
              <a:rPr lang="en-US" b="true" sz="2942">
                <a:solidFill>
                  <a:srgbClr val="FBFEFE"/>
                </a:solidFill>
                <a:latin typeface="Canva Sans Bold"/>
                <a:ea typeface="Canva Sans Bold"/>
                <a:cs typeface="Canva Sans Bold"/>
                <a:sym typeface="Canva Sans Bold"/>
              </a:rPr>
              <a:t>Herrera Quiñones Abraham Gael</a:t>
            </a:r>
          </a:p>
        </p:txBody>
      </p:sp>
      <p:sp>
        <p:nvSpPr>
          <p:cNvPr name="Freeform 4" id="4"/>
          <p:cNvSpPr/>
          <p:nvPr/>
        </p:nvSpPr>
        <p:spPr>
          <a:xfrm flipH="false" flipV="false" rot="5400000">
            <a:off x="11284087" y="-1406260"/>
            <a:ext cx="2525072" cy="3773885"/>
          </a:xfrm>
          <a:custGeom>
            <a:avLst/>
            <a:gdLst/>
            <a:ahLst/>
            <a:cxnLst/>
            <a:rect r="r" b="b" t="t" l="l"/>
            <a:pathLst>
              <a:path h="3773885" w="2525072">
                <a:moveTo>
                  <a:pt x="0" y="0"/>
                </a:moveTo>
                <a:lnTo>
                  <a:pt x="2525072" y="0"/>
                </a:lnTo>
                <a:lnTo>
                  <a:pt x="2525072" y="3773885"/>
                </a:lnTo>
                <a:lnTo>
                  <a:pt x="0" y="37738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49992" y="7364372"/>
            <a:ext cx="9453842" cy="3919047"/>
          </a:xfrm>
          <a:custGeom>
            <a:avLst/>
            <a:gdLst/>
            <a:ahLst/>
            <a:cxnLst/>
            <a:rect r="r" b="b" t="t" l="l"/>
            <a:pathLst>
              <a:path h="3919047" w="9453842">
                <a:moveTo>
                  <a:pt x="0" y="0"/>
                </a:moveTo>
                <a:lnTo>
                  <a:pt x="9453842" y="0"/>
                </a:lnTo>
                <a:lnTo>
                  <a:pt x="9453842" y="3919048"/>
                </a:lnTo>
                <a:lnTo>
                  <a:pt x="0" y="39190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8592438" y="1427933"/>
            <a:ext cx="956758" cy="5979735"/>
          </a:xfrm>
          <a:custGeom>
            <a:avLst/>
            <a:gdLst/>
            <a:ahLst/>
            <a:cxnLst/>
            <a:rect r="r" b="b" t="t" l="l"/>
            <a:pathLst>
              <a:path h="5979735" w="956758">
                <a:moveTo>
                  <a:pt x="0" y="0"/>
                </a:moveTo>
                <a:lnTo>
                  <a:pt x="956758" y="0"/>
                </a:lnTo>
                <a:lnTo>
                  <a:pt x="956758" y="5979735"/>
                </a:lnTo>
                <a:lnTo>
                  <a:pt x="0" y="59797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5139840" y="-873347"/>
            <a:ext cx="4133590" cy="4133590"/>
          </a:xfrm>
          <a:custGeom>
            <a:avLst/>
            <a:gdLst/>
            <a:ahLst/>
            <a:cxnLst/>
            <a:rect r="r" b="b" t="t" l="l"/>
            <a:pathLst>
              <a:path h="4133590" w="4133590">
                <a:moveTo>
                  <a:pt x="0" y="0"/>
                </a:moveTo>
                <a:lnTo>
                  <a:pt x="4133590" y="0"/>
                </a:lnTo>
                <a:lnTo>
                  <a:pt x="4133590" y="4133590"/>
                </a:lnTo>
                <a:lnTo>
                  <a:pt x="0" y="413359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5400000">
            <a:off x="18843977" y="3014944"/>
            <a:ext cx="858907" cy="5979735"/>
          </a:xfrm>
          <a:custGeom>
            <a:avLst/>
            <a:gdLst/>
            <a:ahLst/>
            <a:cxnLst/>
            <a:rect r="r" b="b" t="t" l="l"/>
            <a:pathLst>
              <a:path h="5979735" w="858907">
                <a:moveTo>
                  <a:pt x="0" y="0"/>
                </a:moveTo>
                <a:lnTo>
                  <a:pt x="858907" y="0"/>
                </a:lnTo>
                <a:lnTo>
                  <a:pt x="858907" y="5979736"/>
                </a:lnTo>
                <a:lnTo>
                  <a:pt x="0" y="597973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5278832" y="7229853"/>
            <a:ext cx="2487716" cy="5105388"/>
          </a:xfrm>
          <a:custGeom>
            <a:avLst/>
            <a:gdLst/>
            <a:ahLst/>
            <a:cxnLst/>
            <a:rect r="r" b="b" t="t" l="l"/>
            <a:pathLst>
              <a:path h="5105388" w="2487716">
                <a:moveTo>
                  <a:pt x="0" y="0"/>
                </a:moveTo>
                <a:lnTo>
                  <a:pt x="2487716" y="0"/>
                </a:lnTo>
                <a:lnTo>
                  <a:pt x="2487716" y="5105388"/>
                </a:lnTo>
                <a:lnTo>
                  <a:pt x="0" y="510538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9022975" y="7229853"/>
            <a:ext cx="2633170" cy="3368008"/>
          </a:xfrm>
          <a:custGeom>
            <a:avLst/>
            <a:gdLst/>
            <a:ahLst/>
            <a:cxnLst/>
            <a:rect r="r" b="b" t="t" l="l"/>
            <a:pathLst>
              <a:path h="3368008" w="2633170">
                <a:moveTo>
                  <a:pt x="0" y="0"/>
                </a:moveTo>
                <a:lnTo>
                  <a:pt x="2633171" y="0"/>
                </a:lnTo>
                <a:lnTo>
                  <a:pt x="2633171" y="3368009"/>
                </a:lnTo>
                <a:lnTo>
                  <a:pt x="0" y="336800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2051031" y="7364372"/>
            <a:ext cx="2608676" cy="3368008"/>
          </a:xfrm>
          <a:custGeom>
            <a:avLst/>
            <a:gdLst/>
            <a:ahLst/>
            <a:cxnLst/>
            <a:rect r="r" b="b" t="t" l="l"/>
            <a:pathLst>
              <a:path h="3368008" w="2608676">
                <a:moveTo>
                  <a:pt x="0" y="0"/>
                </a:moveTo>
                <a:lnTo>
                  <a:pt x="2608676" y="0"/>
                </a:lnTo>
                <a:lnTo>
                  <a:pt x="2608676" y="3368009"/>
                </a:lnTo>
                <a:lnTo>
                  <a:pt x="0" y="336800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0F6F5"/>
        </a:solidFill>
      </p:bgPr>
    </p:bg>
    <p:spTree>
      <p:nvGrpSpPr>
        <p:cNvPr id="1" name=""/>
        <p:cNvGrpSpPr/>
        <p:nvPr/>
      </p:nvGrpSpPr>
      <p:grpSpPr>
        <a:xfrm>
          <a:off x="0" y="0"/>
          <a:ext cx="0" cy="0"/>
          <a:chOff x="0" y="0"/>
          <a:chExt cx="0" cy="0"/>
        </a:xfrm>
      </p:grpSpPr>
      <p:sp>
        <p:nvSpPr>
          <p:cNvPr name="AutoShape 2" id="2"/>
          <p:cNvSpPr/>
          <p:nvPr/>
        </p:nvSpPr>
        <p:spPr>
          <a:xfrm>
            <a:off x="9539694" y="2311154"/>
            <a:ext cx="7389970" cy="0"/>
          </a:xfrm>
          <a:prstGeom prst="line">
            <a:avLst/>
          </a:prstGeom>
          <a:ln cap="flat" w="38100">
            <a:solidFill>
              <a:srgbClr val="000000"/>
            </a:solidFill>
            <a:prstDash val="solid"/>
            <a:headEnd type="none" len="sm" w="sm"/>
            <a:tailEnd type="none" len="sm" w="sm"/>
          </a:ln>
        </p:spPr>
      </p:sp>
      <p:sp>
        <p:nvSpPr>
          <p:cNvPr name="AutoShape 3" id="3"/>
          <p:cNvSpPr/>
          <p:nvPr/>
        </p:nvSpPr>
        <p:spPr>
          <a:xfrm>
            <a:off x="9539694" y="3247563"/>
            <a:ext cx="7389970" cy="0"/>
          </a:xfrm>
          <a:prstGeom prst="line">
            <a:avLst/>
          </a:prstGeom>
          <a:ln cap="flat" w="38100">
            <a:solidFill>
              <a:srgbClr val="000000"/>
            </a:solidFill>
            <a:prstDash val="solid"/>
            <a:headEnd type="none" len="sm" w="sm"/>
            <a:tailEnd type="none" len="sm" w="sm"/>
          </a:ln>
        </p:spPr>
      </p:sp>
      <p:sp>
        <p:nvSpPr>
          <p:cNvPr name="AutoShape 4" id="4"/>
          <p:cNvSpPr/>
          <p:nvPr/>
        </p:nvSpPr>
        <p:spPr>
          <a:xfrm>
            <a:off x="9539694" y="4183972"/>
            <a:ext cx="7389970" cy="0"/>
          </a:xfrm>
          <a:prstGeom prst="line">
            <a:avLst/>
          </a:prstGeom>
          <a:ln cap="flat" w="38100">
            <a:solidFill>
              <a:srgbClr val="000000"/>
            </a:solidFill>
            <a:prstDash val="solid"/>
            <a:headEnd type="none" len="sm" w="sm"/>
            <a:tailEnd type="none" len="sm" w="sm"/>
          </a:ln>
        </p:spPr>
      </p:sp>
      <p:sp>
        <p:nvSpPr>
          <p:cNvPr name="AutoShape 5" id="5"/>
          <p:cNvSpPr/>
          <p:nvPr/>
        </p:nvSpPr>
        <p:spPr>
          <a:xfrm>
            <a:off x="9539694" y="5120381"/>
            <a:ext cx="7389970" cy="0"/>
          </a:xfrm>
          <a:prstGeom prst="line">
            <a:avLst/>
          </a:prstGeom>
          <a:ln cap="flat" w="38100">
            <a:solidFill>
              <a:srgbClr val="000000"/>
            </a:solidFill>
            <a:prstDash val="solid"/>
            <a:headEnd type="none" len="sm" w="sm"/>
            <a:tailEnd type="none" len="sm" w="sm"/>
          </a:ln>
        </p:spPr>
      </p:sp>
      <p:sp>
        <p:nvSpPr>
          <p:cNvPr name="AutoShape 6" id="6"/>
          <p:cNvSpPr/>
          <p:nvPr/>
        </p:nvSpPr>
        <p:spPr>
          <a:xfrm>
            <a:off x="9539694" y="6056791"/>
            <a:ext cx="7389970" cy="0"/>
          </a:xfrm>
          <a:prstGeom prst="line">
            <a:avLst/>
          </a:prstGeom>
          <a:ln cap="flat" w="38100">
            <a:solidFill>
              <a:srgbClr val="000000"/>
            </a:solidFill>
            <a:prstDash val="solid"/>
            <a:headEnd type="none" len="sm" w="sm"/>
            <a:tailEnd type="none" len="sm" w="sm"/>
          </a:ln>
        </p:spPr>
      </p:sp>
      <p:sp>
        <p:nvSpPr>
          <p:cNvPr name="AutoShape 7" id="7"/>
          <p:cNvSpPr/>
          <p:nvPr/>
        </p:nvSpPr>
        <p:spPr>
          <a:xfrm flipV="true">
            <a:off x="9539694" y="1374245"/>
            <a:ext cx="7389970" cy="0"/>
          </a:xfrm>
          <a:prstGeom prst="line">
            <a:avLst/>
          </a:prstGeom>
          <a:ln cap="flat" w="38100">
            <a:solidFill>
              <a:srgbClr val="000000"/>
            </a:solidFill>
            <a:prstDash val="solid"/>
            <a:headEnd type="none" len="sm" w="sm"/>
            <a:tailEnd type="none" len="sm" w="sm"/>
          </a:ln>
        </p:spPr>
      </p:sp>
      <p:sp>
        <p:nvSpPr>
          <p:cNvPr name="TextBox 8" id="8"/>
          <p:cNvSpPr txBox="true"/>
          <p:nvPr/>
        </p:nvSpPr>
        <p:spPr>
          <a:xfrm rot="0">
            <a:off x="9539694" y="1518546"/>
            <a:ext cx="7719606" cy="547972"/>
          </a:xfrm>
          <a:prstGeom prst="rect">
            <a:avLst/>
          </a:prstGeom>
        </p:spPr>
        <p:txBody>
          <a:bodyPr anchor="t" rtlCol="false" tIns="0" lIns="0" bIns="0" rIns="0">
            <a:spAutoFit/>
          </a:bodyPr>
          <a:lstStyle/>
          <a:p>
            <a:pPr algn="l">
              <a:lnSpc>
                <a:spcPts val="4434"/>
              </a:lnSpc>
              <a:spcBef>
                <a:spcPct val="0"/>
              </a:spcBef>
            </a:pPr>
            <a:r>
              <a:rPr lang="en-US" b="true" sz="3167">
                <a:solidFill>
                  <a:srgbClr val="05061C"/>
                </a:solidFill>
                <a:latin typeface="Canva Sans Bold"/>
                <a:ea typeface="Canva Sans Bold"/>
                <a:cs typeface="Canva Sans Bold"/>
                <a:sym typeface="Canva Sans Bold"/>
              </a:rPr>
              <a:t>01. Introducción</a:t>
            </a:r>
          </a:p>
        </p:txBody>
      </p:sp>
      <p:sp>
        <p:nvSpPr>
          <p:cNvPr name="TextBox 9" id="9"/>
          <p:cNvSpPr txBox="true"/>
          <p:nvPr/>
        </p:nvSpPr>
        <p:spPr>
          <a:xfrm rot="0">
            <a:off x="9539694" y="2449202"/>
            <a:ext cx="7719606" cy="547972"/>
          </a:xfrm>
          <a:prstGeom prst="rect">
            <a:avLst/>
          </a:prstGeom>
        </p:spPr>
        <p:txBody>
          <a:bodyPr anchor="t" rtlCol="false" tIns="0" lIns="0" bIns="0" rIns="0">
            <a:spAutoFit/>
          </a:bodyPr>
          <a:lstStyle/>
          <a:p>
            <a:pPr algn="l">
              <a:lnSpc>
                <a:spcPts val="4434"/>
              </a:lnSpc>
              <a:spcBef>
                <a:spcPct val="0"/>
              </a:spcBef>
            </a:pPr>
            <a:r>
              <a:rPr lang="en-US" b="true" sz="3167">
                <a:solidFill>
                  <a:srgbClr val="05061C"/>
                </a:solidFill>
                <a:latin typeface="Canva Sans Bold"/>
                <a:ea typeface="Canva Sans Bold"/>
                <a:cs typeface="Canva Sans Bold"/>
                <a:sym typeface="Canva Sans Bold"/>
              </a:rPr>
              <a:t>02. Tecnologías usadas</a:t>
            </a:r>
          </a:p>
        </p:txBody>
      </p:sp>
      <p:sp>
        <p:nvSpPr>
          <p:cNvPr name="TextBox 10" id="10"/>
          <p:cNvSpPr txBox="true"/>
          <p:nvPr/>
        </p:nvSpPr>
        <p:spPr>
          <a:xfrm rot="0">
            <a:off x="9539694" y="3396908"/>
            <a:ext cx="7719606" cy="547972"/>
          </a:xfrm>
          <a:prstGeom prst="rect">
            <a:avLst/>
          </a:prstGeom>
        </p:spPr>
        <p:txBody>
          <a:bodyPr anchor="t" rtlCol="false" tIns="0" lIns="0" bIns="0" rIns="0">
            <a:spAutoFit/>
          </a:bodyPr>
          <a:lstStyle/>
          <a:p>
            <a:pPr algn="l">
              <a:lnSpc>
                <a:spcPts val="4434"/>
              </a:lnSpc>
              <a:spcBef>
                <a:spcPct val="0"/>
              </a:spcBef>
            </a:pPr>
            <a:r>
              <a:rPr lang="en-US" b="true" sz="3167">
                <a:solidFill>
                  <a:srgbClr val="05061C"/>
                </a:solidFill>
                <a:latin typeface="Canva Sans Bold"/>
                <a:ea typeface="Canva Sans Bold"/>
                <a:cs typeface="Canva Sans Bold"/>
                <a:sym typeface="Canva Sans Bold"/>
              </a:rPr>
              <a:t>03. Tecnologias usadas</a:t>
            </a:r>
          </a:p>
        </p:txBody>
      </p:sp>
      <p:sp>
        <p:nvSpPr>
          <p:cNvPr name="TextBox 11" id="11"/>
          <p:cNvSpPr txBox="true"/>
          <p:nvPr/>
        </p:nvSpPr>
        <p:spPr>
          <a:xfrm rot="0">
            <a:off x="9539694" y="4331081"/>
            <a:ext cx="7719606" cy="547972"/>
          </a:xfrm>
          <a:prstGeom prst="rect">
            <a:avLst/>
          </a:prstGeom>
        </p:spPr>
        <p:txBody>
          <a:bodyPr anchor="t" rtlCol="false" tIns="0" lIns="0" bIns="0" rIns="0">
            <a:spAutoFit/>
          </a:bodyPr>
          <a:lstStyle/>
          <a:p>
            <a:pPr algn="l">
              <a:lnSpc>
                <a:spcPts val="4434"/>
              </a:lnSpc>
              <a:spcBef>
                <a:spcPct val="0"/>
              </a:spcBef>
            </a:pPr>
            <a:r>
              <a:rPr lang="en-US" b="true" sz="3167">
                <a:solidFill>
                  <a:srgbClr val="05061C"/>
                </a:solidFill>
                <a:latin typeface="Canva Sans Bold"/>
                <a:ea typeface="Canva Sans Bold"/>
                <a:cs typeface="Canva Sans Bold"/>
                <a:sym typeface="Canva Sans Bold"/>
              </a:rPr>
              <a:t>04. Algoritmos Utilizados</a:t>
            </a:r>
          </a:p>
        </p:txBody>
      </p:sp>
      <p:sp>
        <p:nvSpPr>
          <p:cNvPr name="TextBox 12" id="12"/>
          <p:cNvSpPr txBox="true"/>
          <p:nvPr/>
        </p:nvSpPr>
        <p:spPr>
          <a:xfrm rot="0">
            <a:off x="9539694" y="5267490"/>
            <a:ext cx="7719606" cy="547972"/>
          </a:xfrm>
          <a:prstGeom prst="rect">
            <a:avLst/>
          </a:prstGeom>
        </p:spPr>
        <p:txBody>
          <a:bodyPr anchor="t" rtlCol="false" tIns="0" lIns="0" bIns="0" rIns="0">
            <a:spAutoFit/>
          </a:bodyPr>
          <a:lstStyle/>
          <a:p>
            <a:pPr algn="l">
              <a:lnSpc>
                <a:spcPts val="4434"/>
              </a:lnSpc>
              <a:spcBef>
                <a:spcPct val="0"/>
              </a:spcBef>
            </a:pPr>
            <a:r>
              <a:rPr lang="en-US" b="true" sz="3167">
                <a:solidFill>
                  <a:srgbClr val="05061C"/>
                </a:solidFill>
                <a:latin typeface="Canva Sans Bold"/>
                <a:ea typeface="Canva Sans Bold"/>
                <a:cs typeface="Canva Sans Bold"/>
                <a:sym typeface="Canva Sans Bold"/>
              </a:rPr>
              <a:t>05. Frameworks utilizados</a:t>
            </a:r>
          </a:p>
        </p:txBody>
      </p:sp>
      <p:sp>
        <p:nvSpPr>
          <p:cNvPr name="AutoShape 13" id="13"/>
          <p:cNvSpPr/>
          <p:nvPr/>
        </p:nvSpPr>
        <p:spPr>
          <a:xfrm>
            <a:off x="9539694" y="7039936"/>
            <a:ext cx="7389970" cy="0"/>
          </a:xfrm>
          <a:prstGeom prst="line">
            <a:avLst/>
          </a:prstGeom>
          <a:ln cap="flat" w="38100">
            <a:solidFill>
              <a:srgbClr val="000000"/>
            </a:solidFill>
            <a:prstDash val="solid"/>
            <a:headEnd type="none" len="sm" w="sm"/>
            <a:tailEnd type="none" len="sm" w="sm"/>
          </a:ln>
        </p:spPr>
      </p:sp>
      <p:sp>
        <p:nvSpPr>
          <p:cNvPr name="AutoShape 14" id="14"/>
          <p:cNvSpPr/>
          <p:nvPr/>
        </p:nvSpPr>
        <p:spPr>
          <a:xfrm>
            <a:off x="9539694" y="7976346"/>
            <a:ext cx="7389970" cy="0"/>
          </a:xfrm>
          <a:prstGeom prst="line">
            <a:avLst/>
          </a:prstGeom>
          <a:ln cap="flat" w="38100">
            <a:solidFill>
              <a:srgbClr val="000000"/>
            </a:solidFill>
            <a:prstDash val="solid"/>
            <a:headEnd type="none" len="sm" w="sm"/>
            <a:tailEnd type="none" len="sm" w="sm"/>
          </a:ln>
        </p:spPr>
      </p:sp>
      <p:sp>
        <p:nvSpPr>
          <p:cNvPr name="TextBox 15" id="15"/>
          <p:cNvSpPr txBox="true"/>
          <p:nvPr/>
        </p:nvSpPr>
        <p:spPr>
          <a:xfrm rot="0">
            <a:off x="9539694" y="6252872"/>
            <a:ext cx="7719606" cy="547972"/>
          </a:xfrm>
          <a:prstGeom prst="rect">
            <a:avLst/>
          </a:prstGeom>
        </p:spPr>
        <p:txBody>
          <a:bodyPr anchor="t" rtlCol="false" tIns="0" lIns="0" bIns="0" rIns="0">
            <a:spAutoFit/>
          </a:bodyPr>
          <a:lstStyle/>
          <a:p>
            <a:pPr algn="l">
              <a:lnSpc>
                <a:spcPts val="4434"/>
              </a:lnSpc>
              <a:spcBef>
                <a:spcPct val="0"/>
              </a:spcBef>
            </a:pPr>
            <a:r>
              <a:rPr lang="en-US" b="true" sz="3167">
                <a:solidFill>
                  <a:srgbClr val="05061C"/>
                </a:solidFill>
                <a:latin typeface="Canva Sans Bold"/>
                <a:ea typeface="Canva Sans Bold"/>
                <a:cs typeface="Canva Sans Bold"/>
                <a:sym typeface="Canva Sans Bold"/>
              </a:rPr>
              <a:t>06. Herramientas</a:t>
            </a:r>
          </a:p>
        </p:txBody>
      </p:sp>
      <p:sp>
        <p:nvSpPr>
          <p:cNvPr name="TextBox 16" id="16"/>
          <p:cNvSpPr txBox="true"/>
          <p:nvPr/>
        </p:nvSpPr>
        <p:spPr>
          <a:xfrm rot="0">
            <a:off x="9539694" y="7187045"/>
            <a:ext cx="7719606" cy="547972"/>
          </a:xfrm>
          <a:prstGeom prst="rect">
            <a:avLst/>
          </a:prstGeom>
        </p:spPr>
        <p:txBody>
          <a:bodyPr anchor="t" rtlCol="false" tIns="0" lIns="0" bIns="0" rIns="0">
            <a:spAutoFit/>
          </a:bodyPr>
          <a:lstStyle/>
          <a:p>
            <a:pPr algn="l">
              <a:lnSpc>
                <a:spcPts val="4434"/>
              </a:lnSpc>
              <a:spcBef>
                <a:spcPct val="0"/>
              </a:spcBef>
            </a:pPr>
            <a:r>
              <a:rPr lang="en-US" b="true" sz="3167">
                <a:solidFill>
                  <a:srgbClr val="05061C"/>
                </a:solidFill>
                <a:latin typeface="Canva Sans Bold"/>
                <a:ea typeface="Canva Sans Bold"/>
                <a:cs typeface="Canva Sans Bold"/>
                <a:sym typeface="Canva Sans Bold"/>
              </a:rPr>
              <a:t>07. Conclusión </a:t>
            </a:r>
          </a:p>
        </p:txBody>
      </p:sp>
      <p:sp>
        <p:nvSpPr>
          <p:cNvPr name="TextBox 17" id="17"/>
          <p:cNvSpPr txBox="true"/>
          <p:nvPr/>
        </p:nvSpPr>
        <p:spPr>
          <a:xfrm rot="0">
            <a:off x="1281867" y="1939095"/>
            <a:ext cx="7862133" cy="2005785"/>
          </a:xfrm>
          <a:prstGeom prst="rect">
            <a:avLst/>
          </a:prstGeom>
        </p:spPr>
        <p:txBody>
          <a:bodyPr anchor="t" rtlCol="false" tIns="0" lIns="0" bIns="0" rIns="0">
            <a:spAutoFit/>
          </a:bodyPr>
          <a:lstStyle/>
          <a:p>
            <a:pPr algn="just" marL="0" indent="0" lvl="0">
              <a:lnSpc>
                <a:spcPts val="15488"/>
              </a:lnSpc>
              <a:spcBef>
                <a:spcPct val="0"/>
              </a:spcBef>
            </a:pPr>
            <a:r>
              <a:rPr lang="en-US" sz="14080" spc="-1182">
                <a:solidFill>
                  <a:srgbClr val="05061C"/>
                </a:solidFill>
                <a:latin typeface="Mokoto"/>
                <a:ea typeface="Mokoto"/>
                <a:cs typeface="Mokoto"/>
                <a:sym typeface="Mokoto"/>
              </a:rPr>
              <a:t>ÍNDICE</a:t>
            </a:r>
          </a:p>
        </p:txBody>
      </p:sp>
      <p:sp>
        <p:nvSpPr>
          <p:cNvPr name="Freeform 18" id="18"/>
          <p:cNvSpPr/>
          <p:nvPr/>
        </p:nvSpPr>
        <p:spPr>
          <a:xfrm flipH="false" flipV="false" rot="0">
            <a:off x="1281867" y="4183972"/>
            <a:ext cx="3457161" cy="4080340"/>
          </a:xfrm>
          <a:custGeom>
            <a:avLst/>
            <a:gdLst/>
            <a:ahLst/>
            <a:cxnLst/>
            <a:rect r="r" b="b" t="t" l="l"/>
            <a:pathLst>
              <a:path h="4080340" w="3457161">
                <a:moveTo>
                  <a:pt x="0" y="0"/>
                </a:moveTo>
                <a:lnTo>
                  <a:pt x="3457161" y="0"/>
                </a:lnTo>
                <a:lnTo>
                  <a:pt x="3457161" y="4080340"/>
                </a:lnTo>
                <a:lnTo>
                  <a:pt x="0" y="40803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2697006" y="5334165"/>
            <a:ext cx="5600124" cy="7404010"/>
          </a:xfrm>
          <a:custGeom>
            <a:avLst/>
            <a:gdLst/>
            <a:ahLst/>
            <a:cxnLst/>
            <a:rect r="r" b="b" t="t" l="l"/>
            <a:pathLst>
              <a:path h="7404010" w="5600124">
                <a:moveTo>
                  <a:pt x="0" y="0"/>
                </a:moveTo>
                <a:lnTo>
                  <a:pt x="5600124" y="0"/>
                </a:lnTo>
                <a:lnTo>
                  <a:pt x="5600124" y="7404010"/>
                </a:lnTo>
                <a:lnTo>
                  <a:pt x="0" y="7404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0F6F5"/>
        </a:solidFill>
      </p:bgPr>
    </p:bg>
    <p:spTree>
      <p:nvGrpSpPr>
        <p:cNvPr id="1" name=""/>
        <p:cNvGrpSpPr/>
        <p:nvPr/>
      </p:nvGrpSpPr>
      <p:grpSpPr>
        <a:xfrm>
          <a:off x="0" y="0"/>
          <a:ext cx="0" cy="0"/>
          <a:chOff x="0" y="0"/>
          <a:chExt cx="0" cy="0"/>
        </a:xfrm>
      </p:grpSpPr>
      <p:grpSp>
        <p:nvGrpSpPr>
          <p:cNvPr name="Group 2" id="2"/>
          <p:cNvGrpSpPr/>
          <p:nvPr/>
        </p:nvGrpSpPr>
        <p:grpSpPr>
          <a:xfrm rot="0">
            <a:off x="-696440" y="1689003"/>
            <a:ext cx="20835606" cy="2604951"/>
            <a:chOff x="0" y="0"/>
            <a:chExt cx="5487567" cy="686078"/>
          </a:xfrm>
        </p:grpSpPr>
        <p:sp>
          <p:nvSpPr>
            <p:cNvPr name="Freeform 3" id="3"/>
            <p:cNvSpPr/>
            <p:nvPr/>
          </p:nvSpPr>
          <p:spPr>
            <a:xfrm flipH="false" flipV="false" rot="0">
              <a:off x="0" y="0"/>
              <a:ext cx="5487567" cy="686078"/>
            </a:xfrm>
            <a:custGeom>
              <a:avLst/>
              <a:gdLst/>
              <a:ahLst/>
              <a:cxnLst/>
              <a:rect r="r" b="b" t="t" l="l"/>
              <a:pathLst>
                <a:path h="686078" w="5487567">
                  <a:moveTo>
                    <a:pt x="0" y="0"/>
                  </a:moveTo>
                  <a:lnTo>
                    <a:pt x="5487567" y="0"/>
                  </a:lnTo>
                  <a:lnTo>
                    <a:pt x="5487567" y="686078"/>
                  </a:lnTo>
                  <a:lnTo>
                    <a:pt x="0" y="686078"/>
                  </a:lnTo>
                  <a:close/>
                </a:path>
              </a:pathLst>
            </a:custGeom>
            <a:solidFill>
              <a:srgbClr val="4E767D"/>
            </a:solidFill>
          </p:spPr>
        </p:sp>
        <p:sp>
          <p:nvSpPr>
            <p:cNvPr name="TextBox 4" id="4"/>
            <p:cNvSpPr txBox="true"/>
            <p:nvPr/>
          </p:nvSpPr>
          <p:spPr>
            <a:xfrm>
              <a:off x="0" y="-47625"/>
              <a:ext cx="5487567" cy="733703"/>
            </a:xfrm>
            <a:prstGeom prst="rect">
              <a:avLst/>
            </a:prstGeom>
          </p:spPr>
          <p:txBody>
            <a:bodyPr anchor="ctr" rtlCol="false" tIns="50800" lIns="50800" bIns="50800" rIns="50800"/>
            <a:lstStyle/>
            <a:p>
              <a:pPr algn="ctr">
                <a:lnSpc>
                  <a:spcPts val="3174"/>
                </a:lnSpc>
              </a:pPr>
            </a:p>
          </p:txBody>
        </p:sp>
      </p:grpSp>
      <p:sp>
        <p:nvSpPr>
          <p:cNvPr name="TextBox 5" id="5"/>
          <p:cNvSpPr txBox="true"/>
          <p:nvPr/>
        </p:nvSpPr>
        <p:spPr>
          <a:xfrm rot="0">
            <a:off x="1443832" y="2563938"/>
            <a:ext cx="15400337" cy="1543050"/>
          </a:xfrm>
          <a:prstGeom prst="rect">
            <a:avLst/>
          </a:prstGeom>
        </p:spPr>
        <p:txBody>
          <a:bodyPr anchor="t" rtlCol="false" tIns="0" lIns="0" bIns="0" rIns="0">
            <a:spAutoFit/>
          </a:bodyPr>
          <a:lstStyle/>
          <a:p>
            <a:pPr algn="ctr" marL="0" indent="0" lvl="0">
              <a:lnSpc>
                <a:spcPts val="12120"/>
              </a:lnSpc>
              <a:spcBef>
                <a:spcPct val="0"/>
              </a:spcBef>
            </a:pPr>
            <a:r>
              <a:rPr lang="en-US" sz="10100" spc="-606">
                <a:solidFill>
                  <a:srgbClr val="F0F6F5"/>
                </a:solidFill>
                <a:latin typeface="Mokoto"/>
                <a:ea typeface="Mokoto"/>
                <a:cs typeface="Mokoto"/>
                <a:sym typeface="Mokoto"/>
              </a:rPr>
              <a:t>Introducción</a:t>
            </a:r>
          </a:p>
        </p:txBody>
      </p:sp>
      <p:sp>
        <p:nvSpPr>
          <p:cNvPr name="TextBox 6" id="6"/>
          <p:cNvSpPr txBox="true"/>
          <p:nvPr/>
        </p:nvSpPr>
        <p:spPr>
          <a:xfrm rot="0">
            <a:off x="3023523" y="4953815"/>
            <a:ext cx="9026723" cy="4164340"/>
          </a:xfrm>
          <a:prstGeom prst="rect">
            <a:avLst/>
          </a:prstGeom>
        </p:spPr>
        <p:txBody>
          <a:bodyPr anchor="t" rtlCol="false" tIns="0" lIns="0" bIns="0" rIns="0">
            <a:spAutoFit/>
          </a:bodyPr>
          <a:lstStyle/>
          <a:p>
            <a:pPr algn="l">
              <a:lnSpc>
                <a:spcPts val="4743"/>
              </a:lnSpc>
            </a:pPr>
            <a:r>
              <a:rPr lang="en-US" sz="3388">
                <a:solidFill>
                  <a:srgbClr val="000000"/>
                </a:solidFill>
                <a:latin typeface="Canva Sans"/>
                <a:ea typeface="Canva Sans"/>
                <a:cs typeface="Canva Sans"/>
                <a:sym typeface="Canva Sans"/>
              </a:rPr>
              <a:t>Un sistema de recomendación es una herramienta tecnológica que busca predecir las preferencias de los usuarios basándose en datos previos. Su objetivo principal es mejorar la experiencia del usuario ofreciendo sugerencias personalizadas. </a:t>
            </a:r>
          </a:p>
        </p:txBody>
      </p:sp>
      <p:sp>
        <p:nvSpPr>
          <p:cNvPr name="Freeform 7" id="7"/>
          <p:cNvSpPr/>
          <p:nvPr/>
        </p:nvSpPr>
        <p:spPr>
          <a:xfrm flipH="false" flipV="false" rot="0">
            <a:off x="13486340" y="4486091"/>
            <a:ext cx="3357828" cy="5231743"/>
          </a:xfrm>
          <a:custGeom>
            <a:avLst/>
            <a:gdLst/>
            <a:ahLst/>
            <a:cxnLst/>
            <a:rect r="r" b="b" t="t" l="l"/>
            <a:pathLst>
              <a:path h="5231743" w="3357828">
                <a:moveTo>
                  <a:pt x="0" y="0"/>
                </a:moveTo>
                <a:lnTo>
                  <a:pt x="3357828" y="0"/>
                </a:lnTo>
                <a:lnTo>
                  <a:pt x="3357828" y="5231744"/>
                </a:lnTo>
                <a:lnTo>
                  <a:pt x="0" y="52317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false" rot="0">
            <a:off x="-3508757" y="-1064553"/>
            <a:ext cx="9751946" cy="2563471"/>
          </a:xfrm>
          <a:custGeom>
            <a:avLst/>
            <a:gdLst/>
            <a:ahLst/>
            <a:cxnLst/>
            <a:rect r="r" b="b" t="t" l="l"/>
            <a:pathLst>
              <a:path h="2563471" w="9751946">
                <a:moveTo>
                  <a:pt x="9751946" y="0"/>
                </a:moveTo>
                <a:lnTo>
                  <a:pt x="0" y="0"/>
                </a:lnTo>
                <a:lnTo>
                  <a:pt x="0" y="2563471"/>
                </a:lnTo>
                <a:lnTo>
                  <a:pt x="9751946" y="2563471"/>
                </a:lnTo>
                <a:lnTo>
                  <a:pt x="9751946" y="0"/>
                </a:lnTo>
                <a:close/>
              </a:path>
            </a:pathLst>
          </a:custGeom>
          <a:blipFill>
            <a:blip r:embed="rId4">
              <a:alphaModFix amt="38000"/>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14994293" y="8520479"/>
            <a:ext cx="9751946" cy="2563471"/>
          </a:xfrm>
          <a:custGeom>
            <a:avLst/>
            <a:gdLst/>
            <a:ahLst/>
            <a:cxnLst/>
            <a:rect r="r" b="b" t="t" l="l"/>
            <a:pathLst>
              <a:path h="2563471" w="9751946">
                <a:moveTo>
                  <a:pt x="9751945" y="0"/>
                </a:moveTo>
                <a:lnTo>
                  <a:pt x="0" y="0"/>
                </a:lnTo>
                <a:lnTo>
                  <a:pt x="0" y="2563471"/>
                </a:lnTo>
                <a:lnTo>
                  <a:pt x="9751945" y="2563471"/>
                </a:lnTo>
                <a:lnTo>
                  <a:pt x="9751945" y="0"/>
                </a:lnTo>
                <a:close/>
              </a:path>
            </a:pathLst>
          </a:custGeom>
          <a:blipFill>
            <a:blip r:embed="rId4">
              <a:alphaModFix amt="38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4E767D"/>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12461598" y="-60753"/>
            <a:ext cx="8288984" cy="2178906"/>
          </a:xfrm>
          <a:custGeom>
            <a:avLst/>
            <a:gdLst/>
            <a:ahLst/>
            <a:cxnLst/>
            <a:rect r="r" b="b" t="t" l="l"/>
            <a:pathLst>
              <a:path h="2178906" w="8288984">
                <a:moveTo>
                  <a:pt x="8288984" y="0"/>
                </a:moveTo>
                <a:lnTo>
                  <a:pt x="0" y="0"/>
                </a:lnTo>
                <a:lnTo>
                  <a:pt x="0" y="2178906"/>
                </a:lnTo>
                <a:lnTo>
                  <a:pt x="8288984" y="2178906"/>
                </a:lnTo>
                <a:lnTo>
                  <a:pt x="8288984" y="0"/>
                </a:lnTo>
                <a:close/>
              </a:path>
            </a:pathLst>
          </a:custGeom>
          <a:blipFill>
            <a:blip r:embed="rId2">
              <a:alphaModFix amt="38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777208"/>
            <a:ext cx="16374040" cy="8732583"/>
            <a:chOff x="0" y="0"/>
            <a:chExt cx="4312504" cy="2299940"/>
          </a:xfrm>
        </p:grpSpPr>
        <p:sp>
          <p:nvSpPr>
            <p:cNvPr name="Freeform 4" id="4"/>
            <p:cNvSpPr/>
            <p:nvPr/>
          </p:nvSpPr>
          <p:spPr>
            <a:xfrm flipH="false" flipV="false" rot="0">
              <a:off x="0" y="0"/>
              <a:ext cx="4312504" cy="2299940"/>
            </a:xfrm>
            <a:custGeom>
              <a:avLst/>
              <a:gdLst/>
              <a:ahLst/>
              <a:cxnLst/>
              <a:rect r="r" b="b" t="t" l="l"/>
              <a:pathLst>
                <a:path h="2299940" w="4312504">
                  <a:moveTo>
                    <a:pt x="0" y="0"/>
                  </a:moveTo>
                  <a:lnTo>
                    <a:pt x="4312504" y="0"/>
                  </a:lnTo>
                  <a:lnTo>
                    <a:pt x="4312504" y="2299940"/>
                  </a:lnTo>
                  <a:lnTo>
                    <a:pt x="0" y="2299940"/>
                  </a:lnTo>
                  <a:close/>
                </a:path>
              </a:pathLst>
            </a:custGeom>
            <a:solidFill>
              <a:srgbClr val="F0F6F5"/>
            </a:solidFill>
          </p:spPr>
        </p:sp>
        <p:sp>
          <p:nvSpPr>
            <p:cNvPr name="TextBox 5" id="5"/>
            <p:cNvSpPr txBox="true"/>
            <p:nvPr/>
          </p:nvSpPr>
          <p:spPr>
            <a:xfrm>
              <a:off x="0" y="-47625"/>
              <a:ext cx="4312504" cy="2347565"/>
            </a:xfrm>
            <a:prstGeom prst="rect">
              <a:avLst/>
            </a:prstGeom>
          </p:spPr>
          <p:txBody>
            <a:bodyPr anchor="ctr" rtlCol="false" tIns="50800" lIns="50800" bIns="50800" rIns="50800"/>
            <a:lstStyle/>
            <a:p>
              <a:pPr algn="ctr">
                <a:lnSpc>
                  <a:spcPts val="3174"/>
                </a:lnSpc>
              </a:pPr>
            </a:p>
          </p:txBody>
        </p:sp>
      </p:grpSp>
      <p:sp>
        <p:nvSpPr>
          <p:cNvPr name="TextBox 6" id="6"/>
          <p:cNvSpPr txBox="true"/>
          <p:nvPr/>
        </p:nvSpPr>
        <p:spPr>
          <a:xfrm rot="0">
            <a:off x="1391066" y="3298849"/>
            <a:ext cx="15649307" cy="2727949"/>
          </a:xfrm>
          <a:prstGeom prst="rect">
            <a:avLst/>
          </a:prstGeom>
        </p:spPr>
        <p:txBody>
          <a:bodyPr anchor="t" rtlCol="false" tIns="0" lIns="0" bIns="0" rIns="0">
            <a:spAutoFit/>
          </a:bodyPr>
          <a:lstStyle/>
          <a:p>
            <a:pPr algn="ctr" marL="0" indent="0" lvl="0">
              <a:lnSpc>
                <a:spcPts val="10771"/>
              </a:lnSpc>
            </a:pPr>
            <a:r>
              <a:rPr lang="en-US" sz="8976" spc="-394">
                <a:solidFill>
                  <a:srgbClr val="000000"/>
                </a:solidFill>
                <a:latin typeface="Mokoto"/>
                <a:ea typeface="Mokoto"/>
                <a:cs typeface="Mokoto"/>
                <a:sym typeface="Mokoto"/>
              </a:rPr>
              <a:t>TECNOLOGÍAS USADAS</a:t>
            </a:r>
          </a:p>
        </p:txBody>
      </p:sp>
      <p:sp>
        <p:nvSpPr>
          <p:cNvPr name="TextBox 7" id="7"/>
          <p:cNvSpPr txBox="true"/>
          <p:nvPr/>
        </p:nvSpPr>
        <p:spPr>
          <a:xfrm rot="0">
            <a:off x="3684072" y="6206920"/>
            <a:ext cx="11141459" cy="1649404"/>
          </a:xfrm>
          <a:prstGeom prst="rect">
            <a:avLst/>
          </a:prstGeom>
        </p:spPr>
        <p:txBody>
          <a:bodyPr anchor="t" rtlCol="false" tIns="0" lIns="0" bIns="0" rIns="0">
            <a:spAutoFit/>
          </a:bodyPr>
          <a:lstStyle/>
          <a:p>
            <a:pPr algn="ctr">
              <a:lnSpc>
                <a:spcPts val="3305"/>
              </a:lnSpc>
            </a:pPr>
            <a:r>
              <a:rPr lang="en-US" sz="2485" b="true">
                <a:solidFill>
                  <a:srgbClr val="000000"/>
                </a:solidFill>
                <a:latin typeface="Canva Sans Bold"/>
                <a:ea typeface="Canva Sans Bold"/>
                <a:cs typeface="Canva Sans Bold"/>
                <a:sym typeface="Canva Sans Bold"/>
              </a:rPr>
              <a:t>Para desarrollar sistemas de recomendación, se pueden utilizar diversas tecnologías dependiendo de la complejidad del sistema y los volúmenes de datos manejados. Algunos de los elementos clave incluyen:</a:t>
            </a:r>
          </a:p>
          <a:p>
            <a:pPr algn="ctr" marL="0" indent="0" lvl="0">
              <a:lnSpc>
                <a:spcPts val="3305"/>
              </a:lnSpc>
            </a:pPr>
          </a:p>
        </p:txBody>
      </p:sp>
      <p:sp>
        <p:nvSpPr>
          <p:cNvPr name="Freeform 8" id="8"/>
          <p:cNvSpPr/>
          <p:nvPr/>
        </p:nvSpPr>
        <p:spPr>
          <a:xfrm flipH="false" flipV="false" rot="0">
            <a:off x="-811960" y="7641457"/>
            <a:ext cx="3824759" cy="3859848"/>
          </a:xfrm>
          <a:custGeom>
            <a:avLst/>
            <a:gdLst/>
            <a:ahLst/>
            <a:cxnLst/>
            <a:rect r="r" b="b" t="t" l="l"/>
            <a:pathLst>
              <a:path h="3859848" w="3824759">
                <a:moveTo>
                  <a:pt x="0" y="0"/>
                </a:moveTo>
                <a:lnTo>
                  <a:pt x="3824759" y="0"/>
                </a:lnTo>
                <a:lnTo>
                  <a:pt x="3824759" y="3859848"/>
                </a:lnTo>
                <a:lnTo>
                  <a:pt x="0" y="38598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5790644" y="-279825"/>
            <a:ext cx="3080752" cy="3103322"/>
          </a:xfrm>
          <a:custGeom>
            <a:avLst/>
            <a:gdLst/>
            <a:ahLst/>
            <a:cxnLst/>
            <a:rect r="r" b="b" t="t" l="l"/>
            <a:pathLst>
              <a:path h="3103322" w="3080752">
                <a:moveTo>
                  <a:pt x="0" y="0"/>
                </a:moveTo>
                <a:lnTo>
                  <a:pt x="3080752" y="0"/>
                </a:lnTo>
                <a:lnTo>
                  <a:pt x="3080752" y="3103322"/>
                </a:lnTo>
                <a:lnTo>
                  <a:pt x="0" y="31033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970515" y="-714114"/>
            <a:ext cx="6832222" cy="2832266"/>
          </a:xfrm>
          <a:custGeom>
            <a:avLst/>
            <a:gdLst/>
            <a:ahLst/>
            <a:cxnLst/>
            <a:rect r="r" b="b" t="t" l="l"/>
            <a:pathLst>
              <a:path h="2832266" w="6832222">
                <a:moveTo>
                  <a:pt x="0" y="0"/>
                </a:moveTo>
                <a:lnTo>
                  <a:pt x="6832221" y="0"/>
                </a:lnTo>
                <a:lnTo>
                  <a:pt x="6832221" y="2832267"/>
                </a:lnTo>
                <a:lnTo>
                  <a:pt x="0" y="283226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6606090" y="7217020"/>
            <a:ext cx="653210" cy="4082561"/>
          </a:xfrm>
          <a:custGeom>
            <a:avLst/>
            <a:gdLst/>
            <a:ahLst/>
            <a:cxnLst/>
            <a:rect r="r" b="b" t="t" l="l"/>
            <a:pathLst>
              <a:path h="4082561" w="653210">
                <a:moveTo>
                  <a:pt x="0" y="0"/>
                </a:moveTo>
                <a:lnTo>
                  <a:pt x="653210" y="0"/>
                </a:lnTo>
                <a:lnTo>
                  <a:pt x="653210" y="4082560"/>
                </a:lnTo>
                <a:lnTo>
                  <a:pt x="0" y="408256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5496804" y="7217020"/>
            <a:ext cx="586404" cy="4082561"/>
          </a:xfrm>
          <a:custGeom>
            <a:avLst/>
            <a:gdLst/>
            <a:ahLst/>
            <a:cxnLst/>
            <a:rect r="r" b="b" t="t" l="l"/>
            <a:pathLst>
              <a:path h="4082561" w="586404">
                <a:moveTo>
                  <a:pt x="0" y="0"/>
                </a:moveTo>
                <a:lnTo>
                  <a:pt x="586404" y="0"/>
                </a:lnTo>
                <a:lnTo>
                  <a:pt x="586404" y="4082560"/>
                </a:lnTo>
                <a:lnTo>
                  <a:pt x="0" y="408256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true" flipV="false" rot="0">
            <a:off x="-5860783" y="2668082"/>
            <a:ext cx="8288984" cy="2178906"/>
          </a:xfrm>
          <a:custGeom>
            <a:avLst/>
            <a:gdLst/>
            <a:ahLst/>
            <a:cxnLst/>
            <a:rect r="r" b="b" t="t" l="l"/>
            <a:pathLst>
              <a:path h="2178906" w="8288984">
                <a:moveTo>
                  <a:pt x="8288984" y="0"/>
                </a:moveTo>
                <a:lnTo>
                  <a:pt x="0" y="0"/>
                </a:lnTo>
                <a:lnTo>
                  <a:pt x="0" y="2178906"/>
                </a:lnTo>
                <a:lnTo>
                  <a:pt x="8288984" y="2178906"/>
                </a:lnTo>
                <a:lnTo>
                  <a:pt x="8288984" y="0"/>
                </a:lnTo>
                <a:close/>
              </a:path>
            </a:pathLst>
          </a:custGeom>
          <a:blipFill>
            <a:blip r:embed="rId2">
              <a:alphaModFix amt="38000"/>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true" flipV="false" rot="0">
            <a:off x="7501660" y="8875500"/>
            <a:ext cx="8288984" cy="2178906"/>
          </a:xfrm>
          <a:custGeom>
            <a:avLst/>
            <a:gdLst/>
            <a:ahLst/>
            <a:cxnLst/>
            <a:rect r="r" b="b" t="t" l="l"/>
            <a:pathLst>
              <a:path h="2178906" w="8288984">
                <a:moveTo>
                  <a:pt x="8288984" y="0"/>
                </a:moveTo>
                <a:lnTo>
                  <a:pt x="0" y="0"/>
                </a:lnTo>
                <a:lnTo>
                  <a:pt x="0" y="2178906"/>
                </a:lnTo>
                <a:lnTo>
                  <a:pt x="8288984" y="2178906"/>
                </a:lnTo>
                <a:lnTo>
                  <a:pt x="8288984" y="0"/>
                </a:lnTo>
                <a:close/>
              </a:path>
            </a:pathLst>
          </a:custGeom>
          <a:blipFill>
            <a:blip r:embed="rId2">
              <a:alphaModFix amt="38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0F6F5"/>
        </a:solidFill>
      </p:bgPr>
    </p:bg>
    <p:spTree>
      <p:nvGrpSpPr>
        <p:cNvPr id="1" name=""/>
        <p:cNvGrpSpPr/>
        <p:nvPr/>
      </p:nvGrpSpPr>
      <p:grpSpPr>
        <a:xfrm>
          <a:off x="0" y="0"/>
          <a:ext cx="0" cy="0"/>
          <a:chOff x="0" y="0"/>
          <a:chExt cx="0" cy="0"/>
        </a:xfrm>
      </p:grpSpPr>
      <p:grpSp>
        <p:nvGrpSpPr>
          <p:cNvPr name="Group 2" id="2"/>
          <p:cNvGrpSpPr/>
          <p:nvPr/>
        </p:nvGrpSpPr>
        <p:grpSpPr>
          <a:xfrm rot="0">
            <a:off x="14306386" y="4419828"/>
            <a:ext cx="1388329" cy="138832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47875" y="0"/>
                  </a:moveTo>
                  <a:lnTo>
                    <a:pt x="664925" y="0"/>
                  </a:lnTo>
                  <a:cubicBezTo>
                    <a:pt x="704144" y="0"/>
                    <a:pt x="741757" y="15580"/>
                    <a:pt x="769489" y="43311"/>
                  </a:cubicBezTo>
                  <a:cubicBezTo>
                    <a:pt x="797220" y="71043"/>
                    <a:pt x="812800" y="108656"/>
                    <a:pt x="812800" y="147875"/>
                  </a:cubicBezTo>
                  <a:lnTo>
                    <a:pt x="812800" y="664925"/>
                  </a:lnTo>
                  <a:cubicBezTo>
                    <a:pt x="812800" y="704144"/>
                    <a:pt x="797220" y="741757"/>
                    <a:pt x="769489" y="769489"/>
                  </a:cubicBezTo>
                  <a:cubicBezTo>
                    <a:pt x="741757" y="797220"/>
                    <a:pt x="704144" y="812800"/>
                    <a:pt x="664925" y="812800"/>
                  </a:cubicBezTo>
                  <a:lnTo>
                    <a:pt x="147875" y="812800"/>
                  </a:lnTo>
                  <a:cubicBezTo>
                    <a:pt x="108656" y="812800"/>
                    <a:pt x="71043" y="797220"/>
                    <a:pt x="43311" y="769489"/>
                  </a:cubicBezTo>
                  <a:cubicBezTo>
                    <a:pt x="15580" y="741757"/>
                    <a:pt x="0" y="704144"/>
                    <a:pt x="0" y="664925"/>
                  </a:cubicBezTo>
                  <a:lnTo>
                    <a:pt x="0" y="147875"/>
                  </a:lnTo>
                  <a:cubicBezTo>
                    <a:pt x="0" y="108656"/>
                    <a:pt x="15580" y="71043"/>
                    <a:pt x="43311" y="43311"/>
                  </a:cubicBezTo>
                  <a:cubicBezTo>
                    <a:pt x="71043" y="15580"/>
                    <a:pt x="108656" y="0"/>
                    <a:pt x="147875" y="0"/>
                  </a:cubicBezTo>
                  <a:close/>
                </a:path>
              </a:pathLst>
            </a:custGeom>
            <a:solidFill>
              <a:srgbClr val="4D9FAF"/>
            </a:solidFill>
          </p:spPr>
        </p:sp>
        <p:sp>
          <p:nvSpPr>
            <p:cNvPr name="TextBox 4" id="4"/>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2594079" y="4419828"/>
            <a:ext cx="1388329" cy="138832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147875" y="0"/>
                  </a:moveTo>
                  <a:lnTo>
                    <a:pt x="664925" y="0"/>
                  </a:lnTo>
                  <a:cubicBezTo>
                    <a:pt x="704144" y="0"/>
                    <a:pt x="741757" y="15580"/>
                    <a:pt x="769489" y="43311"/>
                  </a:cubicBezTo>
                  <a:cubicBezTo>
                    <a:pt x="797220" y="71043"/>
                    <a:pt x="812800" y="108656"/>
                    <a:pt x="812800" y="147875"/>
                  </a:cubicBezTo>
                  <a:lnTo>
                    <a:pt x="812800" y="664925"/>
                  </a:lnTo>
                  <a:cubicBezTo>
                    <a:pt x="812800" y="704144"/>
                    <a:pt x="797220" y="741757"/>
                    <a:pt x="769489" y="769489"/>
                  </a:cubicBezTo>
                  <a:cubicBezTo>
                    <a:pt x="741757" y="797220"/>
                    <a:pt x="704144" y="812800"/>
                    <a:pt x="664925" y="812800"/>
                  </a:cubicBezTo>
                  <a:lnTo>
                    <a:pt x="147875" y="812800"/>
                  </a:lnTo>
                  <a:cubicBezTo>
                    <a:pt x="108656" y="812800"/>
                    <a:pt x="71043" y="797220"/>
                    <a:pt x="43311" y="769489"/>
                  </a:cubicBezTo>
                  <a:cubicBezTo>
                    <a:pt x="15580" y="741757"/>
                    <a:pt x="0" y="704144"/>
                    <a:pt x="0" y="664925"/>
                  </a:cubicBezTo>
                  <a:lnTo>
                    <a:pt x="0" y="147875"/>
                  </a:lnTo>
                  <a:cubicBezTo>
                    <a:pt x="0" y="108656"/>
                    <a:pt x="15580" y="71043"/>
                    <a:pt x="43311" y="43311"/>
                  </a:cubicBezTo>
                  <a:cubicBezTo>
                    <a:pt x="71043" y="15580"/>
                    <a:pt x="108656" y="0"/>
                    <a:pt x="147875" y="0"/>
                  </a:cubicBezTo>
                  <a:close/>
                </a:path>
              </a:pathLst>
            </a:custGeom>
            <a:solidFill>
              <a:srgbClr val="4D9FAF"/>
            </a:solidFill>
          </p:spPr>
        </p:sp>
        <p:sp>
          <p:nvSpPr>
            <p:cNvPr name="TextBox 7" id="7"/>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8471458" y="4419828"/>
            <a:ext cx="1388329" cy="138832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147875" y="0"/>
                  </a:moveTo>
                  <a:lnTo>
                    <a:pt x="664925" y="0"/>
                  </a:lnTo>
                  <a:cubicBezTo>
                    <a:pt x="704144" y="0"/>
                    <a:pt x="741757" y="15580"/>
                    <a:pt x="769489" y="43311"/>
                  </a:cubicBezTo>
                  <a:cubicBezTo>
                    <a:pt x="797220" y="71043"/>
                    <a:pt x="812800" y="108656"/>
                    <a:pt x="812800" y="147875"/>
                  </a:cubicBezTo>
                  <a:lnTo>
                    <a:pt x="812800" y="664925"/>
                  </a:lnTo>
                  <a:cubicBezTo>
                    <a:pt x="812800" y="704144"/>
                    <a:pt x="797220" y="741757"/>
                    <a:pt x="769489" y="769489"/>
                  </a:cubicBezTo>
                  <a:cubicBezTo>
                    <a:pt x="741757" y="797220"/>
                    <a:pt x="704144" y="812800"/>
                    <a:pt x="664925" y="812800"/>
                  </a:cubicBezTo>
                  <a:lnTo>
                    <a:pt x="147875" y="812800"/>
                  </a:lnTo>
                  <a:cubicBezTo>
                    <a:pt x="108656" y="812800"/>
                    <a:pt x="71043" y="797220"/>
                    <a:pt x="43311" y="769489"/>
                  </a:cubicBezTo>
                  <a:cubicBezTo>
                    <a:pt x="15580" y="741757"/>
                    <a:pt x="0" y="704144"/>
                    <a:pt x="0" y="664925"/>
                  </a:cubicBezTo>
                  <a:lnTo>
                    <a:pt x="0" y="147875"/>
                  </a:lnTo>
                  <a:cubicBezTo>
                    <a:pt x="0" y="108656"/>
                    <a:pt x="15580" y="71043"/>
                    <a:pt x="43311" y="43311"/>
                  </a:cubicBezTo>
                  <a:cubicBezTo>
                    <a:pt x="71043" y="15580"/>
                    <a:pt x="108656" y="0"/>
                    <a:pt x="147875" y="0"/>
                  </a:cubicBezTo>
                  <a:close/>
                </a:path>
              </a:pathLst>
            </a:custGeom>
            <a:solidFill>
              <a:srgbClr val="4D9FAF"/>
            </a:solidFill>
          </p:spPr>
        </p:sp>
        <p:sp>
          <p:nvSpPr>
            <p:cNvPr name="TextBox 10" id="10"/>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8840836" y="4760284"/>
            <a:ext cx="754927" cy="754927"/>
          </a:xfrm>
          <a:custGeom>
            <a:avLst/>
            <a:gdLst/>
            <a:ahLst/>
            <a:cxnLst/>
            <a:rect r="r" b="b" t="t" l="l"/>
            <a:pathLst>
              <a:path h="754927" w="754927">
                <a:moveTo>
                  <a:pt x="0" y="0"/>
                </a:moveTo>
                <a:lnTo>
                  <a:pt x="754927" y="0"/>
                </a:lnTo>
                <a:lnTo>
                  <a:pt x="754927" y="754927"/>
                </a:lnTo>
                <a:lnTo>
                  <a:pt x="0" y="7549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2951391" y="4765678"/>
            <a:ext cx="696630" cy="696630"/>
          </a:xfrm>
          <a:custGeom>
            <a:avLst/>
            <a:gdLst/>
            <a:ahLst/>
            <a:cxnLst/>
            <a:rect r="r" b="b" t="t" l="l"/>
            <a:pathLst>
              <a:path h="696630" w="696630">
                <a:moveTo>
                  <a:pt x="0" y="0"/>
                </a:moveTo>
                <a:lnTo>
                  <a:pt x="696630" y="0"/>
                </a:lnTo>
                <a:lnTo>
                  <a:pt x="696630" y="696630"/>
                </a:lnTo>
                <a:lnTo>
                  <a:pt x="0" y="6966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765774" y="1689003"/>
            <a:ext cx="20835606" cy="1926330"/>
            <a:chOff x="0" y="0"/>
            <a:chExt cx="5487567" cy="507346"/>
          </a:xfrm>
        </p:grpSpPr>
        <p:sp>
          <p:nvSpPr>
            <p:cNvPr name="Freeform 14" id="14"/>
            <p:cNvSpPr/>
            <p:nvPr/>
          </p:nvSpPr>
          <p:spPr>
            <a:xfrm flipH="false" flipV="false" rot="0">
              <a:off x="0" y="0"/>
              <a:ext cx="5487567" cy="507346"/>
            </a:xfrm>
            <a:custGeom>
              <a:avLst/>
              <a:gdLst/>
              <a:ahLst/>
              <a:cxnLst/>
              <a:rect r="r" b="b" t="t" l="l"/>
              <a:pathLst>
                <a:path h="507346" w="5487567">
                  <a:moveTo>
                    <a:pt x="0" y="0"/>
                  </a:moveTo>
                  <a:lnTo>
                    <a:pt x="5487567" y="0"/>
                  </a:lnTo>
                  <a:lnTo>
                    <a:pt x="5487567" y="507346"/>
                  </a:lnTo>
                  <a:lnTo>
                    <a:pt x="0" y="507346"/>
                  </a:lnTo>
                  <a:close/>
                </a:path>
              </a:pathLst>
            </a:custGeom>
            <a:solidFill>
              <a:srgbClr val="4E767D"/>
            </a:solidFill>
          </p:spPr>
        </p:sp>
        <p:sp>
          <p:nvSpPr>
            <p:cNvPr name="TextBox 15" id="15"/>
            <p:cNvSpPr txBox="true"/>
            <p:nvPr/>
          </p:nvSpPr>
          <p:spPr>
            <a:xfrm>
              <a:off x="0" y="-47625"/>
              <a:ext cx="5487567" cy="554971"/>
            </a:xfrm>
            <a:prstGeom prst="rect">
              <a:avLst/>
            </a:prstGeom>
          </p:spPr>
          <p:txBody>
            <a:bodyPr anchor="ctr" rtlCol="false" tIns="50800" lIns="50800" bIns="50800" rIns="50800"/>
            <a:lstStyle/>
            <a:p>
              <a:pPr algn="ctr">
                <a:lnSpc>
                  <a:spcPts val="3174"/>
                </a:lnSpc>
              </a:pPr>
            </a:p>
          </p:txBody>
        </p:sp>
      </p:grpSp>
      <p:sp>
        <p:nvSpPr>
          <p:cNvPr name="Freeform 16" id="16"/>
          <p:cNvSpPr/>
          <p:nvPr/>
        </p:nvSpPr>
        <p:spPr>
          <a:xfrm flipH="false" flipV="false" rot="0">
            <a:off x="14393571" y="4740153"/>
            <a:ext cx="1118027" cy="747681"/>
          </a:xfrm>
          <a:custGeom>
            <a:avLst/>
            <a:gdLst/>
            <a:ahLst/>
            <a:cxnLst/>
            <a:rect r="r" b="b" t="t" l="l"/>
            <a:pathLst>
              <a:path h="747681" w="1118027">
                <a:moveTo>
                  <a:pt x="0" y="0"/>
                </a:moveTo>
                <a:lnTo>
                  <a:pt x="1118027" y="0"/>
                </a:lnTo>
                <a:lnTo>
                  <a:pt x="1118027" y="747680"/>
                </a:lnTo>
                <a:lnTo>
                  <a:pt x="0" y="7476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959276" y="2295973"/>
            <a:ext cx="16300024" cy="1181100"/>
          </a:xfrm>
          <a:prstGeom prst="rect">
            <a:avLst/>
          </a:prstGeom>
        </p:spPr>
        <p:txBody>
          <a:bodyPr anchor="t" rtlCol="false" tIns="0" lIns="0" bIns="0" rIns="0">
            <a:spAutoFit/>
          </a:bodyPr>
          <a:lstStyle/>
          <a:p>
            <a:pPr algn="ctr" marL="0" indent="0" lvl="0">
              <a:lnSpc>
                <a:spcPts val="9261"/>
              </a:lnSpc>
              <a:spcBef>
                <a:spcPct val="0"/>
              </a:spcBef>
            </a:pPr>
            <a:r>
              <a:rPr lang="en-US" sz="7718" spc="-393">
                <a:solidFill>
                  <a:srgbClr val="F0F6F5"/>
                </a:solidFill>
                <a:latin typeface="Mokoto"/>
                <a:ea typeface="Mokoto"/>
                <a:cs typeface="Mokoto"/>
                <a:sym typeface="Mokoto"/>
              </a:rPr>
              <a:t>Tecnologías usadas</a:t>
            </a:r>
          </a:p>
        </p:txBody>
      </p:sp>
      <p:sp>
        <p:nvSpPr>
          <p:cNvPr name="TextBox 18" id="18"/>
          <p:cNvSpPr txBox="true"/>
          <p:nvPr/>
        </p:nvSpPr>
        <p:spPr>
          <a:xfrm rot="0">
            <a:off x="1678690" y="5931942"/>
            <a:ext cx="3219107" cy="821436"/>
          </a:xfrm>
          <a:prstGeom prst="rect">
            <a:avLst/>
          </a:prstGeom>
        </p:spPr>
        <p:txBody>
          <a:bodyPr anchor="t" rtlCol="false" tIns="0" lIns="0" bIns="0" rIns="0">
            <a:spAutoFit/>
          </a:bodyPr>
          <a:lstStyle/>
          <a:p>
            <a:pPr algn="ctr">
              <a:lnSpc>
                <a:spcPts val="3312"/>
              </a:lnSpc>
            </a:pPr>
            <a:r>
              <a:rPr lang="en-US" b="true" sz="2400" spc="-9">
                <a:solidFill>
                  <a:srgbClr val="05061C"/>
                </a:solidFill>
                <a:latin typeface="Canva Sans Bold"/>
                <a:ea typeface="Canva Sans Bold"/>
                <a:cs typeface="Canva Sans Bold"/>
                <a:sym typeface="Canva Sans Bold"/>
              </a:rPr>
              <a:t>LENGUAJES DE PROGRAMACION</a:t>
            </a:r>
          </a:p>
        </p:txBody>
      </p:sp>
      <p:sp>
        <p:nvSpPr>
          <p:cNvPr name="TextBox 19" id="19"/>
          <p:cNvSpPr txBox="true"/>
          <p:nvPr/>
        </p:nvSpPr>
        <p:spPr>
          <a:xfrm rot="0">
            <a:off x="7517172" y="6141492"/>
            <a:ext cx="3235447" cy="402336"/>
          </a:xfrm>
          <a:prstGeom prst="rect">
            <a:avLst/>
          </a:prstGeom>
        </p:spPr>
        <p:txBody>
          <a:bodyPr anchor="t" rtlCol="false" tIns="0" lIns="0" bIns="0" rIns="0">
            <a:spAutoFit/>
          </a:bodyPr>
          <a:lstStyle/>
          <a:p>
            <a:pPr algn="ctr" marL="0" indent="0" lvl="0">
              <a:lnSpc>
                <a:spcPts val="3312"/>
              </a:lnSpc>
            </a:pPr>
            <a:r>
              <a:rPr lang="en-US" b="true" sz="2400" spc="-9">
                <a:solidFill>
                  <a:srgbClr val="05061C"/>
                </a:solidFill>
                <a:latin typeface="Canva Sans Bold"/>
                <a:ea typeface="Canva Sans Bold"/>
                <a:cs typeface="Canva Sans Bold"/>
                <a:sym typeface="Canva Sans Bold"/>
              </a:rPr>
              <a:t>BASES DE DATOS</a:t>
            </a:r>
          </a:p>
        </p:txBody>
      </p:sp>
      <p:sp>
        <p:nvSpPr>
          <p:cNvPr name="TextBox 20" id="20"/>
          <p:cNvSpPr txBox="true"/>
          <p:nvPr/>
        </p:nvSpPr>
        <p:spPr>
          <a:xfrm rot="0">
            <a:off x="12827704" y="5931942"/>
            <a:ext cx="4249759" cy="821436"/>
          </a:xfrm>
          <a:prstGeom prst="rect">
            <a:avLst/>
          </a:prstGeom>
        </p:spPr>
        <p:txBody>
          <a:bodyPr anchor="t" rtlCol="false" tIns="0" lIns="0" bIns="0" rIns="0">
            <a:spAutoFit/>
          </a:bodyPr>
          <a:lstStyle/>
          <a:p>
            <a:pPr algn="ctr" marL="0" indent="0" lvl="0">
              <a:lnSpc>
                <a:spcPts val="3312"/>
              </a:lnSpc>
            </a:pPr>
            <a:r>
              <a:rPr lang="en-US" b="true" sz="2400" spc="-9">
                <a:solidFill>
                  <a:srgbClr val="05061C"/>
                </a:solidFill>
                <a:latin typeface="Canva Sans Bold"/>
                <a:ea typeface="Canva Sans Bold"/>
                <a:cs typeface="Canva Sans Bold"/>
                <a:sym typeface="Canva Sans Bold"/>
              </a:rPr>
              <a:t>INFRAESTRUCTURA Y SERVICIOS EN LA NUBE</a:t>
            </a:r>
          </a:p>
        </p:txBody>
      </p:sp>
      <p:sp>
        <p:nvSpPr>
          <p:cNvPr name="TextBox 21" id="21"/>
          <p:cNvSpPr txBox="true"/>
          <p:nvPr/>
        </p:nvSpPr>
        <p:spPr>
          <a:xfrm rot="0">
            <a:off x="12827704" y="6983121"/>
            <a:ext cx="4249759" cy="2034718"/>
          </a:xfrm>
          <a:prstGeom prst="rect">
            <a:avLst/>
          </a:prstGeom>
        </p:spPr>
        <p:txBody>
          <a:bodyPr anchor="t" rtlCol="false" tIns="0" lIns="0" bIns="0" rIns="0">
            <a:spAutoFit/>
          </a:bodyPr>
          <a:lstStyle/>
          <a:p>
            <a:pPr algn="just">
              <a:lnSpc>
                <a:spcPts val="2768"/>
              </a:lnSpc>
            </a:pPr>
            <a:r>
              <a:rPr lang="en-US" b="true" sz="1845">
                <a:solidFill>
                  <a:srgbClr val="05061C"/>
                </a:solidFill>
                <a:latin typeface="Canva Sans Bold"/>
                <a:ea typeface="Canva Sans Bold"/>
                <a:cs typeface="Canva Sans Bold"/>
                <a:sym typeface="Canva Sans Bold"/>
              </a:rPr>
              <a:t>- Plataformas como Amazon Web Services (AWS), Google Cloud Platform (GCP) y Microsoft Azure proporcionan herramientas y recursos para construir sistemas escalables.</a:t>
            </a:r>
          </a:p>
        </p:txBody>
      </p:sp>
      <p:sp>
        <p:nvSpPr>
          <p:cNvPr name="TextBox 22" id="22"/>
          <p:cNvSpPr txBox="true"/>
          <p:nvPr/>
        </p:nvSpPr>
        <p:spPr>
          <a:xfrm rot="0">
            <a:off x="6942394" y="6705753"/>
            <a:ext cx="4551811" cy="2783382"/>
          </a:xfrm>
          <a:prstGeom prst="rect">
            <a:avLst/>
          </a:prstGeom>
        </p:spPr>
        <p:txBody>
          <a:bodyPr anchor="t" rtlCol="false" tIns="0" lIns="0" bIns="0" rIns="0">
            <a:spAutoFit/>
          </a:bodyPr>
          <a:lstStyle/>
          <a:p>
            <a:pPr algn="just">
              <a:lnSpc>
                <a:spcPts val="2318"/>
              </a:lnSpc>
            </a:pPr>
            <a:r>
              <a:rPr lang="en-US" sz="1545" b="true">
                <a:solidFill>
                  <a:srgbClr val="05061C"/>
                </a:solidFill>
                <a:latin typeface="Canva Sans Bold"/>
                <a:ea typeface="Canva Sans Bold"/>
                <a:cs typeface="Canva Sans Bold"/>
                <a:sym typeface="Canva Sans Bold"/>
              </a:rPr>
              <a:t>- SQL y NoSQL: SQL se usa en sistemas relacionales para manejar datos estructurados, mientras que bases NoSQL como MongoDB o Cassandra son útiles para datos no estructurados o semi-estructurados.</a:t>
            </a:r>
          </a:p>
          <a:p>
            <a:pPr algn="just">
              <a:lnSpc>
                <a:spcPts val="2768"/>
              </a:lnSpc>
            </a:pPr>
            <a:r>
              <a:rPr lang="en-US" b="true" sz="1845">
                <a:solidFill>
                  <a:srgbClr val="05061C"/>
                </a:solidFill>
                <a:latin typeface="Canva Sans Bold"/>
                <a:ea typeface="Canva Sans Bold"/>
                <a:cs typeface="Canva Sans Bold"/>
                <a:sym typeface="Canva Sans Bold"/>
              </a:rPr>
              <a:t> - Data Warehouses: Almacenes de datos como Amazon Redshift, Snowflake o BigQuery permiten manejar grandes volúmenes de datos.</a:t>
            </a:r>
          </a:p>
        </p:txBody>
      </p:sp>
      <p:sp>
        <p:nvSpPr>
          <p:cNvPr name="TextBox 23" id="23"/>
          <p:cNvSpPr txBox="true"/>
          <p:nvPr/>
        </p:nvSpPr>
        <p:spPr>
          <a:xfrm rot="0">
            <a:off x="1219019" y="6983121"/>
            <a:ext cx="4393304" cy="2895778"/>
          </a:xfrm>
          <a:prstGeom prst="rect">
            <a:avLst/>
          </a:prstGeom>
        </p:spPr>
        <p:txBody>
          <a:bodyPr anchor="t" rtlCol="false" tIns="0" lIns="0" bIns="0" rIns="0">
            <a:spAutoFit/>
          </a:bodyPr>
          <a:lstStyle/>
          <a:p>
            <a:pPr algn="just">
              <a:lnSpc>
                <a:spcPts val="2618"/>
              </a:lnSpc>
            </a:pPr>
            <a:r>
              <a:rPr lang="en-US" sz="1745" b="true">
                <a:solidFill>
                  <a:srgbClr val="05061C"/>
                </a:solidFill>
                <a:latin typeface="Canva Sans Bold"/>
                <a:ea typeface="Canva Sans Bold"/>
                <a:cs typeface="Canva Sans Bold"/>
                <a:sym typeface="Canva Sans Bold"/>
              </a:rPr>
              <a:t>- Python es ampliamente utilizado debido a sus bibliotecas especializadas como Scikit-learn, TensorFlow y PyTorch.</a:t>
            </a:r>
          </a:p>
          <a:p>
            <a:pPr algn="just">
              <a:lnSpc>
                <a:spcPts val="2618"/>
              </a:lnSpc>
            </a:pPr>
            <a:r>
              <a:rPr lang="en-US" sz="1745" b="true">
                <a:solidFill>
                  <a:srgbClr val="05061C"/>
                </a:solidFill>
                <a:latin typeface="Canva Sans Bold"/>
                <a:ea typeface="Canva Sans Bold"/>
                <a:cs typeface="Canva Sans Bold"/>
                <a:sym typeface="Canva Sans Bold"/>
              </a:rPr>
              <a:t> - R también se utiliza para análisis de datos y modelado estadístico.</a:t>
            </a:r>
          </a:p>
          <a:p>
            <a:pPr algn="just">
              <a:lnSpc>
                <a:spcPts val="2618"/>
              </a:lnSpc>
            </a:pPr>
            <a:r>
              <a:rPr lang="en-US" b="true" sz="1745">
                <a:solidFill>
                  <a:srgbClr val="05061C"/>
                </a:solidFill>
                <a:latin typeface="Canva Sans Bold"/>
                <a:ea typeface="Canva Sans Bold"/>
                <a:cs typeface="Canva Sans Bold"/>
                <a:sym typeface="Canva Sans Bold"/>
              </a:rPr>
              <a:t> - Java o Scala, cuando se trabaja con sistemas distribuidos como Apache Spark.</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0F6F5"/>
        </a:solidFill>
      </p:bgPr>
    </p:bg>
    <p:spTree>
      <p:nvGrpSpPr>
        <p:cNvPr id="1" name=""/>
        <p:cNvGrpSpPr/>
        <p:nvPr/>
      </p:nvGrpSpPr>
      <p:grpSpPr>
        <a:xfrm>
          <a:off x="0" y="0"/>
          <a:ext cx="0" cy="0"/>
          <a:chOff x="0" y="0"/>
          <a:chExt cx="0" cy="0"/>
        </a:xfrm>
      </p:grpSpPr>
      <p:grpSp>
        <p:nvGrpSpPr>
          <p:cNvPr name="Group 2" id="2"/>
          <p:cNvGrpSpPr/>
          <p:nvPr/>
        </p:nvGrpSpPr>
        <p:grpSpPr>
          <a:xfrm rot="0">
            <a:off x="10529272" y="4308873"/>
            <a:ext cx="1388329" cy="138832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147875" y="0"/>
                  </a:moveTo>
                  <a:lnTo>
                    <a:pt x="664925" y="0"/>
                  </a:lnTo>
                  <a:cubicBezTo>
                    <a:pt x="704144" y="0"/>
                    <a:pt x="741757" y="15580"/>
                    <a:pt x="769489" y="43311"/>
                  </a:cubicBezTo>
                  <a:cubicBezTo>
                    <a:pt x="797220" y="71043"/>
                    <a:pt x="812800" y="108656"/>
                    <a:pt x="812800" y="147875"/>
                  </a:cubicBezTo>
                  <a:lnTo>
                    <a:pt x="812800" y="664925"/>
                  </a:lnTo>
                  <a:cubicBezTo>
                    <a:pt x="812800" y="704144"/>
                    <a:pt x="797220" y="741757"/>
                    <a:pt x="769489" y="769489"/>
                  </a:cubicBezTo>
                  <a:cubicBezTo>
                    <a:pt x="741757" y="797220"/>
                    <a:pt x="704144" y="812800"/>
                    <a:pt x="664925" y="812800"/>
                  </a:cubicBezTo>
                  <a:lnTo>
                    <a:pt x="147875" y="812800"/>
                  </a:lnTo>
                  <a:cubicBezTo>
                    <a:pt x="108656" y="812800"/>
                    <a:pt x="71043" y="797220"/>
                    <a:pt x="43311" y="769489"/>
                  </a:cubicBezTo>
                  <a:cubicBezTo>
                    <a:pt x="15580" y="741757"/>
                    <a:pt x="0" y="704144"/>
                    <a:pt x="0" y="664925"/>
                  </a:cubicBezTo>
                  <a:lnTo>
                    <a:pt x="0" y="147875"/>
                  </a:lnTo>
                  <a:cubicBezTo>
                    <a:pt x="0" y="108656"/>
                    <a:pt x="15580" y="71043"/>
                    <a:pt x="43311" y="43311"/>
                  </a:cubicBezTo>
                  <a:cubicBezTo>
                    <a:pt x="71043" y="15580"/>
                    <a:pt x="108656" y="0"/>
                    <a:pt x="147875" y="0"/>
                  </a:cubicBezTo>
                  <a:close/>
                </a:path>
              </a:pathLst>
            </a:custGeom>
            <a:solidFill>
              <a:srgbClr val="4D9FAF"/>
            </a:solidFill>
          </p:spPr>
        </p:sp>
        <p:sp>
          <p:nvSpPr>
            <p:cNvPr name="TextBox 4" id="4"/>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2462929" y="4308873"/>
            <a:ext cx="1388329" cy="138832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147875" y="0"/>
                  </a:moveTo>
                  <a:lnTo>
                    <a:pt x="664925" y="0"/>
                  </a:lnTo>
                  <a:cubicBezTo>
                    <a:pt x="704144" y="0"/>
                    <a:pt x="741757" y="15580"/>
                    <a:pt x="769489" y="43311"/>
                  </a:cubicBezTo>
                  <a:cubicBezTo>
                    <a:pt x="797220" y="71043"/>
                    <a:pt x="812800" y="108656"/>
                    <a:pt x="812800" y="147875"/>
                  </a:cubicBezTo>
                  <a:lnTo>
                    <a:pt x="812800" y="664925"/>
                  </a:lnTo>
                  <a:cubicBezTo>
                    <a:pt x="812800" y="704144"/>
                    <a:pt x="797220" y="741757"/>
                    <a:pt x="769489" y="769489"/>
                  </a:cubicBezTo>
                  <a:cubicBezTo>
                    <a:pt x="741757" y="797220"/>
                    <a:pt x="704144" y="812800"/>
                    <a:pt x="664925" y="812800"/>
                  </a:cubicBezTo>
                  <a:lnTo>
                    <a:pt x="147875" y="812800"/>
                  </a:lnTo>
                  <a:cubicBezTo>
                    <a:pt x="108656" y="812800"/>
                    <a:pt x="71043" y="797220"/>
                    <a:pt x="43311" y="769489"/>
                  </a:cubicBezTo>
                  <a:cubicBezTo>
                    <a:pt x="15580" y="741757"/>
                    <a:pt x="0" y="704144"/>
                    <a:pt x="0" y="664925"/>
                  </a:cubicBezTo>
                  <a:lnTo>
                    <a:pt x="0" y="147875"/>
                  </a:lnTo>
                  <a:cubicBezTo>
                    <a:pt x="0" y="108656"/>
                    <a:pt x="15580" y="71043"/>
                    <a:pt x="43311" y="43311"/>
                  </a:cubicBezTo>
                  <a:cubicBezTo>
                    <a:pt x="71043" y="15580"/>
                    <a:pt x="108656" y="0"/>
                    <a:pt x="147875" y="0"/>
                  </a:cubicBezTo>
                  <a:close/>
                </a:path>
              </a:pathLst>
            </a:custGeom>
            <a:solidFill>
              <a:srgbClr val="4D9FAF"/>
            </a:solidFill>
          </p:spPr>
        </p:sp>
        <p:sp>
          <p:nvSpPr>
            <p:cNvPr name="TextBox 7" id="7"/>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14277968" y="4293954"/>
            <a:ext cx="1388329" cy="138832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147875" y="0"/>
                  </a:moveTo>
                  <a:lnTo>
                    <a:pt x="664925" y="0"/>
                  </a:lnTo>
                  <a:cubicBezTo>
                    <a:pt x="704144" y="0"/>
                    <a:pt x="741757" y="15580"/>
                    <a:pt x="769489" y="43311"/>
                  </a:cubicBezTo>
                  <a:cubicBezTo>
                    <a:pt x="797220" y="71043"/>
                    <a:pt x="812800" y="108656"/>
                    <a:pt x="812800" y="147875"/>
                  </a:cubicBezTo>
                  <a:lnTo>
                    <a:pt x="812800" y="664925"/>
                  </a:lnTo>
                  <a:cubicBezTo>
                    <a:pt x="812800" y="704144"/>
                    <a:pt x="797220" y="741757"/>
                    <a:pt x="769489" y="769489"/>
                  </a:cubicBezTo>
                  <a:cubicBezTo>
                    <a:pt x="741757" y="797220"/>
                    <a:pt x="704144" y="812800"/>
                    <a:pt x="664925" y="812800"/>
                  </a:cubicBezTo>
                  <a:lnTo>
                    <a:pt x="147875" y="812800"/>
                  </a:lnTo>
                  <a:cubicBezTo>
                    <a:pt x="108656" y="812800"/>
                    <a:pt x="71043" y="797220"/>
                    <a:pt x="43311" y="769489"/>
                  </a:cubicBezTo>
                  <a:cubicBezTo>
                    <a:pt x="15580" y="741757"/>
                    <a:pt x="0" y="704144"/>
                    <a:pt x="0" y="664925"/>
                  </a:cubicBezTo>
                  <a:lnTo>
                    <a:pt x="0" y="147875"/>
                  </a:lnTo>
                  <a:cubicBezTo>
                    <a:pt x="0" y="108656"/>
                    <a:pt x="15580" y="71043"/>
                    <a:pt x="43311" y="43311"/>
                  </a:cubicBezTo>
                  <a:cubicBezTo>
                    <a:pt x="71043" y="15580"/>
                    <a:pt x="108656" y="0"/>
                    <a:pt x="147875" y="0"/>
                  </a:cubicBezTo>
                  <a:close/>
                </a:path>
              </a:pathLst>
            </a:custGeom>
            <a:solidFill>
              <a:srgbClr val="4D9FAF"/>
            </a:solidFill>
          </p:spPr>
        </p:sp>
        <p:sp>
          <p:nvSpPr>
            <p:cNvPr name="TextBox 10" id="10"/>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6521568" y="4308873"/>
            <a:ext cx="1388329" cy="138832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147875" y="0"/>
                  </a:moveTo>
                  <a:lnTo>
                    <a:pt x="664925" y="0"/>
                  </a:lnTo>
                  <a:cubicBezTo>
                    <a:pt x="704144" y="0"/>
                    <a:pt x="741757" y="15580"/>
                    <a:pt x="769489" y="43311"/>
                  </a:cubicBezTo>
                  <a:cubicBezTo>
                    <a:pt x="797220" y="71043"/>
                    <a:pt x="812800" y="108656"/>
                    <a:pt x="812800" y="147875"/>
                  </a:cubicBezTo>
                  <a:lnTo>
                    <a:pt x="812800" y="664925"/>
                  </a:lnTo>
                  <a:cubicBezTo>
                    <a:pt x="812800" y="704144"/>
                    <a:pt x="797220" y="741757"/>
                    <a:pt x="769489" y="769489"/>
                  </a:cubicBezTo>
                  <a:cubicBezTo>
                    <a:pt x="741757" y="797220"/>
                    <a:pt x="704144" y="812800"/>
                    <a:pt x="664925" y="812800"/>
                  </a:cubicBezTo>
                  <a:lnTo>
                    <a:pt x="147875" y="812800"/>
                  </a:lnTo>
                  <a:cubicBezTo>
                    <a:pt x="108656" y="812800"/>
                    <a:pt x="71043" y="797220"/>
                    <a:pt x="43311" y="769489"/>
                  </a:cubicBezTo>
                  <a:cubicBezTo>
                    <a:pt x="15580" y="741757"/>
                    <a:pt x="0" y="704144"/>
                    <a:pt x="0" y="664925"/>
                  </a:cubicBezTo>
                  <a:lnTo>
                    <a:pt x="0" y="147875"/>
                  </a:lnTo>
                  <a:cubicBezTo>
                    <a:pt x="0" y="108656"/>
                    <a:pt x="15580" y="71043"/>
                    <a:pt x="43311" y="43311"/>
                  </a:cubicBezTo>
                  <a:cubicBezTo>
                    <a:pt x="71043" y="15580"/>
                    <a:pt x="108656" y="0"/>
                    <a:pt x="147875" y="0"/>
                  </a:cubicBezTo>
                  <a:close/>
                </a:path>
              </a:pathLst>
            </a:custGeom>
            <a:solidFill>
              <a:srgbClr val="4D9FAF"/>
            </a:solidFill>
          </p:spPr>
        </p:sp>
        <p:sp>
          <p:nvSpPr>
            <p:cNvPr name="TextBox 13" id="13"/>
            <p:cNvSpPr txBox="true"/>
            <p:nvPr/>
          </p:nvSpPr>
          <p:spPr>
            <a:xfrm>
              <a:off x="0" y="-28575"/>
              <a:ext cx="812800" cy="841375"/>
            </a:xfrm>
            <a:prstGeom prst="rect">
              <a:avLst/>
            </a:prstGeom>
          </p:spPr>
          <p:txBody>
            <a:bodyPr anchor="ctr" rtlCol="false" tIns="50800" lIns="50800" bIns="50800" rIns="50800"/>
            <a:lstStyle/>
            <a:p>
              <a:pPr algn="ctr">
                <a:lnSpc>
                  <a:spcPts val="2859"/>
                </a:lnSpc>
              </a:pPr>
            </a:p>
          </p:txBody>
        </p:sp>
      </p:grpSp>
      <p:sp>
        <p:nvSpPr>
          <p:cNvPr name="Freeform 14" id="14"/>
          <p:cNvSpPr/>
          <p:nvPr/>
        </p:nvSpPr>
        <p:spPr>
          <a:xfrm flipH="false" flipV="false" rot="0">
            <a:off x="14536551" y="4569302"/>
            <a:ext cx="867472" cy="867472"/>
          </a:xfrm>
          <a:custGeom>
            <a:avLst/>
            <a:gdLst/>
            <a:ahLst/>
            <a:cxnLst/>
            <a:rect r="r" b="b" t="t" l="l"/>
            <a:pathLst>
              <a:path h="867472" w="867472">
                <a:moveTo>
                  <a:pt x="0" y="0"/>
                </a:moveTo>
                <a:lnTo>
                  <a:pt x="867472" y="0"/>
                </a:lnTo>
                <a:lnTo>
                  <a:pt x="867472" y="867472"/>
                </a:lnTo>
                <a:lnTo>
                  <a:pt x="0" y="8674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765774" y="500200"/>
            <a:ext cx="20835606" cy="1926330"/>
            <a:chOff x="0" y="0"/>
            <a:chExt cx="5487567" cy="507346"/>
          </a:xfrm>
        </p:grpSpPr>
        <p:sp>
          <p:nvSpPr>
            <p:cNvPr name="Freeform 16" id="16"/>
            <p:cNvSpPr/>
            <p:nvPr/>
          </p:nvSpPr>
          <p:spPr>
            <a:xfrm flipH="false" flipV="false" rot="0">
              <a:off x="0" y="0"/>
              <a:ext cx="5487567" cy="507346"/>
            </a:xfrm>
            <a:custGeom>
              <a:avLst/>
              <a:gdLst/>
              <a:ahLst/>
              <a:cxnLst/>
              <a:rect r="r" b="b" t="t" l="l"/>
              <a:pathLst>
                <a:path h="507346" w="5487567">
                  <a:moveTo>
                    <a:pt x="0" y="0"/>
                  </a:moveTo>
                  <a:lnTo>
                    <a:pt x="5487567" y="0"/>
                  </a:lnTo>
                  <a:lnTo>
                    <a:pt x="5487567" y="507346"/>
                  </a:lnTo>
                  <a:lnTo>
                    <a:pt x="0" y="507346"/>
                  </a:lnTo>
                  <a:close/>
                </a:path>
              </a:pathLst>
            </a:custGeom>
            <a:solidFill>
              <a:srgbClr val="4E767D"/>
            </a:solidFill>
          </p:spPr>
        </p:sp>
        <p:sp>
          <p:nvSpPr>
            <p:cNvPr name="TextBox 17" id="17"/>
            <p:cNvSpPr txBox="true"/>
            <p:nvPr/>
          </p:nvSpPr>
          <p:spPr>
            <a:xfrm>
              <a:off x="0" y="-47625"/>
              <a:ext cx="5487567" cy="554971"/>
            </a:xfrm>
            <a:prstGeom prst="rect">
              <a:avLst/>
            </a:prstGeom>
          </p:spPr>
          <p:txBody>
            <a:bodyPr anchor="ctr" rtlCol="false" tIns="50800" lIns="50800" bIns="50800" rIns="50800"/>
            <a:lstStyle/>
            <a:p>
              <a:pPr algn="ctr">
                <a:lnSpc>
                  <a:spcPts val="3174"/>
                </a:lnSpc>
              </a:pPr>
            </a:p>
          </p:txBody>
        </p:sp>
      </p:grpSp>
      <p:sp>
        <p:nvSpPr>
          <p:cNvPr name="Freeform 18" id="18"/>
          <p:cNvSpPr/>
          <p:nvPr/>
        </p:nvSpPr>
        <p:spPr>
          <a:xfrm flipH="false" flipV="false" rot="0">
            <a:off x="2598972" y="4466620"/>
            <a:ext cx="1116242" cy="1116242"/>
          </a:xfrm>
          <a:custGeom>
            <a:avLst/>
            <a:gdLst/>
            <a:ahLst/>
            <a:cxnLst/>
            <a:rect r="r" b="b" t="t" l="l"/>
            <a:pathLst>
              <a:path h="1116242" w="1116242">
                <a:moveTo>
                  <a:pt x="0" y="0"/>
                </a:moveTo>
                <a:lnTo>
                  <a:pt x="1116242" y="0"/>
                </a:lnTo>
                <a:lnTo>
                  <a:pt x="1116242" y="1116242"/>
                </a:lnTo>
                <a:lnTo>
                  <a:pt x="0" y="11162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6606290" y="4403403"/>
            <a:ext cx="1218885" cy="1169432"/>
          </a:xfrm>
          <a:custGeom>
            <a:avLst/>
            <a:gdLst/>
            <a:ahLst/>
            <a:cxnLst/>
            <a:rect r="r" b="b" t="t" l="l"/>
            <a:pathLst>
              <a:path h="1169432" w="1218885">
                <a:moveTo>
                  <a:pt x="0" y="0"/>
                </a:moveTo>
                <a:lnTo>
                  <a:pt x="1218885" y="0"/>
                </a:lnTo>
                <a:lnTo>
                  <a:pt x="1218885" y="1169432"/>
                </a:lnTo>
                <a:lnTo>
                  <a:pt x="0" y="11694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0">
            <a:off x="10498743" y="4489563"/>
            <a:ext cx="1448961" cy="1026951"/>
          </a:xfrm>
          <a:custGeom>
            <a:avLst/>
            <a:gdLst/>
            <a:ahLst/>
            <a:cxnLst/>
            <a:rect r="r" b="b" t="t" l="l"/>
            <a:pathLst>
              <a:path h="1026951" w="1448961">
                <a:moveTo>
                  <a:pt x="0" y="0"/>
                </a:moveTo>
                <a:lnTo>
                  <a:pt x="1448961" y="0"/>
                </a:lnTo>
                <a:lnTo>
                  <a:pt x="1448961" y="1026951"/>
                </a:lnTo>
                <a:lnTo>
                  <a:pt x="0" y="1026951"/>
                </a:lnTo>
                <a:lnTo>
                  <a:pt x="0" y="0"/>
                </a:lnTo>
                <a:close/>
              </a:path>
            </a:pathLst>
          </a:custGeom>
          <a:blipFill>
            <a:blip r:embed="rId8"/>
            <a:stretch>
              <a:fillRect l="0" t="0" r="0" b="0"/>
            </a:stretch>
          </a:blipFill>
        </p:spPr>
      </p:sp>
      <p:sp>
        <p:nvSpPr>
          <p:cNvPr name="TextBox 21" id="21"/>
          <p:cNvSpPr txBox="true"/>
          <p:nvPr/>
        </p:nvSpPr>
        <p:spPr>
          <a:xfrm rot="0">
            <a:off x="959276" y="1107170"/>
            <a:ext cx="16300024" cy="1181100"/>
          </a:xfrm>
          <a:prstGeom prst="rect">
            <a:avLst/>
          </a:prstGeom>
        </p:spPr>
        <p:txBody>
          <a:bodyPr anchor="t" rtlCol="false" tIns="0" lIns="0" bIns="0" rIns="0">
            <a:spAutoFit/>
          </a:bodyPr>
          <a:lstStyle/>
          <a:p>
            <a:pPr algn="ctr" marL="0" indent="0" lvl="0">
              <a:lnSpc>
                <a:spcPts val="9261"/>
              </a:lnSpc>
              <a:spcBef>
                <a:spcPct val="0"/>
              </a:spcBef>
            </a:pPr>
            <a:r>
              <a:rPr lang="en-US" sz="7718" spc="-393">
                <a:solidFill>
                  <a:srgbClr val="F0F6F5"/>
                </a:solidFill>
                <a:latin typeface="Mokoto"/>
                <a:ea typeface="Mokoto"/>
                <a:cs typeface="Mokoto"/>
                <a:sym typeface="Mokoto"/>
              </a:rPr>
              <a:t>algoritmos utilizados</a:t>
            </a:r>
          </a:p>
        </p:txBody>
      </p:sp>
      <p:sp>
        <p:nvSpPr>
          <p:cNvPr name="TextBox 22" id="22"/>
          <p:cNvSpPr txBox="true"/>
          <p:nvPr/>
        </p:nvSpPr>
        <p:spPr>
          <a:xfrm rot="0">
            <a:off x="1547540" y="5820987"/>
            <a:ext cx="3219107" cy="821436"/>
          </a:xfrm>
          <a:prstGeom prst="rect">
            <a:avLst/>
          </a:prstGeom>
        </p:spPr>
        <p:txBody>
          <a:bodyPr anchor="t" rtlCol="false" tIns="0" lIns="0" bIns="0" rIns="0">
            <a:spAutoFit/>
          </a:bodyPr>
          <a:lstStyle/>
          <a:p>
            <a:pPr algn="ctr">
              <a:lnSpc>
                <a:spcPts val="3312"/>
              </a:lnSpc>
            </a:pPr>
            <a:r>
              <a:rPr lang="en-US" b="true" sz="2400" spc="-9">
                <a:solidFill>
                  <a:srgbClr val="05061C"/>
                </a:solidFill>
                <a:latin typeface="Canva Sans Bold"/>
                <a:ea typeface="Canva Sans Bold"/>
                <a:cs typeface="Canva Sans Bold"/>
                <a:sym typeface="Canva Sans Bold"/>
              </a:rPr>
              <a:t>FILTRADO COLABORATIVO</a:t>
            </a:r>
          </a:p>
        </p:txBody>
      </p:sp>
      <p:sp>
        <p:nvSpPr>
          <p:cNvPr name="TextBox 23" id="23"/>
          <p:cNvSpPr txBox="true"/>
          <p:nvPr/>
        </p:nvSpPr>
        <p:spPr>
          <a:xfrm rot="0">
            <a:off x="5567281" y="5820987"/>
            <a:ext cx="3235447" cy="821436"/>
          </a:xfrm>
          <a:prstGeom prst="rect">
            <a:avLst/>
          </a:prstGeom>
        </p:spPr>
        <p:txBody>
          <a:bodyPr anchor="t" rtlCol="false" tIns="0" lIns="0" bIns="0" rIns="0">
            <a:spAutoFit/>
          </a:bodyPr>
          <a:lstStyle/>
          <a:p>
            <a:pPr algn="ctr" marL="0" indent="0" lvl="0">
              <a:lnSpc>
                <a:spcPts val="3312"/>
              </a:lnSpc>
            </a:pPr>
            <a:r>
              <a:rPr lang="en-US" b="true" sz="2400" spc="-9">
                <a:solidFill>
                  <a:srgbClr val="05061C"/>
                </a:solidFill>
                <a:latin typeface="Canva Sans Bold"/>
                <a:ea typeface="Canva Sans Bold"/>
                <a:cs typeface="Canva Sans Bold"/>
                <a:sym typeface="Canva Sans Bold"/>
              </a:rPr>
              <a:t>FILTRADO BASADO EN CONTENIDO</a:t>
            </a:r>
          </a:p>
        </p:txBody>
      </p:sp>
      <p:sp>
        <p:nvSpPr>
          <p:cNvPr name="TextBox 24" id="24"/>
          <p:cNvSpPr txBox="true"/>
          <p:nvPr/>
        </p:nvSpPr>
        <p:spPr>
          <a:xfrm rot="0">
            <a:off x="9652029" y="6030537"/>
            <a:ext cx="3142815" cy="402336"/>
          </a:xfrm>
          <a:prstGeom prst="rect">
            <a:avLst/>
          </a:prstGeom>
        </p:spPr>
        <p:txBody>
          <a:bodyPr anchor="t" rtlCol="false" tIns="0" lIns="0" bIns="0" rIns="0">
            <a:spAutoFit/>
          </a:bodyPr>
          <a:lstStyle/>
          <a:p>
            <a:pPr algn="ctr" marL="0" indent="0" lvl="0">
              <a:lnSpc>
                <a:spcPts val="3312"/>
              </a:lnSpc>
            </a:pPr>
            <a:r>
              <a:rPr lang="en-US" b="true" sz="2400" spc="-9">
                <a:solidFill>
                  <a:srgbClr val="05061C"/>
                </a:solidFill>
                <a:latin typeface="Canva Sans Bold"/>
                <a:ea typeface="Canva Sans Bold"/>
                <a:cs typeface="Canva Sans Bold"/>
                <a:sym typeface="Canva Sans Bold"/>
              </a:rPr>
              <a:t>SISTEMAS HIBRIDOS</a:t>
            </a:r>
          </a:p>
        </p:txBody>
      </p:sp>
      <p:sp>
        <p:nvSpPr>
          <p:cNvPr name="TextBox 25" id="25"/>
          <p:cNvSpPr txBox="true"/>
          <p:nvPr/>
        </p:nvSpPr>
        <p:spPr>
          <a:xfrm rot="0">
            <a:off x="13551810" y="5679255"/>
            <a:ext cx="3142815" cy="1240536"/>
          </a:xfrm>
          <a:prstGeom prst="rect">
            <a:avLst/>
          </a:prstGeom>
        </p:spPr>
        <p:txBody>
          <a:bodyPr anchor="t" rtlCol="false" tIns="0" lIns="0" bIns="0" rIns="0">
            <a:spAutoFit/>
          </a:bodyPr>
          <a:lstStyle/>
          <a:p>
            <a:pPr algn="ctr" marL="0" indent="0" lvl="0">
              <a:lnSpc>
                <a:spcPts val="3312"/>
              </a:lnSpc>
            </a:pPr>
            <a:r>
              <a:rPr lang="en-US" b="true" sz="2400" spc="-9">
                <a:solidFill>
                  <a:srgbClr val="05061C"/>
                </a:solidFill>
                <a:latin typeface="Canva Sans Bold"/>
                <a:ea typeface="Canva Sans Bold"/>
                <a:cs typeface="Canva Sans Bold"/>
                <a:sym typeface="Canva Sans Bold"/>
              </a:rPr>
              <a:t>MODELOS BASADOS EN APRENDIZAJE PROFUNDO</a:t>
            </a:r>
          </a:p>
        </p:txBody>
      </p:sp>
      <p:sp>
        <p:nvSpPr>
          <p:cNvPr name="TextBox 26" id="26"/>
          <p:cNvSpPr txBox="true"/>
          <p:nvPr/>
        </p:nvSpPr>
        <p:spPr>
          <a:xfrm rot="0">
            <a:off x="9652029" y="6872166"/>
            <a:ext cx="3188650" cy="2248078"/>
          </a:xfrm>
          <a:prstGeom prst="rect">
            <a:avLst/>
          </a:prstGeom>
        </p:spPr>
        <p:txBody>
          <a:bodyPr anchor="t" rtlCol="false" tIns="0" lIns="0" bIns="0" rIns="0">
            <a:spAutoFit/>
          </a:bodyPr>
          <a:lstStyle/>
          <a:p>
            <a:pPr algn="just">
              <a:lnSpc>
                <a:spcPts val="2618"/>
              </a:lnSpc>
            </a:pPr>
            <a:r>
              <a:rPr lang="en-US" b="true" sz="1745">
                <a:solidFill>
                  <a:srgbClr val="05061C"/>
                </a:solidFill>
                <a:latin typeface="Canva Sans Bold"/>
                <a:ea typeface="Canva Sans Bold"/>
                <a:cs typeface="Canva Sans Bold"/>
                <a:sym typeface="Canva Sans Bold"/>
              </a:rPr>
              <a:t>- Combina los enfoques anteriores para aprovechar lo mejor de ambos. Algoritmos como Gradient Boosting Machines o redes neuronales se utilizan en este contexto.</a:t>
            </a:r>
          </a:p>
        </p:txBody>
      </p:sp>
      <p:sp>
        <p:nvSpPr>
          <p:cNvPr name="TextBox 27" id="27"/>
          <p:cNvSpPr txBox="true"/>
          <p:nvPr/>
        </p:nvSpPr>
        <p:spPr>
          <a:xfrm rot="0">
            <a:off x="5400471" y="6872166"/>
            <a:ext cx="3708817" cy="2118537"/>
          </a:xfrm>
          <a:prstGeom prst="rect">
            <a:avLst/>
          </a:prstGeom>
        </p:spPr>
        <p:txBody>
          <a:bodyPr anchor="t" rtlCol="false" tIns="0" lIns="0" bIns="0" rIns="0">
            <a:spAutoFit/>
          </a:bodyPr>
          <a:lstStyle/>
          <a:p>
            <a:pPr algn="just">
              <a:lnSpc>
                <a:spcPts val="2468"/>
              </a:lnSpc>
            </a:pPr>
            <a:r>
              <a:rPr lang="en-US" b="true" sz="1645">
                <a:solidFill>
                  <a:srgbClr val="05061C"/>
                </a:solidFill>
                <a:latin typeface="Canva Sans Bold"/>
                <a:ea typeface="Canva Sans Bold"/>
                <a:cs typeface="Canva Sans Bold"/>
                <a:sym typeface="Canva Sans Bold"/>
              </a:rPr>
              <a:t>- Se analizan las características de los elementos para encontrar similitudes con el historial del usuario. Algoritmos de procesamiento de lenguaje natural (NLP) como TF-IDF o Word2Vec son frecuentes.</a:t>
            </a:r>
          </a:p>
        </p:txBody>
      </p:sp>
      <p:sp>
        <p:nvSpPr>
          <p:cNvPr name="TextBox 28" id="28"/>
          <p:cNvSpPr txBox="true"/>
          <p:nvPr/>
        </p:nvSpPr>
        <p:spPr>
          <a:xfrm rot="0">
            <a:off x="1151272" y="6872166"/>
            <a:ext cx="3981185" cy="2274747"/>
          </a:xfrm>
          <a:prstGeom prst="rect">
            <a:avLst/>
          </a:prstGeom>
        </p:spPr>
        <p:txBody>
          <a:bodyPr anchor="t" rtlCol="false" tIns="0" lIns="0" bIns="0" rIns="0">
            <a:spAutoFit/>
          </a:bodyPr>
          <a:lstStyle/>
          <a:p>
            <a:pPr algn="just">
              <a:lnSpc>
                <a:spcPts val="2318"/>
              </a:lnSpc>
            </a:pPr>
            <a:r>
              <a:rPr lang="en-US" sz="1545" b="true">
                <a:solidFill>
                  <a:srgbClr val="05061C"/>
                </a:solidFill>
                <a:latin typeface="Canva Sans Bold"/>
                <a:ea typeface="Canva Sans Bold"/>
                <a:cs typeface="Canva Sans Bold"/>
                <a:sym typeface="Canva Sans Bold"/>
              </a:rPr>
              <a:t>- Este método utiliza las interacciones de los usuarios (como calificaciones o compras) para recomendar elementos similares. Los algoritmos comunes son:</a:t>
            </a:r>
          </a:p>
          <a:p>
            <a:pPr algn="just">
              <a:lnSpc>
                <a:spcPts val="2318"/>
              </a:lnSpc>
            </a:pPr>
            <a:r>
              <a:rPr lang="en-US" sz="1545" b="true">
                <a:solidFill>
                  <a:srgbClr val="05061C"/>
                </a:solidFill>
                <a:latin typeface="Canva Sans Bold"/>
                <a:ea typeface="Canva Sans Bold"/>
                <a:cs typeface="Canva Sans Bold"/>
                <a:sym typeface="Canva Sans Bold"/>
              </a:rPr>
              <a:t> - Matrix Factorization (por ejemplo, Singular Value Decomposition, SVD).</a:t>
            </a:r>
          </a:p>
          <a:p>
            <a:pPr algn="just">
              <a:lnSpc>
                <a:spcPts val="2318"/>
              </a:lnSpc>
            </a:pPr>
            <a:r>
              <a:rPr lang="en-US" b="true" sz="1545">
                <a:solidFill>
                  <a:srgbClr val="05061C"/>
                </a:solidFill>
                <a:latin typeface="Canva Sans Bold"/>
                <a:ea typeface="Canva Sans Bold"/>
                <a:cs typeface="Canva Sans Bold"/>
                <a:sym typeface="Canva Sans Bold"/>
              </a:rPr>
              <a:t> - Nearest Neighbor (kNN) para buscar similitudes entre usuarios o elementos.</a:t>
            </a:r>
          </a:p>
        </p:txBody>
      </p:sp>
      <p:sp>
        <p:nvSpPr>
          <p:cNvPr name="TextBox 29" id="29"/>
          <p:cNvSpPr txBox="true"/>
          <p:nvPr/>
        </p:nvSpPr>
        <p:spPr>
          <a:xfrm rot="0">
            <a:off x="13551810" y="6872166"/>
            <a:ext cx="3188650" cy="2571928"/>
          </a:xfrm>
          <a:prstGeom prst="rect">
            <a:avLst/>
          </a:prstGeom>
        </p:spPr>
        <p:txBody>
          <a:bodyPr anchor="t" rtlCol="false" tIns="0" lIns="0" bIns="0" rIns="0">
            <a:spAutoFit/>
          </a:bodyPr>
          <a:lstStyle/>
          <a:p>
            <a:pPr algn="just">
              <a:lnSpc>
                <a:spcPts val="2618"/>
              </a:lnSpc>
            </a:pPr>
            <a:r>
              <a:rPr lang="en-US" b="true" sz="1745">
                <a:solidFill>
                  <a:srgbClr val="05061C"/>
                </a:solidFill>
                <a:latin typeface="Canva Sans Bold"/>
                <a:ea typeface="Canva Sans Bold"/>
                <a:cs typeface="Canva Sans Bold"/>
                <a:sym typeface="Canva Sans Bold"/>
              </a:rPr>
              <a:t>- Redes neuronales como autoencoders, convolucionales (CNNs) o recurrentes (RNNs) son útiles para procesar datos complejos y generar recomendaciones más precisas.</a:t>
            </a:r>
          </a:p>
        </p:txBody>
      </p:sp>
      <p:sp>
        <p:nvSpPr>
          <p:cNvPr name="TextBox 30" id="30"/>
          <p:cNvSpPr txBox="true"/>
          <p:nvPr/>
        </p:nvSpPr>
        <p:spPr>
          <a:xfrm rot="0">
            <a:off x="308769" y="2926093"/>
            <a:ext cx="17263170" cy="821436"/>
          </a:xfrm>
          <a:prstGeom prst="rect">
            <a:avLst/>
          </a:prstGeom>
        </p:spPr>
        <p:txBody>
          <a:bodyPr anchor="t" rtlCol="false" tIns="0" lIns="0" bIns="0" rIns="0">
            <a:spAutoFit/>
          </a:bodyPr>
          <a:lstStyle/>
          <a:p>
            <a:pPr algn="ctr">
              <a:lnSpc>
                <a:spcPts val="3312"/>
              </a:lnSpc>
            </a:pPr>
            <a:r>
              <a:rPr lang="en-US" b="true" sz="2400" spc="-9">
                <a:solidFill>
                  <a:srgbClr val="000000"/>
                </a:solidFill>
                <a:latin typeface="Canva Sans Bold"/>
                <a:ea typeface="Canva Sans Bold"/>
                <a:cs typeface="Canva Sans Bold"/>
                <a:sym typeface="Canva Sans Bold"/>
              </a:rPr>
              <a:t>LOS SISTEMAS DE RECOMENDACIÓN EMPLEAN DIVERSOS ALGORITMOS, DEPENDIENDO DEL ENFOQUE ADOPTADO:</a:t>
            </a:r>
          </a:p>
          <a:p>
            <a:pPr algn="ctr">
              <a:lnSpc>
                <a:spcPts val="3312"/>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0F6F5"/>
        </a:solidFill>
      </p:bgPr>
    </p:bg>
    <p:spTree>
      <p:nvGrpSpPr>
        <p:cNvPr id="1" name=""/>
        <p:cNvGrpSpPr/>
        <p:nvPr/>
      </p:nvGrpSpPr>
      <p:grpSpPr>
        <a:xfrm>
          <a:off x="0" y="0"/>
          <a:ext cx="0" cy="0"/>
          <a:chOff x="0" y="0"/>
          <a:chExt cx="0" cy="0"/>
        </a:xfrm>
      </p:grpSpPr>
      <p:grpSp>
        <p:nvGrpSpPr>
          <p:cNvPr name="Group 2" id="2"/>
          <p:cNvGrpSpPr/>
          <p:nvPr/>
        </p:nvGrpSpPr>
        <p:grpSpPr>
          <a:xfrm rot="0">
            <a:off x="-659506" y="-583628"/>
            <a:ext cx="20835606" cy="4375597"/>
            <a:chOff x="0" y="0"/>
            <a:chExt cx="5487567" cy="1152421"/>
          </a:xfrm>
        </p:grpSpPr>
        <p:sp>
          <p:nvSpPr>
            <p:cNvPr name="Freeform 3" id="3"/>
            <p:cNvSpPr/>
            <p:nvPr/>
          </p:nvSpPr>
          <p:spPr>
            <a:xfrm flipH="false" flipV="false" rot="0">
              <a:off x="0" y="0"/>
              <a:ext cx="5487567" cy="1152421"/>
            </a:xfrm>
            <a:custGeom>
              <a:avLst/>
              <a:gdLst/>
              <a:ahLst/>
              <a:cxnLst/>
              <a:rect r="r" b="b" t="t" l="l"/>
              <a:pathLst>
                <a:path h="1152421" w="5487567">
                  <a:moveTo>
                    <a:pt x="0" y="0"/>
                  </a:moveTo>
                  <a:lnTo>
                    <a:pt x="5487567" y="0"/>
                  </a:lnTo>
                  <a:lnTo>
                    <a:pt x="5487567" y="1152421"/>
                  </a:lnTo>
                  <a:lnTo>
                    <a:pt x="0" y="1152421"/>
                  </a:lnTo>
                  <a:close/>
                </a:path>
              </a:pathLst>
            </a:custGeom>
            <a:solidFill>
              <a:srgbClr val="4E767D"/>
            </a:solidFill>
          </p:spPr>
        </p:sp>
        <p:sp>
          <p:nvSpPr>
            <p:cNvPr name="TextBox 4" id="4"/>
            <p:cNvSpPr txBox="true"/>
            <p:nvPr/>
          </p:nvSpPr>
          <p:spPr>
            <a:xfrm>
              <a:off x="0" y="-47625"/>
              <a:ext cx="5487567" cy="1200046"/>
            </a:xfrm>
            <a:prstGeom prst="rect">
              <a:avLst/>
            </a:prstGeom>
          </p:spPr>
          <p:txBody>
            <a:bodyPr anchor="ctr" rtlCol="false" tIns="50800" lIns="50800" bIns="50800" rIns="50800"/>
            <a:lstStyle/>
            <a:p>
              <a:pPr algn="ctr">
                <a:lnSpc>
                  <a:spcPts val="3174"/>
                </a:lnSpc>
              </a:pPr>
            </a:p>
          </p:txBody>
        </p:sp>
      </p:grpSp>
      <p:sp>
        <p:nvSpPr>
          <p:cNvPr name="TextBox 5" id="5"/>
          <p:cNvSpPr txBox="true"/>
          <p:nvPr/>
        </p:nvSpPr>
        <p:spPr>
          <a:xfrm rot="0">
            <a:off x="1028700" y="1081643"/>
            <a:ext cx="16230600" cy="2461932"/>
          </a:xfrm>
          <a:prstGeom prst="rect">
            <a:avLst/>
          </a:prstGeom>
        </p:spPr>
        <p:txBody>
          <a:bodyPr anchor="t" rtlCol="false" tIns="0" lIns="0" bIns="0" rIns="0">
            <a:spAutoFit/>
          </a:bodyPr>
          <a:lstStyle/>
          <a:p>
            <a:pPr algn="ctr" marL="0" indent="0" lvl="0">
              <a:lnSpc>
                <a:spcPts val="9829"/>
              </a:lnSpc>
            </a:pPr>
            <a:r>
              <a:rPr lang="en-US" sz="7503">
                <a:solidFill>
                  <a:srgbClr val="F0F6F5"/>
                </a:solidFill>
                <a:latin typeface="Mokoto"/>
                <a:ea typeface="Mokoto"/>
                <a:cs typeface="Mokoto"/>
                <a:sym typeface="Mokoto"/>
              </a:rPr>
              <a:t>frameworks utilizados</a:t>
            </a:r>
          </a:p>
        </p:txBody>
      </p:sp>
      <p:sp>
        <p:nvSpPr>
          <p:cNvPr name="TextBox 6" id="6"/>
          <p:cNvSpPr txBox="true"/>
          <p:nvPr/>
        </p:nvSpPr>
        <p:spPr>
          <a:xfrm rot="0">
            <a:off x="1599514" y="4122799"/>
            <a:ext cx="6442983" cy="5020755"/>
          </a:xfrm>
          <a:prstGeom prst="rect">
            <a:avLst/>
          </a:prstGeom>
        </p:spPr>
        <p:txBody>
          <a:bodyPr anchor="t" rtlCol="false" tIns="0" lIns="0" bIns="0" rIns="0">
            <a:spAutoFit/>
          </a:bodyPr>
          <a:lstStyle/>
          <a:p>
            <a:pPr algn="l">
              <a:lnSpc>
                <a:spcPts val="3615"/>
              </a:lnSpc>
            </a:pPr>
            <a:r>
              <a:rPr lang="en-US" sz="2582">
                <a:solidFill>
                  <a:srgbClr val="000000"/>
                </a:solidFill>
                <a:latin typeface="Canva Sans"/>
                <a:ea typeface="Canva Sans"/>
                <a:cs typeface="Canva Sans"/>
                <a:sym typeface="Canva Sans"/>
              </a:rPr>
              <a:t>- TensorFlow y PyTorch: Ideales para implementar redes neuronales y modelos avanzados de machine learning.</a:t>
            </a:r>
          </a:p>
          <a:p>
            <a:pPr algn="l">
              <a:lnSpc>
                <a:spcPts val="3615"/>
              </a:lnSpc>
            </a:pPr>
            <a:r>
              <a:rPr lang="en-US" sz="2582">
                <a:solidFill>
                  <a:srgbClr val="000000"/>
                </a:solidFill>
                <a:latin typeface="Canva Sans"/>
                <a:ea typeface="Canva Sans"/>
                <a:cs typeface="Canva Sans"/>
                <a:sym typeface="Canva Sans"/>
              </a:rPr>
              <a:t> - Apache Spark MLlib: Herramienta para construir sistemas de recomendación escalables.</a:t>
            </a:r>
          </a:p>
          <a:p>
            <a:pPr algn="l">
              <a:lnSpc>
                <a:spcPts val="3615"/>
              </a:lnSpc>
            </a:pPr>
            <a:r>
              <a:rPr lang="en-US" sz="2582">
                <a:solidFill>
                  <a:srgbClr val="000000"/>
                </a:solidFill>
                <a:latin typeface="Canva Sans"/>
                <a:ea typeface="Canva Sans"/>
                <a:cs typeface="Canva Sans"/>
                <a:sym typeface="Canva Sans"/>
              </a:rPr>
              <a:t> - Hugging Face: Se utiliza para modelos de NLP en recomendaciones basadas en texto.</a:t>
            </a:r>
          </a:p>
          <a:p>
            <a:pPr algn="l">
              <a:lnSpc>
                <a:spcPts val="3615"/>
              </a:lnSpc>
            </a:pPr>
          </a:p>
        </p:txBody>
      </p:sp>
      <p:grpSp>
        <p:nvGrpSpPr>
          <p:cNvPr name="Group 7" id="7"/>
          <p:cNvGrpSpPr/>
          <p:nvPr/>
        </p:nvGrpSpPr>
        <p:grpSpPr>
          <a:xfrm rot="0">
            <a:off x="8619409" y="4179949"/>
            <a:ext cx="8115300" cy="5160167"/>
            <a:chOff x="0" y="0"/>
            <a:chExt cx="1002569" cy="637490"/>
          </a:xfrm>
        </p:grpSpPr>
        <p:sp>
          <p:nvSpPr>
            <p:cNvPr name="Freeform 8" id="8"/>
            <p:cNvSpPr/>
            <p:nvPr/>
          </p:nvSpPr>
          <p:spPr>
            <a:xfrm flipH="false" flipV="false" rot="0">
              <a:off x="0" y="0"/>
              <a:ext cx="1002569" cy="637490"/>
            </a:xfrm>
            <a:custGeom>
              <a:avLst/>
              <a:gdLst/>
              <a:ahLst/>
              <a:cxnLst/>
              <a:rect r="r" b="b" t="t" l="l"/>
              <a:pathLst>
                <a:path h="637490" w="1002569">
                  <a:moveTo>
                    <a:pt x="0" y="0"/>
                  </a:moveTo>
                  <a:lnTo>
                    <a:pt x="1002569" y="0"/>
                  </a:lnTo>
                  <a:lnTo>
                    <a:pt x="1002569" y="637490"/>
                  </a:lnTo>
                  <a:lnTo>
                    <a:pt x="0" y="637490"/>
                  </a:lnTo>
                  <a:close/>
                </a:path>
              </a:pathLst>
            </a:custGeom>
            <a:blipFill>
              <a:blip r:embed="rId2"/>
              <a:stretch>
                <a:fillRect l="0" t="-2389" r="0" b="-2389"/>
              </a:stretch>
            </a:blipFill>
            <a:ln w="38100" cap="sq">
              <a:solidFill>
                <a:srgbClr val="54676E"/>
              </a:solidFill>
              <a:prstDash val="solid"/>
              <a:miter/>
            </a:ln>
          </p:spPr>
        </p:sp>
      </p:grpSp>
      <p:sp>
        <p:nvSpPr>
          <p:cNvPr name="Freeform 9" id="9"/>
          <p:cNvSpPr/>
          <p:nvPr/>
        </p:nvSpPr>
        <p:spPr>
          <a:xfrm flipH="false" flipV="false" rot="0">
            <a:off x="14797837" y="2410626"/>
            <a:ext cx="8619924" cy="2265899"/>
          </a:xfrm>
          <a:custGeom>
            <a:avLst/>
            <a:gdLst/>
            <a:ahLst/>
            <a:cxnLst/>
            <a:rect r="r" b="b" t="t" l="l"/>
            <a:pathLst>
              <a:path h="2265899" w="8619924">
                <a:moveTo>
                  <a:pt x="0" y="0"/>
                </a:moveTo>
                <a:lnTo>
                  <a:pt x="8619924" y="0"/>
                </a:lnTo>
                <a:lnTo>
                  <a:pt x="8619924" y="2265899"/>
                </a:lnTo>
                <a:lnTo>
                  <a:pt x="0" y="22658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6473972" y="-372114"/>
            <a:ext cx="8619924" cy="2265899"/>
          </a:xfrm>
          <a:custGeom>
            <a:avLst/>
            <a:gdLst/>
            <a:ahLst/>
            <a:cxnLst/>
            <a:rect r="r" b="b" t="t" l="l"/>
            <a:pathLst>
              <a:path h="2265899" w="8619924">
                <a:moveTo>
                  <a:pt x="0" y="0"/>
                </a:moveTo>
                <a:lnTo>
                  <a:pt x="8619924" y="0"/>
                </a:lnTo>
                <a:lnTo>
                  <a:pt x="8619924" y="2265899"/>
                </a:lnTo>
                <a:lnTo>
                  <a:pt x="0" y="22658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0F6F5"/>
        </a:solidFill>
      </p:bgPr>
    </p:bg>
    <p:spTree>
      <p:nvGrpSpPr>
        <p:cNvPr id="1" name=""/>
        <p:cNvGrpSpPr/>
        <p:nvPr/>
      </p:nvGrpSpPr>
      <p:grpSpPr>
        <a:xfrm>
          <a:off x="0" y="0"/>
          <a:ext cx="0" cy="0"/>
          <a:chOff x="0" y="0"/>
          <a:chExt cx="0" cy="0"/>
        </a:xfrm>
      </p:grpSpPr>
      <p:sp>
        <p:nvSpPr>
          <p:cNvPr name="TextBox 2" id="2"/>
          <p:cNvSpPr txBox="true"/>
          <p:nvPr/>
        </p:nvSpPr>
        <p:spPr>
          <a:xfrm rot="0">
            <a:off x="671268" y="1386663"/>
            <a:ext cx="16945463" cy="1283685"/>
          </a:xfrm>
          <a:prstGeom prst="rect">
            <a:avLst/>
          </a:prstGeom>
        </p:spPr>
        <p:txBody>
          <a:bodyPr anchor="t" rtlCol="false" tIns="0" lIns="0" bIns="0" rIns="0">
            <a:spAutoFit/>
          </a:bodyPr>
          <a:lstStyle/>
          <a:p>
            <a:pPr algn="ctr">
              <a:lnSpc>
                <a:spcPts val="9953"/>
              </a:lnSpc>
            </a:pPr>
            <a:r>
              <a:rPr lang="en-US" sz="8655">
                <a:solidFill>
                  <a:srgbClr val="000000"/>
                </a:solidFill>
                <a:latin typeface="Mokoto"/>
                <a:ea typeface="Mokoto"/>
                <a:cs typeface="Mokoto"/>
                <a:sym typeface="Mokoto"/>
              </a:rPr>
              <a:t>HERRAMIENTAS </a:t>
            </a:r>
          </a:p>
        </p:txBody>
      </p:sp>
      <p:sp>
        <p:nvSpPr>
          <p:cNvPr name="TextBox 3" id="3"/>
          <p:cNvSpPr txBox="true"/>
          <p:nvPr/>
        </p:nvSpPr>
        <p:spPr>
          <a:xfrm rot="0">
            <a:off x="13135576" y="4606561"/>
            <a:ext cx="4591821" cy="573405"/>
          </a:xfrm>
          <a:prstGeom prst="rect">
            <a:avLst/>
          </a:prstGeom>
        </p:spPr>
        <p:txBody>
          <a:bodyPr anchor="t" rtlCol="false" tIns="0" lIns="0" bIns="0" rIns="0">
            <a:spAutoFit/>
          </a:bodyPr>
          <a:lstStyle/>
          <a:p>
            <a:pPr algn="l">
              <a:lnSpc>
                <a:spcPts val="4620"/>
              </a:lnSpc>
              <a:spcBef>
                <a:spcPct val="0"/>
              </a:spcBef>
            </a:pPr>
            <a:r>
              <a:rPr lang="en-US" sz="3300" u="sng">
                <a:solidFill>
                  <a:srgbClr val="000000"/>
                </a:solidFill>
                <a:latin typeface="Mokoto"/>
                <a:ea typeface="Mokoto"/>
                <a:cs typeface="Mokoto"/>
                <a:sym typeface="Mokoto"/>
              </a:rPr>
              <a:t>GCP</a:t>
            </a:r>
          </a:p>
        </p:txBody>
      </p:sp>
      <p:sp>
        <p:nvSpPr>
          <p:cNvPr name="TextBox 4" id="4"/>
          <p:cNvSpPr txBox="true"/>
          <p:nvPr/>
        </p:nvSpPr>
        <p:spPr>
          <a:xfrm rot="0">
            <a:off x="2685586" y="4507588"/>
            <a:ext cx="3815124" cy="573405"/>
          </a:xfrm>
          <a:prstGeom prst="rect">
            <a:avLst/>
          </a:prstGeom>
        </p:spPr>
        <p:txBody>
          <a:bodyPr anchor="t" rtlCol="false" tIns="0" lIns="0" bIns="0" rIns="0">
            <a:spAutoFit/>
          </a:bodyPr>
          <a:lstStyle/>
          <a:p>
            <a:pPr algn="l">
              <a:lnSpc>
                <a:spcPts val="4620"/>
              </a:lnSpc>
              <a:spcBef>
                <a:spcPct val="0"/>
              </a:spcBef>
            </a:pPr>
            <a:r>
              <a:rPr lang="en-US" sz="3300" u="sng">
                <a:solidFill>
                  <a:srgbClr val="000000"/>
                </a:solidFill>
                <a:latin typeface="Mokoto"/>
                <a:ea typeface="Mokoto"/>
                <a:cs typeface="Mokoto"/>
                <a:sym typeface="Mokoto"/>
              </a:rPr>
              <a:t>AMAZON</a:t>
            </a:r>
          </a:p>
        </p:txBody>
      </p:sp>
      <p:sp>
        <p:nvSpPr>
          <p:cNvPr name="TextBox 5" id="5"/>
          <p:cNvSpPr txBox="true"/>
          <p:nvPr/>
        </p:nvSpPr>
        <p:spPr>
          <a:xfrm rot="0">
            <a:off x="1282925" y="5464981"/>
            <a:ext cx="4718806" cy="492125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Sniglet"/>
                <a:ea typeface="Sniglet"/>
                <a:cs typeface="Sniglet"/>
                <a:sym typeface="Sniglet"/>
              </a:rPr>
              <a:t>- Amazon Personalize: Es un servicio de machine learning que simplifica la creación de recomendaciones personalizadas, permitiendo integrar el sistema rápidamente en una aplicación.</a:t>
            </a:r>
          </a:p>
          <a:p>
            <a:pPr algn="l" marL="431801" indent="-215900" lvl="1">
              <a:lnSpc>
                <a:spcPts val="2800"/>
              </a:lnSpc>
              <a:buFont typeface="Arial"/>
              <a:buChar char="•"/>
            </a:pPr>
            <a:r>
              <a:rPr lang="en-US" sz="2000">
                <a:solidFill>
                  <a:srgbClr val="000000"/>
                </a:solidFill>
                <a:latin typeface="Sniglet"/>
                <a:ea typeface="Sniglet"/>
                <a:cs typeface="Sniglet"/>
                <a:sym typeface="Sniglet"/>
              </a:rPr>
              <a:t> - AWS SageMaker: Permite desarrollar, entrenar e implementar modelos de machine learning a escala. Es útil para personalizar un sistema de recomendación utilizando frameworks como TensorFlow o PyTorch.</a:t>
            </a:r>
          </a:p>
          <a:p>
            <a:pPr algn="l">
              <a:lnSpc>
                <a:spcPts val="2800"/>
              </a:lnSpc>
            </a:pPr>
          </a:p>
        </p:txBody>
      </p:sp>
      <p:sp>
        <p:nvSpPr>
          <p:cNvPr name="TextBox 6" id="6"/>
          <p:cNvSpPr txBox="true"/>
          <p:nvPr/>
        </p:nvSpPr>
        <p:spPr>
          <a:xfrm rot="0">
            <a:off x="11821309" y="5563954"/>
            <a:ext cx="4564069" cy="421640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Sniglet"/>
                <a:ea typeface="Sniglet"/>
                <a:cs typeface="Sniglet"/>
                <a:sym typeface="Sniglet"/>
              </a:rPr>
              <a:t>- AI Platform: Proporciona un entorno para entrenar e implementar modelos personalizados.</a:t>
            </a:r>
          </a:p>
          <a:p>
            <a:pPr algn="l" marL="431801" indent="-215900" lvl="1">
              <a:lnSpc>
                <a:spcPts val="2800"/>
              </a:lnSpc>
              <a:buFont typeface="Arial"/>
              <a:buChar char="•"/>
            </a:pPr>
            <a:r>
              <a:rPr lang="en-US" sz="2000">
                <a:solidFill>
                  <a:srgbClr val="000000"/>
                </a:solidFill>
                <a:latin typeface="Sniglet"/>
                <a:ea typeface="Sniglet"/>
                <a:cs typeface="Sniglet"/>
                <a:sym typeface="Sniglet"/>
              </a:rPr>
              <a:t> - Recommendations AI: Una solución prediseñada que analiza datos de productos y usuarios para generar recomendaciones optimizadas.</a:t>
            </a:r>
          </a:p>
          <a:p>
            <a:pPr algn="l" marL="431801" indent="-215900" lvl="1">
              <a:lnSpc>
                <a:spcPts val="2800"/>
              </a:lnSpc>
              <a:buFont typeface="Arial"/>
              <a:buChar char="•"/>
            </a:pPr>
            <a:r>
              <a:rPr lang="en-US" sz="2000">
                <a:solidFill>
                  <a:srgbClr val="000000"/>
                </a:solidFill>
                <a:latin typeface="Sniglet"/>
                <a:ea typeface="Sniglet"/>
                <a:cs typeface="Sniglet"/>
                <a:sym typeface="Sniglet"/>
              </a:rPr>
              <a:t> - BigQuery ML: Permite entrenar y probar modelos directamente en BigQuery utilizando SQL.</a:t>
            </a:r>
          </a:p>
        </p:txBody>
      </p:sp>
      <p:sp>
        <p:nvSpPr>
          <p:cNvPr name="Freeform 7" id="7"/>
          <p:cNvSpPr/>
          <p:nvPr/>
        </p:nvSpPr>
        <p:spPr>
          <a:xfrm flipH="false" flipV="false" rot="0">
            <a:off x="7178377" y="4455020"/>
            <a:ext cx="3711040" cy="3137515"/>
          </a:xfrm>
          <a:custGeom>
            <a:avLst/>
            <a:gdLst/>
            <a:ahLst/>
            <a:cxnLst/>
            <a:rect r="r" b="b" t="t" l="l"/>
            <a:pathLst>
              <a:path h="3137515" w="3711040">
                <a:moveTo>
                  <a:pt x="0" y="0"/>
                </a:moveTo>
                <a:lnTo>
                  <a:pt x="3711040" y="0"/>
                </a:lnTo>
                <a:lnTo>
                  <a:pt x="3711040" y="3137515"/>
                </a:lnTo>
                <a:lnTo>
                  <a:pt x="0" y="31375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7264458" y="7906248"/>
            <a:ext cx="3538878" cy="1421986"/>
          </a:xfrm>
          <a:custGeom>
            <a:avLst/>
            <a:gdLst/>
            <a:ahLst/>
            <a:cxnLst/>
            <a:rect r="r" b="b" t="t" l="l"/>
            <a:pathLst>
              <a:path h="1421986" w="3538878">
                <a:moveTo>
                  <a:pt x="0" y="0"/>
                </a:moveTo>
                <a:lnTo>
                  <a:pt x="3538878" y="0"/>
                </a:lnTo>
                <a:lnTo>
                  <a:pt x="3538878" y="1421986"/>
                </a:lnTo>
                <a:lnTo>
                  <a:pt x="0" y="14219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0800000">
            <a:off x="-5603399" y="1553416"/>
            <a:ext cx="8288984" cy="2178906"/>
          </a:xfrm>
          <a:custGeom>
            <a:avLst/>
            <a:gdLst/>
            <a:ahLst/>
            <a:cxnLst/>
            <a:rect r="r" b="b" t="t" l="l"/>
            <a:pathLst>
              <a:path h="2178906" w="8288984">
                <a:moveTo>
                  <a:pt x="0" y="0"/>
                </a:moveTo>
                <a:lnTo>
                  <a:pt x="8288985" y="0"/>
                </a:lnTo>
                <a:lnTo>
                  <a:pt x="8288985" y="2178905"/>
                </a:lnTo>
                <a:lnTo>
                  <a:pt x="0" y="21789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10800000">
            <a:off x="14879630" y="-1089453"/>
            <a:ext cx="8288984" cy="2178906"/>
          </a:xfrm>
          <a:custGeom>
            <a:avLst/>
            <a:gdLst/>
            <a:ahLst/>
            <a:cxnLst/>
            <a:rect r="r" b="b" t="t" l="l"/>
            <a:pathLst>
              <a:path h="2178906" w="8288984">
                <a:moveTo>
                  <a:pt x="0" y="0"/>
                </a:moveTo>
                <a:lnTo>
                  <a:pt x="8288984" y="0"/>
                </a:lnTo>
                <a:lnTo>
                  <a:pt x="8288984" y="2178906"/>
                </a:lnTo>
                <a:lnTo>
                  <a:pt x="0" y="21789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0F6F5"/>
        </a:solidFill>
      </p:bgPr>
    </p:bg>
    <p:spTree>
      <p:nvGrpSpPr>
        <p:cNvPr id="1" name=""/>
        <p:cNvGrpSpPr/>
        <p:nvPr/>
      </p:nvGrpSpPr>
      <p:grpSpPr>
        <a:xfrm>
          <a:off x="0" y="0"/>
          <a:ext cx="0" cy="0"/>
          <a:chOff x="0" y="0"/>
          <a:chExt cx="0" cy="0"/>
        </a:xfrm>
      </p:grpSpPr>
      <p:sp>
        <p:nvSpPr>
          <p:cNvPr name="TextBox 2" id="2"/>
          <p:cNvSpPr txBox="true"/>
          <p:nvPr/>
        </p:nvSpPr>
        <p:spPr>
          <a:xfrm rot="0">
            <a:off x="2121446" y="1971545"/>
            <a:ext cx="13604508" cy="1806706"/>
          </a:xfrm>
          <a:prstGeom prst="rect">
            <a:avLst/>
          </a:prstGeom>
        </p:spPr>
        <p:txBody>
          <a:bodyPr anchor="t" rtlCol="false" tIns="0" lIns="0" bIns="0" rIns="0">
            <a:spAutoFit/>
          </a:bodyPr>
          <a:lstStyle/>
          <a:p>
            <a:pPr algn="l" marL="0" indent="0" lvl="0">
              <a:lnSpc>
                <a:spcPts val="14413"/>
              </a:lnSpc>
            </a:pPr>
            <a:r>
              <a:rPr lang="en-US" sz="11260" spc="-1396">
                <a:solidFill>
                  <a:srgbClr val="05061C"/>
                </a:solidFill>
                <a:latin typeface="Mokoto"/>
                <a:ea typeface="Mokoto"/>
                <a:cs typeface="Mokoto"/>
                <a:sym typeface="Mokoto"/>
              </a:rPr>
              <a:t>CONCLUSIÓN</a:t>
            </a:r>
          </a:p>
        </p:txBody>
      </p:sp>
      <p:sp>
        <p:nvSpPr>
          <p:cNvPr name="Freeform 3" id="3"/>
          <p:cNvSpPr/>
          <p:nvPr/>
        </p:nvSpPr>
        <p:spPr>
          <a:xfrm flipH="false" flipV="false" rot="0">
            <a:off x="-530143" y="8582162"/>
            <a:ext cx="9453842" cy="3919047"/>
          </a:xfrm>
          <a:custGeom>
            <a:avLst/>
            <a:gdLst/>
            <a:ahLst/>
            <a:cxnLst/>
            <a:rect r="r" b="b" t="t" l="l"/>
            <a:pathLst>
              <a:path h="3919047" w="9453842">
                <a:moveTo>
                  <a:pt x="0" y="0"/>
                </a:moveTo>
                <a:lnTo>
                  <a:pt x="9453843" y="0"/>
                </a:lnTo>
                <a:lnTo>
                  <a:pt x="9453843" y="3919048"/>
                </a:lnTo>
                <a:lnTo>
                  <a:pt x="0" y="39190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18748829" y="2295437"/>
            <a:ext cx="956758" cy="5979735"/>
          </a:xfrm>
          <a:custGeom>
            <a:avLst/>
            <a:gdLst/>
            <a:ahLst/>
            <a:cxnLst/>
            <a:rect r="r" b="b" t="t" l="l"/>
            <a:pathLst>
              <a:path h="5979735" w="956758">
                <a:moveTo>
                  <a:pt x="0" y="0"/>
                </a:moveTo>
                <a:lnTo>
                  <a:pt x="956758" y="0"/>
                </a:lnTo>
                <a:lnTo>
                  <a:pt x="956758" y="5979736"/>
                </a:lnTo>
                <a:lnTo>
                  <a:pt x="0" y="59797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5916554" y="0"/>
            <a:ext cx="4133590" cy="4133590"/>
          </a:xfrm>
          <a:custGeom>
            <a:avLst/>
            <a:gdLst/>
            <a:ahLst/>
            <a:cxnLst/>
            <a:rect r="r" b="b" t="t" l="l"/>
            <a:pathLst>
              <a:path h="4133590" w="4133590">
                <a:moveTo>
                  <a:pt x="0" y="0"/>
                </a:moveTo>
                <a:lnTo>
                  <a:pt x="4133591" y="0"/>
                </a:lnTo>
                <a:lnTo>
                  <a:pt x="4133591" y="4133590"/>
                </a:lnTo>
                <a:lnTo>
                  <a:pt x="0" y="41335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5400000">
            <a:off x="18797754" y="3969136"/>
            <a:ext cx="858907" cy="5979735"/>
          </a:xfrm>
          <a:custGeom>
            <a:avLst/>
            <a:gdLst/>
            <a:ahLst/>
            <a:cxnLst/>
            <a:rect r="r" b="b" t="t" l="l"/>
            <a:pathLst>
              <a:path h="5979735" w="858907">
                <a:moveTo>
                  <a:pt x="0" y="0"/>
                </a:moveTo>
                <a:lnTo>
                  <a:pt x="858907" y="0"/>
                </a:lnTo>
                <a:lnTo>
                  <a:pt x="858907" y="5979736"/>
                </a:lnTo>
                <a:lnTo>
                  <a:pt x="0" y="59797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5916554" y="8582162"/>
            <a:ext cx="2487716" cy="5105388"/>
          </a:xfrm>
          <a:custGeom>
            <a:avLst/>
            <a:gdLst/>
            <a:ahLst/>
            <a:cxnLst/>
            <a:rect r="r" b="b" t="t" l="l"/>
            <a:pathLst>
              <a:path h="5105388" w="2487716">
                <a:moveTo>
                  <a:pt x="0" y="0"/>
                </a:moveTo>
                <a:lnTo>
                  <a:pt x="2487717" y="0"/>
                </a:lnTo>
                <a:lnTo>
                  <a:pt x="2487717" y="5105388"/>
                </a:lnTo>
                <a:lnTo>
                  <a:pt x="0" y="51053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9542825" y="8447643"/>
            <a:ext cx="2633170" cy="3368008"/>
          </a:xfrm>
          <a:custGeom>
            <a:avLst/>
            <a:gdLst/>
            <a:ahLst/>
            <a:cxnLst/>
            <a:rect r="r" b="b" t="t" l="l"/>
            <a:pathLst>
              <a:path h="3368008" w="2633170">
                <a:moveTo>
                  <a:pt x="0" y="0"/>
                </a:moveTo>
                <a:lnTo>
                  <a:pt x="2633170" y="0"/>
                </a:lnTo>
                <a:lnTo>
                  <a:pt x="2633170" y="3368009"/>
                </a:lnTo>
                <a:lnTo>
                  <a:pt x="0" y="336800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2692448" y="8509884"/>
            <a:ext cx="2608676" cy="3368008"/>
          </a:xfrm>
          <a:custGeom>
            <a:avLst/>
            <a:gdLst/>
            <a:ahLst/>
            <a:cxnLst/>
            <a:rect r="r" b="b" t="t" l="l"/>
            <a:pathLst>
              <a:path h="3368008" w="2608676">
                <a:moveTo>
                  <a:pt x="0" y="0"/>
                </a:moveTo>
                <a:lnTo>
                  <a:pt x="2608676" y="0"/>
                </a:lnTo>
                <a:lnTo>
                  <a:pt x="2608676" y="3368008"/>
                </a:lnTo>
                <a:lnTo>
                  <a:pt x="0" y="336800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0" id="10"/>
          <p:cNvSpPr txBox="true"/>
          <p:nvPr/>
        </p:nvSpPr>
        <p:spPr>
          <a:xfrm rot="0">
            <a:off x="2121446" y="3988163"/>
            <a:ext cx="12170671" cy="2828795"/>
          </a:xfrm>
          <a:prstGeom prst="rect">
            <a:avLst/>
          </a:prstGeom>
        </p:spPr>
        <p:txBody>
          <a:bodyPr anchor="t" rtlCol="false" tIns="0" lIns="0" bIns="0" rIns="0">
            <a:spAutoFit/>
          </a:bodyPr>
          <a:lstStyle/>
          <a:p>
            <a:pPr algn="l">
              <a:lnSpc>
                <a:spcPts val="4505"/>
              </a:lnSpc>
            </a:pPr>
            <a:r>
              <a:rPr lang="en-US" sz="3003">
                <a:solidFill>
                  <a:srgbClr val="05061C"/>
                </a:solidFill>
                <a:latin typeface="Canva Sans"/>
                <a:ea typeface="Canva Sans"/>
                <a:cs typeface="Canva Sans"/>
                <a:sym typeface="Canva Sans"/>
              </a:rPr>
              <a:t>La construcción de un sistema de recomendación o la optimización de recursos depende en gran medida de la elección de las tecnologías y algoritmos adecuados, basados en las necesidades del proyecto y los datos disponibles.</a:t>
            </a:r>
          </a:p>
          <a:p>
            <a:pPr algn="l">
              <a:lnSpc>
                <a:spcPts val="4505"/>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DAGfUg-T_HI</dc:identifier>
  <dcterms:modified xsi:type="dcterms:W3CDTF">2011-08-01T06:04:30Z</dcterms:modified>
  <cp:revision>1</cp:revision>
  <dc:title>Sistemas de recomendacion</dc:title>
</cp:coreProperties>
</file>