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ITC Avant Garde Gothic Bold" charset="1" panose="020B0802020202020204"/>
      <p:regular r:id="rId16"/>
    </p:embeddedFont>
    <p:embeddedFont>
      <p:font typeface="ITC Avant Garde Gothic" charset="1" panose="020B0502020202020204"/>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5.png" Type="http://schemas.openxmlformats.org/officeDocument/2006/relationships/image"/><Relationship Id="rId5" Target="../media/image6.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10.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7.png" Type="http://schemas.openxmlformats.org/officeDocument/2006/relationships/image"/><Relationship Id="rId5" Target="../media/image18.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19.png" Type="http://schemas.openxmlformats.org/officeDocument/2006/relationships/image"/><Relationship Id="rId5" Target="../media/image2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8049161" y="6752617"/>
            <a:ext cx="5206615" cy="5011367"/>
          </a:xfrm>
          <a:custGeom>
            <a:avLst/>
            <a:gdLst/>
            <a:ahLst/>
            <a:cxnLst/>
            <a:rect r="r" b="b" t="t" l="l"/>
            <a:pathLst>
              <a:path h="5011367" w="5206615">
                <a:moveTo>
                  <a:pt x="0" y="0"/>
                </a:moveTo>
                <a:lnTo>
                  <a:pt x="5206615" y="0"/>
                </a:lnTo>
                <a:lnTo>
                  <a:pt x="5206615" y="5011366"/>
                </a:lnTo>
                <a:lnTo>
                  <a:pt x="0" y="5011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9679753">
            <a:off x="13678067" y="-1780621"/>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8509269" y="-1235736"/>
            <a:ext cx="4746507" cy="4568513"/>
          </a:xfrm>
          <a:custGeom>
            <a:avLst/>
            <a:gdLst/>
            <a:ahLst/>
            <a:cxnLst/>
            <a:rect r="r" b="b" t="t" l="l"/>
            <a:pathLst>
              <a:path h="4568513" w="4746507">
                <a:moveTo>
                  <a:pt x="0" y="0"/>
                </a:moveTo>
                <a:lnTo>
                  <a:pt x="4746507" y="0"/>
                </a:lnTo>
                <a:lnTo>
                  <a:pt x="4746507" y="4568512"/>
                </a:lnTo>
                <a:lnTo>
                  <a:pt x="0" y="456851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144000" y="1858287"/>
            <a:ext cx="8428713" cy="8428713"/>
          </a:xfrm>
          <a:custGeom>
            <a:avLst/>
            <a:gdLst/>
            <a:ahLst/>
            <a:cxnLst/>
            <a:rect r="r" b="b" t="t" l="l"/>
            <a:pathLst>
              <a:path h="8428713" w="8428713">
                <a:moveTo>
                  <a:pt x="0" y="0"/>
                </a:moveTo>
                <a:lnTo>
                  <a:pt x="8428713" y="0"/>
                </a:lnTo>
                <a:lnTo>
                  <a:pt x="8428713" y="8428713"/>
                </a:lnTo>
                <a:lnTo>
                  <a:pt x="0" y="84287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p:nvPr/>
        </p:nvGrpSpPr>
        <p:grpSpPr>
          <a:xfrm rot="0">
            <a:off x="1028700" y="2456082"/>
            <a:ext cx="7753826" cy="6147518"/>
            <a:chOff x="0" y="0"/>
            <a:chExt cx="10338435" cy="8196691"/>
          </a:xfrm>
        </p:grpSpPr>
        <p:sp>
          <p:nvSpPr>
            <p:cNvPr name="TextBox 7" id="7"/>
            <p:cNvSpPr txBox="true"/>
            <p:nvPr/>
          </p:nvSpPr>
          <p:spPr>
            <a:xfrm rot="0">
              <a:off x="0" y="-152400"/>
              <a:ext cx="10338435" cy="6841716"/>
            </a:xfrm>
            <a:prstGeom prst="rect">
              <a:avLst/>
            </a:prstGeom>
          </p:spPr>
          <p:txBody>
            <a:bodyPr anchor="t" rtlCol="false" tIns="0" lIns="0" bIns="0" rIns="0">
              <a:spAutoFit/>
            </a:bodyPr>
            <a:lstStyle/>
            <a:p>
              <a:pPr algn="l">
                <a:lnSpc>
                  <a:spcPts val="9877"/>
                </a:lnSpc>
              </a:pPr>
              <a:r>
                <a:rPr lang="en-US" sz="8370" spc="326" b="true">
                  <a:solidFill>
                    <a:srgbClr val="FFC857"/>
                  </a:solidFill>
                  <a:latin typeface="ITC Avant Garde Gothic Bold"/>
                  <a:ea typeface="ITC Avant Garde Gothic Bold"/>
                  <a:cs typeface="ITC Avant Garde Gothic Bold"/>
                  <a:sym typeface="ITC Avant Garde Gothic Bold"/>
                </a:rPr>
                <a:t>Historia de la inteligencia artificial</a:t>
              </a:r>
            </a:p>
          </p:txBody>
        </p:sp>
        <p:sp>
          <p:nvSpPr>
            <p:cNvPr name="TextBox 8" id="8"/>
            <p:cNvSpPr txBox="true"/>
            <p:nvPr/>
          </p:nvSpPr>
          <p:spPr>
            <a:xfrm rot="0">
              <a:off x="0" y="6858703"/>
              <a:ext cx="10338435" cy="1337987"/>
            </a:xfrm>
            <a:prstGeom prst="rect">
              <a:avLst/>
            </a:prstGeom>
          </p:spPr>
          <p:txBody>
            <a:bodyPr anchor="t" rtlCol="false" tIns="0" lIns="0" bIns="0" rIns="0">
              <a:spAutoFit/>
            </a:bodyPr>
            <a:lstStyle/>
            <a:p>
              <a:pPr algn="l" marL="690881" indent="-345440" lvl="1">
                <a:lnSpc>
                  <a:spcPts val="3776"/>
                </a:lnSpc>
                <a:buFont typeface="Arial"/>
                <a:buChar char="•"/>
              </a:pPr>
              <a:r>
                <a:rPr lang="en-US" sz="3200" spc="124">
                  <a:solidFill>
                    <a:srgbClr val="C7C2EF"/>
                  </a:solidFill>
                  <a:latin typeface="ITC Avant Garde Gothic"/>
                  <a:ea typeface="ITC Avant Garde Gothic"/>
                  <a:cs typeface="ITC Avant Garde Gothic"/>
                  <a:sym typeface="ITC Avant Garde Gothic"/>
                </a:rPr>
                <a:t>Garcia Noriz Juan Eduardo</a:t>
              </a:r>
            </a:p>
            <a:p>
              <a:pPr algn="l" marL="690881" indent="-345440" lvl="1">
                <a:lnSpc>
                  <a:spcPts val="3776"/>
                </a:lnSpc>
                <a:buFont typeface="Arial"/>
                <a:buChar char="•"/>
              </a:pPr>
              <a:r>
                <a:rPr lang="en-US" sz="3200" spc="124">
                  <a:solidFill>
                    <a:srgbClr val="C7C2EF"/>
                  </a:solidFill>
                  <a:latin typeface="ITC Avant Garde Gothic"/>
                  <a:ea typeface="ITC Avant Garde Gothic"/>
                  <a:cs typeface="ITC Avant Garde Gothic"/>
                  <a:sym typeface="ITC Avant Garde Gothic"/>
                </a:rPr>
                <a:t>Herrera Quiñones Abraham Gael</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TextBox 2" id="2"/>
          <p:cNvSpPr txBox="true"/>
          <p:nvPr/>
        </p:nvSpPr>
        <p:spPr>
          <a:xfrm rot="0">
            <a:off x="5346340" y="5341982"/>
            <a:ext cx="7595319" cy="1421437"/>
          </a:xfrm>
          <a:prstGeom prst="rect">
            <a:avLst/>
          </a:prstGeom>
        </p:spPr>
        <p:txBody>
          <a:bodyPr anchor="t" rtlCol="false" tIns="0" lIns="0" bIns="0" rIns="0">
            <a:spAutoFit/>
          </a:bodyPr>
          <a:lstStyle/>
          <a:p>
            <a:pPr algn="ctr">
              <a:lnSpc>
                <a:spcPts val="9877"/>
              </a:lnSpc>
            </a:pPr>
            <a:r>
              <a:rPr lang="en-US" b="true" sz="8370" spc="326">
                <a:solidFill>
                  <a:srgbClr val="FFC857"/>
                </a:solidFill>
                <a:latin typeface="ITC Avant Garde Gothic Bold"/>
                <a:ea typeface="ITC Avant Garde Gothic Bold"/>
                <a:cs typeface="ITC Avant Garde Gothic Bold"/>
                <a:sym typeface="ITC Avant Garde Gothic Bold"/>
              </a:rPr>
              <a:t>Gracias</a:t>
            </a:r>
          </a:p>
        </p:txBody>
      </p:sp>
      <p:sp>
        <p:nvSpPr>
          <p:cNvPr name="Freeform 3" id="3"/>
          <p:cNvSpPr/>
          <p:nvPr/>
        </p:nvSpPr>
        <p:spPr>
          <a:xfrm flipH="false" flipV="false" rot="0">
            <a:off x="12941660" y="-550034"/>
            <a:ext cx="6253610" cy="6019100"/>
          </a:xfrm>
          <a:custGeom>
            <a:avLst/>
            <a:gdLst/>
            <a:ahLst/>
            <a:cxnLst/>
            <a:rect r="r" b="b" t="t" l="l"/>
            <a:pathLst>
              <a:path h="6019100" w="6253610">
                <a:moveTo>
                  <a:pt x="0" y="0"/>
                </a:moveTo>
                <a:lnTo>
                  <a:pt x="6253610" y="0"/>
                </a:lnTo>
                <a:lnTo>
                  <a:pt x="6253610" y="6019099"/>
                </a:lnTo>
                <a:lnTo>
                  <a:pt x="0" y="6019099"/>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10800000">
            <a:off x="-819732" y="4884400"/>
            <a:ext cx="6253610" cy="6019100"/>
          </a:xfrm>
          <a:custGeom>
            <a:avLst/>
            <a:gdLst/>
            <a:ahLst/>
            <a:cxnLst/>
            <a:rect r="r" b="b" t="t" l="l"/>
            <a:pathLst>
              <a:path h="6019100" w="6253610">
                <a:moveTo>
                  <a:pt x="0" y="0"/>
                </a:moveTo>
                <a:lnTo>
                  <a:pt x="6253610" y="0"/>
                </a:lnTo>
                <a:lnTo>
                  <a:pt x="6253610" y="6019100"/>
                </a:lnTo>
                <a:lnTo>
                  <a:pt x="0" y="60191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7327557" y="1638682"/>
            <a:ext cx="3632887" cy="3632887"/>
          </a:xfrm>
          <a:custGeom>
            <a:avLst/>
            <a:gdLst/>
            <a:ahLst/>
            <a:cxnLst/>
            <a:rect r="r" b="b" t="t" l="l"/>
            <a:pathLst>
              <a:path h="3632887" w="3632887">
                <a:moveTo>
                  <a:pt x="0" y="0"/>
                </a:moveTo>
                <a:lnTo>
                  <a:pt x="3632886" y="0"/>
                </a:lnTo>
                <a:lnTo>
                  <a:pt x="3632886" y="3632886"/>
                </a:lnTo>
                <a:lnTo>
                  <a:pt x="0" y="363288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8402793">
            <a:off x="171364" y="-66734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1028700" y="2681570"/>
            <a:ext cx="7605430" cy="7605430"/>
          </a:xfrm>
          <a:custGeom>
            <a:avLst/>
            <a:gdLst/>
            <a:ahLst/>
            <a:cxnLst/>
            <a:rect r="r" b="b" t="t" l="l"/>
            <a:pathLst>
              <a:path h="7605430" w="7605430">
                <a:moveTo>
                  <a:pt x="0" y="0"/>
                </a:moveTo>
                <a:lnTo>
                  <a:pt x="7605430" y="0"/>
                </a:lnTo>
                <a:lnTo>
                  <a:pt x="7605430" y="7605430"/>
                </a:lnTo>
                <a:lnTo>
                  <a:pt x="0" y="76054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084063" y="1500489"/>
            <a:ext cx="6777589"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Índice</a:t>
            </a:r>
          </a:p>
        </p:txBody>
      </p:sp>
      <p:sp>
        <p:nvSpPr>
          <p:cNvPr name="TextBox 5" id="5"/>
          <p:cNvSpPr txBox="true"/>
          <p:nvPr/>
        </p:nvSpPr>
        <p:spPr>
          <a:xfrm rot="0">
            <a:off x="9870311" y="2510120"/>
            <a:ext cx="979569" cy="4227195"/>
          </a:xfrm>
          <a:prstGeom prst="rect">
            <a:avLst/>
          </a:prstGeom>
        </p:spPr>
        <p:txBody>
          <a:bodyPr anchor="t" rtlCol="false" tIns="0" lIns="0" bIns="0" rIns="0">
            <a:spAutoFit/>
          </a:bodyPr>
          <a:lstStyle/>
          <a:p>
            <a:pPr algn="r" marL="0" indent="0" lvl="0">
              <a:lnSpc>
                <a:spcPts val="4740"/>
              </a:lnSpc>
              <a:spcBef>
                <a:spcPct val="0"/>
              </a:spcBef>
            </a:pPr>
            <a:r>
              <a:rPr lang="en-US" b="true" sz="3000" strike="noStrike" u="none">
                <a:solidFill>
                  <a:srgbClr val="FFC857"/>
                </a:solidFill>
                <a:latin typeface="ITC Avant Garde Gothic Bold"/>
                <a:ea typeface="ITC Avant Garde Gothic Bold"/>
                <a:cs typeface="ITC Avant Garde Gothic Bold"/>
                <a:sym typeface="ITC Avant Garde Gothic Bold"/>
              </a:rPr>
              <a:t>01.</a:t>
            </a:r>
          </a:p>
          <a:p>
            <a:pPr algn="r" marL="0" indent="0" lvl="0">
              <a:lnSpc>
                <a:spcPts val="4740"/>
              </a:lnSpc>
              <a:spcBef>
                <a:spcPct val="0"/>
              </a:spcBef>
            </a:pPr>
            <a:r>
              <a:rPr lang="en-US" b="true" sz="3000" strike="noStrike" u="none">
                <a:solidFill>
                  <a:srgbClr val="FFC857"/>
                </a:solidFill>
                <a:latin typeface="ITC Avant Garde Gothic Bold"/>
                <a:ea typeface="ITC Avant Garde Gothic Bold"/>
                <a:cs typeface="ITC Avant Garde Gothic Bold"/>
                <a:sym typeface="ITC Avant Garde Gothic Bold"/>
              </a:rPr>
              <a:t>02.</a:t>
            </a:r>
          </a:p>
          <a:p>
            <a:pPr algn="r" marL="0" indent="0" lvl="0">
              <a:lnSpc>
                <a:spcPts val="4740"/>
              </a:lnSpc>
              <a:spcBef>
                <a:spcPct val="0"/>
              </a:spcBef>
            </a:pPr>
            <a:r>
              <a:rPr lang="en-US" b="true" sz="3000" strike="noStrike" u="none">
                <a:solidFill>
                  <a:srgbClr val="FFC857"/>
                </a:solidFill>
                <a:latin typeface="ITC Avant Garde Gothic Bold"/>
                <a:ea typeface="ITC Avant Garde Gothic Bold"/>
                <a:cs typeface="ITC Avant Garde Gothic Bold"/>
                <a:sym typeface="ITC Avant Garde Gothic Bold"/>
              </a:rPr>
              <a:t>03.</a:t>
            </a:r>
          </a:p>
          <a:p>
            <a:pPr algn="r" marL="0" indent="0" lvl="0">
              <a:lnSpc>
                <a:spcPts val="4740"/>
              </a:lnSpc>
              <a:spcBef>
                <a:spcPct val="0"/>
              </a:spcBef>
            </a:pPr>
            <a:r>
              <a:rPr lang="en-US" b="true" sz="3000" strike="noStrike" u="none">
                <a:solidFill>
                  <a:srgbClr val="FFC857"/>
                </a:solidFill>
                <a:latin typeface="ITC Avant Garde Gothic Bold"/>
                <a:ea typeface="ITC Avant Garde Gothic Bold"/>
                <a:cs typeface="ITC Avant Garde Gothic Bold"/>
                <a:sym typeface="ITC Avant Garde Gothic Bold"/>
              </a:rPr>
              <a:t>04.</a:t>
            </a:r>
          </a:p>
          <a:p>
            <a:pPr algn="r" marL="0" indent="0" lvl="0">
              <a:lnSpc>
                <a:spcPts val="4740"/>
              </a:lnSpc>
              <a:spcBef>
                <a:spcPct val="0"/>
              </a:spcBef>
            </a:pPr>
            <a:r>
              <a:rPr lang="en-US" b="true" sz="3000" strike="noStrike" u="none">
                <a:solidFill>
                  <a:srgbClr val="FFC857"/>
                </a:solidFill>
                <a:latin typeface="ITC Avant Garde Gothic Bold"/>
                <a:ea typeface="ITC Avant Garde Gothic Bold"/>
                <a:cs typeface="ITC Avant Garde Gothic Bold"/>
                <a:sym typeface="ITC Avant Garde Gothic Bold"/>
              </a:rPr>
              <a:t>05.</a:t>
            </a:r>
          </a:p>
          <a:p>
            <a:pPr algn="r" marL="0" indent="0" lvl="0">
              <a:lnSpc>
                <a:spcPts val="4740"/>
              </a:lnSpc>
              <a:spcBef>
                <a:spcPct val="0"/>
              </a:spcBef>
            </a:pPr>
            <a:r>
              <a:rPr lang="en-US" b="true" sz="3000" strike="noStrike" u="none">
                <a:solidFill>
                  <a:srgbClr val="FFC857"/>
                </a:solidFill>
                <a:latin typeface="ITC Avant Garde Gothic Bold"/>
                <a:ea typeface="ITC Avant Garde Gothic Bold"/>
                <a:cs typeface="ITC Avant Garde Gothic Bold"/>
                <a:sym typeface="ITC Avant Garde Gothic Bold"/>
              </a:rPr>
              <a:t>06.</a:t>
            </a:r>
          </a:p>
          <a:p>
            <a:pPr algn="r" marL="0" indent="0" lvl="0">
              <a:lnSpc>
                <a:spcPts val="4740"/>
              </a:lnSpc>
              <a:spcBef>
                <a:spcPct val="0"/>
              </a:spcBef>
            </a:pPr>
            <a:r>
              <a:rPr lang="en-US" b="true" sz="3000" strike="noStrike" u="none">
                <a:solidFill>
                  <a:srgbClr val="FFC857"/>
                </a:solidFill>
                <a:latin typeface="ITC Avant Garde Gothic Bold"/>
                <a:ea typeface="ITC Avant Garde Gothic Bold"/>
                <a:cs typeface="ITC Avant Garde Gothic Bold"/>
                <a:sym typeface="ITC Avant Garde Gothic Bold"/>
              </a:rPr>
              <a:t>07.</a:t>
            </a:r>
          </a:p>
        </p:txBody>
      </p:sp>
      <p:sp>
        <p:nvSpPr>
          <p:cNvPr name="Freeform 6" id="6"/>
          <p:cNvSpPr/>
          <p:nvPr/>
        </p:nvSpPr>
        <p:spPr>
          <a:xfrm flipH="false" flipV="false" rot="-8100000">
            <a:off x="14258345" y="6537780"/>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7" id="7"/>
          <p:cNvSpPr txBox="true"/>
          <p:nvPr/>
        </p:nvSpPr>
        <p:spPr>
          <a:xfrm rot="0">
            <a:off x="11206261" y="2510120"/>
            <a:ext cx="5495078" cy="4227195"/>
          </a:xfrm>
          <a:prstGeom prst="rect">
            <a:avLst/>
          </a:prstGeom>
        </p:spPr>
        <p:txBody>
          <a:bodyPr anchor="t" rtlCol="false" tIns="0" lIns="0" bIns="0" rIns="0">
            <a:spAutoFit/>
          </a:bodyPr>
          <a:lstStyle/>
          <a:p>
            <a:pPr algn="l" marL="0" indent="0" lvl="0">
              <a:lnSpc>
                <a:spcPts val="4740"/>
              </a:lnSpc>
              <a:spcBef>
                <a:spcPct val="0"/>
              </a:spcBef>
            </a:pPr>
            <a:r>
              <a:rPr lang="en-US" sz="3000" strike="noStrike" u="none">
                <a:solidFill>
                  <a:srgbClr val="C7C2EF"/>
                </a:solidFill>
                <a:latin typeface="ITC Avant Garde Gothic"/>
                <a:ea typeface="ITC Avant Garde Gothic"/>
                <a:cs typeface="ITC Avant Garde Gothic"/>
                <a:sym typeface="ITC Avant Garde Gothic"/>
              </a:rPr>
              <a:t>Introducción</a:t>
            </a:r>
          </a:p>
          <a:p>
            <a:pPr algn="l" marL="0" indent="0" lvl="0">
              <a:lnSpc>
                <a:spcPts val="4740"/>
              </a:lnSpc>
              <a:spcBef>
                <a:spcPct val="0"/>
              </a:spcBef>
            </a:pPr>
            <a:r>
              <a:rPr lang="en-US" sz="3000" strike="noStrike" u="none">
                <a:solidFill>
                  <a:srgbClr val="C7C2EF"/>
                </a:solidFill>
                <a:latin typeface="ITC Avant Garde Gothic"/>
                <a:ea typeface="ITC Avant Garde Gothic"/>
                <a:cs typeface="ITC Avant Garde Gothic"/>
                <a:sym typeface="ITC Avant Garde Gothic"/>
              </a:rPr>
              <a:t>Orígenes</a:t>
            </a:r>
          </a:p>
          <a:p>
            <a:pPr algn="l" marL="0" indent="0" lvl="0">
              <a:lnSpc>
                <a:spcPts val="4740"/>
              </a:lnSpc>
              <a:spcBef>
                <a:spcPct val="0"/>
              </a:spcBef>
            </a:pPr>
            <a:r>
              <a:rPr lang="en-US" sz="3000" strike="noStrike" u="none">
                <a:solidFill>
                  <a:srgbClr val="C7C2EF"/>
                </a:solidFill>
                <a:latin typeface="ITC Avant Garde Gothic"/>
                <a:ea typeface="ITC Avant Garde Gothic"/>
                <a:cs typeface="ITC Avant Garde Gothic"/>
                <a:sym typeface="ITC Avant Garde Gothic"/>
              </a:rPr>
              <a:t>Primeras décadas</a:t>
            </a:r>
          </a:p>
          <a:p>
            <a:pPr algn="l" marL="0" indent="0" lvl="0">
              <a:lnSpc>
                <a:spcPts val="4740"/>
              </a:lnSpc>
              <a:spcBef>
                <a:spcPct val="0"/>
              </a:spcBef>
            </a:pPr>
            <a:r>
              <a:rPr lang="en-US" sz="3000" strike="noStrike" u="none">
                <a:solidFill>
                  <a:srgbClr val="C7C2EF"/>
                </a:solidFill>
                <a:latin typeface="ITC Avant Garde Gothic"/>
                <a:ea typeface="ITC Avant Garde Gothic"/>
                <a:cs typeface="ITC Avant Garde Gothic"/>
                <a:sym typeface="ITC Avant Garde Gothic"/>
              </a:rPr>
              <a:t>El invierno de la ia</a:t>
            </a:r>
          </a:p>
          <a:p>
            <a:pPr algn="l" marL="0" indent="0" lvl="0">
              <a:lnSpc>
                <a:spcPts val="4740"/>
              </a:lnSpc>
              <a:spcBef>
                <a:spcPct val="0"/>
              </a:spcBef>
            </a:pPr>
            <a:r>
              <a:rPr lang="en-US" sz="3000" strike="noStrike" u="none">
                <a:solidFill>
                  <a:srgbClr val="C7C2EF"/>
                </a:solidFill>
                <a:latin typeface="ITC Avant Garde Gothic"/>
                <a:ea typeface="ITC Avant Garde Gothic"/>
                <a:cs typeface="ITC Avant Garde Gothic"/>
                <a:sym typeface="ITC Avant Garde Gothic"/>
              </a:rPr>
              <a:t>Resurgimiento</a:t>
            </a:r>
          </a:p>
          <a:p>
            <a:pPr algn="l" marL="0" indent="0" lvl="0">
              <a:lnSpc>
                <a:spcPts val="4740"/>
              </a:lnSpc>
              <a:spcBef>
                <a:spcPct val="0"/>
              </a:spcBef>
            </a:pPr>
            <a:r>
              <a:rPr lang="en-US" sz="3000" strike="noStrike" u="none">
                <a:solidFill>
                  <a:srgbClr val="C7C2EF"/>
                </a:solidFill>
                <a:latin typeface="ITC Avant Garde Gothic"/>
                <a:ea typeface="ITC Avant Garde Gothic"/>
                <a:cs typeface="ITC Avant Garde Gothic"/>
                <a:sym typeface="ITC Avant Garde Gothic"/>
              </a:rPr>
              <a:t>Era moderna</a:t>
            </a:r>
          </a:p>
          <a:p>
            <a:pPr algn="l" marL="0" indent="0" lvl="0">
              <a:lnSpc>
                <a:spcPts val="4740"/>
              </a:lnSpc>
              <a:spcBef>
                <a:spcPct val="0"/>
              </a:spcBef>
            </a:pPr>
            <a:r>
              <a:rPr lang="en-US" sz="3000" strike="noStrike" u="none">
                <a:solidFill>
                  <a:srgbClr val="C7C2EF"/>
                </a:solidFill>
                <a:latin typeface="ITC Avant Garde Gothic"/>
                <a:ea typeface="ITC Avant Garde Gothic"/>
                <a:cs typeface="ITC Avant Garde Gothic"/>
                <a:sym typeface="ITC Avant Garde Gothic"/>
              </a:rPr>
              <a:t>Conclusiones</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3530688" y="-423594"/>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5758003">
            <a:off x="-528994" y="5799927"/>
            <a:ext cx="5206615" cy="5011367"/>
          </a:xfrm>
          <a:custGeom>
            <a:avLst/>
            <a:gdLst/>
            <a:ahLst/>
            <a:cxnLst/>
            <a:rect r="r" b="b" t="t" l="l"/>
            <a:pathLst>
              <a:path h="5011367" w="5206615">
                <a:moveTo>
                  <a:pt x="0" y="0"/>
                </a:moveTo>
                <a:lnTo>
                  <a:pt x="5206614" y="0"/>
                </a:lnTo>
                <a:lnTo>
                  <a:pt x="5206614"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4159443" y="2333814"/>
            <a:ext cx="9969115" cy="5971797"/>
            <a:chOff x="0" y="0"/>
            <a:chExt cx="2625610" cy="1572819"/>
          </a:xfrm>
        </p:grpSpPr>
        <p:sp>
          <p:nvSpPr>
            <p:cNvPr name="Freeform 5" id="5"/>
            <p:cNvSpPr/>
            <p:nvPr/>
          </p:nvSpPr>
          <p:spPr>
            <a:xfrm flipH="false" flipV="false" rot="0">
              <a:off x="0" y="0"/>
              <a:ext cx="2625610" cy="1572819"/>
            </a:xfrm>
            <a:custGeom>
              <a:avLst/>
              <a:gdLst/>
              <a:ahLst/>
              <a:cxnLst/>
              <a:rect r="r" b="b" t="t" l="l"/>
              <a:pathLst>
                <a:path h="1572819" w="2625610">
                  <a:moveTo>
                    <a:pt x="39606" y="0"/>
                  </a:moveTo>
                  <a:lnTo>
                    <a:pt x="2586004" y="0"/>
                  </a:lnTo>
                  <a:cubicBezTo>
                    <a:pt x="2596509" y="0"/>
                    <a:pt x="2606583" y="4173"/>
                    <a:pt x="2614010" y="11600"/>
                  </a:cubicBezTo>
                  <a:cubicBezTo>
                    <a:pt x="2621438" y="19028"/>
                    <a:pt x="2625610" y="29102"/>
                    <a:pt x="2625610" y="39606"/>
                  </a:cubicBezTo>
                  <a:lnTo>
                    <a:pt x="2625610" y="1533213"/>
                  </a:lnTo>
                  <a:cubicBezTo>
                    <a:pt x="2625610" y="1543717"/>
                    <a:pt x="2621438" y="1553791"/>
                    <a:pt x="2614010" y="1561218"/>
                  </a:cubicBezTo>
                  <a:cubicBezTo>
                    <a:pt x="2606583" y="1568646"/>
                    <a:pt x="2596509" y="1572819"/>
                    <a:pt x="2586004" y="1572819"/>
                  </a:cubicBezTo>
                  <a:lnTo>
                    <a:pt x="39606" y="1572819"/>
                  </a:lnTo>
                  <a:cubicBezTo>
                    <a:pt x="29102" y="1572819"/>
                    <a:pt x="19028" y="1568646"/>
                    <a:pt x="11600" y="1561218"/>
                  </a:cubicBezTo>
                  <a:cubicBezTo>
                    <a:pt x="4173" y="1553791"/>
                    <a:pt x="0" y="1543717"/>
                    <a:pt x="0" y="1533213"/>
                  </a:cubicBezTo>
                  <a:lnTo>
                    <a:pt x="0" y="39606"/>
                  </a:lnTo>
                  <a:cubicBezTo>
                    <a:pt x="0" y="29102"/>
                    <a:pt x="4173" y="19028"/>
                    <a:pt x="11600" y="11600"/>
                  </a:cubicBezTo>
                  <a:cubicBezTo>
                    <a:pt x="19028" y="4173"/>
                    <a:pt x="29102" y="0"/>
                    <a:pt x="39606" y="0"/>
                  </a:cubicBezTo>
                  <a:close/>
                </a:path>
              </a:pathLst>
            </a:custGeom>
            <a:solidFill>
              <a:srgbClr val="1A0E79"/>
            </a:solidFill>
            <a:ln w="38100" cap="rnd">
              <a:solidFill>
                <a:srgbClr val="FFC857"/>
              </a:solidFill>
              <a:prstDash val="solid"/>
              <a:round/>
            </a:ln>
          </p:spPr>
        </p:sp>
        <p:sp>
          <p:nvSpPr>
            <p:cNvPr name="TextBox 6" id="6"/>
            <p:cNvSpPr txBox="true"/>
            <p:nvPr/>
          </p:nvSpPr>
          <p:spPr>
            <a:xfrm>
              <a:off x="0" y="-57150"/>
              <a:ext cx="2625610" cy="1629969"/>
            </a:xfrm>
            <a:prstGeom prst="rect">
              <a:avLst/>
            </a:prstGeom>
          </p:spPr>
          <p:txBody>
            <a:bodyPr anchor="ctr" rtlCol="false" tIns="50800" lIns="50800" bIns="50800" rIns="50800"/>
            <a:lstStyle/>
            <a:p>
              <a:pPr algn="ctr" marL="0" indent="0" lvl="0">
                <a:lnSpc>
                  <a:spcPts val="2952"/>
                </a:lnSpc>
                <a:spcBef>
                  <a:spcPct val="0"/>
                </a:spcBef>
              </a:pPr>
            </a:p>
          </p:txBody>
        </p:sp>
      </p:grpSp>
      <p:grpSp>
        <p:nvGrpSpPr>
          <p:cNvPr name="Group 7" id="7"/>
          <p:cNvGrpSpPr/>
          <p:nvPr/>
        </p:nvGrpSpPr>
        <p:grpSpPr>
          <a:xfrm rot="0">
            <a:off x="5536636" y="3031775"/>
            <a:ext cx="7214727" cy="3518600"/>
            <a:chOff x="0" y="0"/>
            <a:chExt cx="9619636" cy="4691466"/>
          </a:xfrm>
        </p:grpSpPr>
        <p:sp>
          <p:nvSpPr>
            <p:cNvPr name="TextBox 8" id="8"/>
            <p:cNvSpPr txBox="true"/>
            <p:nvPr/>
          </p:nvSpPr>
          <p:spPr>
            <a:xfrm rot="0">
              <a:off x="0" y="1384175"/>
              <a:ext cx="9619636" cy="3307292"/>
            </a:xfrm>
            <a:prstGeom prst="rect">
              <a:avLst/>
            </a:prstGeom>
          </p:spPr>
          <p:txBody>
            <a:bodyPr anchor="t" rtlCol="false" tIns="0" lIns="0" bIns="0" rIns="0">
              <a:spAutoFit/>
            </a:bodyPr>
            <a:lstStyle/>
            <a:p>
              <a:pPr algn="ctr">
                <a:lnSpc>
                  <a:spcPts val="2800"/>
                </a:lnSpc>
              </a:pPr>
              <a:r>
                <a:rPr lang="en-US" sz="2000" spc="154">
                  <a:solidFill>
                    <a:srgbClr val="C7C2EF"/>
                  </a:solidFill>
                  <a:latin typeface="ITC Avant Garde Gothic"/>
                  <a:ea typeface="ITC Avant Garde Gothic"/>
                  <a:cs typeface="ITC Avant Garde Gothic"/>
                  <a:sym typeface="ITC Avant Garde Gothic"/>
                </a:rPr>
                <a:t>La Inteligencia Artificial (IA) es una de las disciplinas más fascinantes y transformadoras de los últimos siglos. Su objetivo es crear máquinas capaces de realizar tareas que, hasta hace poco, solo podían ser ejecutadas por seres humanos, como razonar, aprender, tomar decisiones y resolver problemas complejos.</a:t>
              </a:r>
            </a:p>
          </p:txBody>
        </p:sp>
        <p:sp>
          <p:nvSpPr>
            <p:cNvPr name="TextBox 9" id="9"/>
            <p:cNvSpPr txBox="true"/>
            <p:nvPr/>
          </p:nvSpPr>
          <p:spPr>
            <a:xfrm rot="0">
              <a:off x="0" y="-152400"/>
              <a:ext cx="9619636" cy="956733"/>
            </a:xfrm>
            <a:prstGeom prst="rect">
              <a:avLst/>
            </a:prstGeom>
          </p:spPr>
          <p:txBody>
            <a:bodyPr anchor="t" rtlCol="false" tIns="0" lIns="0" bIns="0" rIns="0">
              <a:spAutoFit/>
            </a:bodyPr>
            <a:lstStyle/>
            <a:p>
              <a:pPr algn="ctr">
                <a:lnSpc>
                  <a:spcPts val="5599"/>
                </a:lnSpc>
              </a:pPr>
              <a:r>
                <a:rPr lang="en-US" b="true" sz="3999">
                  <a:solidFill>
                    <a:srgbClr val="C7C2EF"/>
                  </a:solidFill>
                  <a:latin typeface="ITC Avant Garde Gothic Bold"/>
                  <a:ea typeface="ITC Avant Garde Gothic Bold"/>
                  <a:cs typeface="ITC Avant Garde Gothic Bold"/>
                  <a:sym typeface="ITC Avant Garde Gothic Bold"/>
                </a:rPr>
                <a:t>INTRODUCCIÓN</a:t>
              </a:r>
            </a:p>
          </p:txBody>
        </p:sp>
      </p:grpSp>
      <p:sp>
        <p:nvSpPr>
          <p:cNvPr name="Freeform 10" id="10"/>
          <p:cNvSpPr/>
          <p:nvPr/>
        </p:nvSpPr>
        <p:spPr>
          <a:xfrm flipH="false" flipV="false" rot="0">
            <a:off x="13901750" y="5839686"/>
            <a:ext cx="4746771" cy="4746771"/>
          </a:xfrm>
          <a:custGeom>
            <a:avLst/>
            <a:gdLst/>
            <a:ahLst/>
            <a:cxnLst/>
            <a:rect r="r" b="b" t="t" l="l"/>
            <a:pathLst>
              <a:path h="4746771" w="4746771">
                <a:moveTo>
                  <a:pt x="0" y="0"/>
                </a:moveTo>
                <a:lnTo>
                  <a:pt x="4746770" y="0"/>
                </a:lnTo>
                <a:lnTo>
                  <a:pt x="4746770" y="4746770"/>
                </a:lnTo>
                <a:lnTo>
                  <a:pt x="0" y="474677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1" id="11"/>
          <p:cNvSpPr/>
          <p:nvPr/>
        </p:nvSpPr>
        <p:spPr>
          <a:xfrm flipH="false" flipV="false" rot="0">
            <a:off x="-519617" y="-423594"/>
            <a:ext cx="4927334" cy="4927334"/>
          </a:xfrm>
          <a:custGeom>
            <a:avLst/>
            <a:gdLst/>
            <a:ahLst/>
            <a:cxnLst/>
            <a:rect r="r" b="b" t="t" l="l"/>
            <a:pathLst>
              <a:path h="4927334" w="4927334">
                <a:moveTo>
                  <a:pt x="0" y="0"/>
                </a:moveTo>
                <a:lnTo>
                  <a:pt x="4927334" y="0"/>
                </a:lnTo>
                <a:lnTo>
                  <a:pt x="4927334" y="4927334"/>
                </a:lnTo>
                <a:lnTo>
                  <a:pt x="0" y="4927334"/>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grpSp>
        <p:nvGrpSpPr>
          <p:cNvPr name="Group 2" id="2"/>
          <p:cNvGrpSpPr/>
          <p:nvPr/>
        </p:nvGrpSpPr>
        <p:grpSpPr>
          <a:xfrm rot="0">
            <a:off x="1123804" y="3027606"/>
            <a:ext cx="7904447" cy="2432283"/>
            <a:chOff x="0" y="0"/>
            <a:chExt cx="2081830" cy="640601"/>
          </a:xfrm>
        </p:grpSpPr>
        <p:sp>
          <p:nvSpPr>
            <p:cNvPr name="Freeform 3" id="3"/>
            <p:cNvSpPr/>
            <p:nvPr/>
          </p:nvSpPr>
          <p:spPr>
            <a:xfrm flipH="false" flipV="false" rot="0">
              <a:off x="0" y="0"/>
              <a:ext cx="2081830" cy="640601"/>
            </a:xfrm>
            <a:custGeom>
              <a:avLst/>
              <a:gdLst/>
              <a:ahLst/>
              <a:cxnLst/>
              <a:rect r="r" b="b" t="t" l="l"/>
              <a:pathLst>
                <a:path h="640601" w="2081830">
                  <a:moveTo>
                    <a:pt x="49951" y="0"/>
                  </a:moveTo>
                  <a:lnTo>
                    <a:pt x="2031878" y="0"/>
                  </a:lnTo>
                  <a:cubicBezTo>
                    <a:pt x="2059466" y="0"/>
                    <a:pt x="2081830" y="22364"/>
                    <a:pt x="2081830" y="49951"/>
                  </a:cubicBezTo>
                  <a:lnTo>
                    <a:pt x="2081830" y="590650"/>
                  </a:lnTo>
                  <a:cubicBezTo>
                    <a:pt x="2081830" y="618237"/>
                    <a:pt x="2059466" y="640601"/>
                    <a:pt x="2031878" y="640601"/>
                  </a:cubicBezTo>
                  <a:lnTo>
                    <a:pt x="49951" y="640601"/>
                  </a:lnTo>
                  <a:cubicBezTo>
                    <a:pt x="22364" y="640601"/>
                    <a:pt x="0" y="618237"/>
                    <a:pt x="0" y="590650"/>
                  </a:cubicBezTo>
                  <a:lnTo>
                    <a:pt x="0" y="49951"/>
                  </a:lnTo>
                  <a:cubicBezTo>
                    <a:pt x="0" y="22364"/>
                    <a:pt x="22364" y="0"/>
                    <a:pt x="49951" y="0"/>
                  </a:cubicBezTo>
                  <a:close/>
                </a:path>
              </a:pathLst>
            </a:custGeom>
            <a:solidFill>
              <a:srgbClr val="1A0E79"/>
            </a:solidFill>
            <a:ln w="38100" cap="rnd">
              <a:solidFill>
                <a:srgbClr val="FFC857"/>
              </a:solidFill>
              <a:prstDash val="solid"/>
              <a:round/>
            </a:ln>
          </p:spPr>
        </p:sp>
        <p:sp>
          <p:nvSpPr>
            <p:cNvPr name="TextBox 4" id="4"/>
            <p:cNvSpPr txBox="true"/>
            <p:nvPr/>
          </p:nvSpPr>
          <p:spPr>
            <a:xfrm>
              <a:off x="0" y="-57150"/>
              <a:ext cx="2081830" cy="697751"/>
            </a:xfrm>
            <a:prstGeom prst="rect">
              <a:avLst/>
            </a:prstGeom>
          </p:spPr>
          <p:txBody>
            <a:bodyPr anchor="ctr" rtlCol="false" tIns="50800" lIns="50800" bIns="50800" rIns="50800"/>
            <a:lstStyle/>
            <a:p>
              <a:pPr algn="ctr">
                <a:lnSpc>
                  <a:spcPts val="2952"/>
                </a:lnSpc>
              </a:pPr>
            </a:p>
          </p:txBody>
        </p:sp>
      </p:grpSp>
      <p:sp>
        <p:nvSpPr>
          <p:cNvPr name="Freeform 5" id="5"/>
          <p:cNvSpPr/>
          <p:nvPr/>
        </p:nvSpPr>
        <p:spPr>
          <a:xfrm flipH="false" flipV="false" rot="0">
            <a:off x="-1479503" y="573231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6240166">
            <a:off x="14225626" y="6726008"/>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1123804" y="5732318"/>
            <a:ext cx="7904447" cy="2432283"/>
            <a:chOff x="0" y="0"/>
            <a:chExt cx="2081830" cy="640601"/>
          </a:xfrm>
        </p:grpSpPr>
        <p:sp>
          <p:nvSpPr>
            <p:cNvPr name="Freeform 8" id="8"/>
            <p:cNvSpPr/>
            <p:nvPr/>
          </p:nvSpPr>
          <p:spPr>
            <a:xfrm flipH="false" flipV="false" rot="0">
              <a:off x="0" y="0"/>
              <a:ext cx="2081830" cy="640601"/>
            </a:xfrm>
            <a:custGeom>
              <a:avLst/>
              <a:gdLst/>
              <a:ahLst/>
              <a:cxnLst/>
              <a:rect r="r" b="b" t="t" l="l"/>
              <a:pathLst>
                <a:path h="640601" w="2081830">
                  <a:moveTo>
                    <a:pt x="49951" y="0"/>
                  </a:moveTo>
                  <a:lnTo>
                    <a:pt x="2031878" y="0"/>
                  </a:lnTo>
                  <a:cubicBezTo>
                    <a:pt x="2059466" y="0"/>
                    <a:pt x="2081830" y="22364"/>
                    <a:pt x="2081830" y="49951"/>
                  </a:cubicBezTo>
                  <a:lnTo>
                    <a:pt x="2081830" y="590650"/>
                  </a:lnTo>
                  <a:cubicBezTo>
                    <a:pt x="2081830" y="618237"/>
                    <a:pt x="2059466" y="640601"/>
                    <a:pt x="2031878" y="640601"/>
                  </a:cubicBezTo>
                  <a:lnTo>
                    <a:pt x="49951" y="640601"/>
                  </a:lnTo>
                  <a:cubicBezTo>
                    <a:pt x="22364" y="640601"/>
                    <a:pt x="0" y="618237"/>
                    <a:pt x="0" y="590650"/>
                  </a:cubicBezTo>
                  <a:lnTo>
                    <a:pt x="0" y="49951"/>
                  </a:lnTo>
                  <a:cubicBezTo>
                    <a:pt x="0" y="22364"/>
                    <a:pt x="22364" y="0"/>
                    <a:pt x="49951" y="0"/>
                  </a:cubicBezTo>
                  <a:close/>
                </a:path>
              </a:pathLst>
            </a:custGeom>
            <a:solidFill>
              <a:srgbClr val="1A0E79"/>
            </a:solidFill>
            <a:ln w="38100" cap="rnd">
              <a:solidFill>
                <a:srgbClr val="FFC857"/>
              </a:solidFill>
              <a:prstDash val="solid"/>
              <a:round/>
            </a:ln>
          </p:spPr>
        </p:sp>
        <p:sp>
          <p:nvSpPr>
            <p:cNvPr name="TextBox 9" id="9"/>
            <p:cNvSpPr txBox="true"/>
            <p:nvPr/>
          </p:nvSpPr>
          <p:spPr>
            <a:xfrm>
              <a:off x="0" y="-57150"/>
              <a:ext cx="2081830" cy="697751"/>
            </a:xfrm>
            <a:prstGeom prst="rect">
              <a:avLst/>
            </a:prstGeom>
          </p:spPr>
          <p:txBody>
            <a:bodyPr anchor="ctr" rtlCol="false" tIns="50800" lIns="50800" bIns="50800" rIns="50800"/>
            <a:lstStyle/>
            <a:p>
              <a:pPr algn="ctr">
                <a:lnSpc>
                  <a:spcPts val="2952"/>
                </a:lnSpc>
              </a:pPr>
            </a:p>
          </p:txBody>
        </p:sp>
      </p:grpSp>
      <p:sp>
        <p:nvSpPr>
          <p:cNvPr name="Freeform 10" id="10"/>
          <p:cNvSpPr/>
          <p:nvPr/>
        </p:nvSpPr>
        <p:spPr>
          <a:xfrm flipH="false" flipV="false" rot="0">
            <a:off x="13307076" y="898955"/>
            <a:ext cx="3674307" cy="3614182"/>
          </a:xfrm>
          <a:custGeom>
            <a:avLst/>
            <a:gdLst/>
            <a:ahLst/>
            <a:cxnLst/>
            <a:rect r="r" b="b" t="t" l="l"/>
            <a:pathLst>
              <a:path h="3614182" w="3674307">
                <a:moveTo>
                  <a:pt x="0" y="0"/>
                </a:moveTo>
                <a:lnTo>
                  <a:pt x="3674307" y="0"/>
                </a:lnTo>
                <a:lnTo>
                  <a:pt x="3674307" y="3614182"/>
                </a:lnTo>
                <a:lnTo>
                  <a:pt x="0" y="361418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p:nvPr/>
        </p:nvGrpSpPr>
        <p:grpSpPr>
          <a:xfrm rot="0">
            <a:off x="9449957" y="3027606"/>
            <a:ext cx="7904447" cy="2432283"/>
            <a:chOff x="0" y="0"/>
            <a:chExt cx="2081830" cy="640601"/>
          </a:xfrm>
        </p:grpSpPr>
        <p:sp>
          <p:nvSpPr>
            <p:cNvPr name="Freeform 12" id="12"/>
            <p:cNvSpPr/>
            <p:nvPr/>
          </p:nvSpPr>
          <p:spPr>
            <a:xfrm flipH="false" flipV="false" rot="0">
              <a:off x="0" y="0"/>
              <a:ext cx="2081830" cy="640601"/>
            </a:xfrm>
            <a:custGeom>
              <a:avLst/>
              <a:gdLst/>
              <a:ahLst/>
              <a:cxnLst/>
              <a:rect r="r" b="b" t="t" l="l"/>
              <a:pathLst>
                <a:path h="640601" w="2081830">
                  <a:moveTo>
                    <a:pt x="49951" y="0"/>
                  </a:moveTo>
                  <a:lnTo>
                    <a:pt x="2031878" y="0"/>
                  </a:lnTo>
                  <a:cubicBezTo>
                    <a:pt x="2059466" y="0"/>
                    <a:pt x="2081830" y="22364"/>
                    <a:pt x="2081830" y="49951"/>
                  </a:cubicBezTo>
                  <a:lnTo>
                    <a:pt x="2081830" y="590650"/>
                  </a:lnTo>
                  <a:cubicBezTo>
                    <a:pt x="2081830" y="618237"/>
                    <a:pt x="2059466" y="640601"/>
                    <a:pt x="2031878" y="640601"/>
                  </a:cubicBezTo>
                  <a:lnTo>
                    <a:pt x="49951" y="640601"/>
                  </a:lnTo>
                  <a:cubicBezTo>
                    <a:pt x="22364" y="640601"/>
                    <a:pt x="0" y="618237"/>
                    <a:pt x="0" y="590650"/>
                  </a:cubicBezTo>
                  <a:lnTo>
                    <a:pt x="0" y="49951"/>
                  </a:lnTo>
                  <a:cubicBezTo>
                    <a:pt x="0" y="22364"/>
                    <a:pt x="22364" y="0"/>
                    <a:pt x="49951" y="0"/>
                  </a:cubicBezTo>
                  <a:close/>
                </a:path>
              </a:pathLst>
            </a:custGeom>
            <a:solidFill>
              <a:srgbClr val="1A0E79"/>
            </a:solidFill>
            <a:ln w="38100" cap="rnd">
              <a:solidFill>
                <a:srgbClr val="FFC857"/>
              </a:solidFill>
              <a:prstDash val="solid"/>
              <a:round/>
            </a:ln>
          </p:spPr>
        </p:sp>
        <p:sp>
          <p:nvSpPr>
            <p:cNvPr name="TextBox 13" id="13"/>
            <p:cNvSpPr txBox="true"/>
            <p:nvPr/>
          </p:nvSpPr>
          <p:spPr>
            <a:xfrm>
              <a:off x="0" y="-57150"/>
              <a:ext cx="2081830" cy="697751"/>
            </a:xfrm>
            <a:prstGeom prst="rect">
              <a:avLst/>
            </a:prstGeom>
          </p:spPr>
          <p:txBody>
            <a:bodyPr anchor="ctr" rtlCol="false" tIns="50800" lIns="50800" bIns="50800" rIns="50800"/>
            <a:lstStyle/>
            <a:p>
              <a:pPr algn="ctr">
                <a:lnSpc>
                  <a:spcPts val="2952"/>
                </a:lnSpc>
              </a:pPr>
            </a:p>
          </p:txBody>
        </p:sp>
      </p:grpSp>
      <p:grpSp>
        <p:nvGrpSpPr>
          <p:cNvPr name="Group 14" id="14"/>
          <p:cNvGrpSpPr/>
          <p:nvPr/>
        </p:nvGrpSpPr>
        <p:grpSpPr>
          <a:xfrm rot="0">
            <a:off x="9449957" y="5732318"/>
            <a:ext cx="7904447" cy="2432283"/>
            <a:chOff x="0" y="0"/>
            <a:chExt cx="2081830" cy="640601"/>
          </a:xfrm>
        </p:grpSpPr>
        <p:sp>
          <p:nvSpPr>
            <p:cNvPr name="Freeform 15" id="15"/>
            <p:cNvSpPr/>
            <p:nvPr/>
          </p:nvSpPr>
          <p:spPr>
            <a:xfrm flipH="false" flipV="false" rot="0">
              <a:off x="0" y="0"/>
              <a:ext cx="2081830" cy="640601"/>
            </a:xfrm>
            <a:custGeom>
              <a:avLst/>
              <a:gdLst/>
              <a:ahLst/>
              <a:cxnLst/>
              <a:rect r="r" b="b" t="t" l="l"/>
              <a:pathLst>
                <a:path h="640601" w="2081830">
                  <a:moveTo>
                    <a:pt x="49951" y="0"/>
                  </a:moveTo>
                  <a:lnTo>
                    <a:pt x="2031878" y="0"/>
                  </a:lnTo>
                  <a:cubicBezTo>
                    <a:pt x="2059466" y="0"/>
                    <a:pt x="2081830" y="22364"/>
                    <a:pt x="2081830" y="49951"/>
                  </a:cubicBezTo>
                  <a:lnTo>
                    <a:pt x="2081830" y="590650"/>
                  </a:lnTo>
                  <a:cubicBezTo>
                    <a:pt x="2081830" y="618237"/>
                    <a:pt x="2059466" y="640601"/>
                    <a:pt x="2031878" y="640601"/>
                  </a:cubicBezTo>
                  <a:lnTo>
                    <a:pt x="49951" y="640601"/>
                  </a:lnTo>
                  <a:cubicBezTo>
                    <a:pt x="22364" y="640601"/>
                    <a:pt x="0" y="618237"/>
                    <a:pt x="0" y="590650"/>
                  </a:cubicBezTo>
                  <a:lnTo>
                    <a:pt x="0" y="49951"/>
                  </a:lnTo>
                  <a:cubicBezTo>
                    <a:pt x="0" y="22364"/>
                    <a:pt x="22364" y="0"/>
                    <a:pt x="49951" y="0"/>
                  </a:cubicBezTo>
                  <a:close/>
                </a:path>
              </a:pathLst>
            </a:custGeom>
            <a:solidFill>
              <a:srgbClr val="1A0E79"/>
            </a:solidFill>
            <a:ln w="38100" cap="rnd">
              <a:solidFill>
                <a:srgbClr val="FFC857"/>
              </a:solidFill>
              <a:prstDash val="solid"/>
              <a:round/>
            </a:ln>
          </p:spPr>
        </p:sp>
        <p:sp>
          <p:nvSpPr>
            <p:cNvPr name="TextBox 16" id="16"/>
            <p:cNvSpPr txBox="true"/>
            <p:nvPr/>
          </p:nvSpPr>
          <p:spPr>
            <a:xfrm>
              <a:off x="0" y="-57150"/>
              <a:ext cx="2081830" cy="697751"/>
            </a:xfrm>
            <a:prstGeom prst="rect">
              <a:avLst/>
            </a:prstGeom>
          </p:spPr>
          <p:txBody>
            <a:bodyPr anchor="ctr" rtlCol="false" tIns="50800" lIns="50800" bIns="50800" rIns="50800"/>
            <a:lstStyle/>
            <a:p>
              <a:pPr algn="ctr">
                <a:lnSpc>
                  <a:spcPts val="2952"/>
                </a:lnSpc>
              </a:pPr>
            </a:p>
          </p:txBody>
        </p:sp>
      </p:grpSp>
      <p:sp>
        <p:nvSpPr>
          <p:cNvPr name="TextBox 17" id="17"/>
          <p:cNvSpPr txBox="true"/>
          <p:nvPr/>
        </p:nvSpPr>
        <p:spPr>
          <a:xfrm rot="0">
            <a:off x="9909037" y="3351170"/>
            <a:ext cx="873322" cy="1430527"/>
          </a:xfrm>
          <a:prstGeom prst="rect">
            <a:avLst/>
          </a:prstGeom>
        </p:spPr>
        <p:txBody>
          <a:bodyPr anchor="t" rtlCol="false" tIns="0" lIns="0" bIns="0" rIns="0">
            <a:spAutoFit/>
          </a:bodyPr>
          <a:lstStyle/>
          <a:p>
            <a:pPr algn="r">
              <a:lnSpc>
                <a:spcPts val="11172"/>
              </a:lnSpc>
            </a:pPr>
            <a:r>
              <a:rPr lang="en-US" b="true" sz="6572" spc="387">
                <a:solidFill>
                  <a:srgbClr val="FFC857"/>
                </a:solidFill>
                <a:latin typeface="ITC Avant Garde Gothic Bold"/>
                <a:ea typeface="ITC Avant Garde Gothic Bold"/>
                <a:cs typeface="ITC Avant Garde Gothic Bold"/>
                <a:sym typeface="ITC Avant Garde Gothic Bold"/>
              </a:rPr>
              <a:t>2</a:t>
            </a:r>
          </a:p>
        </p:txBody>
      </p:sp>
      <p:sp>
        <p:nvSpPr>
          <p:cNvPr name="TextBox 18" id="18"/>
          <p:cNvSpPr txBox="true"/>
          <p:nvPr/>
        </p:nvSpPr>
        <p:spPr>
          <a:xfrm rot="0">
            <a:off x="9909037" y="6019218"/>
            <a:ext cx="873322" cy="1430527"/>
          </a:xfrm>
          <a:prstGeom prst="rect">
            <a:avLst/>
          </a:prstGeom>
        </p:spPr>
        <p:txBody>
          <a:bodyPr anchor="t" rtlCol="false" tIns="0" lIns="0" bIns="0" rIns="0">
            <a:spAutoFit/>
          </a:bodyPr>
          <a:lstStyle/>
          <a:p>
            <a:pPr algn="r">
              <a:lnSpc>
                <a:spcPts val="11172"/>
              </a:lnSpc>
            </a:pPr>
            <a:r>
              <a:rPr lang="en-US" b="true" sz="6572" spc="387">
                <a:solidFill>
                  <a:srgbClr val="FFC857"/>
                </a:solidFill>
                <a:latin typeface="ITC Avant Garde Gothic Bold"/>
                <a:ea typeface="ITC Avant Garde Gothic Bold"/>
                <a:cs typeface="ITC Avant Garde Gothic Bold"/>
                <a:sym typeface="ITC Avant Garde Gothic Bold"/>
              </a:rPr>
              <a:t>4</a:t>
            </a:r>
          </a:p>
        </p:txBody>
      </p:sp>
      <p:sp>
        <p:nvSpPr>
          <p:cNvPr name="TextBox 19" id="19"/>
          <p:cNvSpPr txBox="true"/>
          <p:nvPr/>
        </p:nvSpPr>
        <p:spPr>
          <a:xfrm rot="0">
            <a:off x="2327136" y="3091805"/>
            <a:ext cx="6300016" cy="2368084"/>
          </a:xfrm>
          <a:prstGeom prst="rect">
            <a:avLst/>
          </a:prstGeom>
        </p:spPr>
        <p:txBody>
          <a:bodyPr anchor="t" rtlCol="false" tIns="0" lIns="0" bIns="0" rIns="0">
            <a:spAutoFit/>
          </a:bodyPr>
          <a:lstStyle/>
          <a:p>
            <a:pPr algn="l" marL="0" indent="0" lvl="0">
              <a:lnSpc>
                <a:spcPts val="3669"/>
              </a:lnSpc>
              <a:spcBef>
                <a:spcPct val="0"/>
              </a:spcBef>
            </a:pPr>
            <a:r>
              <a:rPr lang="en-US" b="true" sz="2620" spc="154">
                <a:solidFill>
                  <a:srgbClr val="C7C2EF"/>
                </a:solidFill>
                <a:latin typeface="ITC Avant Garde Gothic Bold"/>
                <a:ea typeface="ITC Avant Garde Gothic Bold"/>
                <a:cs typeface="ITC Avant Garde Gothic Bold"/>
                <a:sym typeface="ITC Avant Garde Gothic Bold"/>
              </a:rPr>
              <a:t>La historia de la IA comienza en la década de 1940, con los primeros intentos de simular el funcionamiento del cerebro humano. </a:t>
            </a:r>
          </a:p>
        </p:txBody>
      </p:sp>
      <p:sp>
        <p:nvSpPr>
          <p:cNvPr name="TextBox 20" id="20"/>
          <p:cNvSpPr txBox="true"/>
          <p:nvPr/>
        </p:nvSpPr>
        <p:spPr>
          <a:xfrm rot="0">
            <a:off x="2594892" y="5896559"/>
            <a:ext cx="6074015" cy="2268042"/>
          </a:xfrm>
          <a:prstGeom prst="rect">
            <a:avLst/>
          </a:prstGeom>
        </p:spPr>
        <p:txBody>
          <a:bodyPr anchor="t" rtlCol="false" tIns="0" lIns="0" bIns="0" rIns="0">
            <a:spAutoFit/>
          </a:bodyPr>
          <a:lstStyle/>
          <a:p>
            <a:pPr algn="l">
              <a:lnSpc>
                <a:spcPts val="2933"/>
              </a:lnSpc>
            </a:pPr>
            <a:r>
              <a:rPr lang="en-US" sz="2095" spc="123" b="true">
                <a:solidFill>
                  <a:srgbClr val="C7C2EF"/>
                </a:solidFill>
                <a:latin typeface="ITC Avant Garde Gothic Bold"/>
                <a:ea typeface="ITC Avant Garde Gothic Bold"/>
                <a:cs typeface="ITC Avant Garde Gothic Bold"/>
                <a:sym typeface="ITC Avant Garde Gothic Bold"/>
              </a:rPr>
              <a:t>En 1950, Alan Turing propuso el famoso "Test de Turing", un método para evaluar si una máquina puede exhibir un comportamiento inteligente similar al humano.</a:t>
            </a:r>
          </a:p>
          <a:p>
            <a:pPr algn="l" marL="0" indent="0" lvl="0">
              <a:lnSpc>
                <a:spcPts val="2933"/>
              </a:lnSpc>
              <a:spcBef>
                <a:spcPct val="0"/>
              </a:spcBef>
            </a:pPr>
          </a:p>
        </p:txBody>
      </p:sp>
      <p:sp>
        <p:nvSpPr>
          <p:cNvPr name="TextBox 21" id="21"/>
          <p:cNvSpPr txBox="true"/>
          <p:nvPr/>
        </p:nvSpPr>
        <p:spPr>
          <a:xfrm rot="0">
            <a:off x="11339484" y="3307067"/>
            <a:ext cx="5641899" cy="1956610"/>
          </a:xfrm>
          <a:prstGeom prst="rect">
            <a:avLst/>
          </a:prstGeom>
        </p:spPr>
        <p:txBody>
          <a:bodyPr anchor="t" rtlCol="false" tIns="0" lIns="0" bIns="0" rIns="0">
            <a:spAutoFit/>
          </a:bodyPr>
          <a:lstStyle/>
          <a:p>
            <a:pPr algn="l">
              <a:lnSpc>
                <a:spcPts val="3032"/>
              </a:lnSpc>
            </a:pPr>
            <a:r>
              <a:rPr lang="en-US" sz="2166" spc="127" b="true">
                <a:solidFill>
                  <a:srgbClr val="C7C2EF"/>
                </a:solidFill>
                <a:latin typeface="ITC Avant Garde Gothic Bold"/>
                <a:ea typeface="ITC Avant Garde Gothic Bold"/>
                <a:cs typeface="ITC Avant Garde Gothic Bold"/>
                <a:sym typeface="ITC Avant Garde Gothic Bold"/>
              </a:rPr>
              <a:t>En 1943, Warren McCulloch y Walter Pitts publicaron un artículo sobre redes neuronales artificiales, sentando las bases teóricas para el desarrollo de la IA. </a:t>
            </a:r>
          </a:p>
        </p:txBody>
      </p:sp>
      <p:sp>
        <p:nvSpPr>
          <p:cNvPr name="TextBox 22" id="22"/>
          <p:cNvSpPr txBox="true"/>
          <p:nvPr/>
        </p:nvSpPr>
        <p:spPr>
          <a:xfrm rot="0">
            <a:off x="11175281" y="5811182"/>
            <a:ext cx="5970305" cy="2198355"/>
          </a:xfrm>
          <a:prstGeom prst="rect">
            <a:avLst/>
          </a:prstGeom>
        </p:spPr>
        <p:txBody>
          <a:bodyPr anchor="t" rtlCol="false" tIns="0" lIns="0" bIns="0" rIns="0">
            <a:spAutoFit/>
          </a:bodyPr>
          <a:lstStyle/>
          <a:p>
            <a:pPr algn="l">
              <a:lnSpc>
                <a:spcPts val="2852"/>
              </a:lnSpc>
            </a:pPr>
            <a:r>
              <a:rPr lang="en-US" sz="2037" spc="120" b="true">
                <a:solidFill>
                  <a:srgbClr val="C7C2EF"/>
                </a:solidFill>
                <a:latin typeface="ITC Avant Garde Gothic Bold"/>
                <a:ea typeface="ITC Avant Garde Gothic Bold"/>
                <a:cs typeface="ITC Avant Garde Gothic Bold"/>
                <a:sym typeface="ITC Avant Garde Gothic Bold"/>
              </a:rPr>
              <a:t>El año 1956 marcó un hito fundamental: durante la conferencia de Dartmouth, John McCarthy acuñó el término "Inteligencia Artificial" y estableció las bases de esta disciplina como un campo de estudio independiente. </a:t>
            </a:r>
          </a:p>
        </p:txBody>
      </p:sp>
      <p:sp>
        <p:nvSpPr>
          <p:cNvPr name="TextBox 23" id="23"/>
          <p:cNvSpPr txBox="true"/>
          <p:nvPr/>
        </p:nvSpPr>
        <p:spPr>
          <a:xfrm rot="0">
            <a:off x="1265644" y="3447162"/>
            <a:ext cx="666756" cy="1430527"/>
          </a:xfrm>
          <a:prstGeom prst="rect">
            <a:avLst/>
          </a:prstGeom>
        </p:spPr>
        <p:txBody>
          <a:bodyPr anchor="t" rtlCol="false" tIns="0" lIns="0" bIns="0" rIns="0">
            <a:spAutoFit/>
          </a:bodyPr>
          <a:lstStyle/>
          <a:p>
            <a:pPr algn="r">
              <a:lnSpc>
                <a:spcPts val="11172"/>
              </a:lnSpc>
            </a:pPr>
            <a:r>
              <a:rPr lang="en-US" b="true" sz="6572" spc="387">
                <a:solidFill>
                  <a:srgbClr val="FFC857"/>
                </a:solidFill>
                <a:latin typeface="ITC Avant Garde Gothic Bold"/>
                <a:ea typeface="ITC Avant Garde Gothic Bold"/>
                <a:cs typeface="ITC Avant Garde Gothic Bold"/>
                <a:sym typeface="ITC Avant Garde Gothic Bold"/>
              </a:rPr>
              <a:t>1</a:t>
            </a:r>
          </a:p>
        </p:txBody>
      </p:sp>
      <p:sp>
        <p:nvSpPr>
          <p:cNvPr name="TextBox 24" id="24"/>
          <p:cNvSpPr txBox="true"/>
          <p:nvPr/>
        </p:nvSpPr>
        <p:spPr>
          <a:xfrm rot="0">
            <a:off x="1265644" y="6019218"/>
            <a:ext cx="789473" cy="1430527"/>
          </a:xfrm>
          <a:prstGeom prst="rect">
            <a:avLst/>
          </a:prstGeom>
        </p:spPr>
        <p:txBody>
          <a:bodyPr anchor="t" rtlCol="false" tIns="0" lIns="0" bIns="0" rIns="0">
            <a:spAutoFit/>
          </a:bodyPr>
          <a:lstStyle/>
          <a:p>
            <a:pPr algn="r">
              <a:lnSpc>
                <a:spcPts val="11172"/>
              </a:lnSpc>
            </a:pPr>
            <a:r>
              <a:rPr lang="en-US" b="true" sz="6572" spc="387">
                <a:solidFill>
                  <a:srgbClr val="FFC857"/>
                </a:solidFill>
                <a:latin typeface="ITC Avant Garde Gothic Bold"/>
                <a:ea typeface="ITC Avant Garde Gothic Bold"/>
                <a:cs typeface="ITC Avant Garde Gothic Bold"/>
                <a:sym typeface="ITC Avant Garde Gothic Bold"/>
              </a:rPr>
              <a:t>3</a:t>
            </a:r>
          </a:p>
        </p:txBody>
      </p:sp>
      <p:sp>
        <p:nvSpPr>
          <p:cNvPr name="TextBox 25" id="25"/>
          <p:cNvSpPr txBox="true"/>
          <p:nvPr/>
        </p:nvSpPr>
        <p:spPr>
          <a:xfrm rot="0">
            <a:off x="1016513" y="876300"/>
            <a:ext cx="8338340" cy="146050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Orígenes (1940s-1950s)</a:t>
            </a:r>
          </a:p>
          <a:p>
            <a:pPr algn="l">
              <a:lnSpc>
                <a:spcPts val="5599"/>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2062413" y="-975079"/>
            <a:ext cx="3768075" cy="3626772"/>
          </a:xfrm>
          <a:custGeom>
            <a:avLst/>
            <a:gdLst/>
            <a:ahLst/>
            <a:cxnLst/>
            <a:rect r="r" b="b" t="t" l="l"/>
            <a:pathLst>
              <a:path h="3626772" w="3768075">
                <a:moveTo>
                  <a:pt x="0" y="0"/>
                </a:moveTo>
                <a:lnTo>
                  <a:pt x="3768075" y="0"/>
                </a:lnTo>
                <a:lnTo>
                  <a:pt x="3768075" y="3626772"/>
                </a:lnTo>
                <a:lnTo>
                  <a:pt x="0" y="362677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834522">
            <a:off x="15526879" y="-3591"/>
            <a:ext cx="2918473" cy="2918473"/>
          </a:xfrm>
          <a:custGeom>
            <a:avLst/>
            <a:gdLst/>
            <a:ahLst/>
            <a:cxnLst/>
            <a:rect r="r" b="b" t="t" l="l"/>
            <a:pathLst>
              <a:path h="2918473" w="2918473">
                <a:moveTo>
                  <a:pt x="0" y="0"/>
                </a:moveTo>
                <a:lnTo>
                  <a:pt x="2918473" y="0"/>
                </a:lnTo>
                <a:lnTo>
                  <a:pt x="2918473" y="2918473"/>
                </a:lnTo>
                <a:lnTo>
                  <a:pt x="0" y="29184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28700" y="1826193"/>
            <a:ext cx="9939368" cy="1638300"/>
          </a:xfrm>
          <a:prstGeom prst="rect">
            <a:avLst/>
          </a:prstGeom>
        </p:spPr>
        <p:txBody>
          <a:bodyPr anchor="t" rtlCol="false" tIns="0" lIns="0" bIns="0" rIns="0">
            <a:spAutoFit/>
          </a:bodyPr>
          <a:lstStyle/>
          <a:p>
            <a:pPr algn="l">
              <a:lnSpc>
                <a:spcPts val="6299"/>
              </a:lnSpc>
            </a:pPr>
            <a:r>
              <a:rPr lang="en-US" sz="4499" b="true">
                <a:solidFill>
                  <a:srgbClr val="C7C2EF"/>
                </a:solidFill>
                <a:latin typeface="ITC Avant Garde Gothic Bold"/>
                <a:ea typeface="ITC Avant Garde Gothic Bold"/>
                <a:cs typeface="ITC Avant Garde Gothic Bold"/>
                <a:sym typeface="ITC Avant Garde Gothic Bold"/>
              </a:rPr>
              <a:t>Primeras décadas (1960s-1970s)</a:t>
            </a:r>
          </a:p>
          <a:p>
            <a:pPr algn="l">
              <a:lnSpc>
                <a:spcPts val="6299"/>
              </a:lnSpc>
            </a:pPr>
          </a:p>
        </p:txBody>
      </p:sp>
      <p:sp>
        <p:nvSpPr>
          <p:cNvPr name="TextBox 5" id="5"/>
          <p:cNvSpPr txBox="true"/>
          <p:nvPr/>
        </p:nvSpPr>
        <p:spPr>
          <a:xfrm rot="0">
            <a:off x="1696026" y="4009644"/>
            <a:ext cx="14467980" cy="5620131"/>
          </a:xfrm>
          <a:prstGeom prst="rect">
            <a:avLst/>
          </a:prstGeom>
        </p:spPr>
        <p:txBody>
          <a:bodyPr anchor="t" rtlCol="false" tIns="0" lIns="0" bIns="0" rIns="0">
            <a:spAutoFit/>
          </a:bodyPr>
          <a:lstStyle/>
          <a:p>
            <a:pPr algn="ctr">
              <a:lnSpc>
                <a:spcPts val="2952"/>
              </a:lnSpc>
            </a:pPr>
            <a:r>
              <a:rPr lang="en-US" b="true" sz="2400" spc="938">
                <a:solidFill>
                  <a:srgbClr val="C7C2EF"/>
                </a:solidFill>
                <a:latin typeface="ITC Avant Garde Gothic Bold"/>
                <a:ea typeface="ITC Avant Garde Gothic Bold"/>
                <a:cs typeface="ITC Avant Garde Gothic Bold"/>
                <a:sym typeface="ITC Avant Garde Gothic Bold"/>
              </a:rPr>
              <a:t>EN LAS DÉCADAS DE 1960 Y 1970, LA IA EXPERIMENTÓ UN CRECIMIENTO SIGNIFICATIVO. SE DESARROLLARON PROGRAMAS PIONEROS COMO EL GENERAL PROBLEM SOLVER (GPS), CREADO POR ALLEN NEWELL Y HERBERT A. SIMON, QUE INTENTABA RESOLVER PROBLEMAS DE LÓGICA. EN 1967, SURGIÓ EL PRIMER SISTEMA EXPERTO, DENDRAL, DISEÑADO PARA ANALIZAR DATOS QUÍMICOS.</a:t>
            </a:r>
          </a:p>
          <a:p>
            <a:pPr algn="ctr">
              <a:lnSpc>
                <a:spcPts val="2952"/>
              </a:lnSpc>
            </a:pPr>
            <a:r>
              <a:rPr lang="en-US" b="true" sz="2400" spc="938">
                <a:solidFill>
                  <a:srgbClr val="C7C2EF"/>
                </a:solidFill>
                <a:latin typeface="ITC Avant Garde Gothic Bold"/>
                <a:ea typeface="ITC Avant Garde Gothic Bold"/>
                <a:cs typeface="ITC Avant Garde Gothic Bold"/>
                <a:sym typeface="ITC Avant Garde Gothic Bold"/>
              </a:rPr>
              <a:t>Sin embargo, a finales de los 70, el entusiasmo inicial se desvaneció debido a las limitaciones tecnológicas y la incapacidad de cumplir con las expectativas exageradas. Este periodo de desilusión se conoce como el primer "invierno de la IA".</a:t>
            </a:r>
          </a:p>
          <a:p>
            <a:pPr algn="ctr">
              <a:lnSpc>
                <a:spcPts val="2952"/>
              </a:lnSpc>
              <a:spcBef>
                <a:spcPct val="0"/>
              </a:spcBef>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3081385" y="-358854"/>
            <a:ext cx="5206615" cy="5011367"/>
          </a:xfrm>
          <a:custGeom>
            <a:avLst/>
            <a:gdLst/>
            <a:ahLst/>
            <a:cxnLst/>
            <a:rect r="r" b="b" t="t" l="l"/>
            <a:pathLst>
              <a:path h="5011367" w="5206615">
                <a:moveTo>
                  <a:pt x="0" y="0"/>
                </a:moveTo>
                <a:lnTo>
                  <a:pt x="5206615" y="0"/>
                </a:lnTo>
                <a:lnTo>
                  <a:pt x="5206615" y="5011366"/>
                </a:lnTo>
                <a:lnTo>
                  <a:pt x="0" y="5011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7898511" y="7796021"/>
            <a:ext cx="2490979" cy="2490979"/>
          </a:xfrm>
          <a:custGeom>
            <a:avLst/>
            <a:gdLst/>
            <a:ahLst/>
            <a:cxnLst/>
            <a:rect r="r" b="b" t="t" l="l"/>
            <a:pathLst>
              <a:path h="2490979" w="2490979">
                <a:moveTo>
                  <a:pt x="0" y="0"/>
                </a:moveTo>
                <a:lnTo>
                  <a:pt x="2490978" y="0"/>
                </a:lnTo>
                <a:lnTo>
                  <a:pt x="2490978" y="2490979"/>
                </a:lnTo>
                <a:lnTo>
                  <a:pt x="0" y="249097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4" id="4"/>
          <p:cNvSpPr txBox="true"/>
          <p:nvPr/>
        </p:nvSpPr>
        <p:spPr>
          <a:xfrm rot="0">
            <a:off x="1016513" y="1071228"/>
            <a:ext cx="12396227" cy="75565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El invierno de la IA (1980s)</a:t>
            </a:r>
          </a:p>
        </p:txBody>
      </p:sp>
      <p:sp>
        <p:nvSpPr>
          <p:cNvPr name="TextBox 5" id="5"/>
          <p:cNvSpPr txBox="true"/>
          <p:nvPr/>
        </p:nvSpPr>
        <p:spPr>
          <a:xfrm rot="0">
            <a:off x="649879" y="4065097"/>
            <a:ext cx="15878693" cy="3391281"/>
          </a:xfrm>
          <a:prstGeom prst="rect">
            <a:avLst/>
          </a:prstGeom>
        </p:spPr>
        <p:txBody>
          <a:bodyPr anchor="t" rtlCol="false" tIns="0" lIns="0" bIns="0" rIns="0">
            <a:spAutoFit/>
          </a:bodyPr>
          <a:lstStyle/>
          <a:p>
            <a:pPr algn="ctr">
              <a:lnSpc>
                <a:spcPts val="2952"/>
              </a:lnSpc>
            </a:pPr>
            <a:r>
              <a:rPr lang="en-US" b="true" sz="2400" spc="938">
                <a:solidFill>
                  <a:srgbClr val="C7C2EF"/>
                </a:solidFill>
                <a:latin typeface="ITC Avant Garde Gothic Bold"/>
                <a:ea typeface="ITC Avant Garde Gothic Bold"/>
                <a:cs typeface="ITC Avant Garde Gothic Bold"/>
                <a:sym typeface="ITC Avant Garde Gothic Bold"/>
              </a:rPr>
              <a:t>DURANTE LA DÉCADA DE 1980, LA IA ENFRENTÓ UN ESTANCAMIENTO EN SU DESARROLLO. A PESAR DE ESTO, SE LOGRARON AVANCES EN SISTEMAS EXPERTOS, QUE SE APLICARON EN ÁREAS COMO LA MEDICINA Y LA INDUSTRIA. ESTOS SISTEMAS UTILIZABAN REGLAS PREDEFINIDAS PARA TOMAR DECISIONES, PERO SU ALCANCE ERA LIMITADO. LA FALTA DE FINANCIAMIENTO Y EL ESCEPTICISMO GENERALIZADO MARCARON ESTA ETAPA.</a:t>
            </a:r>
          </a:p>
          <a:p>
            <a:pPr algn="ctr">
              <a:lnSpc>
                <a:spcPts val="2952"/>
              </a:lnSpc>
              <a:spcBef>
                <a:spcPct val="0"/>
              </a:spcBef>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0">
            <a:off x="13737125" y="-371733"/>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10544062">
            <a:off x="-987459" y="5541249"/>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3660405" y="2660312"/>
            <a:ext cx="10967189" cy="5971797"/>
            <a:chOff x="0" y="0"/>
            <a:chExt cx="2888478" cy="1572819"/>
          </a:xfrm>
        </p:grpSpPr>
        <p:sp>
          <p:nvSpPr>
            <p:cNvPr name="Freeform 5" id="5"/>
            <p:cNvSpPr/>
            <p:nvPr/>
          </p:nvSpPr>
          <p:spPr>
            <a:xfrm flipH="false" flipV="false" rot="0">
              <a:off x="0" y="0"/>
              <a:ext cx="2888478" cy="1572819"/>
            </a:xfrm>
            <a:custGeom>
              <a:avLst/>
              <a:gdLst/>
              <a:ahLst/>
              <a:cxnLst/>
              <a:rect r="r" b="b" t="t" l="l"/>
              <a:pathLst>
                <a:path h="1572819" w="2888478">
                  <a:moveTo>
                    <a:pt x="36002" y="0"/>
                  </a:moveTo>
                  <a:lnTo>
                    <a:pt x="2852476" y="0"/>
                  </a:lnTo>
                  <a:cubicBezTo>
                    <a:pt x="2862024" y="0"/>
                    <a:pt x="2871182" y="3793"/>
                    <a:pt x="2877933" y="10545"/>
                  </a:cubicBezTo>
                  <a:cubicBezTo>
                    <a:pt x="2884685" y="17296"/>
                    <a:pt x="2888478" y="26453"/>
                    <a:pt x="2888478" y="36002"/>
                  </a:cubicBezTo>
                  <a:lnTo>
                    <a:pt x="2888478" y="1536817"/>
                  </a:lnTo>
                  <a:cubicBezTo>
                    <a:pt x="2888478" y="1546365"/>
                    <a:pt x="2884685" y="1555522"/>
                    <a:pt x="2877933" y="1562274"/>
                  </a:cubicBezTo>
                  <a:cubicBezTo>
                    <a:pt x="2871182" y="1569026"/>
                    <a:pt x="2862024" y="1572819"/>
                    <a:pt x="2852476" y="1572819"/>
                  </a:cubicBezTo>
                  <a:lnTo>
                    <a:pt x="36002" y="1572819"/>
                  </a:lnTo>
                  <a:cubicBezTo>
                    <a:pt x="26453" y="1572819"/>
                    <a:pt x="17296" y="1569026"/>
                    <a:pt x="10545" y="1562274"/>
                  </a:cubicBezTo>
                  <a:cubicBezTo>
                    <a:pt x="3793" y="1555522"/>
                    <a:pt x="0" y="1546365"/>
                    <a:pt x="0" y="1536817"/>
                  </a:cubicBezTo>
                  <a:lnTo>
                    <a:pt x="0" y="36002"/>
                  </a:lnTo>
                  <a:cubicBezTo>
                    <a:pt x="0" y="26453"/>
                    <a:pt x="3793" y="17296"/>
                    <a:pt x="10545" y="10545"/>
                  </a:cubicBezTo>
                  <a:cubicBezTo>
                    <a:pt x="17296" y="3793"/>
                    <a:pt x="26453" y="0"/>
                    <a:pt x="36002" y="0"/>
                  </a:cubicBezTo>
                  <a:close/>
                </a:path>
              </a:pathLst>
            </a:custGeom>
            <a:solidFill>
              <a:srgbClr val="1A0E79"/>
            </a:solidFill>
            <a:ln w="38100" cap="rnd">
              <a:solidFill>
                <a:srgbClr val="FFC857"/>
              </a:solidFill>
              <a:prstDash val="solid"/>
              <a:round/>
            </a:ln>
          </p:spPr>
        </p:sp>
        <p:sp>
          <p:nvSpPr>
            <p:cNvPr name="TextBox 6" id="6"/>
            <p:cNvSpPr txBox="true"/>
            <p:nvPr/>
          </p:nvSpPr>
          <p:spPr>
            <a:xfrm>
              <a:off x="0" y="-57150"/>
              <a:ext cx="2888478" cy="1629969"/>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TextBox 7" id="7"/>
          <p:cNvSpPr txBox="true"/>
          <p:nvPr/>
        </p:nvSpPr>
        <p:spPr>
          <a:xfrm rot="0">
            <a:off x="5311486" y="3950275"/>
            <a:ext cx="7665029" cy="1460500"/>
          </a:xfrm>
          <a:prstGeom prst="rect">
            <a:avLst/>
          </a:prstGeom>
        </p:spPr>
        <p:txBody>
          <a:bodyPr anchor="t" rtlCol="false" tIns="0" lIns="0" bIns="0" rIns="0">
            <a:spAutoFit/>
          </a:bodyPr>
          <a:lstStyle/>
          <a:p>
            <a:pPr algn="ctr">
              <a:lnSpc>
                <a:spcPts val="5599"/>
              </a:lnSpc>
            </a:pPr>
            <a:r>
              <a:rPr lang="en-US" b="true" sz="3999">
                <a:solidFill>
                  <a:srgbClr val="C7C2EF"/>
                </a:solidFill>
                <a:latin typeface="ITC Avant Garde Gothic Bold"/>
                <a:ea typeface="ITC Avant Garde Gothic Bold"/>
                <a:cs typeface="ITC Avant Garde Gothic Bold"/>
                <a:sym typeface="ITC Avant Garde Gothic Bold"/>
              </a:rPr>
              <a:t>RESURGIMIENTO (1990S)</a:t>
            </a:r>
          </a:p>
          <a:p>
            <a:pPr algn="ctr" marL="0" indent="0" lvl="0">
              <a:lnSpc>
                <a:spcPts val="5599"/>
              </a:lnSpc>
              <a:spcBef>
                <a:spcPct val="0"/>
              </a:spcBef>
            </a:pPr>
          </a:p>
        </p:txBody>
      </p:sp>
      <p:sp>
        <p:nvSpPr>
          <p:cNvPr name="TextBox 8" id="8"/>
          <p:cNvSpPr txBox="true"/>
          <p:nvPr/>
        </p:nvSpPr>
        <p:spPr>
          <a:xfrm rot="0">
            <a:off x="4587773" y="4671000"/>
            <a:ext cx="9600790" cy="4264025"/>
          </a:xfrm>
          <a:prstGeom prst="rect">
            <a:avLst/>
          </a:prstGeom>
        </p:spPr>
        <p:txBody>
          <a:bodyPr anchor="t" rtlCol="false" tIns="0" lIns="0" bIns="0" rIns="0">
            <a:spAutoFit/>
          </a:bodyPr>
          <a:lstStyle/>
          <a:p>
            <a:pPr algn="ctr">
              <a:lnSpc>
                <a:spcPts val="2800"/>
              </a:lnSpc>
            </a:pPr>
            <a:r>
              <a:rPr lang="en-US" b="true" sz="2000" spc="154">
                <a:solidFill>
                  <a:srgbClr val="C7C2EF"/>
                </a:solidFill>
                <a:latin typeface="ITC Avant Garde Gothic Bold"/>
                <a:ea typeface="ITC Avant Garde Gothic Bold"/>
                <a:cs typeface="ITC Avant Garde Gothic Bold"/>
                <a:sym typeface="ITC Avant Garde Gothic Bold"/>
              </a:rPr>
              <a:t>El resurgimiento de la IA llegó en la década de 1990, impulsado por el aumento en la capacidad de procesamiento de las computadoras y el acceso a grandes volúmenes de datos. En 1997, el sistema Deep Blue de IBM derrotó al campeón mundial de ajedrez, Garry Kasparov, demostrando que las máquinas podían superar a los humanos en tareas complejas.</a:t>
            </a:r>
          </a:p>
          <a:p>
            <a:pPr algn="ctr">
              <a:lnSpc>
                <a:spcPts val="2800"/>
              </a:lnSpc>
            </a:pPr>
            <a:r>
              <a:rPr lang="en-US" b="true" sz="2000" spc="154">
                <a:solidFill>
                  <a:srgbClr val="C7C2EF"/>
                </a:solidFill>
                <a:latin typeface="ITC Avant Garde Gothic Bold"/>
                <a:ea typeface="ITC Avant Garde Gothic Bold"/>
                <a:cs typeface="ITC Avant Garde Gothic Bold"/>
                <a:sym typeface="ITC Avant Garde Gothic Bold"/>
              </a:rPr>
              <a:t>Además, se popularizaron técnicas como el aprendizaje automático (machine learning) y las redes neuronales, que permitieron a las máquinas aprender de los datos y mejorar su rendimiento con el tiempo.</a:t>
            </a:r>
          </a:p>
          <a:p>
            <a:pPr algn="ctr" marL="0" indent="0" lvl="0">
              <a:lnSpc>
                <a:spcPts val="2800"/>
              </a:lnSpc>
              <a:spcBef>
                <a:spcPct val="0"/>
              </a:spcBef>
            </a:pPr>
          </a:p>
        </p:txBody>
      </p:sp>
      <p:sp>
        <p:nvSpPr>
          <p:cNvPr name="Freeform 9" id="9"/>
          <p:cNvSpPr/>
          <p:nvPr/>
        </p:nvSpPr>
        <p:spPr>
          <a:xfrm flipH="false" flipV="false" rot="0">
            <a:off x="8370667" y="1572373"/>
            <a:ext cx="2035002" cy="2035002"/>
          </a:xfrm>
          <a:custGeom>
            <a:avLst/>
            <a:gdLst/>
            <a:ahLst/>
            <a:cxnLst/>
            <a:rect r="r" b="b" t="t" l="l"/>
            <a:pathLst>
              <a:path h="2035002" w="2035002">
                <a:moveTo>
                  <a:pt x="0" y="0"/>
                </a:moveTo>
                <a:lnTo>
                  <a:pt x="2035002" y="0"/>
                </a:lnTo>
                <a:lnTo>
                  <a:pt x="2035002" y="2035002"/>
                </a:lnTo>
                <a:lnTo>
                  <a:pt x="0" y="203500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9492025">
            <a:off x="-1345692" y="6552807"/>
            <a:ext cx="5206615" cy="5011367"/>
          </a:xfrm>
          <a:custGeom>
            <a:avLst/>
            <a:gdLst/>
            <a:ahLst/>
            <a:cxnLst/>
            <a:rect r="r" b="b" t="t" l="l"/>
            <a:pathLst>
              <a:path h="5011367" w="5206615">
                <a:moveTo>
                  <a:pt x="0" y="0"/>
                </a:moveTo>
                <a:lnTo>
                  <a:pt x="5206615" y="0"/>
                </a:lnTo>
                <a:lnTo>
                  <a:pt x="5206615" y="5011366"/>
                </a:lnTo>
                <a:lnTo>
                  <a:pt x="0" y="5011366"/>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28700" y="3335588"/>
            <a:ext cx="4905185" cy="5722902"/>
            <a:chOff x="0" y="0"/>
            <a:chExt cx="1291901" cy="1507266"/>
          </a:xfrm>
        </p:grpSpPr>
        <p:sp>
          <p:nvSpPr>
            <p:cNvPr name="Freeform 4" id="4"/>
            <p:cNvSpPr/>
            <p:nvPr/>
          </p:nvSpPr>
          <p:spPr>
            <a:xfrm flipH="false" flipV="false" rot="0">
              <a:off x="0" y="0"/>
              <a:ext cx="1291901" cy="1507266"/>
            </a:xfrm>
            <a:custGeom>
              <a:avLst/>
              <a:gdLst/>
              <a:ahLst/>
              <a:cxnLst/>
              <a:rect r="r" b="b" t="t" l="l"/>
              <a:pathLst>
                <a:path h="1507266" w="1291901">
                  <a:moveTo>
                    <a:pt x="80494" y="0"/>
                  </a:moveTo>
                  <a:lnTo>
                    <a:pt x="1211407" y="0"/>
                  </a:lnTo>
                  <a:cubicBezTo>
                    <a:pt x="1232755" y="0"/>
                    <a:pt x="1253229" y="8481"/>
                    <a:pt x="1268325" y="23576"/>
                  </a:cubicBezTo>
                  <a:cubicBezTo>
                    <a:pt x="1283420" y="38672"/>
                    <a:pt x="1291901" y="59146"/>
                    <a:pt x="1291901" y="80494"/>
                  </a:cubicBezTo>
                  <a:lnTo>
                    <a:pt x="1291901" y="1426772"/>
                  </a:lnTo>
                  <a:cubicBezTo>
                    <a:pt x="1291901" y="1448121"/>
                    <a:pt x="1283420" y="1468595"/>
                    <a:pt x="1268325" y="1483690"/>
                  </a:cubicBezTo>
                  <a:cubicBezTo>
                    <a:pt x="1253229" y="1498786"/>
                    <a:pt x="1232755" y="1507266"/>
                    <a:pt x="1211407" y="1507266"/>
                  </a:cubicBezTo>
                  <a:lnTo>
                    <a:pt x="80494" y="1507266"/>
                  </a:lnTo>
                  <a:cubicBezTo>
                    <a:pt x="36038" y="1507266"/>
                    <a:pt x="0" y="1471228"/>
                    <a:pt x="0" y="1426772"/>
                  </a:cubicBezTo>
                  <a:lnTo>
                    <a:pt x="0" y="80494"/>
                  </a:lnTo>
                  <a:cubicBezTo>
                    <a:pt x="0" y="36038"/>
                    <a:pt x="36038" y="0"/>
                    <a:pt x="80494" y="0"/>
                  </a:cubicBezTo>
                  <a:close/>
                </a:path>
              </a:pathLst>
            </a:custGeom>
            <a:solidFill>
              <a:srgbClr val="1A0E79"/>
            </a:solidFill>
            <a:ln w="38100" cap="rnd">
              <a:solidFill>
                <a:srgbClr val="FFC857"/>
              </a:solidFill>
              <a:prstDash val="solid"/>
              <a:round/>
            </a:ln>
          </p:spPr>
        </p:sp>
        <p:sp>
          <p:nvSpPr>
            <p:cNvPr name="TextBox 5" id="5"/>
            <p:cNvSpPr txBox="true"/>
            <p:nvPr/>
          </p:nvSpPr>
          <p:spPr>
            <a:xfrm>
              <a:off x="0" y="-57150"/>
              <a:ext cx="1291901" cy="1564416"/>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Freeform 6" id="6"/>
          <p:cNvSpPr/>
          <p:nvPr/>
        </p:nvSpPr>
        <p:spPr>
          <a:xfrm flipH="false" flipV="false" rot="-3975186">
            <a:off x="13768048" y="-922899"/>
            <a:ext cx="5206615" cy="5011367"/>
          </a:xfrm>
          <a:custGeom>
            <a:avLst/>
            <a:gdLst/>
            <a:ahLst/>
            <a:cxnLst/>
            <a:rect r="r" b="b" t="t" l="l"/>
            <a:pathLst>
              <a:path h="5011367" w="5206615">
                <a:moveTo>
                  <a:pt x="0" y="0"/>
                </a:moveTo>
                <a:lnTo>
                  <a:pt x="5206615" y="0"/>
                </a:lnTo>
                <a:lnTo>
                  <a:pt x="5206615" y="5011367"/>
                </a:lnTo>
                <a:lnTo>
                  <a:pt x="0" y="501136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7" id="7"/>
          <p:cNvSpPr/>
          <p:nvPr/>
        </p:nvSpPr>
        <p:spPr>
          <a:xfrm flipH="false" flipV="false" rot="0">
            <a:off x="10107070" y="687083"/>
            <a:ext cx="3727425" cy="3727425"/>
          </a:xfrm>
          <a:custGeom>
            <a:avLst/>
            <a:gdLst/>
            <a:ahLst/>
            <a:cxnLst/>
            <a:rect r="r" b="b" t="t" l="l"/>
            <a:pathLst>
              <a:path h="3727425" w="3727425">
                <a:moveTo>
                  <a:pt x="0" y="0"/>
                </a:moveTo>
                <a:lnTo>
                  <a:pt x="3727425" y="0"/>
                </a:lnTo>
                <a:lnTo>
                  <a:pt x="3727425" y="3727425"/>
                </a:lnTo>
                <a:lnTo>
                  <a:pt x="0" y="3727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12354115" y="3335588"/>
            <a:ext cx="4905185" cy="5722902"/>
            <a:chOff x="0" y="0"/>
            <a:chExt cx="1291901" cy="1507266"/>
          </a:xfrm>
        </p:grpSpPr>
        <p:sp>
          <p:nvSpPr>
            <p:cNvPr name="Freeform 9" id="9"/>
            <p:cNvSpPr/>
            <p:nvPr/>
          </p:nvSpPr>
          <p:spPr>
            <a:xfrm flipH="false" flipV="false" rot="0">
              <a:off x="0" y="0"/>
              <a:ext cx="1291901" cy="1507266"/>
            </a:xfrm>
            <a:custGeom>
              <a:avLst/>
              <a:gdLst/>
              <a:ahLst/>
              <a:cxnLst/>
              <a:rect r="r" b="b" t="t" l="l"/>
              <a:pathLst>
                <a:path h="1507266" w="1291901">
                  <a:moveTo>
                    <a:pt x="80494" y="0"/>
                  </a:moveTo>
                  <a:lnTo>
                    <a:pt x="1211407" y="0"/>
                  </a:lnTo>
                  <a:cubicBezTo>
                    <a:pt x="1232755" y="0"/>
                    <a:pt x="1253229" y="8481"/>
                    <a:pt x="1268325" y="23576"/>
                  </a:cubicBezTo>
                  <a:cubicBezTo>
                    <a:pt x="1283420" y="38672"/>
                    <a:pt x="1291901" y="59146"/>
                    <a:pt x="1291901" y="80494"/>
                  </a:cubicBezTo>
                  <a:lnTo>
                    <a:pt x="1291901" y="1426772"/>
                  </a:lnTo>
                  <a:cubicBezTo>
                    <a:pt x="1291901" y="1448121"/>
                    <a:pt x="1283420" y="1468595"/>
                    <a:pt x="1268325" y="1483690"/>
                  </a:cubicBezTo>
                  <a:cubicBezTo>
                    <a:pt x="1253229" y="1498786"/>
                    <a:pt x="1232755" y="1507266"/>
                    <a:pt x="1211407" y="1507266"/>
                  </a:cubicBezTo>
                  <a:lnTo>
                    <a:pt x="80494" y="1507266"/>
                  </a:lnTo>
                  <a:cubicBezTo>
                    <a:pt x="36038" y="1507266"/>
                    <a:pt x="0" y="1471228"/>
                    <a:pt x="0" y="1426772"/>
                  </a:cubicBezTo>
                  <a:lnTo>
                    <a:pt x="0" y="80494"/>
                  </a:lnTo>
                  <a:cubicBezTo>
                    <a:pt x="0" y="36038"/>
                    <a:pt x="36038" y="0"/>
                    <a:pt x="80494" y="0"/>
                  </a:cubicBezTo>
                  <a:close/>
                </a:path>
              </a:pathLst>
            </a:custGeom>
            <a:solidFill>
              <a:srgbClr val="1A0E79"/>
            </a:solidFill>
            <a:ln w="38100" cap="rnd">
              <a:solidFill>
                <a:srgbClr val="FFC857"/>
              </a:solidFill>
              <a:prstDash val="solid"/>
              <a:round/>
            </a:ln>
          </p:spPr>
        </p:sp>
        <p:sp>
          <p:nvSpPr>
            <p:cNvPr name="TextBox 10" id="10"/>
            <p:cNvSpPr txBox="true"/>
            <p:nvPr/>
          </p:nvSpPr>
          <p:spPr>
            <a:xfrm>
              <a:off x="0" y="-57150"/>
              <a:ext cx="1291901" cy="1564416"/>
            </a:xfrm>
            <a:prstGeom prst="rect">
              <a:avLst/>
            </a:prstGeom>
          </p:spPr>
          <p:txBody>
            <a:bodyPr anchor="ctr" rtlCol="false" tIns="50800" lIns="50800" bIns="50800" rIns="50800"/>
            <a:lstStyle/>
            <a:p>
              <a:pPr algn="ctr" marL="0" indent="0" lvl="0">
                <a:lnSpc>
                  <a:spcPts val="2952"/>
                </a:lnSpc>
                <a:spcBef>
                  <a:spcPct val="0"/>
                </a:spcBef>
              </a:pPr>
            </a:p>
          </p:txBody>
        </p:sp>
      </p:grpSp>
      <p:grpSp>
        <p:nvGrpSpPr>
          <p:cNvPr name="Group 11" id="11"/>
          <p:cNvGrpSpPr/>
          <p:nvPr/>
        </p:nvGrpSpPr>
        <p:grpSpPr>
          <a:xfrm rot="0">
            <a:off x="6691407" y="3335588"/>
            <a:ext cx="4905185" cy="5722902"/>
            <a:chOff x="0" y="0"/>
            <a:chExt cx="1291901" cy="1507266"/>
          </a:xfrm>
        </p:grpSpPr>
        <p:sp>
          <p:nvSpPr>
            <p:cNvPr name="Freeform 12" id="12"/>
            <p:cNvSpPr/>
            <p:nvPr/>
          </p:nvSpPr>
          <p:spPr>
            <a:xfrm flipH="false" flipV="false" rot="0">
              <a:off x="0" y="0"/>
              <a:ext cx="1291901" cy="1507266"/>
            </a:xfrm>
            <a:custGeom>
              <a:avLst/>
              <a:gdLst/>
              <a:ahLst/>
              <a:cxnLst/>
              <a:rect r="r" b="b" t="t" l="l"/>
              <a:pathLst>
                <a:path h="1507266" w="1291901">
                  <a:moveTo>
                    <a:pt x="80494" y="0"/>
                  </a:moveTo>
                  <a:lnTo>
                    <a:pt x="1211407" y="0"/>
                  </a:lnTo>
                  <a:cubicBezTo>
                    <a:pt x="1232755" y="0"/>
                    <a:pt x="1253229" y="8481"/>
                    <a:pt x="1268325" y="23576"/>
                  </a:cubicBezTo>
                  <a:cubicBezTo>
                    <a:pt x="1283420" y="38672"/>
                    <a:pt x="1291901" y="59146"/>
                    <a:pt x="1291901" y="80494"/>
                  </a:cubicBezTo>
                  <a:lnTo>
                    <a:pt x="1291901" y="1426772"/>
                  </a:lnTo>
                  <a:cubicBezTo>
                    <a:pt x="1291901" y="1448121"/>
                    <a:pt x="1283420" y="1468595"/>
                    <a:pt x="1268325" y="1483690"/>
                  </a:cubicBezTo>
                  <a:cubicBezTo>
                    <a:pt x="1253229" y="1498786"/>
                    <a:pt x="1232755" y="1507266"/>
                    <a:pt x="1211407" y="1507266"/>
                  </a:cubicBezTo>
                  <a:lnTo>
                    <a:pt x="80494" y="1507266"/>
                  </a:lnTo>
                  <a:cubicBezTo>
                    <a:pt x="36038" y="1507266"/>
                    <a:pt x="0" y="1471228"/>
                    <a:pt x="0" y="1426772"/>
                  </a:cubicBezTo>
                  <a:lnTo>
                    <a:pt x="0" y="80494"/>
                  </a:lnTo>
                  <a:cubicBezTo>
                    <a:pt x="0" y="36038"/>
                    <a:pt x="36038" y="0"/>
                    <a:pt x="80494" y="0"/>
                  </a:cubicBezTo>
                  <a:close/>
                </a:path>
              </a:pathLst>
            </a:custGeom>
            <a:solidFill>
              <a:srgbClr val="1A0E79"/>
            </a:solidFill>
            <a:ln w="38100" cap="rnd">
              <a:solidFill>
                <a:srgbClr val="FFC857"/>
              </a:solidFill>
              <a:prstDash val="solid"/>
              <a:round/>
            </a:ln>
          </p:spPr>
        </p:sp>
        <p:sp>
          <p:nvSpPr>
            <p:cNvPr name="TextBox 13" id="13"/>
            <p:cNvSpPr txBox="true"/>
            <p:nvPr/>
          </p:nvSpPr>
          <p:spPr>
            <a:xfrm>
              <a:off x="0" y="-57150"/>
              <a:ext cx="1291901" cy="1564416"/>
            </a:xfrm>
            <a:prstGeom prst="rect">
              <a:avLst/>
            </a:prstGeom>
          </p:spPr>
          <p:txBody>
            <a:bodyPr anchor="ctr" rtlCol="false" tIns="50800" lIns="50800" bIns="50800" rIns="50800"/>
            <a:lstStyle/>
            <a:p>
              <a:pPr algn="ctr" marL="0" indent="0" lvl="0">
                <a:lnSpc>
                  <a:spcPts val="2952"/>
                </a:lnSpc>
                <a:spcBef>
                  <a:spcPct val="0"/>
                </a:spcBef>
              </a:pPr>
            </a:p>
          </p:txBody>
        </p:sp>
      </p:grpSp>
      <p:sp>
        <p:nvSpPr>
          <p:cNvPr name="TextBox 14" id="14"/>
          <p:cNvSpPr txBox="true"/>
          <p:nvPr/>
        </p:nvSpPr>
        <p:spPr>
          <a:xfrm rot="0">
            <a:off x="1351603" y="3284503"/>
            <a:ext cx="666756" cy="1430527"/>
          </a:xfrm>
          <a:prstGeom prst="rect">
            <a:avLst/>
          </a:prstGeom>
        </p:spPr>
        <p:txBody>
          <a:bodyPr anchor="t" rtlCol="false" tIns="0" lIns="0" bIns="0" rIns="0">
            <a:spAutoFit/>
          </a:bodyPr>
          <a:lstStyle/>
          <a:p>
            <a:pPr algn="r">
              <a:lnSpc>
                <a:spcPts val="11172"/>
              </a:lnSpc>
            </a:pPr>
            <a:r>
              <a:rPr lang="en-US" b="true" sz="6572" spc="387">
                <a:solidFill>
                  <a:srgbClr val="FFC857"/>
                </a:solidFill>
                <a:latin typeface="ITC Avant Garde Gothic Bold"/>
                <a:ea typeface="ITC Avant Garde Gothic Bold"/>
                <a:cs typeface="ITC Avant Garde Gothic Bold"/>
                <a:sym typeface="ITC Avant Garde Gothic Bold"/>
              </a:rPr>
              <a:t>1</a:t>
            </a:r>
          </a:p>
        </p:txBody>
      </p:sp>
      <p:sp>
        <p:nvSpPr>
          <p:cNvPr name="TextBox 15" id="15"/>
          <p:cNvSpPr txBox="true"/>
          <p:nvPr/>
        </p:nvSpPr>
        <p:spPr>
          <a:xfrm rot="0">
            <a:off x="7133776" y="3284503"/>
            <a:ext cx="666756" cy="1430527"/>
          </a:xfrm>
          <a:prstGeom prst="rect">
            <a:avLst/>
          </a:prstGeom>
        </p:spPr>
        <p:txBody>
          <a:bodyPr anchor="t" rtlCol="false" tIns="0" lIns="0" bIns="0" rIns="0">
            <a:spAutoFit/>
          </a:bodyPr>
          <a:lstStyle/>
          <a:p>
            <a:pPr algn="r">
              <a:lnSpc>
                <a:spcPts val="11172"/>
              </a:lnSpc>
            </a:pPr>
            <a:r>
              <a:rPr lang="en-US" b="true" sz="6572" spc="387">
                <a:solidFill>
                  <a:srgbClr val="FFC857"/>
                </a:solidFill>
                <a:latin typeface="ITC Avant Garde Gothic Bold"/>
                <a:ea typeface="ITC Avant Garde Gothic Bold"/>
                <a:cs typeface="ITC Avant Garde Gothic Bold"/>
                <a:sym typeface="ITC Avant Garde Gothic Bold"/>
              </a:rPr>
              <a:t>2</a:t>
            </a:r>
          </a:p>
        </p:txBody>
      </p:sp>
      <p:sp>
        <p:nvSpPr>
          <p:cNvPr name="TextBox 16" id="16"/>
          <p:cNvSpPr txBox="true"/>
          <p:nvPr/>
        </p:nvSpPr>
        <p:spPr>
          <a:xfrm rot="0">
            <a:off x="12796743" y="3284503"/>
            <a:ext cx="666756" cy="1430527"/>
          </a:xfrm>
          <a:prstGeom prst="rect">
            <a:avLst/>
          </a:prstGeom>
        </p:spPr>
        <p:txBody>
          <a:bodyPr anchor="t" rtlCol="false" tIns="0" lIns="0" bIns="0" rIns="0">
            <a:spAutoFit/>
          </a:bodyPr>
          <a:lstStyle/>
          <a:p>
            <a:pPr algn="r">
              <a:lnSpc>
                <a:spcPts val="11172"/>
              </a:lnSpc>
            </a:pPr>
            <a:r>
              <a:rPr lang="en-US" b="true" sz="6572" spc="387">
                <a:solidFill>
                  <a:srgbClr val="FFC857"/>
                </a:solidFill>
                <a:latin typeface="ITC Avant Garde Gothic Bold"/>
                <a:ea typeface="ITC Avant Garde Gothic Bold"/>
                <a:cs typeface="ITC Avant Garde Gothic Bold"/>
                <a:sym typeface="ITC Avant Garde Gothic Bold"/>
              </a:rPr>
              <a:t>3</a:t>
            </a:r>
          </a:p>
        </p:txBody>
      </p:sp>
      <p:sp>
        <p:nvSpPr>
          <p:cNvPr name="TextBox 17" id="17"/>
          <p:cNvSpPr txBox="true"/>
          <p:nvPr/>
        </p:nvSpPr>
        <p:spPr>
          <a:xfrm rot="0">
            <a:off x="1778048" y="4648355"/>
            <a:ext cx="3713209" cy="4111752"/>
          </a:xfrm>
          <a:prstGeom prst="rect">
            <a:avLst/>
          </a:prstGeom>
        </p:spPr>
        <p:txBody>
          <a:bodyPr anchor="t" rtlCol="false" tIns="0" lIns="0" bIns="0" rIns="0">
            <a:spAutoFit/>
          </a:bodyPr>
          <a:lstStyle/>
          <a:p>
            <a:pPr algn="l">
              <a:lnSpc>
                <a:spcPts val="2483"/>
              </a:lnSpc>
            </a:pPr>
            <a:r>
              <a:rPr lang="en-US" sz="1800" b="true">
                <a:solidFill>
                  <a:srgbClr val="C7C2EF"/>
                </a:solidFill>
                <a:latin typeface="ITC Avant Garde Gothic Bold"/>
                <a:ea typeface="ITC Avant Garde Gothic Bold"/>
                <a:cs typeface="ITC Avant Garde Gothic Bold"/>
                <a:sym typeface="ITC Avant Garde Gothic Bold"/>
              </a:rPr>
              <a:t>En el siglo XXI, la IA ha experimentado un crecimiento exponencial. En 2011, el sistema Watson de IBM ganó el juego Jeopardy!, mostrando avances en el procesamiento del lenguaje natural. En 2012, el desarrollo de redes neuronales profundas (deep learning) revolucionó campos como el reconocimiento de imágenes, voz y texto.</a:t>
            </a:r>
          </a:p>
          <a:p>
            <a:pPr algn="l">
              <a:lnSpc>
                <a:spcPts val="2483"/>
              </a:lnSpc>
            </a:pPr>
          </a:p>
        </p:txBody>
      </p:sp>
      <p:sp>
        <p:nvSpPr>
          <p:cNvPr name="TextBox 18" id="18"/>
          <p:cNvSpPr txBox="true"/>
          <p:nvPr/>
        </p:nvSpPr>
        <p:spPr>
          <a:xfrm rot="0">
            <a:off x="7214626" y="4898510"/>
            <a:ext cx="4245601" cy="3905827"/>
          </a:xfrm>
          <a:prstGeom prst="rect">
            <a:avLst/>
          </a:prstGeom>
        </p:spPr>
        <p:txBody>
          <a:bodyPr anchor="t" rtlCol="false" tIns="0" lIns="0" bIns="0" rIns="0">
            <a:spAutoFit/>
          </a:bodyPr>
          <a:lstStyle/>
          <a:p>
            <a:pPr algn="l">
              <a:lnSpc>
                <a:spcPts val="2840"/>
              </a:lnSpc>
            </a:pPr>
            <a:r>
              <a:rPr lang="en-US" sz="2058" b="true">
                <a:solidFill>
                  <a:srgbClr val="C7C2EF"/>
                </a:solidFill>
                <a:latin typeface="ITC Avant Garde Gothic Bold"/>
                <a:ea typeface="ITC Avant Garde Gothic Bold"/>
                <a:cs typeface="ITC Avant Garde Gothic Bold"/>
                <a:sym typeface="ITC Avant Garde Gothic Bold"/>
              </a:rPr>
              <a:t>En 2016, AlphaGo, desarrollado por DeepMind, derrotó al campeón mundial de Go, un juego considerado mucho más complejo que el ajedrez. Este logro demostró el potencial de la IA para resolver problemas que requieren intuición y creatividad.</a:t>
            </a:r>
          </a:p>
          <a:p>
            <a:pPr algn="l" marL="0" indent="0" lvl="0">
              <a:lnSpc>
                <a:spcPts val="2840"/>
              </a:lnSpc>
              <a:spcBef>
                <a:spcPct val="0"/>
              </a:spcBef>
            </a:pPr>
          </a:p>
        </p:txBody>
      </p:sp>
      <p:sp>
        <p:nvSpPr>
          <p:cNvPr name="TextBox 19" id="19"/>
          <p:cNvSpPr txBox="true"/>
          <p:nvPr/>
        </p:nvSpPr>
        <p:spPr>
          <a:xfrm rot="0">
            <a:off x="12796743" y="4908035"/>
            <a:ext cx="4300632" cy="3168777"/>
          </a:xfrm>
          <a:prstGeom prst="rect">
            <a:avLst/>
          </a:prstGeom>
        </p:spPr>
        <p:txBody>
          <a:bodyPr anchor="t" rtlCol="false" tIns="0" lIns="0" bIns="0" rIns="0">
            <a:spAutoFit/>
          </a:bodyPr>
          <a:lstStyle/>
          <a:p>
            <a:pPr algn="l">
              <a:lnSpc>
                <a:spcPts val="2483"/>
              </a:lnSpc>
            </a:pPr>
            <a:r>
              <a:rPr lang="en-US" sz="1800" b="true">
                <a:solidFill>
                  <a:srgbClr val="C7C2EF"/>
                </a:solidFill>
                <a:latin typeface="ITC Avant Garde Gothic Bold"/>
                <a:ea typeface="ITC Avant Garde Gothic Bold"/>
                <a:cs typeface="ITC Avant Garde Gothic Bold"/>
                <a:sym typeface="ITC Avant Garde Gothic Bold"/>
              </a:rPr>
              <a:t>En la actualidad, la IA está presente en aplicaciones cotidianas, como asistentes virtuales (Siri, Alexa), vehículos autónomos y herramientas de generación de contenido (GPT, DALL-E). Además, la IA generativa ha abierto nuevas posibilidades en la creación de texto, imágenes y otros contenidos.</a:t>
            </a:r>
          </a:p>
          <a:p>
            <a:pPr algn="l" marL="0" indent="0" lvl="0">
              <a:lnSpc>
                <a:spcPts val="2483"/>
              </a:lnSpc>
              <a:spcBef>
                <a:spcPct val="0"/>
              </a:spcBef>
            </a:pPr>
          </a:p>
        </p:txBody>
      </p:sp>
      <p:sp>
        <p:nvSpPr>
          <p:cNvPr name="TextBox 20" id="20"/>
          <p:cNvSpPr txBox="true"/>
          <p:nvPr/>
        </p:nvSpPr>
        <p:spPr>
          <a:xfrm rot="0">
            <a:off x="1016513" y="1429885"/>
            <a:ext cx="12396227" cy="1460500"/>
          </a:xfrm>
          <a:prstGeom prst="rect">
            <a:avLst/>
          </a:prstGeom>
        </p:spPr>
        <p:txBody>
          <a:bodyPr anchor="t" rtlCol="false" tIns="0" lIns="0" bIns="0" rIns="0">
            <a:spAutoFit/>
          </a:bodyPr>
          <a:lstStyle/>
          <a:p>
            <a:pPr algn="l">
              <a:lnSpc>
                <a:spcPts val="5599"/>
              </a:lnSpc>
            </a:pPr>
            <a:r>
              <a:rPr lang="en-US" sz="3999" b="true">
                <a:solidFill>
                  <a:srgbClr val="C7C2EF"/>
                </a:solidFill>
                <a:latin typeface="ITC Avant Garde Gothic Bold"/>
                <a:ea typeface="ITC Avant Garde Gothic Bold"/>
                <a:cs typeface="ITC Avant Garde Gothic Bold"/>
                <a:sym typeface="ITC Avant Garde Gothic Bold"/>
              </a:rPr>
              <a:t>Era moderna (2000s-presente)</a:t>
            </a:r>
          </a:p>
          <a:p>
            <a:pPr algn="l" marL="0" indent="0" lvl="0">
              <a:lnSpc>
                <a:spcPts val="5599"/>
              </a:lnSpc>
              <a:spcBef>
                <a:spcPct val="0"/>
              </a:spcBef>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1A0E79"/>
        </a:solidFill>
      </p:bgPr>
    </p:bg>
    <p:spTree>
      <p:nvGrpSpPr>
        <p:cNvPr id="1" name=""/>
        <p:cNvGrpSpPr/>
        <p:nvPr/>
      </p:nvGrpSpPr>
      <p:grpSpPr>
        <a:xfrm>
          <a:off x="0" y="0"/>
          <a:ext cx="0" cy="0"/>
          <a:chOff x="0" y="0"/>
          <a:chExt cx="0" cy="0"/>
        </a:xfrm>
      </p:grpSpPr>
      <p:sp>
        <p:nvSpPr>
          <p:cNvPr name="Freeform 2" id="2"/>
          <p:cNvSpPr/>
          <p:nvPr/>
        </p:nvSpPr>
        <p:spPr>
          <a:xfrm flipH="false" flipV="false" rot="-257410">
            <a:off x="14670049" y="-281090"/>
            <a:ext cx="4409919" cy="4244547"/>
          </a:xfrm>
          <a:custGeom>
            <a:avLst/>
            <a:gdLst/>
            <a:ahLst/>
            <a:cxnLst/>
            <a:rect r="r" b="b" t="t" l="l"/>
            <a:pathLst>
              <a:path h="4244547" w="4409919">
                <a:moveTo>
                  <a:pt x="0" y="0"/>
                </a:moveTo>
                <a:lnTo>
                  <a:pt x="4409919" y="0"/>
                </a:lnTo>
                <a:lnTo>
                  <a:pt x="4409919" y="4244547"/>
                </a:lnTo>
                <a:lnTo>
                  <a:pt x="0" y="4244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3467388">
            <a:off x="4827962" y="6935679"/>
            <a:ext cx="4409919" cy="4244547"/>
          </a:xfrm>
          <a:custGeom>
            <a:avLst/>
            <a:gdLst/>
            <a:ahLst/>
            <a:cxnLst/>
            <a:rect r="r" b="b" t="t" l="l"/>
            <a:pathLst>
              <a:path h="4244547" w="4409919">
                <a:moveTo>
                  <a:pt x="0" y="0"/>
                </a:moveTo>
                <a:lnTo>
                  <a:pt x="4409919" y="0"/>
                </a:lnTo>
                <a:lnTo>
                  <a:pt x="4409919" y="4244547"/>
                </a:lnTo>
                <a:lnTo>
                  <a:pt x="0" y="424454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75304" y="6304187"/>
            <a:ext cx="5072713" cy="5072713"/>
          </a:xfrm>
          <a:custGeom>
            <a:avLst/>
            <a:gdLst/>
            <a:ahLst/>
            <a:cxnLst/>
            <a:rect r="r" b="b" t="t" l="l"/>
            <a:pathLst>
              <a:path h="5072713" w="5072713">
                <a:moveTo>
                  <a:pt x="0" y="0"/>
                </a:moveTo>
                <a:lnTo>
                  <a:pt x="5072713" y="0"/>
                </a:lnTo>
                <a:lnTo>
                  <a:pt x="5072713" y="5072713"/>
                </a:lnTo>
                <a:lnTo>
                  <a:pt x="0" y="507271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5" id="5"/>
          <p:cNvSpPr txBox="true"/>
          <p:nvPr/>
        </p:nvSpPr>
        <p:spPr>
          <a:xfrm rot="0">
            <a:off x="1173858" y="1587856"/>
            <a:ext cx="6499668" cy="869950"/>
          </a:xfrm>
          <a:prstGeom prst="rect">
            <a:avLst/>
          </a:prstGeom>
        </p:spPr>
        <p:txBody>
          <a:bodyPr anchor="t" rtlCol="false" tIns="0" lIns="0" bIns="0" rIns="0">
            <a:spAutoFit/>
          </a:bodyPr>
          <a:lstStyle/>
          <a:p>
            <a:pPr algn="l" marL="0" indent="0" lvl="0">
              <a:lnSpc>
                <a:spcPts val="6799"/>
              </a:lnSpc>
              <a:spcBef>
                <a:spcPct val="0"/>
              </a:spcBef>
            </a:pPr>
            <a:r>
              <a:rPr lang="en-US" b="true" sz="3999" spc="235">
                <a:solidFill>
                  <a:srgbClr val="C7C2EF"/>
                </a:solidFill>
                <a:latin typeface="ITC Avant Garde Gothic Bold"/>
                <a:ea typeface="ITC Avant Garde Gothic Bold"/>
                <a:cs typeface="ITC Avant Garde Gothic Bold"/>
                <a:sym typeface="ITC Avant Garde Gothic Bold"/>
              </a:rPr>
              <a:t>Conclusión</a:t>
            </a:r>
          </a:p>
        </p:txBody>
      </p:sp>
      <p:sp>
        <p:nvSpPr>
          <p:cNvPr name="TextBox 6" id="6"/>
          <p:cNvSpPr txBox="true"/>
          <p:nvPr/>
        </p:nvSpPr>
        <p:spPr>
          <a:xfrm rot="0">
            <a:off x="2235855" y="2564612"/>
            <a:ext cx="8696294" cy="3537519"/>
          </a:xfrm>
          <a:prstGeom prst="rect">
            <a:avLst/>
          </a:prstGeom>
        </p:spPr>
        <p:txBody>
          <a:bodyPr anchor="t" rtlCol="false" tIns="0" lIns="0" bIns="0" rIns="0">
            <a:spAutoFit/>
          </a:bodyPr>
          <a:lstStyle/>
          <a:p>
            <a:pPr algn="l" marL="0" indent="0" lvl="0">
              <a:lnSpc>
                <a:spcPts val="3468"/>
              </a:lnSpc>
              <a:spcBef>
                <a:spcPct val="0"/>
              </a:spcBef>
            </a:pPr>
            <a:r>
              <a:rPr lang="en-US" b="true" sz="2477" spc="190">
                <a:solidFill>
                  <a:srgbClr val="C7C2EF"/>
                </a:solidFill>
                <a:latin typeface="ITC Avant Garde Gothic Bold"/>
                <a:ea typeface="ITC Avant Garde Gothic Bold"/>
                <a:cs typeface="ITC Avant Garde Gothic Bold"/>
                <a:sym typeface="ITC Avant Garde Gothic Bold"/>
              </a:rPr>
              <a:t>La historia de la Inteligencia Artificial es un testimonio del ingenio humano y su capacidad para innovar. Desde sus humildes comienzos en la década de 1940 hasta las aplicaciones revolucionarias de hoy, la IA ha transformado la forma en que vivimos, trabajamos y nos relacionamos con la tecnología. </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DAGeq0zBZ_o</dc:identifier>
  <dcterms:modified xsi:type="dcterms:W3CDTF">2011-08-01T06:04:30Z</dcterms:modified>
  <cp:revision>1</cp:revision>
  <dc:title>Historia de la inteligencia artificial</dc:title>
</cp:coreProperties>
</file>