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472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985C32-6FC0-4E61-9A3D-49CDC4099B0A}">
  <a:tblStyle styleId="{58985C32-6FC0-4E61-9A3D-49CDC4099B0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472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roximaNova-regular.fntdata"/><Relationship Id="rId21" Type="http://schemas.openxmlformats.org/officeDocument/2006/relationships/slide" Target="slides/slide15.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ProximaNov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ee250122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ee250122c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ee250122c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ee250122c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ee250122c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ee250122c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556e8f74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556e8f74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556e8f747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556e8f747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ee250122c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ee250122c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ee25012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ee25012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6156d594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6156d594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ee250122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ee250122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ee250122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ee250122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556e8f7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556e8f7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ee250113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ee250113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556e8f74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556e8f74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ee250122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ee250122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500">
        <p14:flip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8" y="139450"/>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Sprint Retrospective</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Office Queue - Team 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75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700">
                <a:solidFill>
                  <a:srgbClr val="FFFFFF"/>
                </a:solidFill>
              </a:rPr>
              <a:t>Quality: Unit Testing</a:t>
            </a:r>
            <a:endParaRPr sz="3700">
              <a:solidFill>
                <a:srgbClr val="FFFFFF"/>
              </a:solidFill>
            </a:endParaRPr>
          </a:p>
        </p:txBody>
      </p:sp>
      <p:sp>
        <p:nvSpPr>
          <p:cNvPr id="127" name="Google Shape;127;p22"/>
          <p:cNvSpPr txBox="1"/>
          <p:nvPr/>
        </p:nvSpPr>
        <p:spPr>
          <a:xfrm>
            <a:off x="544825" y="920300"/>
            <a:ext cx="34818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FFFFFF"/>
                </a:solidFill>
                <a:latin typeface="Proxima Nova"/>
                <a:ea typeface="Proxima Nova"/>
                <a:cs typeface="Proxima Nova"/>
                <a:sym typeface="Proxima Nova"/>
              </a:rPr>
              <a:t>Total Story Points of work done : 17 SP</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it">
                <a:solidFill>
                  <a:srgbClr val="FFFFFF"/>
                </a:solidFill>
                <a:latin typeface="Proxima Nova"/>
                <a:ea typeface="Proxima Nova"/>
                <a:cs typeface="Proxima Nova"/>
                <a:sym typeface="Proxima Nova"/>
              </a:rPr>
              <a:t>Total Story Points covered by tests : 5 SP</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p:txBody>
      </p:sp>
      <p:sp>
        <p:nvSpPr>
          <p:cNvPr id="128" name="Google Shape;128;p22"/>
          <p:cNvSpPr txBox="1"/>
          <p:nvPr/>
        </p:nvSpPr>
        <p:spPr>
          <a:xfrm>
            <a:off x="5063675" y="920300"/>
            <a:ext cx="36906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FFFFFF"/>
                </a:solidFill>
                <a:latin typeface="Proxima Nova"/>
                <a:ea typeface="Proxima Nova"/>
                <a:cs typeface="Proxima Nova"/>
                <a:sym typeface="Proxima Nova"/>
              </a:rPr>
              <a:t>Total hours of work done: 45.5 h</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it">
                <a:solidFill>
                  <a:srgbClr val="FFFFFF"/>
                </a:solidFill>
                <a:latin typeface="Proxima Nova"/>
                <a:ea typeface="Proxima Nova"/>
                <a:cs typeface="Proxima Nova"/>
                <a:sym typeface="Proxima Nova"/>
              </a:rPr>
              <a:t>Total hours of work covered by tests: 9 h</a:t>
            </a:r>
            <a:endParaRPr>
              <a:solidFill>
                <a:srgbClr val="FFFFFF"/>
              </a:solidFill>
              <a:latin typeface="Proxima Nova"/>
              <a:ea typeface="Proxima Nova"/>
              <a:cs typeface="Proxima Nova"/>
              <a:sym typeface="Proxima Nova"/>
            </a:endParaRPr>
          </a:p>
        </p:txBody>
      </p:sp>
      <p:pic>
        <p:nvPicPr>
          <p:cNvPr id="129" name="Google Shape;129;p22"/>
          <p:cNvPicPr preferRelativeResize="0"/>
          <p:nvPr/>
        </p:nvPicPr>
        <p:blipFill>
          <a:blip r:embed="rId3">
            <a:alphaModFix/>
          </a:blip>
          <a:stretch>
            <a:fillRect/>
          </a:stretch>
        </p:blipFill>
        <p:spPr>
          <a:xfrm>
            <a:off x="224225" y="1890675"/>
            <a:ext cx="4267201" cy="2560321"/>
          </a:xfrm>
          <a:prstGeom prst="rect">
            <a:avLst/>
          </a:prstGeom>
          <a:noFill/>
          <a:ln>
            <a:noFill/>
          </a:ln>
        </p:spPr>
      </p:pic>
      <p:pic>
        <p:nvPicPr>
          <p:cNvPr id="130" name="Google Shape;130;p22"/>
          <p:cNvPicPr preferRelativeResize="0"/>
          <p:nvPr/>
        </p:nvPicPr>
        <p:blipFill>
          <a:blip r:embed="rId4">
            <a:alphaModFix/>
          </a:blip>
          <a:stretch>
            <a:fillRect/>
          </a:stretch>
        </p:blipFill>
        <p:spPr>
          <a:xfrm>
            <a:off x="4572001" y="1866500"/>
            <a:ext cx="4347775" cy="26086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266875" y="86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700">
                <a:solidFill>
                  <a:srgbClr val="FFFFFF"/>
                </a:solidFill>
              </a:rPr>
              <a:t>Quality: Unit Testing</a:t>
            </a:r>
            <a:endParaRPr sz="3700">
              <a:solidFill>
                <a:srgbClr val="FFFFFF"/>
              </a:solidFill>
            </a:endParaRPr>
          </a:p>
        </p:txBody>
      </p:sp>
      <p:sp>
        <p:nvSpPr>
          <p:cNvPr id="136" name="Google Shape;136;p23"/>
          <p:cNvSpPr txBox="1"/>
          <p:nvPr/>
        </p:nvSpPr>
        <p:spPr>
          <a:xfrm>
            <a:off x="209725" y="920300"/>
            <a:ext cx="41520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FFFFFF"/>
                </a:solidFill>
                <a:latin typeface="Proxima Nova"/>
                <a:ea typeface="Proxima Nova"/>
                <a:cs typeface="Proxima Nova"/>
                <a:sym typeface="Proxima Nova"/>
              </a:rPr>
              <a:t>Number of stories in the Sprint</a:t>
            </a:r>
            <a:r>
              <a:rPr lang="it">
                <a:solidFill>
                  <a:srgbClr val="FFFFFF"/>
                </a:solidFill>
                <a:latin typeface="Proxima Nova"/>
                <a:ea typeface="Proxima Nova"/>
                <a:cs typeface="Proxima Nova"/>
                <a:sym typeface="Proxima Nova"/>
              </a:rPr>
              <a:t>: 5 stories</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it">
                <a:solidFill>
                  <a:srgbClr val="FFFFFF"/>
                </a:solidFill>
                <a:latin typeface="Proxima Nova"/>
                <a:ea typeface="Proxima Nova"/>
                <a:cs typeface="Proxima Nova"/>
                <a:sym typeface="Proxima Nova"/>
              </a:rPr>
              <a:t>Number of stories covered by tests: 2 stories</a:t>
            </a:r>
            <a:endParaRPr>
              <a:solidFill>
                <a:srgbClr val="FFFFFF"/>
              </a:solidFill>
              <a:latin typeface="Proxima Nova"/>
              <a:ea typeface="Proxima Nova"/>
              <a:cs typeface="Proxima Nova"/>
              <a:sym typeface="Proxima Nova"/>
            </a:endParaRPr>
          </a:p>
        </p:txBody>
      </p:sp>
      <p:sp>
        <p:nvSpPr>
          <p:cNvPr id="137" name="Google Shape;137;p23"/>
          <p:cNvSpPr txBox="1"/>
          <p:nvPr/>
        </p:nvSpPr>
        <p:spPr>
          <a:xfrm>
            <a:off x="4662000" y="920300"/>
            <a:ext cx="43185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FFFFFF"/>
                </a:solidFill>
                <a:latin typeface="Proxima Nova"/>
                <a:ea typeface="Proxima Nova"/>
                <a:cs typeface="Proxima Nova"/>
                <a:sym typeface="Proxima Nova"/>
              </a:rPr>
              <a:t>Number of technical tasks in the sprint</a:t>
            </a:r>
            <a:r>
              <a:rPr lang="it">
                <a:solidFill>
                  <a:srgbClr val="FFFFFF"/>
                </a:solidFill>
                <a:latin typeface="Proxima Nova"/>
                <a:ea typeface="Proxima Nova"/>
                <a:cs typeface="Proxima Nova"/>
                <a:sym typeface="Proxima Nova"/>
              </a:rPr>
              <a:t> : 12 tasks</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it">
                <a:solidFill>
                  <a:srgbClr val="FFFFFF"/>
                </a:solidFill>
                <a:latin typeface="Proxima Nova"/>
                <a:ea typeface="Proxima Nova"/>
                <a:cs typeface="Proxima Nova"/>
                <a:sym typeface="Proxima Nova"/>
              </a:rPr>
              <a:t>Number of technical tasks covered by tests : 4 tasks</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p:txBody>
      </p:sp>
      <p:pic>
        <p:nvPicPr>
          <p:cNvPr id="138" name="Google Shape;138;p23"/>
          <p:cNvPicPr preferRelativeResize="0"/>
          <p:nvPr/>
        </p:nvPicPr>
        <p:blipFill>
          <a:blip r:embed="rId3">
            <a:alphaModFix/>
          </a:blip>
          <a:stretch>
            <a:fillRect/>
          </a:stretch>
        </p:blipFill>
        <p:spPr>
          <a:xfrm>
            <a:off x="152125" y="1902650"/>
            <a:ext cx="4267201" cy="2560321"/>
          </a:xfrm>
          <a:prstGeom prst="rect">
            <a:avLst/>
          </a:prstGeom>
          <a:noFill/>
          <a:ln>
            <a:noFill/>
          </a:ln>
        </p:spPr>
      </p:pic>
      <p:pic>
        <p:nvPicPr>
          <p:cNvPr id="139" name="Google Shape;139;p23"/>
          <p:cNvPicPr preferRelativeResize="0"/>
          <p:nvPr/>
        </p:nvPicPr>
        <p:blipFill>
          <a:blip r:embed="rId4">
            <a:alphaModFix/>
          </a:blip>
          <a:stretch>
            <a:fillRect/>
          </a:stretch>
        </p:blipFill>
        <p:spPr>
          <a:xfrm>
            <a:off x="4572001" y="1856850"/>
            <a:ext cx="4419876" cy="2651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255650" y="75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700">
                <a:solidFill>
                  <a:srgbClr val="FFFFFF"/>
                </a:solidFill>
              </a:rPr>
              <a:t>Quality: Code Review</a:t>
            </a:r>
            <a:endParaRPr sz="3700">
              <a:solidFill>
                <a:srgbClr val="FFFFFF"/>
              </a:solidFill>
            </a:endParaRPr>
          </a:p>
        </p:txBody>
      </p:sp>
      <p:pic>
        <p:nvPicPr>
          <p:cNvPr id="145" name="Google Shape;145;p24"/>
          <p:cNvPicPr preferRelativeResize="0"/>
          <p:nvPr/>
        </p:nvPicPr>
        <p:blipFill>
          <a:blip r:embed="rId3">
            <a:alphaModFix/>
          </a:blip>
          <a:stretch>
            <a:fillRect/>
          </a:stretch>
        </p:blipFill>
        <p:spPr>
          <a:xfrm>
            <a:off x="164375" y="2277625"/>
            <a:ext cx="4681775" cy="2174874"/>
          </a:xfrm>
          <a:prstGeom prst="rect">
            <a:avLst/>
          </a:prstGeom>
          <a:noFill/>
          <a:ln>
            <a:noFill/>
          </a:ln>
        </p:spPr>
      </p:pic>
      <p:pic>
        <p:nvPicPr>
          <p:cNvPr id="146" name="Google Shape;146;p24"/>
          <p:cNvPicPr preferRelativeResize="0"/>
          <p:nvPr/>
        </p:nvPicPr>
        <p:blipFill>
          <a:blip r:embed="rId4">
            <a:alphaModFix/>
          </a:blip>
          <a:stretch>
            <a:fillRect/>
          </a:stretch>
        </p:blipFill>
        <p:spPr>
          <a:xfrm>
            <a:off x="4118251" y="2277623"/>
            <a:ext cx="4856000" cy="2174875"/>
          </a:xfrm>
          <a:prstGeom prst="rect">
            <a:avLst/>
          </a:prstGeom>
          <a:noFill/>
          <a:ln>
            <a:noFill/>
          </a:ln>
        </p:spPr>
      </p:pic>
      <p:sp>
        <p:nvSpPr>
          <p:cNvPr id="147" name="Google Shape;147;p24"/>
          <p:cNvSpPr txBox="1"/>
          <p:nvPr/>
        </p:nvSpPr>
        <p:spPr>
          <a:xfrm>
            <a:off x="694138" y="1239425"/>
            <a:ext cx="41520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FFFFFF"/>
                </a:solidFill>
                <a:latin typeface="Proxima Nova"/>
                <a:ea typeface="Proxima Nova"/>
                <a:cs typeface="Proxima Nova"/>
                <a:sym typeface="Proxima Nova"/>
              </a:rPr>
              <a:t>Hours of code-review estimated</a:t>
            </a:r>
            <a:r>
              <a:rPr lang="it">
                <a:solidFill>
                  <a:srgbClr val="FFFFFF"/>
                </a:solidFill>
                <a:latin typeface="Proxima Nova"/>
                <a:ea typeface="Proxima Nova"/>
                <a:cs typeface="Proxima Nova"/>
                <a:sym typeface="Proxima Nova"/>
              </a:rPr>
              <a:t>: 6 h</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it">
                <a:solidFill>
                  <a:srgbClr val="FFFFFF"/>
                </a:solidFill>
                <a:latin typeface="Proxima Nova"/>
                <a:ea typeface="Proxima Nova"/>
                <a:cs typeface="Proxima Nova"/>
                <a:sym typeface="Proxima Nova"/>
              </a:rPr>
              <a:t>Hours of code-review spent: 6 h</a:t>
            </a:r>
            <a:endParaRPr>
              <a:solidFill>
                <a:srgbClr val="FFFFFF"/>
              </a:solidFill>
              <a:latin typeface="Proxima Nova"/>
              <a:ea typeface="Proxima Nova"/>
              <a:cs typeface="Proxima Nova"/>
              <a:sym typeface="Proxima Nova"/>
            </a:endParaRPr>
          </a:p>
        </p:txBody>
      </p:sp>
      <p:sp>
        <p:nvSpPr>
          <p:cNvPr id="148" name="Google Shape;148;p24"/>
          <p:cNvSpPr txBox="1"/>
          <p:nvPr/>
        </p:nvSpPr>
        <p:spPr>
          <a:xfrm>
            <a:off x="4846150" y="1239425"/>
            <a:ext cx="41520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FFFFFF"/>
                </a:solidFill>
                <a:latin typeface="Proxima Nova"/>
                <a:ea typeface="Proxima Nova"/>
                <a:cs typeface="Proxima Nova"/>
                <a:sym typeface="Proxima Nova"/>
              </a:rPr>
              <a:t>Number of Tasks: 12 tasks</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it">
                <a:solidFill>
                  <a:srgbClr val="FFFFFF"/>
                </a:solidFill>
                <a:latin typeface="Proxima Nova"/>
                <a:ea typeface="Proxima Nova"/>
                <a:cs typeface="Proxima Nova"/>
                <a:sym typeface="Proxima Nova"/>
              </a:rPr>
              <a:t>Number of Tasks-Code reviewed: 12 tasks</a:t>
            </a:r>
            <a:endParaRPr>
              <a:solidFill>
                <a:srgbClr val="FFFFFF"/>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700">
                <a:solidFill>
                  <a:schemeClr val="lt1"/>
                </a:solidFill>
              </a:rPr>
              <a:t>Assessment</a:t>
            </a:r>
            <a:endParaRPr sz="3700">
              <a:solidFill>
                <a:schemeClr val="lt1"/>
              </a:solidFill>
            </a:endParaRPr>
          </a:p>
        </p:txBody>
      </p:sp>
      <p:sp>
        <p:nvSpPr>
          <p:cNvPr id="154" name="Google Shape;154;p25"/>
          <p:cNvSpPr txBox="1"/>
          <p:nvPr>
            <p:ph idx="1" type="body"/>
          </p:nvPr>
        </p:nvSpPr>
        <p:spPr>
          <a:xfrm>
            <a:off x="311700" y="9283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chemeClr val="lt1"/>
                </a:solidFill>
              </a:rPr>
              <a:t>We did not complete all the planned stories, because we realized that, according to the definition of “done”, every story should have been tested. </a:t>
            </a:r>
            <a:endParaRPr>
              <a:solidFill>
                <a:schemeClr val="lt1"/>
              </a:solidFill>
            </a:endParaRPr>
          </a:p>
          <a:p>
            <a:pPr indent="0" lvl="0" marL="0" rtl="0" algn="l">
              <a:spcBef>
                <a:spcPts val="1600"/>
              </a:spcBef>
              <a:spcAft>
                <a:spcPts val="0"/>
              </a:spcAft>
              <a:buNone/>
            </a:pPr>
            <a:r>
              <a:rPr lang="it">
                <a:solidFill>
                  <a:schemeClr val="lt1"/>
                </a:solidFill>
              </a:rPr>
              <a:t>We decided then to include the testing phase in the current sprint, but we were running out of time so not everything has been tested.  </a:t>
            </a:r>
            <a:endParaRPr>
              <a:solidFill>
                <a:schemeClr val="lt1"/>
              </a:solidFill>
            </a:endParaRPr>
          </a:p>
          <a:p>
            <a:pPr indent="0" lvl="0" marL="0" rtl="0" algn="l">
              <a:spcBef>
                <a:spcPts val="1600"/>
              </a:spcBef>
              <a:spcAft>
                <a:spcPts val="0"/>
              </a:spcAft>
              <a:buNone/>
            </a:pPr>
            <a:r>
              <a:rPr lang="it">
                <a:solidFill>
                  <a:schemeClr val="lt1"/>
                </a:solidFill>
              </a:rPr>
              <a:t>We have also underestimated the time that has been necessary to set up the base project and to coordinate the team. Anyway we have been very communicative and helpful to each others from the beginning and this helped us a lot to enjoy the work and to make up for the time that we lost the first days of the sprint. </a:t>
            </a:r>
            <a:endParaRPr>
              <a:solidFill>
                <a:schemeClr val="lt1"/>
              </a:solidFill>
            </a:endParaRPr>
          </a:p>
          <a:p>
            <a:pPr indent="0" lvl="0" marL="0" rtl="0" algn="l">
              <a:spcBef>
                <a:spcPts val="1600"/>
              </a:spcBef>
              <a:spcAft>
                <a:spcPts val="1600"/>
              </a:spcAft>
              <a:buNone/>
            </a:pPr>
            <a:r>
              <a:rPr lang="it">
                <a:solidFill>
                  <a:srgbClr val="FFFFFF"/>
                </a:solidFill>
              </a:rPr>
              <a:t>We learnt that keeping in touch almost everyday increases our productivity and motivate us.</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75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700">
                <a:solidFill>
                  <a:srgbClr val="FFFFFF"/>
                </a:solidFill>
              </a:rPr>
              <a:t>Assessment</a:t>
            </a:r>
            <a:endParaRPr sz="3700">
              <a:solidFill>
                <a:srgbClr val="FFFFFF"/>
              </a:solidFill>
            </a:endParaRPr>
          </a:p>
        </p:txBody>
      </p:sp>
      <p:sp>
        <p:nvSpPr>
          <p:cNvPr id="160" name="Google Shape;160;p26"/>
          <p:cNvSpPr txBox="1"/>
          <p:nvPr>
            <p:ph idx="1" type="body"/>
          </p:nvPr>
        </p:nvSpPr>
        <p:spPr>
          <a:xfrm>
            <a:off x="311700" y="928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FFFFFF"/>
                </a:solidFill>
              </a:rPr>
              <a:t>We discussed about the stackholders’ feedback and we draw conclusions that will help us in the future sprints.  </a:t>
            </a:r>
            <a:endParaRPr>
              <a:solidFill>
                <a:srgbClr val="FFFFFF"/>
              </a:solidFill>
            </a:endParaRPr>
          </a:p>
          <a:p>
            <a:pPr indent="0" lvl="0" marL="0" rtl="0" algn="l">
              <a:spcBef>
                <a:spcPts val="1600"/>
              </a:spcBef>
              <a:spcAft>
                <a:spcPts val="0"/>
              </a:spcAft>
              <a:buNone/>
            </a:pPr>
            <a:r>
              <a:rPr lang="it">
                <a:solidFill>
                  <a:srgbClr val="FFFFFF"/>
                </a:solidFill>
              </a:rPr>
              <a:t>Stackholders suggest us to increase the text dimension of the user interface in order to make it simple to use for older people too.</a:t>
            </a:r>
            <a:endParaRPr>
              <a:solidFill>
                <a:srgbClr val="FFFFFF"/>
              </a:solidFill>
            </a:endParaRPr>
          </a:p>
          <a:p>
            <a:pPr indent="0" lvl="0" marL="0" rtl="0" algn="l">
              <a:spcBef>
                <a:spcPts val="1600"/>
              </a:spcBef>
              <a:spcAft>
                <a:spcPts val="0"/>
              </a:spcAft>
              <a:buNone/>
            </a:pPr>
            <a:r>
              <a:rPr lang="it">
                <a:solidFill>
                  <a:srgbClr val="FFFFFF"/>
                </a:solidFill>
              </a:rPr>
              <a:t>We agreed that our future goals will be:</a:t>
            </a:r>
            <a:endParaRPr>
              <a:solidFill>
                <a:srgbClr val="FFFFFF"/>
              </a:solidFill>
            </a:endParaRPr>
          </a:p>
          <a:p>
            <a:pPr indent="-342900" lvl="0" marL="457200" rtl="0" algn="l">
              <a:spcBef>
                <a:spcPts val="1600"/>
              </a:spcBef>
              <a:spcAft>
                <a:spcPts val="0"/>
              </a:spcAft>
              <a:buClr>
                <a:srgbClr val="FFFFFF"/>
              </a:buClr>
              <a:buSzPts val="1800"/>
              <a:buChar char="●"/>
            </a:pPr>
            <a:r>
              <a:rPr lang="it">
                <a:solidFill>
                  <a:srgbClr val="FFFFFF"/>
                </a:solidFill>
              </a:rPr>
              <a:t>take in consideration initial set up time for the project</a:t>
            </a:r>
            <a:endParaRPr>
              <a:solidFill>
                <a:srgbClr val="FFFFFF"/>
              </a:solidFill>
            </a:endParaRPr>
          </a:p>
          <a:p>
            <a:pPr indent="-342900" lvl="0" marL="457200" rtl="0" algn="l">
              <a:spcBef>
                <a:spcPts val="0"/>
              </a:spcBef>
              <a:spcAft>
                <a:spcPts val="0"/>
              </a:spcAft>
              <a:buClr>
                <a:srgbClr val="FFFFFF"/>
              </a:buClr>
              <a:buSzPts val="1800"/>
              <a:buChar char="●"/>
            </a:pPr>
            <a:r>
              <a:rPr lang="it">
                <a:solidFill>
                  <a:srgbClr val="FFFFFF"/>
                </a:solidFill>
              </a:rPr>
              <a:t>include a test task for every technical task</a:t>
            </a:r>
            <a:endParaRPr>
              <a:solidFill>
                <a:srgbClr val="FFFFFF"/>
              </a:solidFill>
            </a:endParaRPr>
          </a:p>
          <a:p>
            <a:pPr indent="-342900" lvl="0" marL="457200" rtl="0" algn="l">
              <a:spcBef>
                <a:spcPts val="0"/>
              </a:spcBef>
              <a:spcAft>
                <a:spcPts val="0"/>
              </a:spcAft>
              <a:buClr>
                <a:srgbClr val="FFFFFF"/>
              </a:buClr>
              <a:buSzPts val="1800"/>
              <a:buChar char="●"/>
            </a:pPr>
            <a:r>
              <a:rPr lang="it">
                <a:solidFill>
                  <a:srgbClr val="FFFFFF"/>
                </a:solidFill>
              </a:rPr>
              <a:t>realize a user friendly interface</a:t>
            </a:r>
            <a:endParaRPr>
              <a:solidFill>
                <a:srgbClr val="FFFFFF"/>
              </a:solidFill>
            </a:endParaRPr>
          </a:p>
          <a:p>
            <a:pPr indent="-342900" lvl="0" marL="457200" rtl="0" algn="l">
              <a:spcBef>
                <a:spcPts val="0"/>
              </a:spcBef>
              <a:spcAft>
                <a:spcPts val="0"/>
              </a:spcAft>
              <a:buClr>
                <a:srgbClr val="FFFFFF"/>
              </a:buClr>
              <a:buSzPts val="1800"/>
              <a:buChar char="●"/>
            </a:pPr>
            <a:r>
              <a:rPr lang="it">
                <a:solidFill>
                  <a:srgbClr val="FFFFFF"/>
                </a:solidFill>
              </a:rPr>
              <a:t>spend more time on code review</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ctrTitle"/>
          </p:nvPr>
        </p:nvSpPr>
        <p:spPr>
          <a:xfrm>
            <a:off x="-329250" y="496325"/>
            <a:ext cx="5842200" cy="74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it" sz="3700"/>
              <a:t>Thanks for the attention</a:t>
            </a:r>
            <a:endParaRPr b="1" sz="3700"/>
          </a:p>
        </p:txBody>
      </p:sp>
      <p:sp>
        <p:nvSpPr>
          <p:cNvPr id="166" name="Google Shape;166;p27"/>
          <p:cNvSpPr txBox="1"/>
          <p:nvPr/>
        </p:nvSpPr>
        <p:spPr>
          <a:xfrm>
            <a:off x="4846150" y="1239425"/>
            <a:ext cx="41520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p:txBody>
      </p:sp>
      <p:sp>
        <p:nvSpPr>
          <p:cNvPr id="167" name="Google Shape;167;p27"/>
          <p:cNvSpPr txBox="1"/>
          <p:nvPr/>
        </p:nvSpPr>
        <p:spPr>
          <a:xfrm>
            <a:off x="0" y="1426300"/>
            <a:ext cx="5183700" cy="17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FFFFFF"/>
                </a:solidFill>
                <a:latin typeface="Proxima Nova"/>
                <a:ea typeface="Proxima Nova"/>
                <a:cs typeface="Proxima Nova"/>
                <a:sym typeface="Proxima Nova"/>
              </a:rPr>
              <a:t>Team 7: </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it">
                <a:solidFill>
                  <a:srgbClr val="FFFFFF"/>
                </a:solidFill>
                <a:latin typeface="Proxima Nova"/>
                <a:ea typeface="Proxima Nova"/>
                <a:cs typeface="Proxima Nova"/>
                <a:sym typeface="Proxima Nova"/>
              </a:rPr>
              <a:t>Buscema Gaetano</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it">
                <a:solidFill>
                  <a:srgbClr val="FFFFFF"/>
                </a:solidFill>
                <a:latin typeface="Proxima Nova"/>
                <a:ea typeface="Proxima Nova"/>
                <a:cs typeface="Proxima Nova"/>
                <a:sym typeface="Proxima Nova"/>
              </a:rPr>
              <a:t>Giorgi Benedetta</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it">
                <a:solidFill>
                  <a:srgbClr val="FFFFFF"/>
                </a:solidFill>
                <a:latin typeface="Proxima Nova"/>
                <a:ea typeface="Proxima Nova"/>
                <a:cs typeface="Proxima Nova"/>
                <a:sym typeface="Proxima Nova"/>
              </a:rPr>
              <a:t>La Rocca Alessandro</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it">
                <a:solidFill>
                  <a:schemeClr val="lt1"/>
                </a:solidFill>
                <a:latin typeface="Proxima Nova"/>
                <a:ea typeface="Proxima Nova"/>
                <a:cs typeface="Proxima Nova"/>
                <a:sym typeface="Proxima Nova"/>
              </a:rPr>
              <a:t>Serafino Damiano </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it">
                <a:solidFill>
                  <a:srgbClr val="FFFFFF"/>
                </a:solidFill>
                <a:latin typeface="Proxima Nova"/>
                <a:ea typeface="Proxima Nova"/>
                <a:cs typeface="Proxima Nova"/>
                <a:sym typeface="Proxima Nova"/>
              </a:rPr>
              <a:t>Valfrè Giosuè</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it">
                <a:solidFill>
                  <a:srgbClr val="FFFFFF"/>
                </a:solidFill>
                <a:latin typeface="Proxima Nova"/>
                <a:ea typeface="Proxima Nova"/>
                <a:cs typeface="Proxima Nova"/>
                <a:sym typeface="Proxima Nova"/>
              </a:rPr>
              <a:t>Zhang Yuexin</a:t>
            </a:r>
            <a:endParaRPr>
              <a:solidFill>
                <a:srgbClr val="FFFFFF"/>
              </a:solidFill>
              <a:latin typeface="Proxima Nova"/>
              <a:ea typeface="Proxima Nova"/>
              <a:cs typeface="Proxima Nova"/>
              <a:sym typeface="Proxima Nova"/>
            </a:endParaRPr>
          </a:p>
          <a:p>
            <a:pPr indent="0" lvl="0" marL="457200" rtl="0" algn="l">
              <a:spcBef>
                <a:spcPts val="0"/>
              </a:spcBef>
              <a:spcAft>
                <a:spcPts val="0"/>
              </a:spcAft>
              <a:buNone/>
            </a:pPr>
            <a:r>
              <a:t/>
            </a:r>
            <a:endParaRPr>
              <a:solidFill>
                <a:srgbClr val="FFFFFF"/>
              </a:solidFill>
              <a:latin typeface="Proxima Nova"/>
              <a:ea typeface="Proxima Nova"/>
              <a:cs typeface="Proxima Nova"/>
              <a:sym typeface="Proxima Nova"/>
            </a:endParaRPr>
          </a:p>
        </p:txBody>
      </p:sp>
      <p:pic>
        <p:nvPicPr>
          <p:cNvPr id="168" name="Google Shape;168;p27"/>
          <p:cNvPicPr preferRelativeResize="0"/>
          <p:nvPr/>
        </p:nvPicPr>
        <p:blipFill rotWithShape="1">
          <a:blip r:embed="rId3">
            <a:alphaModFix/>
          </a:blip>
          <a:srcRect b="9033" l="5022" r="3828" t="9579"/>
          <a:stretch/>
        </p:blipFill>
        <p:spPr>
          <a:xfrm>
            <a:off x="3635025" y="1064975"/>
            <a:ext cx="4152000" cy="18506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nvSpPr>
        <p:spPr>
          <a:xfrm>
            <a:off x="193175" y="1038350"/>
            <a:ext cx="39843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66" name="Google Shape;66;p14"/>
          <p:cNvPicPr preferRelativeResize="0"/>
          <p:nvPr/>
        </p:nvPicPr>
        <p:blipFill>
          <a:blip r:embed="rId3">
            <a:alphaModFix/>
          </a:blip>
          <a:stretch>
            <a:fillRect/>
          </a:stretch>
        </p:blipFill>
        <p:spPr>
          <a:xfrm>
            <a:off x="897675" y="0"/>
            <a:ext cx="7385436" cy="50585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155325"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700">
                <a:solidFill>
                  <a:srgbClr val="FFFFFF"/>
                </a:solidFill>
              </a:rPr>
              <a:t>Process: Macro statistics</a:t>
            </a:r>
            <a:endParaRPr sz="3700">
              <a:solidFill>
                <a:srgbClr val="FFFFFF"/>
              </a:solidFill>
            </a:endParaRPr>
          </a:p>
        </p:txBody>
      </p:sp>
      <p:sp>
        <p:nvSpPr>
          <p:cNvPr id="72" name="Google Shape;72;p15"/>
          <p:cNvSpPr txBox="1"/>
          <p:nvPr/>
        </p:nvSpPr>
        <p:spPr>
          <a:xfrm>
            <a:off x="193175" y="1038350"/>
            <a:ext cx="39843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73" name="Google Shape;73;p15"/>
          <p:cNvPicPr preferRelativeResize="0"/>
          <p:nvPr/>
        </p:nvPicPr>
        <p:blipFill>
          <a:blip r:embed="rId3">
            <a:alphaModFix/>
          </a:blip>
          <a:stretch>
            <a:fillRect/>
          </a:stretch>
        </p:blipFill>
        <p:spPr>
          <a:xfrm>
            <a:off x="1358650" y="847725"/>
            <a:ext cx="6113974" cy="40167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55325" y="75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700">
                <a:solidFill>
                  <a:srgbClr val="FFFFFF"/>
                </a:solidFill>
              </a:rPr>
              <a:t>Process: Macro statistics</a:t>
            </a:r>
            <a:endParaRPr sz="3700">
              <a:solidFill>
                <a:srgbClr val="FFFFFF"/>
              </a:solidFill>
            </a:endParaRPr>
          </a:p>
        </p:txBody>
      </p:sp>
      <p:sp>
        <p:nvSpPr>
          <p:cNvPr id="79" name="Google Shape;79;p16"/>
          <p:cNvSpPr txBox="1"/>
          <p:nvPr/>
        </p:nvSpPr>
        <p:spPr>
          <a:xfrm>
            <a:off x="193175" y="1038350"/>
            <a:ext cx="39843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80" name="Google Shape;80;p16"/>
          <p:cNvPicPr preferRelativeResize="0"/>
          <p:nvPr/>
        </p:nvPicPr>
        <p:blipFill>
          <a:blip r:embed="rId3">
            <a:alphaModFix/>
          </a:blip>
          <a:stretch>
            <a:fillRect/>
          </a:stretch>
        </p:blipFill>
        <p:spPr>
          <a:xfrm>
            <a:off x="1346525" y="831775"/>
            <a:ext cx="6150374" cy="4040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98775" y="75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700">
                <a:solidFill>
                  <a:srgbClr val="FFFFFF"/>
                </a:solidFill>
              </a:rPr>
              <a:t>Process: Macro statistics</a:t>
            </a:r>
            <a:endParaRPr sz="3700">
              <a:solidFill>
                <a:srgbClr val="FFFFFF"/>
              </a:solidFill>
            </a:endParaRPr>
          </a:p>
        </p:txBody>
      </p:sp>
      <p:sp>
        <p:nvSpPr>
          <p:cNvPr id="86" name="Google Shape;86;p17"/>
          <p:cNvSpPr txBox="1"/>
          <p:nvPr/>
        </p:nvSpPr>
        <p:spPr>
          <a:xfrm>
            <a:off x="193175" y="1038350"/>
            <a:ext cx="39843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87" name="Google Shape;87;p17"/>
          <p:cNvPicPr preferRelativeResize="0"/>
          <p:nvPr/>
        </p:nvPicPr>
        <p:blipFill>
          <a:blip r:embed="rId3">
            <a:alphaModFix/>
          </a:blip>
          <a:stretch>
            <a:fillRect/>
          </a:stretch>
        </p:blipFill>
        <p:spPr>
          <a:xfrm>
            <a:off x="1314500" y="812775"/>
            <a:ext cx="6182400" cy="40517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54125"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700">
                <a:solidFill>
                  <a:srgbClr val="FFFFFF"/>
                </a:solidFill>
              </a:rPr>
              <a:t>Process: Detailed statistics</a:t>
            </a:r>
            <a:endParaRPr sz="3700">
              <a:solidFill>
                <a:srgbClr val="FFFFFF"/>
              </a:solidFill>
            </a:endParaRPr>
          </a:p>
        </p:txBody>
      </p:sp>
      <p:sp>
        <p:nvSpPr>
          <p:cNvPr id="93" name="Google Shape;93;p18"/>
          <p:cNvSpPr txBox="1"/>
          <p:nvPr/>
        </p:nvSpPr>
        <p:spPr>
          <a:xfrm>
            <a:off x="193175" y="1038350"/>
            <a:ext cx="39843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94" name="Google Shape;94;p18"/>
          <p:cNvPicPr preferRelativeResize="0"/>
          <p:nvPr/>
        </p:nvPicPr>
        <p:blipFill>
          <a:blip r:embed="rId3">
            <a:alphaModFix/>
          </a:blip>
          <a:stretch>
            <a:fillRect/>
          </a:stretch>
        </p:blipFill>
        <p:spPr>
          <a:xfrm>
            <a:off x="300225" y="722675"/>
            <a:ext cx="1943100" cy="3467100"/>
          </a:xfrm>
          <a:prstGeom prst="rect">
            <a:avLst/>
          </a:prstGeom>
          <a:noFill/>
          <a:ln>
            <a:noFill/>
          </a:ln>
        </p:spPr>
      </p:pic>
      <p:pic>
        <p:nvPicPr>
          <p:cNvPr id="95" name="Google Shape;95;p18"/>
          <p:cNvPicPr preferRelativeResize="0"/>
          <p:nvPr/>
        </p:nvPicPr>
        <p:blipFill>
          <a:blip r:embed="rId4">
            <a:alphaModFix/>
          </a:blip>
          <a:stretch>
            <a:fillRect/>
          </a:stretch>
        </p:blipFill>
        <p:spPr>
          <a:xfrm>
            <a:off x="2528835" y="722675"/>
            <a:ext cx="5665541" cy="3510550"/>
          </a:xfrm>
          <a:prstGeom prst="rect">
            <a:avLst/>
          </a:prstGeom>
          <a:noFill/>
          <a:ln>
            <a:noFill/>
          </a:ln>
        </p:spPr>
      </p:pic>
      <p:pic>
        <p:nvPicPr>
          <p:cNvPr id="96" name="Google Shape;96;p18"/>
          <p:cNvPicPr preferRelativeResize="0"/>
          <p:nvPr/>
        </p:nvPicPr>
        <p:blipFill>
          <a:blip r:embed="rId5">
            <a:alphaModFix/>
          </a:blip>
          <a:stretch>
            <a:fillRect/>
          </a:stretch>
        </p:blipFill>
        <p:spPr>
          <a:xfrm>
            <a:off x="300225" y="4321225"/>
            <a:ext cx="1943100" cy="4509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99650" y="75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700">
                <a:solidFill>
                  <a:srgbClr val="FFFFFF"/>
                </a:solidFill>
              </a:rPr>
              <a:t>Process: Detailed statistics</a:t>
            </a:r>
            <a:endParaRPr sz="3700">
              <a:solidFill>
                <a:srgbClr val="FFFFFF"/>
              </a:solidFill>
            </a:endParaRPr>
          </a:p>
        </p:txBody>
      </p:sp>
      <p:graphicFrame>
        <p:nvGraphicFramePr>
          <p:cNvPr id="102" name="Google Shape;102;p19"/>
          <p:cNvGraphicFramePr/>
          <p:nvPr/>
        </p:nvGraphicFramePr>
        <p:xfrm>
          <a:off x="245750" y="979275"/>
          <a:ext cx="3000000" cy="3000000"/>
        </p:xfrm>
        <a:graphic>
          <a:graphicData uri="http://schemas.openxmlformats.org/drawingml/2006/table">
            <a:tbl>
              <a:tblPr>
                <a:noFill/>
                <a:tableStyleId>{58985C32-6FC0-4E61-9A3D-49CDC4099B0A}</a:tableStyleId>
              </a:tblPr>
              <a:tblGrid>
                <a:gridCol w="845625"/>
                <a:gridCol w="779825"/>
                <a:gridCol w="657550"/>
                <a:gridCol w="1005450"/>
                <a:gridCol w="1037775"/>
              </a:tblGrid>
              <a:tr h="538175">
                <a:tc>
                  <a:txBody>
                    <a:bodyPr/>
                    <a:lstStyle/>
                    <a:p>
                      <a:pPr indent="0" lvl="0" marL="0" rtl="0" algn="l">
                        <a:spcBef>
                          <a:spcPts val="0"/>
                        </a:spcBef>
                        <a:spcAft>
                          <a:spcPts val="0"/>
                        </a:spcAft>
                        <a:buNone/>
                      </a:pPr>
                      <a:r>
                        <a:rPr b="1" lang="it" sz="1200"/>
                        <a:t>ID_Story</a:t>
                      </a:r>
                      <a:endParaRPr b="1" sz="1200"/>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b="1" lang="it" sz="1200"/>
                        <a:t>number of tasks</a:t>
                      </a:r>
                      <a:endParaRPr b="1" sz="1200"/>
                    </a:p>
                  </a:txBody>
                  <a:tcPr marT="91425" marB="91425" marR="91425" marL="91425">
                    <a:lnL cap="flat" cmpd="sng" w="9525">
                      <a:solidFill>
                        <a:schemeClr val="accent4"/>
                      </a:solidFill>
                      <a:prstDash val="solid"/>
                      <a:round/>
                      <a:headEnd len="sm" w="sm" type="none"/>
                      <a:tailEnd len="sm" w="sm" type="none"/>
                    </a:lnL>
                    <a:solidFill>
                      <a:srgbClr val="F3F3F3"/>
                    </a:solidFill>
                  </a:tcPr>
                </a:tc>
                <a:tc>
                  <a:txBody>
                    <a:bodyPr/>
                    <a:lstStyle/>
                    <a:p>
                      <a:pPr indent="0" lvl="0" marL="0" rtl="0" algn="l">
                        <a:spcBef>
                          <a:spcPts val="0"/>
                        </a:spcBef>
                        <a:spcAft>
                          <a:spcPts val="0"/>
                        </a:spcAft>
                        <a:buNone/>
                      </a:pPr>
                      <a:r>
                        <a:rPr b="1" lang="it" sz="1200"/>
                        <a:t>Points</a:t>
                      </a:r>
                      <a:endParaRPr b="1" sz="1200"/>
                    </a:p>
                  </a:txBody>
                  <a:tcPr marT="91425" marB="91425" marR="91425" marL="91425">
                    <a:solidFill>
                      <a:srgbClr val="F3F3F3"/>
                    </a:solidFill>
                  </a:tcPr>
                </a:tc>
                <a:tc>
                  <a:txBody>
                    <a:bodyPr/>
                    <a:lstStyle/>
                    <a:p>
                      <a:pPr indent="0" lvl="0" marL="0" rtl="0" algn="l">
                        <a:spcBef>
                          <a:spcPts val="0"/>
                        </a:spcBef>
                        <a:spcAft>
                          <a:spcPts val="0"/>
                        </a:spcAft>
                        <a:buNone/>
                      </a:pPr>
                      <a:r>
                        <a:rPr b="1" lang="it" sz="1200"/>
                        <a:t>total hours estimation</a:t>
                      </a:r>
                      <a:endParaRPr b="1" sz="1200"/>
                    </a:p>
                  </a:txBody>
                  <a:tcPr marT="91425" marB="91425" marR="91425" marL="91425">
                    <a:solidFill>
                      <a:srgbClr val="F3F3F3"/>
                    </a:solidFill>
                  </a:tcPr>
                </a:tc>
                <a:tc>
                  <a:txBody>
                    <a:bodyPr/>
                    <a:lstStyle/>
                    <a:p>
                      <a:pPr indent="0" lvl="0" marL="0" rtl="0" algn="l">
                        <a:spcBef>
                          <a:spcPts val="0"/>
                        </a:spcBef>
                        <a:spcAft>
                          <a:spcPts val="0"/>
                        </a:spcAft>
                        <a:buNone/>
                      </a:pPr>
                      <a:r>
                        <a:rPr b="1" lang="it" sz="1200"/>
                        <a:t>total hours spent</a:t>
                      </a:r>
                      <a:endParaRPr b="1" sz="1200"/>
                    </a:p>
                  </a:txBody>
                  <a:tcPr marT="91425" marB="91425" marR="91425" marL="91425">
                    <a:solidFill>
                      <a:srgbClr val="F3F3F3"/>
                    </a:solidFill>
                  </a:tcPr>
                </a:tc>
              </a:tr>
              <a:tr h="406450">
                <a:tc>
                  <a:txBody>
                    <a:bodyPr/>
                    <a:lstStyle/>
                    <a:p>
                      <a:pPr indent="0" lvl="0" marL="0" rtl="0" algn="l">
                        <a:spcBef>
                          <a:spcPts val="0"/>
                        </a:spcBef>
                        <a:spcAft>
                          <a:spcPts val="0"/>
                        </a:spcAft>
                        <a:buNone/>
                      </a:pPr>
                      <a:r>
                        <a:rPr b="1" lang="it" sz="1300"/>
                        <a:t>OQ-1</a:t>
                      </a:r>
                      <a:endParaRPr b="1" sz="1300"/>
                    </a:p>
                  </a:txBody>
                  <a:tcPr marT="91425" marB="91425" marR="91425" marL="91425">
                    <a:lnT cap="flat" cmpd="sng" w="9525">
                      <a:solidFill>
                        <a:schemeClr val="accent4"/>
                      </a:solidFill>
                      <a:prstDash val="solid"/>
                      <a:round/>
                      <a:headEnd len="sm" w="sm" type="none"/>
                      <a:tailEnd len="sm" w="sm" type="none"/>
                    </a:lnT>
                    <a:solidFill>
                      <a:srgbClr val="F3F3F3"/>
                    </a:solidFill>
                  </a:tcPr>
                </a:tc>
                <a:tc>
                  <a:txBody>
                    <a:bodyPr/>
                    <a:lstStyle/>
                    <a:p>
                      <a:pPr indent="0" lvl="0" marL="0" rtl="0" algn="r">
                        <a:lnSpc>
                          <a:spcPct val="115000"/>
                        </a:lnSpc>
                        <a:spcBef>
                          <a:spcPts val="0"/>
                        </a:spcBef>
                        <a:spcAft>
                          <a:spcPts val="0"/>
                        </a:spcAft>
                        <a:buNone/>
                      </a:pPr>
                      <a:r>
                        <a:rPr lang="it" sz="1300"/>
                        <a:t>2</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3</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5</a:t>
                      </a:r>
                      <a:r>
                        <a:rPr lang="it" sz="1300"/>
                        <a:t>,5</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5</a:t>
                      </a:r>
                      <a:r>
                        <a:rPr lang="it" sz="1300"/>
                        <a:t>,5</a:t>
                      </a:r>
                      <a:endParaRPr sz="1300"/>
                    </a:p>
                  </a:txBody>
                  <a:tcPr marT="91425" marB="91425" marR="91425" marL="91425">
                    <a:solidFill>
                      <a:srgbClr val="F3F3F3"/>
                    </a:solidFill>
                  </a:tcPr>
                </a:tc>
              </a:tr>
              <a:tr h="406450">
                <a:tc>
                  <a:txBody>
                    <a:bodyPr/>
                    <a:lstStyle/>
                    <a:p>
                      <a:pPr indent="0" lvl="0" marL="0" rtl="0" algn="l">
                        <a:spcBef>
                          <a:spcPts val="0"/>
                        </a:spcBef>
                        <a:spcAft>
                          <a:spcPts val="0"/>
                        </a:spcAft>
                        <a:buNone/>
                      </a:pPr>
                      <a:r>
                        <a:rPr b="1" lang="it" sz="1300"/>
                        <a:t>OQ-2</a:t>
                      </a:r>
                      <a:endParaRPr b="1"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2</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2</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12</a:t>
                      </a:r>
                      <a:r>
                        <a:rPr lang="it" sz="1300"/>
                        <a:t>,5</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12</a:t>
                      </a:r>
                      <a:r>
                        <a:rPr lang="it" sz="1300"/>
                        <a:t>,5</a:t>
                      </a:r>
                      <a:endParaRPr sz="1300"/>
                    </a:p>
                  </a:txBody>
                  <a:tcPr marT="91425" marB="91425" marR="91425" marL="91425">
                    <a:solidFill>
                      <a:srgbClr val="F3F3F3"/>
                    </a:solidFill>
                  </a:tcPr>
                </a:tc>
              </a:tr>
              <a:tr h="406450">
                <a:tc>
                  <a:txBody>
                    <a:bodyPr/>
                    <a:lstStyle/>
                    <a:p>
                      <a:pPr indent="0" lvl="0" marL="0" rtl="0" algn="l">
                        <a:spcBef>
                          <a:spcPts val="0"/>
                        </a:spcBef>
                        <a:spcAft>
                          <a:spcPts val="0"/>
                        </a:spcAft>
                        <a:buNone/>
                      </a:pPr>
                      <a:r>
                        <a:rPr b="1" lang="it" sz="1300"/>
                        <a:t>OQ-3</a:t>
                      </a:r>
                      <a:endParaRPr b="1"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2</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5</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8</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10</a:t>
                      </a:r>
                      <a:endParaRPr sz="1300"/>
                    </a:p>
                  </a:txBody>
                  <a:tcPr marT="91425" marB="91425" marR="91425" marL="91425">
                    <a:solidFill>
                      <a:srgbClr val="F3F3F3"/>
                    </a:solidFill>
                  </a:tcPr>
                </a:tc>
              </a:tr>
              <a:tr h="406450">
                <a:tc>
                  <a:txBody>
                    <a:bodyPr/>
                    <a:lstStyle/>
                    <a:p>
                      <a:pPr indent="0" lvl="0" marL="0" rtl="0" algn="l">
                        <a:spcBef>
                          <a:spcPts val="0"/>
                        </a:spcBef>
                        <a:spcAft>
                          <a:spcPts val="0"/>
                        </a:spcAft>
                        <a:buNone/>
                      </a:pPr>
                      <a:r>
                        <a:rPr b="1" lang="it" sz="1300"/>
                        <a:t>OQ-6</a:t>
                      </a:r>
                      <a:endParaRPr b="1"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3</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5</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10</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10</a:t>
                      </a:r>
                      <a:endParaRPr sz="1300"/>
                    </a:p>
                  </a:txBody>
                  <a:tcPr marT="91425" marB="91425" marR="91425" marL="91425">
                    <a:solidFill>
                      <a:srgbClr val="F3F3F3"/>
                    </a:solidFill>
                  </a:tcPr>
                </a:tc>
              </a:tr>
              <a:tr h="406450">
                <a:tc>
                  <a:txBody>
                    <a:bodyPr/>
                    <a:lstStyle/>
                    <a:p>
                      <a:pPr indent="0" lvl="0" marL="0" rtl="0" algn="l">
                        <a:spcBef>
                          <a:spcPts val="0"/>
                        </a:spcBef>
                        <a:spcAft>
                          <a:spcPts val="0"/>
                        </a:spcAft>
                        <a:buNone/>
                      </a:pPr>
                      <a:r>
                        <a:rPr b="1" lang="it" sz="1300"/>
                        <a:t>OQ-7</a:t>
                      </a:r>
                      <a:endParaRPr b="1"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2</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2</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3</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1,5</a:t>
                      </a:r>
                      <a:endParaRPr sz="1300"/>
                    </a:p>
                  </a:txBody>
                  <a:tcPr marT="91425" marB="91425" marR="91425" marL="91425">
                    <a:solidFill>
                      <a:srgbClr val="F3F3F3"/>
                    </a:solidFill>
                  </a:tcPr>
                </a:tc>
              </a:tr>
              <a:tr h="406450">
                <a:tc>
                  <a:txBody>
                    <a:bodyPr/>
                    <a:lstStyle/>
                    <a:p>
                      <a:pPr indent="0" lvl="0" marL="0" rtl="0" algn="l">
                        <a:spcBef>
                          <a:spcPts val="0"/>
                        </a:spcBef>
                        <a:spcAft>
                          <a:spcPts val="0"/>
                        </a:spcAft>
                        <a:buNone/>
                      </a:pPr>
                      <a:r>
                        <a:rPr lang="it" sz="1300"/>
                        <a:t>Sum</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11</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17</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39</a:t>
                      </a:r>
                      <a:endParaRPr sz="1300"/>
                    </a:p>
                  </a:txBody>
                  <a:tcPr marT="91425" marB="91425" marR="91425" marL="91425">
                    <a:solidFill>
                      <a:srgbClr val="F3F3F3"/>
                    </a:solidFill>
                  </a:tcPr>
                </a:tc>
                <a:tc>
                  <a:txBody>
                    <a:bodyPr/>
                    <a:lstStyle/>
                    <a:p>
                      <a:pPr indent="0" lvl="0" marL="0" rtl="0" algn="r">
                        <a:lnSpc>
                          <a:spcPct val="115000"/>
                        </a:lnSpc>
                        <a:spcBef>
                          <a:spcPts val="0"/>
                        </a:spcBef>
                        <a:spcAft>
                          <a:spcPts val="0"/>
                        </a:spcAft>
                        <a:buNone/>
                      </a:pPr>
                      <a:r>
                        <a:rPr lang="it" sz="1300"/>
                        <a:t>39,</a:t>
                      </a:r>
                      <a:r>
                        <a:rPr lang="it" sz="1300"/>
                        <a:t>5</a:t>
                      </a:r>
                      <a:endParaRPr sz="1300"/>
                    </a:p>
                  </a:txBody>
                  <a:tcPr marT="91425" marB="91425" marR="91425" marL="91425">
                    <a:solidFill>
                      <a:srgbClr val="F3F3F3"/>
                    </a:solidFill>
                  </a:tcPr>
                </a:tc>
              </a:tr>
            </a:tbl>
          </a:graphicData>
        </a:graphic>
      </p:graphicFrame>
      <p:pic>
        <p:nvPicPr>
          <p:cNvPr id="103" name="Google Shape;103;p19" title="Points scored"/>
          <p:cNvPicPr preferRelativeResize="0"/>
          <p:nvPr/>
        </p:nvPicPr>
        <p:blipFill>
          <a:blip r:embed="rId3">
            <a:alphaModFix/>
          </a:blip>
          <a:stretch>
            <a:fillRect/>
          </a:stretch>
        </p:blipFill>
        <p:spPr>
          <a:xfrm>
            <a:off x="4687700" y="1148500"/>
            <a:ext cx="4326225" cy="26750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121200" y="75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700">
                <a:solidFill>
                  <a:srgbClr val="FFFFFF"/>
                </a:solidFill>
              </a:rPr>
              <a:t>Process: Detailed statistics</a:t>
            </a:r>
            <a:endParaRPr sz="3700">
              <a:solidFill>
                <a:srgbClr val="FFFFFF"/>
              </a:solidFill>
            </a:endParaRPr>
          </a:p>
        </p:txBody>
      </p:sp>
      <p:sp>
        <p:nvSpPr>
          <p:cNvPr id="109" name="Google Shape;109;p20"/>
          <p:cNvSpPr txBox="1"/>
          <p:nvPr/>
        </p:nvSpPr>
        <p:spPr>
          <a:xfrm>
            <a:off x="184600" y="4040750"/>
            <a:ext cx="4636500" cy="5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rgbClr val="FFFFFF"/>
                </a:solidFill>
                <a:latin typeface="Proxima Nova"/>
                <a:ea typeface="Proxima Nova"/>
                <a:cs typeface="Proxima Nova"/>
                <a:sym typeface="Proxima Nova"/>
              </a:rPr>
              <a:t>The total task estimation error ratio is about: 0,99 </a:t>
            </a:r>
            <a:endParaRPr b="1">
              <a:solidFill>
                <a:srgbClr val="FFFFFF"/>
              </a:solidFill>
              <a:latin typeface="Proxima Nova"/>
              <a:ea typeface="Proxima Nova"/>
              <a:cs typeface="Proxima Nova"/>
              <a:sym typeface="Proxima Nova"/>
            </a:endParaRPr>
          </a:p>
        </p:txBody>
      </p:sp>
      <p:sp>
        <p:nvSpPr>
          <p:cNvPr id="110" name="Google Shape;110;p20"/>
          <p:cNvSpPr/>
          <p:nvPr/>
        </p:nvSpPr>
        <p:spPr>
          <a:xfrm>
            <a:off x="4470400" y="4109150"/>
            <a:ext cx="1794900" cy="29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0"/>
          <p:cNvSpPr txBox="1"/>
          <p:nvPr/>
        </p:nvSpPr>
        <p:spPr>
          <a:xfrm>
            <a:off x="6350900" y="4040750"/>
            <a:ext cx="25596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rgbClr val="FFFFFF"/>
                </a:solidFill>
                <a:latin typeface="Proxima Nova"/>
                <a:ea typeface="Proxima Nova"/>
                <a:cs typeface="Proxima Nova"/>
                <a:sym typeface="Proxima Nova"/>
              </a:rPr>
              <a:t>Slight underestimation</a:t>
            </a:r>
            <a:endParaRPr b="1">
              <a:solidFill>
                <a:srgbClr val="FFFFFF"/>
              </a:solidFill>
              <a:latin typeface="Proxima Nova"/>
              <a:ea typeface="Proxima Nova"/>
              <a:cs typeface="Proxima Nova"/>
              <a:sym typeface="Proxima Nova"/>
            </a:endParaRPr>
          </a:p>
        </p:txBody>
      </p:sp>
      <p:pic>
        <p:nvPicPr>
          <p:cNvPr id="112" name="Google Shape;112;p20"/>
          <p:cNvPicPr preferRelativeResize="0"/>
          <p:nvPr/>
        </p:nvPicPr>
        <p:blipFill>
          <a:blip r:embed="rId3">
            <a:alphaModFix/>
          </a:blip>
          <a:stretch>
            <a:fillRect/>
          </a:stretch>
        </p:blipFill>
        <p:spPr>
          <a:xfrm>
            <a:off x="152400" y="800325"/>
            <a:ext cx="3012950" cy="3037920"/>
          </a:xfrm>
          <a:prstGeom prst="rect">
            <a:avLst/>
          </a:prstGeom>
          <a:noFill/>
          <a:ln>
            <a:noFill/>
          </a:ln>
        </p:spPr>
      </p:pic>
      <p:pic>
        <p:nvPicPr>
          <p:cNvPr id="113" name="Google Shape;113;p20"/>
          <p:cNvPicPr preferRelativeResize="0"/>
          <p:nvPr/>
        </p:nvPicPr>
        <p:blipFill>
          <a:blip r:embed="rId4">
            <a:alphaModFix/>
          </a:blip>
          <a:stretch>
            <a:fillRect/>
          </a:stretch>
        </p:blipFill>
        <p:spPr>
          <a:xfrm>
            <a:off x="3317750" y="800325"/>
            <a:ext cx="5723175" cy="2379150"/>
          </a:xfrm>
          <a:prstGeom prst="rect">
            <a:avLst/>
          </a:prstGeom>
          <a:noFill/>
          <a:ln>
            <a:noFill/>
          </a:ln>
        </p:spPr>
      </p:pic>
      <p:pic>
        <p:nvPicPr>
          <p:cNvPr id="114" name="Google Shape;114;p20"/>
          <p:cNvPicPr preferRelativeResize="0"/>
          <p:nvPr/>
        </p:nvPicPr>
        <p:blipFill>
          <a:blip r:embed="rId5">
            <a:alphaModFix/>
          </a:blip>
          <a:stretch>
            <a:fillRect/>
          </a:stretch>
        </p:blipFill>
        <p:spPr>
          <a:xfrm>
            <a:off x="8103150" y="2172773"/>
            <a:ext cx="937775" cy="478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266875"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700">
                <a:solidFill>
                  <a:srgbClr val="FFFFFF"/>
                </a:solidFill>
              </a:rPr>
              <a:t>Quality: Unit Testing</a:t>
            </a:r>
            <a:endParaRPr sz="3700">
              <a:solidFill>
                <a:srgbClr val="FFFFFF"/>
              </a:solidFill>
            </a:endParaRPr>
          </a:p>
        </p:txBody>
      </p:sp>
      <p:sp>
        <p:nvSpPr>
          <p:cNvPr id="120" name="Google Shape;120;p21"/>
          <p:cNvSpPr txBox="1"/>
          <p:nvPr/>
        </p:nvSpPr>
        <p:spPr>
          <a:xfrm>
            <a:off x="365325" y="920300"/>
            <a:ext cx="3370500" cy="7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FFFFFF"/>
                </a:solidFill>
                <a:latin typeface="Proxima Nova"/>
                <a:ea typeface="Proxima Nova"/>
                <a:cs typeface="Proxima Nova"/>
                <a:sym typeface="Proxima Nova"/>
              </a:rPr>
              <a:t>Total hours estimated : 2 h</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it">
                <a:solidFill>
                  <a:srgbClr val="FFFFFF"/>
                </a:solidFill>
                <a:latin typeface="Proxima Nova"/>
                <a:ea typeface="Proxima Nova"/>
                <a:cs typeface="Proxima Nova"/>
                <a:sym typeface="Proxima Nova"/>
              </a:rPr>
              <a:t>Total hours spent : 2 h</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it">
                <a:solidFill>
                  <a:srgbClr val="FFFFFF"/>
                </a:solidFill>
                <a:latin typeface="Proxima Nova"/>
                <a:ea typeface="Proxima Nova"/>
                <a:cs typeface="Proxima Nova"/>
                <a:sym typeface="Proxima Nova"/>
              </a:rPr>
              <a:t>Number of automated unit tests: 23 tests</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p:txBody>
      </p:sp>
      <p:pic>
        <p:nvPicPr>
          <p:cNvPr id="121" name="Google Shape;121;p21"/>
          <p:cNvPicPr preferRelativeResize="0"/>
          <p:nvPr/>
        </p:nvPicPr>
        <p:blipFill>
          <a:blip r:embed="rId3">
            <a:alphaModFix/>
          </a:blip>
          <a:stretch>
            <a:fillRect/>
          </a:stretch>
        </p:blipFill>
        <p:spPr>
          <a:xfrm>
            <a:off x="2867475" y="1663400"/>
            <a:ext cx="6113939" cy="3283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