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Lst>
  <p:sldSz cy="5143500" cx="9144000"/>
  <p:notesSz cx="6858000" cy="9144000"/>
  <p:embeddedFontLst>
    <p:embeddedFont>
      <p:font typeface="Roboto"/>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69B59EE-79C1-4BDC-BAEF-559582F4DD51}">
  <a:tblStyle styleId="{B69B59EE-79C1-4BDC-BAEF-559582F4DD51}" styleName="Table_0">
    <a:wholeTbl>
      <a:tcTxStyle>
        <a:font>
          <a:latin typeface="Arial"/>
          <a:ea typeface="Arial"/>
          <a:cs typeface="Arial"/>
        </a:font>
        <a:srgbClr val="000000"/>
      </a:tcTxStyle>
      <a:tcStyle>
        <a:tcBdr>
          <a:left>
            <a:ln cap="flat" cmpd="sng">
              <a:solidFill>
                <a:srgbClr val="000000"/>
              </a:solidFill>
              <a:prstDash val="solid"/>
              <a:round/>
              <a:headEnd len="sm" w="sm" type="none"/>
              <a:tailEnd len="sm" w="sm" type="none"/>
            </a:ln>
          </a:left>
          <a:right>
            <a:ln cap="flat" cmpd="sng">
              <a:solidFill>
                <a:srgbClr val="000000"/>
              </a:solidFill>
              <a:prstDash val="solid"/>
              <a:round/>
              <a:headEnd len="sm" w="sm" type="none"/>
              <a:tailEnd len="sm" w="sm" type="none"/>
            </a:ln>
          </a:right>
          <a:top>
            <a:ln cap="flat" cmpd="sng">
              <a:solidFill>
                <a:srgbClr val="000000"/>
              </a:solidFill>
              <a:prstDash val="solid"/>
              <a:round/>
              <a:headEnd len="sm" w="sm" type="none"/>
              <a:tailEnd len="sm" w="sm" type="none"/>
            </a:ln>
          </a:top>
          <a:bottom>
            <a:ln cap="flat" cmpd="sng">
              <a:solidFill>
                <a:srgbClr val="000000"/>
              </a:solidFill>
              <a:prstDash val="solid"/>
              <a:round/>
              <a:headEnd len="sm" w="sm" type="none"/>
              <a:tailEnd len="sm" w="sm" type="none"/>
            </a:ln>
          </a:bottom>
          <a:insideH>
            <a:ln cap="flat" cmpd="sng">
              <a:solidFill>
                <a:srgbClr val="000000"/>
              </a:solidFill>
              <a:prstDash val="solid"/>
              <a:round/>
              <a:headEnd len="sm" w="sm" type="none"/>
              <a:tailEnd len="sm" w="sm" type="none"/>
            </a:ln>
          </a:insideH>
          <a:insideV>
            <a:ln cap="flat" cmpd="sng">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b9518f34f5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b9518f34f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b9518f34f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b9518f34f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b9518f34f5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b9518f34f5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b9518f34f5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b9518f34f5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b9518f34f5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b9518f34f5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b9518f34f5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b9518f34f5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github.com/AndrewRose4/Palindrome_Checker.git"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4.png"/><Relationship Id="rId6" Type="http://schemas.openxmlformats.org/officeDocument/2006/relationships/image" Target="../media/image1.png"/><Relationship Id="rId7"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World's Best Palindrome Checker</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By The legendary Guy Giffone and Andrew Rose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Part 1 </a:t>
            </a:r>
            <a:endParaRPr/>
          </a:p>
        </p:txBody>
      </p:sp>
      <p:sp>
        <p:nvSpPr>
          <p:cNvPr id="92" name="Google Shape;92;p14"/>
          <p:cNvSpPr txBox="1"/>
          <p:nvPr>
            <p:ph idx="1" type="body"/>
          </p:nvPr>
        </p:nvSpPr>
        <p:spPr>
          <a:xfrm>
            <a:off x="311700" y="1229875"/>
            <a:ext cx="8520600" cy="3582300"/>
          </a:xfrm>
          <a:prstGeom prst="rect">
            <a:avLst/>
          </a:prstGeom>
        </p:spPr>
        <p:txBody>
          <a:bodyPr anchorCtr="0" anchor="t" bIns="91425" lIns="91425" spcFirstLastPara="1" rIns="91425" wrap="square" tIns="91425">
            <a:normAutofit fontScale="92500" lnSpcReduction="20000"/>
          </a:bodyPr>
          <a:lstStyle/>
          <a:p>
            <a:pPr indent="0" lvl="0" marL="0" rtl="0" algn="l">
              <a:lnSpc>
                <a:spcPct val="100000"/>
              </a:lnSpc>
              <a:spcBef>
                <a:spcPts val="0"/>
              </a:spcBef>
              <a:spcAft>
                <a:spcPts val="0"/>
              </a:spcAft>
              <a:buNone/>
            </a:pPr>
            <a:r>
              <a:rPr lang="en" sz="2050">
                <a:solidFill>
                  <a:schemeClr val="dk1"/>
                </a:solidFill>
              </a:rPr>
              <a:t>https://github.com/GaetanoGiffone/GaetanoGiffone.git</a:t>
            </a:r>
            <a:endParaRPr sz="2050">
              <a:solidFill>
                <a:schemeClr val="dk1"/>
              </a:solidFill>
            </a:endParaRPr>
          </a:p>
          <a:p>
            <a:pPr indent="0" lvl="0" marL="0" rtl="0" algn="l">
              <a:spcBef>
                <a:spcPts val="0"/>
              </a:spcBef>
              <a:spcAft>
                <a:spcPts val="0"/>
              </a:spcAft>
              <a:buNone/>
            </a:pPr>
            <a:r>
              <a:rPr lang="en" sz="2050">
                <a:solidFill>
                  <a:schemeClr val="dk1"/>
                </a:solidFill>
                <a:uFill>
                  <a:noFill/>
                </a:uFill>
                <a:hlinkClick r:id="rId3">
                  <a:extLst>
                    <a:ext uri="{A12FA001-AC4F-418D-AE19-62706E023703}">
                      <ahyp:hlinkClr val="tx"/>
                    </a:ext>
                  </a:extLst>
                </a:hlinkClick>
              </a:rPr>
              <a:t>https://github.com/AndrewRose4/Palindrome_Checker.git</a:t>
            </a:r>
            <a:r>
              <a:rPr lang="en" sz="2050">
                <a:solidFill>
                  <a:schemeClr val="dk1"/>
                </a:solidFill>
              </a:rPr>
              <a:t> </a:t>
            </a:r>
            <a:endParaRPr sz="2050">
              <a:solidFill>
                <a:schemeClr val="dk1"/>
              </a:solidFill>
            </a:endParaRPr>
          </a:p>
          <a:p>
            <a:pPr indent="0" lvl="0" marL="0" rtl="0" algn="l">
              <a:spcBef>
                <a:spcPts val="1200"/>
              </a:spcBef>
              <a:spcAft>
                <a:spcPts val="0"/>
              </a:spcAft>
              <a:buNone/>
            </a:pPr>
            <a:r>
              <a:t/>
            </a:r>
            <a:endParaRPr sz="1200"/>
          </a:p>
          <a:p>
            <a:pPr indent="0" lvl="0" marL="0" rtl="0" algn="l">
              <a:spcBef>
                <a:spcPts val="1200"/>
              </a:spcBef>
              <a:spcAft>
                <a:spcPts val="0"/>
              </a:spcAft>
              <a:buNone/>
            </a:pPr>
            <a:r>
              <a:t/>
            </a:r>
            <a:endParaRPr sz="1200"/>
          </a:p>
          <a:p>
            <a:pPr indent="0" lvl="0" marL="0" rtl="0" algn="l">
              <a:spcBef>
                <a:spcPts val="1200"/>
              </a:spcBef>
              <a:spcAft>
                <a:spcPts val="0"/>
              </a:spcAft>
              <a:buNone/>
            </a:pPr>
            <a:r>
              <a:t/>
            </a:r>
            <a:endParaRPr sz="1200"/>
          </a:p>
          <a:p>
            <a:pPr indent="0" lvl="0" marL="0" rtl="0" algn="l">
              <a:spcBef>
                <a:spcPts val="1200"/>
              </a:spcBef>
              <a:spcAft>
                <a:spcPts val="0"/>
              </a:spcAft>
              <a:buNone/>
            </a:pPr>
            <a:r>
              <a:t/>
            </a:r>
            <a:endParaRPr sz="1200"/>
          </a:p>
          <a:p>
            <a:pPr indent="0" lvl="0" marL="0" rtl="0" algn="l">
              <a:spcBef>
                <a:spcPts val="1200"/>
              </a:spcBef>
              <a:spcAft>
                <a:spcPts val="0"/>
              </a:spcAft>
              <a:buNone/>
            </a:pPr>
            <a:r>
              <a:t/>
            </a:r>
            <a:endParaRPr sz="1200"/>
          </a:p>
          <a:p>
            <a:pPr indent="0" lvl="0" marL="0" rtl="0" algn="l">
              <a:spcBef>
                <a:spcPts val="1200"/>
              </a:spcBef>
              <a:spcAft>
                <a:spcPts val="0"/>
              </a:spcAft>
              <a:buNone/>
            </a:pPr>
            <a:r>
              <a:t/>
            </a:r>
            <a:endParaRPr sz="1200"/>
          </a:p>
          <a:p>
            <a:pPr indent="0" lvl="0" marL="0" rtl="0" algn="l">
              <a:spcBef>
                <a:spcPts val="1200"/>
              </a:spcBef>
              <a:spcAft>
                <a:spcPts val="0"/>
              </a:spcAft>
              <a:buNone/>
            </a:pPr>
            <a:r>
              <a:rPr lang="en" sz="1200"/>
              <a:t>						</a:t>
            </a:r>
            <a:endParaRPr sz="1200"/>
          </a:p>
          <a:p>
            <a:pPr indent="0" lvl="0" marL="0" rtl="0" algn="l">
              <a:spcBef>
                <a:spcPts val="1200"/>
              </a:spcBef>
              <a:spcAft>
                <a:spcPts val="0"/>
              </a:spcAft>
              <a:buNone/>
            </a:pPr>
            <a:r>
              <a:t/>
            </a:r>
            <a:endParaRPr sz="1200"/>
          </a:p>
          <a:p>
            <a:pPr indent="457200" lvl="0" marL="2743200" rtl="0" algn="l">
              <a:spcBef>
                <a:spcPts val="1200"/>
              </a:spcBef>
              <a:spcAft>
                <a:spcPts val="1200"/>
              </a:spcAft>
              <a:buNone/>
            </a:pPr>
            <a:r>
              <a:rPr lang="en" sz="1200"/>
              <a:t>   (By Gaetano and Andrew)</a:t>
            </a:r>
            <a:endParaRPr sz="1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Part 2</a:t>
            </a:r>
            <a:endParaRPr/>
          </a:p>
        </p:txBody>
      </p:sp>
      <p:sp>
        <p:nvSpPr>
          <p:cNvPr id="98" name="Google Shape;98;p15"/>
          <p:cNvSpPr txBox="1"/>
          <p:nvPr>
            <p:ph idx="1" type="body"/>
          </p:nvPr>
        </p:nvSpPr>
        <p:spPr>
          <a:xfrm>
            <a:off x="110850" y="1152475"/>
            <a:ext cx="8986500" cy="3917100"/>
          </a:xfrm>
          <a:prstGeom prst="rect">
            <a:avLst/>
          </a:prstGeom>
        </p:spPr>
        <p:txBody>
          <a:bodyPr anchorCtr="0" anchor="t" bIns="91425" lIns="91425" spcFirstLastPara="1" rIns="91425" wrap="square" tIns="91425">
            <a:normAutofit fontScale="47500" lnSpcReduction="20000"/>
          </a:bodyPr>
          <a:lstStyle/>
          <a:p>
            <a:pPr indent="0" lvl="0" marL="0" rtl="0" algn="l">
              <a:lnSpc>
                <a:spcPct val="107916"/>
              </a:lnSpc>
              <a:spcBef>
                <a:spcPts val="0"/>
              </a:spcBef>
              <a:spcAft>
                <a:spcPts val="0"/>
              </a:spcAft>
              <a:buNone/>
            </a:pPr>
            <a:r>
              <a:rPr lang="en" sz="3200">
                <a:solidFill>
                  <a:schemeClr val="dk1"/>
                </a:solidFill>
                <a:latin typeface="Calibri"/>
                <a:ea typeface="Calibri"/>
                <a:cs typeface="Calibri"/>
                <a:sym typeface="Calibri"/>
              </a:rPr>
              <a:t>Best case scenario – The word is even or the first and last don’t match.</a:t>
            </a:r>
            <a:endParaRPr sz="3200">
              <a:solidFill>
                <a:schemeClr val="dk1"/>
              </a:solidFill>
              <a:latin typeface="Calibri"/>
              <a:ea typeface="Calibri"/>
              <a:cs typeface="Calibri"/>
              <a:sym typeface="Calibri"/>
            </a:endParaRPr>
          </a:p>
          <a:p>
            <a:pPr indent="0" lvl="0" marL="0" rtl="0" algn="l">
              <a:lnSpc>
                <a:spcPct val="107916"/>
              </a:lnSpc>
              <a:spcBef>
                <a:spcPts val="800"/>
              </a:spcBef>
              <a:spcAft>
                <a:spcPts val="0"/>
              </a:spcAft>
              <a:buNone/>
            </a:pPr>
            <a:r>
              <a:rPr lang="en" sz="3200">
                <a:solidFill>
                  <a:schemeClr val="dk1"/>
                </a:solidFill>
                <a:latin typeface="Calibri"/>
                <a:ea typeface="Calibri"/>
                <a:cs typeface="Calibri"/>
                <a:sym typeface="Calibri"/>
              </a:rPr>
              <a:t>Worst case scenarios – The word is a palindrome.</a:t>
            </a:r>
            <a:endParaRPr sz="3200">
              <a:solidFill>
                <a:schemeClr val="dk1"/>
              </a:solidFill>
              <a:latin typeface="Calibri"/>
              <a:ea typeface="Calibri"/>
              <a:cs typeface="Calibri"/>
              <a:sym typeface="Calibri"/>
            </a:endParaRPr>
          </a:p>
          <a:p>
            <a:pPr indent="0" lvl="0" marL="0" rtl="0" algn="l">
              <a:lnSpc>
                <a:spcPct val="107916"/>
              </a:lnSpc>
              <a:spcBef>
                <a:spcPts val="800"/>
              </a:spcBef>
              <a:spcAft>
                <a:spcPts val="0"/>
              </a:spcAft>
              <a:buNone/>
            </a:pPr>
            <a:r>
              <a:t/>
            </a:r>
            <a:endParaRPr sz="3200">
              <a:solidFill>
                <a:schemeClr val="dk1"/>
              </a:solidFill>
              <a:latin typeface="Calibri"/>
              <a:ea typeface="Calibri"/>
              <a:cs typeface="Calibri"/>
              <a:sym typeface="Calibri"/>
            </a:endParaRPr>
          </a:p>
          <a:p>
            <a:pPr indent="0" lvl="0" marL="0" rtl="0" algn="l">
              <a:lnSpc>
                <a:spcPct val="107916"/>
              </a:lnSpc>
              <a:spcBef>
                <a:spcPts val="800"/>
              </a:spcBef>
              <a:spcAft>
                <a:spcPts val="0"/>
              </a:spcAft>
              <a:buNone/>
            </a:pPr>
            <a:r>
              <a:rPr lang="en" sz="3200">
                <a:solidFill>
                  <a:schemeClr val="dk1"/>
                </a:solidFill>
                <a:latin typeface="Calibri"/>
                <a:ea typeface="Calibri"/>
                <a:cs typeface="Calibri"/>
                <a:sym typeface="Calibri"/>
              </a:rPr>
              <a:t>Prompt user – O(c) constant</a:t>
            </a:r>
            <a:endParaRPr sz="3200">
              <a:solidFill>
                <a:schemeClr val="dk1"/>
              </a:solidFill>
              <a:latin typeface="Calibri"/>
              <a:ea typeface="Calibri"/>
              <a:cs typeface="Calibri"/>
              <a:sym typeface="Calibri"/>
            </a:endParaRPr>
          </a:p>
          <a:p>
            <a:pPr indent="0" lvl="0" marL="0" rtl="0" algn="l">
              <a:lnSpc>
                <a:spcPct val="107916"/>
              </a:lnSpc>
              <a:spcBef>
                <a:spcPts val="800"/>
              </a:spcBef>
              <a:spcAft>
                <a:spcPts val="0"/>
              </a:spcAft>
              <a:buNone/>
            </a:pPr>
            <a:r>
              <a:rPr lang="en" sz="3200">
                <a:solidFill>
                  <a:schemeClr val="dk1"/>
                </a:solidFill>
                <a:latin typeface="Calibri"/>
                <a:ea typeface="Calibri"/>
                <a:cs typeface="Calibri"/>
                <a:sym typeface="Calibri"/>
              </a:rPr>
              <a:t>User enters prompt – O(c) constant</a:t>
            </a:r>
            <a:endParaRPr sz="3200">
              <a:solidFill>
                <a:schemeClr val="dk1"/>
              </a:solidFill>
              <a:latin typeface="Calibri"/>
              <a:ea typeface="Calibri"/>
              <a:cs typeface="Calibri"/>
              <a:sym typeface="Calibri"/>
            </a:endParaRPr>
          </a:p>
          <a:p>
            <a:pPr indent="0" lvl="0" marL="0" rtl="0" algn="l">
              <a:lnSpc>
                <a:spcPct val="107916"/>
              </a:lnSpc>
              <a:spcBef>
                <a:spcPts val="800"/>
              </a:spcBef>
              <a:spcAft>
                <a:spcPts val="0"/>
              </a:spcAft>
              <a:buNone/>
            </a:pPr>
            <a:r>
              <a:rPr lang="en" sz="3200">
                <a:solidFill>
                  <a:schemeClr val="dk1"/>
                </a:solidFill>
                <a:latin typeface="Calibri"/>
                <a:ea typeface="Calibri"/>
                <a:cs typeface="Calibri"/>
                <a:sym typeface="Calibri"/>
              </a:rPr>
              <a:t>Algo checks if the string is odd or even – O(c) constant</a:t>
            </a:r>
            <a:endParaRPr sz="3200">
              <a:solidFill>
                <a:schemeClr val="dk1"/>
              </a:solidFill>
              <a:latin typeface="Calibri"/>
              <a:ea typeface="Calibri"/>
              <a:cs typeface="Calibri"/>
              <a:sym typeface="Calibri"/>
            </a:endParaRPr>
          </a:p>
          <a:p>
            <a:pPr indent="0" lvl="0" marL="0" rtl="0" algn="l">
              <a:lnSpc>
                <a:spcPct val="107916"/>
              </a:lnSpc>
              <a:spcBef>
                <a:spcPts val="800"/>
              </a:spcBef>
              <a:spcAft>
                <a:spcPts val="0"/>
              </a:spcAft>
              <a:buNone/>
            </a:pPr>
            <a:r>
              <a:rPr lang="en" sz="3200">
                <a:solidFill>
                  <a:schemeClr val="dk1"/>
                </a:solidFill>
                <a:latin typeface="Calibri"/>
                <a:ea typeface="Calibri"/>
                <a:cs typeface="Calibri"/>
                <a:sym typeface="Calibri"/>
              </a:rPr>
              <a:t>Algo goes through the string two characters at a time until it reaches the middle or is mismatched – O(n) n</a:t>
            </a:r>
            <a:endParaRPr sz="3200">
              <a:solidFill>
                <a:schemeClr val="dk1"/>
              </a:solidFill>
              <a:latin typeface="Calibri"/>
              <a:ea typeface="Calibri"/>
              <a:cs typeface="Calibri"/>
              <a:sym typeface="Calibri"/>
            </a:endParaRPr>
          </a:p>
          <a:p>
            <a:pPr indent="0" lvl="0" marL="0" rtl="0" algn="l">
              <a:lnSpc>
                <a:spcPct val="107916"/>
              </a:lnSpc>
              <a:spcBef>
                <a:spcPts val="800"/>
              </a:spcBef>
              <a:spcAft>
                <a:spcPts val="0"/>
              </a:spcAft>
              <a:buNone/>
            </a:pPr>
            <a:r>
              <a:rPr lang="en" sz="3200">
                <a:solidFill>
                  <a:schemeClr val="dk1"/>
                </a:solidFill>
                <a:latin typeface="Calibri"/>
                <a:ea typeface="Calibri"/>
                <a:cs typeface="Calibri"/>
                <a:sym typeface="Calibri"/>
              </a:rPr>
              <a:t>Display result – O(c) constant</a:t>
            </a:r>
            <a:endParaRPr sz="3200">
              <a:solidFill>
                <a:schemeClr val="dk1"/>
              </a:solidFill>
              <a:latin typeface="Calibri"/>
              <a:ea typeface="Calibri"/>
              <a:cs typeface="Calibri"/>
              <a:sym typeface="Calibri"/>
            </a:endParaRPr>
          </a:p>
          <a:p>
            <a:pPr indent="0" lvl="0" marL="0" rtl="0" algn="l">
              <a:lnSpc>
                <a:spcPct val="107916"/>
              </a:lnSpc>
              <a:spcBef>
                <a:spcPts val="800"/>
              </a:spcBef>
              <a:spcAft>
                <a:spcPts val="0"/>
              </a:spcAft>
              <a:buNone/>
            </a:pPr>
            <a:r>
              <a:t/>
            </a:r>
            <a:endParaRPr sz="3200">
              <a:solidFill>
                <a:schemeClr val="dk1"/>
              </a:solidFill>
              <a:latin typeface="Calibri"/>
              <a:ea typeface="Calibri"/>
              <a:cs typeface="Calibri"/>
              <a:sym typeface="Calibri"/>
            </a:endParaRPr>
          </a:p>
          <a:p>
            <a:pPr indent="0" lvl="0" marL="0" rtl="0" algn="l">
              <a:lnSpc>
                <a:spcPct val="107916"/>
              </a:lnSpc>
              <a:spcBef>
                <a:spcPts val="800"/>
              </a:spcBef>
              <a:spcAft>
                <a:spcPts val="0"/>
              </a:spcAft>
              <a:buNone/>
            </a:pPr>
            <a:r>
              <a:rPr lang="en" sz="3200">
                <a:solidFill>
                  <a:schemeClr val="dk1"/>
                </a:solidFill>
                <a:latin typeface="Calibri"/>
                <a:ea typeface="Calibri"/>
                <a:cs typeface="Calibri"/>
                <a:sym typeface="Calibri"/>
              </a:rPr>
              <a:t>F(n) = Pu(c) + Up(c) + OE(c) + As(n) + Dr(c)</a:t>
            </a:r>
            <a:endParaRPr sz="3200">
              <a:solidFill>
                <a:schemeClr val="dk1"/>
              </a:solidFill>
              <a:latin typeface="Calibri"/>
              <a:ea typeface="Calibri"/>
              <a:cs typeface="Calibri"/>
              <a:sym typeface="Calibri"/>
            </a:endParaRPr>
          </a:p>
          <a:p>
            <a:pPr indent="0" lvl="0" marL="0" rtl="0" algn="l">
              <a:lnSpc>
                <a:spcPct val="107916"/>
              </a:lnSpc>
              <a:spcBef>
                <a:spcPts val="800"/>
              </a:spcBef>
              <a:spcAft>
                <a:spcPts val="0"/>
              </a:spcAft>
              <a:buClr>
                <a:schemeClr val="dk1"/>
              </a:buClr>
              <a:buSzPct val="34375"/>
              <a:buFont typeface="Arial"/>
              <a:buNone/>
            </a:pPr>
            <a:r>
              <a:rPr lang="en" sz="3200">
                <a:solidFill>
                  <a:schemeClr val="dk1"/>
                </a:solidFill>
                <a:latin typeface="Calibri"/>
                <a:ea typeface="Calibri"/>
                <a:cs typeface="Calibri"/>
                <a:sym typeface="Calibri"/>
              </a:rPr>
              <a:t>F(n) = O(n)  </a:t>
            </a:r>
            <a:endParaRPr sz="3200">
              <a:solidFill>
                <a:schemeClr val="dk1"/>
              </a:solidFill>
              <a:latin typeface="Calibri"/>
              <a:ea typeface="Calibri"/>
              <a:cs typeface="Calibri"/>
              <a:sym typeface="Calibri"/>
            </a:endParaRPr>
          </a:p>
          <a:p>
            <a:pPr indent="0" lvl="0" marL="0" rtl="0" algn="l">
              <a:spcBef>
                <a:spcPts val="8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Part 3</a:t>
            </a:r>
            <a:endParaRPr/>
          </a:p>
        </p:txBody>
      </p:sp>
      <p:pic>
        <p:nvPicPr>
          <p:cNvPr descr="A graph with blue line&#10;&#10;Description automatically generated" id="104" name="Google Shape;104;p16"/>
          <p:cNvPicPr preferRelativeResize="0"/>
          <p:nvPr/>
        </p:nvPicPr>
        <p:blipFill>
          <a:blip r:embed="rId3">
            <a:alphaModFix/>
          </a:blip>
          <a:stretch>
            <a:fillRect/>
          </a:stretch>
        </p:blipFill>
        <p:spPr>
          <a:xfrm>
            <a:off x="3505200" y="827696"/>
            <a:ext cx="5638799" cy="3488103"/>
          </a:xfrm>
          <a:prstGeom prst="rect">
            <a:avLst/>
          </a:prstGeom>
          <a:noFill/>
          <a:ln>
            <a:noFill/>
          </a:ln>
        </p:spPr>
      </p:pic>
      <p:graphicFrame>
        <p:nvGraphicFramePr>
          <p:cNvPr id="105" name="Google Shape;105;p16"/>
          <p:cNvGraphicFramePr/>
          <p:nvPr/>
        </p:nvGraphicFramePr>
        <p:xfrm>
          <a:off x="245675" y="1571625"/>
          <a:ext cx="3000000" cy="3000000"/>
        </p:xfrm>
        <a:graphic>
          <a:graphicData uri="http://schemas.openxmlformats.org/drawingml/2006/table">
            <a:tbl>
              <a:tblPr bandRow="1">
                <a:noFill/>
                <a:tableStyleId>{B69B59EE-79C1-4BDC-BAEF-559582F4DD51}</a:tableStyleId>
              </a:tblPr>
              <a:tblGrid>
                <a:gridCol w="1045200"/>
                <a:gridCol w="481325"/>
                <a:gridCol w="481325"/>
                <a:gridCol w="481325"/>
                <a:gridCol w="551825"/>
              </a:tblGrid>
              <a:tr h="200025">
                <a:tc>
                  <a:txBody>
                    <a:bodyPr/>
                    <a:lstStyle/>
                    <a:p>
                      <a:pPr indent="0" lvl="0" marL="0" rtl="0" algn="l">
                        <a:spcBef>
                          <a:spcPts val="0"/>
                        </a:spcBef>
                        <a:spcAft>
                          <a:spcPts val="0"/>
                        </a:spcAft>
                        <a:buNone/>
                      </a:pPr>
                      <a:r>
                        <a:rPr lang="en" sz="1000"/>
                        <a:t>Chars</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34A853"/>
                    </a:solidFill>
                  </a:tcPr>
                </a:tc>
                <a:tc>
                  <a:txBody>
                    <a:bodyPr/>
                    <a:lstStyle/>
                    <a:p>
                      <a:pPr indent="0" lvl="0" marL="0" rtl="0" algn="r">
                        <a:spcBef>
                          <a:spcPts val="0"/>
                        </a:spcBef>
                        <a:spcAft>
                          <a:spcPts val="0"/>
                        </a:spcAft>
                        <a:buNone/>
                      </a:pPr>
                      <a:r>
                        <a:rPr lang="en" sz="1000"/>
                        <a:t>10</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34A853"/>
                    </a:solidFill>
                  </a:tcPr>
                </a:tc>
                <a:tc>
                  <a:txBody>
                    <a:bodyPr/>
                    <a:lstStyle/>
                    <a:p>
                      <a:pPr indent="0" lvl="0" marL="0" rtl="0" algn="r">
                        <a:spcBef>
                          <a:spcPts val="0"/>
                        </a:spcBef>
                        <a:spcAft>
                          <a:spcPts val="0"/>
                        </a:spcAft>
                        <a:buNone/>
                      </a:pPr>
                      <a:r>
                        <a:rPr lang="en" sz="1000"/>
                        <a:t>100</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34A853"/>
                    </a:solidFill>
                  </a:tcPr>
                </a:tc>
                <a:tc>
                  <a:txBody>
                    <a:bodyPr/>
                    <a:lstStyle/>
                    <a:p>
                      <a:pPr indent="0" lvl="0" marL="0" rtl="0" algn="r">
                        <a:spcBef>
                          <a:spcPts val="0"/>
                        </a:spcBef>
                        <a:spcAft>
                          <a:spcPts val="0"/>
                        </a:spcAft>
                        <a:buNone/>
                      </a:pPr>
                      <a:r>
                        <a:rPr lang="en" sz="1000"/>
                        <a:t>1000</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34A853"/>
                    </a:solidFill>
                  </a:tcPr>
                </a:tc>
                <a:tc>
                  <a:txBody>
                    <a:bodyPr/>
                    <a:lstStyle/>
                    <a:p>
                      <a:pPr indent="0" lvl="0" marL="0" rtl="0" algn="r">
                        <a:spcBef>
                          <a:spcPts val="0"/>
                        </a:spcBef>
                        <a:spcAft>
                          <a:spcPts val="0"/>
                        </a:spcAft>
                        <a:buNone/>
                      </a:pPr>
                      <a:r>
                        <a:rPr lang="en" sz="1000"/>
                        <a:t>10000</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34A853"/>
                    </a:solidFill>
                  </a:tcPr>
                </a:tc>
              </a:tr>
              <a:tr h="200025">
                <a:tc>
                  <a:txBody>
                    <a:bodyPr/>
                    <a:lstStyle/>
                    <a:p>
                      <a:pPr indent="0" lvl="0" marL="0" rtl="0" algn="l">
                        <a:spcBef>
                          <a:spcPts val="0"/>
                        </a:spcBef>
                        <a:spcAft>
                          <a:spcPts val="0"/>
                        </a:spcAft>
                        <a:buNone/>
                      </a:pPr>
                      <a:r>
                        <a:rPr lang="en" sz="1000"/>
                        <a:t>Time(Nano Secs)</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46BDC6"/>
                    </a:solidFill>
                  </a:tcPr>
                </a:tc>
                <a:tc>
                  <a:txBody>
                    <a:bodyPr/>
                    <a:lstStyle/>
                    <a:p>
                      <a:pPr indent="0" lvl="0" marL="0" rtl="0" algn="r">
                        <a:spcBef>
                          <a:spcPts val="0"/>
                        </a:spcBef>
                        <a:spcAft>
                          <a:spcPts val="0"/>
                        </a:spcAft>
                        <a:buNone/>
                      </a:pPr>
                      <a:r>
                        <a:rPr lang="en" sz="1000"/>
                        <a:t>103200</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46BDC6"/>
                    </a:solidFill>
                  </a:tcPr>
                </a:tc>
                <a:tc>
                  <a:txBody>
                    <a:bodyPr/>
                    <a:lstStyle/>
                    <a:p>
                      <a:pPr indent="0" lvl="0" marL="0" rtl="0" algn="r">
                        <a:spcBef>
                          <a:spcPts val="0"/>
                        </a:spcBef>
                        <a:spcAft>
                          <a:spcPts val="0"/>
                        </a:spcAft>
                        <a:buNone/>
                      </a:pPr>
                      <a:r>
                        <a:rPr lang="en" sz="1000"/>
                        <a:t>133800</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46BDC6"/>
                    </a:solidFill>
                  </a:tcPr>
                </a:tc>
                <a:tc>
                  <a:txBody>
                    <a:bodyPr/>
                    <a:lstStyle/>
                    <a:p>
                      <a:pPr indent="0" lvl="0" marL="0" rtl="0" algn="r">
                        <a:spcBef>
                          <a:spcPts val="0"/>
                        </a:spcBef>
                        <a:spcAft>
                          <a:spcPts val="0"/>
                        </a:spcAft>
                        <a:buNone/>
                      </a:pPr>
                      <a:r>
                        <a:rPr lang="en" sz="1000"/>
                        <a:t>176200</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46BDC6"/>
                    </a:solidFill>
                  </a:tcPr>
                </a:tc>
                <a:tc>
                  <a:txBody>
                    <a:bodyPr/>
                    <a:lstStyle/>
                    <a:p>
                      <a:pPr indent="0" lvl="0" marL="0" rtl="0" algn="r">
                        <a:spcBef>
                          <a:spcPts val="0"/>
                        </a:spcBef>
                        <a:spcAft>
                          <a:spcPts val="0"/>
                        </a:spcAft>
                        <a:buNone/>
                      </a:pPr>
                      <a:r>
                        <a:rPr lang="en" sz="1000"/>
                        <a:t>810800</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46BDC6"/>
                    </a:solidFill>
                  </a:tcPr>
                </a:tc>
              </a:tr>
              <a:tr h="200025">
                <a:tc>
                  <a:txBody>
                    <a:bodyPr/>
                    <a:lstStyle/>
                    <a:p>
                      <a:pPr indent="0" lvl="0" marL="0" rtl="0" algn="r">
                        <a:spcBef>
                          <a:spcPts val="0"/>
                        </a:spcBef>
                        <a:spcAft>
                          <a:spcPts val="0"/>
                        </a:spcAft>
                        <a:buNone/>
                      </a:pPr>
                      <a:r>
                        <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46BDC6"/>
                    </a:solidFill>
                  </a:tcPr>
                </a:tc>
                <a:tc>
                  <a:txBody>
                    <a:bodyPr/>
                    <a:lstStyle/>
                    <a:p>
                      <a:pPr indent="0" lvl="0" marL="0" rtl="0" algn="r">
                        <a:spcBef>
                          <a:spcPts val="0"/>
                        </a:spcBef>
                        <a:spcAft>
                          <a:spcPts val="0"/>
                        </a:spcAft>
                        <a:buNone/>
                      </a:pPr>
                      <a:r>
                        <a:rPr lang="en" sz="1000"/>
                        <a:t>110900</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46BDC6"/>
                    </a:solidFill>
                  </a:tcPr>
                </a:tc>
                <a:tc>
                  <a:txBody>
                    <a:bodyPr/>
                    <a:lstStyle/>
                    <a:p>
                      <a:pPr indent="0" lvl="0" marL="0" rtl="0" algn="r">
                        <a:spcBef>
                          <a:spcPts val="0"/>
                        </a:spcBef>
                        <a:spcAft>
                          <a:spcPts val="0"/>
                        </a:spcAft>
                        <a:buNone/>
                      </a:pPr>
                      <a:r>
                        <a:rPr lang="en" sz="1000"/>
                        <a:t>112700</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46BDC6"/>
                    </a:solidFill>
                  </a:tcPr>
                </a:tc>
                <a:tc>
                  <a:txBody>
                    <a:bodyPr/>
                    <a:lstStyle/>
                    <a:p>
                      <a:pPr indent="0" lvl="0" marL="0" rtl="0" algn="r">
                        <a:spcBef>
                          <a:spcPts val="0"/>
                        </a:spcBef>
                        <a:spcAft>
                          <a:spcPts val="0"/>
                        </a:spcAft>
                        <a:buNone/>
                      </a:pPr>
                      <a:r>
                        <a:rPr lang="en" sz="1000"/>
                        <a:t>159700</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46BDC6"/>
                    </a:solidFill>
                  </a:tcPr>
                </a:tc>
                <a:tc>
                  <a:txBody>
                    <a:bodyPr/>
                    <a:lstStyle/>
                    <a:p>
                      <a:pPr indent="0" lvl="0" marL="0" rtl="0" algn="r">
                        <a:spcBef>
                          <a:spcPts val="0"/>
                        </a:spcBef>
                        <a:spcAft>
                          <a:spcPts val="0"/>
                        </a:spcAft>
                        <a:buNone/>
                      </a:pPr>
                      <a:r>
                        <a:rPr lang="en" sz="1000"/>
                        <a:t>681900</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46BDC6"/>
                    </a:solidFill>
                  </a:tcPr>
                </a:tc>
              </a:tr>
              <a:tr h="200025">
                <a:tc>
                  <a:txBody>
                    <a:bodyPr/>
                    <a:lstStyle/>
                    <a:p>
                      <a:pPr indent="0" lvl="0" marL="0" rtl="0" algn="r">
                        <a:spcBef>
                          <a:spcPts val="0"/>
                        </a:spcBef>
                        <a:spcAft>
                          <a:spcPts val="0"/>
                        </a:spcAft>
                        <a:buNone/>
                      </a:pPr>
                      <a:r>
                        <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46BDC6"/>
                    </a:solidFill>
                  </a:tcPr>
                </a:tc>
                <a:tc>
                  <a:txBody>
                    <a:bodyPr/>
                    <a:lstStyle/>
                    <a:p>
                      <a:pPr indent="0" lvl="0" marL="0" rtl="0" algn="r">
                        <a:spcBef>
                          <a:spcPts val="0"/>
                        </a:spcBef>
                        <a:spcAft>
                          <a:spcPts val="0"/>
                        </a:spcAft>
                        <a:buNone/>
                      </a:pPr>
                      <a:r>
                        <a:rPr lang="en" sz="1000"/>
                        <a:t>99300</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46BDC6"/>
                    </a:solidFill>
                  </a:tcPr>
                </a:tc>
                <a:tc>
                  <a:txBody>
                    <a:bodyPr/>
                    <a:lstStyle/>
                    <a:p>
                      <a:pPr indent="0" lvl="0" marL="0" rtl="0" algn="r">
                        <a:spcBef>
                          <a:spcPts val="0"/>
                        </a:spcBef>
                        <a:spcAft>
                          <a:spcPts val="0"/>
                        </a:spcAft>
                        <a:buNone/>
                      </a:pPr>
                      <a:r>
                        <a:rPr lang="en" sz="1000"/>
                        <a:t>108100</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46BDC6"/>
                    </a:solidFill>
                  </a:tcPr>
                </a:tc>
                <a:tc>
                  <a:txBody>
                    <a:bodyPr/>
                    <a:lstStyle/>
                    <a:p>
                      <a:pPr indent="0" lvl="0" marL="0" rtl="0" algn="r">
                        <a:spcBef>
                          <a:spcPts val="0"/>
                        </a:spcBef>
                        <a:spcAft>
                          <a:spcPts val="0"/>
                        </a:spcAft>
                        <a:buNone/>
                      </a:pPr>
                      <a:r>
                        <a:rPr lang="en" sz="1000"/>
                        <a:t>159100</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46BDC6"/>
                    </a:solidFill>
                  </a:tcPr>
                </a:tc>
                <a:tc>
                  <a:txBody>
                    <a:bodyPr/>
                    <a:lstStyle/>
                    <a:p>
                      <a:pPr indent="0" lvl="0" marL="0" rtl="0" algn="r">
                        <a:spcBef>
                          <a:spcPts val="0"/>
                        </a:spcBef>
                        <a:spcAft>
                          <a:spcPts val="0"/>
                        </a:spcAft>
                        <a:buNone/>
                      </a:pPr>
                      <a:r>
                        <a:rPr lang="en" sz="1000"/>
                        <a:t>1065700</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46BDC6"/>
                    </a:solidFill>
                  </a:tcPr>
                </a:tc>
              </a:tr>
              <a:tr h="200025">
                <a:tc>
                  <a:txBody>
                    <a:bodyPr/>
                    <a:lstStyle/>
                    <a:p>
                      <a:pPr indent="0" lvl="0" marL="0" rtl="0" algn="r">
                        <a:spcBef>
                          <a:spcPts val="0"/>
                        </a:spcBef>
                        <a:spcAft>
                          <a:spcPts val="0"/>
                        </a:spcAft>
                        <a:buNone/>
                      </a:pPr>
                      <a:r>
                        <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46BDC6"/>
                    </a:solidFill>
                  </a:tcPr>
                </a:tc>
                <a:tc>
                  <a:txBody>
                    <a:bodyPr/>
                    <a:lstStyle/>
                    <a:p>
                      <a:pPr indent="0" lvl="0" marL="0" rtl="0" algn="r">
                        <a:spcBef>
                          <a:spcPts val="0"/>
                        </a:spcBef>
                        <a:spcAft>
                          <a:spcPts val="0"/>
                        </a:spcAft>
                        <a:buNone/>
                      </a:pPr>
                      <a:r>
                        <a:rPr lang="en" sz="1000"/>
                        <a:t>114700</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46BDC6"/>
                    </a:solidFill>
                  </a:tcPr>
                </a:tc>
                <a:tc>
                  <a:txBody>
                    <a:bodyPr/>
                    <a:lstStyle/>
                    <a:p>
                      <a:pPr indent="0" lvl="0" marL="0" rtl="0" algn="r">
                        <a:spcBef>
                          <a:spcPts val="0"/>
                        </a:spcBef>
                        <a:spcAft>
                          <a:spcPts val="0"/>
                        </a:spcAft>
                        <a:buNone/>
                      </a:pPr>
                      <a:r>
                        <a:rPr lang="en" sz="1000"/>
                        <a:t>109900</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46BDC6"/>
                    </a:solidFill>
                  </a:tcPr>
                </a:tc>
                <a:tc>
                  <a:txBody>
                    <a:bodyPr/>
                    <a:lstStyle/>
                    <a:p>
                      <a:pPr indent="0" lvl="0" marL="0" rtl="0" algn="r">
                        <a:spcBef>
                          <a:spcPts val="0"/>
                        </a:spcBef>
                        <a:spcAft>
                          <a:spcPts val="0"/>
                        </a:spcAft>
                        <a:buNone/>
                      </a:pPr>
                      <a:r>
                        <a:rPr lang="en" sz="1000"/>
                        <a:t>243100</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46BDC6"/>
                    </a:solidFill>
                  </a:tcPr>
                </a:tc>
                <a:tc>
                  <a:txBody>
                    <a:bodyPr/>
                    <a:lstStyle/>
                    <a:p>
                      <a:pPr indent="0" lvl="0" marL="0" rtl="0" algn="r">
                        <a:spcBef>
                          <a:spcPts val="0"/>
                        </a:spcBef>
                        <a:spcAft>
                          <a:spcPts val="0"/>
                        </a:spcAft>
                        <a:buNone/>
                      </a:pPr>
                      <a:r>
                        <a:rPr lang="en" sz="1000"/>
                        <a:t>670700</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46BDC6"/>
                    </a:solidFill>
                  </a:tcPr>
                </a:tc>
              </a:tr>
              <a:tr h="200025">
                <a:tc>
                  <a:txBody>
                    <a:bodyPr/>
                    <a:lstStyle/>
                    <a:p>
                      <a:pPr indent="0" lvl="0" marL="0" rtl="0" algn="r">
                        <a:spcBef>
                          <a:spcPts val="0"/>
                        </a:spcBef>
                        <a:spcAft>
                          <a:spcPts val="0"/>
                        </a:spcAft>
                        <a:buNone/>
                      </a:pPr>
                      <a:r>
                        <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46BDC6"/>
                    </a:solidFill>
                  </a:tcPr>
                </a:tc>
                <a:tc>
                  <a:txBody>
                    <a:bodyPr/>
                    <a:lstStyle/>
                    <a:p>
                      <a:pPr indent="0" lvl="0" marL="0" rtl="0" algn="r">
                        <a:spcBef>
                          <a:spcPts val="0"/>
                        </a:spcBef>
                        <a:spcAft>
                          <a:spcPts val="0"/>
                        </a:spcAft>
                        <a:buNone/>
                      </a:pPr>
                      <a:r>
                        <a:rPr lang="en" sz="1000"/>
                        <a:t>102300</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46BDC6"/>
                    </a:solidFill>
                  </a:tcPr>
                </a:tc>
                <a:tc>
                  <a:txBody>
                    <a:bodyPr/>
                    <a:lstStyle/>
                    <a:p>
                      <a:pPr indent="0" lvl="0" marL="0" rtl="0" algn="r">
                        <a:spcBef>
                          <a:spcPts val="0"/>
                        </a:spcBef>
                        <a:spcAft>
                          <a:spcPts val="0"/>
                        </a:spcAft>
                        <a:buNone/>
                      </a:pPr>
                      <a:r>
                        <a:rPr lang="en" sz="1000"/>
                        <a:t>112300</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46BDC6"/>
                    </a:solidFill>
                  </a:tcPr>
                </a:tc>
                <a:tc>
                  <a:txBody>
                    <a:bodyPr/>
                    <a:lstStyle/>
                    <a:p>
                      <a:pPr indent="0" lvl="0" marL="0" rtl="0" algn="r">
                        <a:spcBef>
                          <a:spcPts val="0"/>
                        </a:spcBef>
                        <a:spcAft>
                          <a:spcPts val="0"/>
                        </a:spcAft>
                        <a:buNone/>
                      </a:pPr>
                      <a:r>
                        <a:rPr lang="en" sz="1000"/>
                        <a:t>158500</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46BDC6"/>
                    </a:solidFill>
                  </a:tcPr>
                </a:tc>
                <a:tc>
                  <a:txBody>
                    <a:bodyPr/>
                    <a:lstStyle/>
                    <a:p>
                      <a:pPr indent="0" lvl="0" marL="0" rtl="0" algn="r">
                        <a:spcBef>
                          <a:spcPts val="0"/>
                        </a:spcBef>
                        <a:spcAft>
                          <a:spcPts val="0"/>
                        </a:spcAft>
                        <a:buNone/>
                      </a:pPr>
                      <a:r>
                        <a:rPr lang="en" sz="1000"/>
                        <a:t>665500</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46BDC6"/>
                    </a:solidFill>
                  </a:tcPr>
                </a:tc>
              </a:tr>
              <a:tr h="200025">
                <a:tc>
                  <a:txBody>
                    <a:bodyPr/>
                    <a:lstStyle/>
                    <a:p>
                      <a:pPr indent="0" lvl="0" marL="0" rtl="0" algn="r">
                        <a:spcBef>
                          <a:spcPts val="0"/>
                        </a:spcBef>
                        <a:spcAft>
                          <a:spcPts val="0"/>
                        </a:spcAft>
                        <a:buNone/>
                      </a:pPr>
                      <a:r>
                        <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46BDC6"/>
                    </a:solidFill>
                  </a:tcPr>
                </a:tc>
                <a:tc>
                  <a:txBody>
                    <a:bodyPr/>
                    <a:lstStyle/>
                    <a:p>
                      <a:pPr indent="0" lvl="0" marL="0" rtl="0" algn="r">
                        <a:spcBef>
                          <a:spcPts val="0"/>
                        </a:spcBef>
                        <a:spcAft>
                          <a:spcPts val="0"/>
                        </a:spcAft>
                        <a:buNone/>
                      </a:pPr>
                      <a:r>
                        <a:rPr lang="en" sz="1000"/>
                        <a:t>102900</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46BDC6"/>
                    </a:solidFill>
                  </a:tcPr>
                </a:tc>
                <a:tc>
                  <a:txBody>
                    <a:bodyPr/>
                    <a:lstStyle/>
                    <a:p>
                      <a:pPr indent="0" lvl="0" marL="0" rtl="0" algn="r">
                        <a:spcBef>
                          <a:spcPts val="0"/>
                        </a:spcBef>
                        <a:spcAft>
                          <a:spcPts val="0"/>
                        </a:spcAft>
                        <a:buNone/>
                      </a:pPr>
                      <a:r>
                        <a:rPr lang="en" sz="1000"/>
                        <a:t>107300</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46BDC6"/>
                    </a:solidFill>
                  </a:tcPr>
                </a:tc>
                <a:tc>
                  <a:txBody>
                    <a:bodyPr/>
                    <a:lstStyle/>
                    <a:p>
                      <a:pPr indent="0" lvl="0" marL="0" rtl="0" algn="r">
                        <a:spcBef>
                          <a:spcPts val="0"/>
                        </a:spcBef>
                        <a:spcAft>
                          <a:spcPts val="0"/>
                        </a:spcAft>
                        <a:buNone/>
                      </a:pPr>
                      <a:r>
                        <a:rPr lang="en" sz="1000"/>
                        <a:t>226100</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46BDC6"/>
                    </a:solidFill>
                  </a:tcPr>
                </a:tc>
                <a:tc>
                  <a:txBody>
                    <a:bodyPr/>
                    <a:lstStyle/>
                    <a:p>
                      <a:pPr indent="0" lvl="0" marL="0" rtl="0" algn="r">
                        <a:spcBef>
                          <a:spcPts val="0"/>
                        </a:spcBef>
                        <a:spcAft>
                          <a:spcPts val="0"/>
                        </a:spcAft>
                        <a:buNone/>
                      </a:pPr>
                      <a:r>
                        <a:rPr lang="en" sz="1000"/>
                        <a:t>765600</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46BDC6"/>
                    </a:solidFill>
                  </a:tcPr>
                </a:tc>
              </a:tr>
              <a:tr h="200025">
                <a:tc>
                  <a:txBody>
                    <a:bodyPr/>
                    <a:lstStyle/>
                    <a:p>
                      <a:pPr indent="0" lvl="0" marL="0" rtl="0" algn="r">
                        <a:spcBef>
                          <a:spcPts val="0"/>
                        </a:spcBef>
                        <a:spcAft>
                          <a:spcPts val="0"/>
                        </a:spcAft>
                        <a:buNone/>
                      </a:pPr>
                      <a:r>
                        <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46BDC6"/>
                    </a:solidFill>
                  </a:tcPr>
                </a:tc>
                <a:tc>
                  <a:txBody>
                    <a:bodyPr/>
                    <a:lstStyle/>
                    <a:p>
                      <a:pPr indent="0" lvl="0" marL="0" rtl="0" algn="r">
                        <a:spcBef>
                          <a:spcPts val="0"/>
                        </a:spcBef>
                        <a:spcAft>
                          <a:spcPts val="0"/>
                        </a:spcAft>
                        <a:buNone/>
                      </a:pPr>
                      <a:r>
                        <a:rPr lang="en" sz="1000"/>
                        <a:t>116000</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46BDC6"/>
                    </a:solidFill>
                  </a:tcPr>
                </a:tc>
                <a:tc>
                  <a:txBody>
                    <a:bodyPr/>
                    <a:lstStyle/>
                    <a:p>
                      <a:pPr indent="0" lvl="0" marL="0" rtl="0" algn="r">
                        <a:spcBef>
                          <a:spcPts val="0"/>
                        </a:spcBef>
                        <a:spcAft>
                          <a:spcPts val="0"/>
                        </a:spcAft>
                        <a:buNone/>
                      </a:pPr>
                      <a:r>
                        <a:rPr lang="en" sz="1000"/>
                        <a:t>121900</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46BDC6"/>
                    </a:solidFill>
                  </a:tcPr>
                </a:tc>
                <a:tc>
                  <a:txBody>
                    <a:bodyPr/>
                    <a:lstStyle/>
                    <a:p>
                      <a:pPr indent="0" lvl="0" marL="0" rtl="0" algn="r">
                        <a:spcBef>
                          <a:spcPts val="0"/>
                        </a:spcBef>
                        <a:spcAft>
                          <a:spcPts val="0"/>
                        </a:spcAft>
                        <a:buNone/>
                      </a:pPr>
                      <a:r>
                        <a:rPr lang="en" sz="1000"/>
                        <a:t>159600</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46BDC6"/>
                    </a:solidFill>
                  </a:tcPr>
                </a:tc>
                <a:tc>
                  <a:txBody>
                    <a:bodyPr/>
                    <a:lstStyle/>
                    <a:p>
                      <a:pPr indent="0" lvl="0" marL="0" rtl="0" algn="r">
                        <a:spcBef>
                          <a:spcPts val="0"/>
                        </a:spcBef>
                        <a:spcAft>
                          <a:spcPts val="0"/>
                        </a:spcAft>
                        <a:buNone/>
                      </a:pPr>
                      <a:r>
                        <a:rPr lang="en" sz="1000"/>
                        <a:t>673700</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46BDC6"/>
                    </a:solidFill>
                  </a:tcPr>
                </a:tc>
              </a:tr>
              <a:tr h="200025">
                <a:tc>
                  <a:txBody>
                    <a:bodyPr/>
                    <a:lstStyle/>
                    <a:p>
                      <a:pPr indent="0" lvl="0" marL="0" rtl="0" algn="r">
                        <a:spcBef>
                          <a:spcPts val="0"/>
                        </a:spcBef>
                        <a:spcAft>
                          <a:spcPts val="0"/>
                        </a:spcAft>
                        <a:buNone/>
                      </a:pPr>
                      <a:r>
                        <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46BDC6"/>
                    </a:solidFill>
                  </a:tcPr>
                </a:tc>
                <a:tc>
                  <a:txBody>
                    <a:bodyPr/>
                    <a:lstStyle/>
                    <a:p>
                      <a:pPr indent="0" lvl="0" marL="0" rtl="0" algn="r">
                        <a:spcBef>
                          <a:spcPts val="0"/>
                        </a:spcBef>
                        <a:spcAft>
                          <a:spcPts val="0"/>
                        </a:spcAft>
                        <a:buNone/>
                      </a:pPr>
                      <a:r>
                        <a:rPr lang="en" sz="1000"/>
                        <a:t>101100</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46BDC6"/>
                    </a:solidFill>
                  </a:tcPr>
                </a:tc>
                <a:tc>
                  <a:txBody>
                    <a:bodyPr/>
                    <a:lstStyle/>
                    <a:p>
                      <a:pPr indent="0" lvl="0" marL="0" rtl="0" algn="r">
                        <a:spcBef>
                          <a:spcPts val="0"/>
                        </a:spcBef>
                        <a:spcAft>
                          <a:spcPts val="0"/>
                        </a:spcAft>
                        <a:buNone/>
                      </a:pPr>
                      <a:r>
                        <a:rPr lang="en" sz="1000"/>
                        <a:t>105000</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46BDC6"/>
                    </a:solidFill>
                  </a:tcPr>
                </a:tc>
                <a:tc>
                  <a:txBody>
                    <a:bodyPr/>
                    <a:lstStyle/>
                    <a:p>
                      <a:pPr indent="0" lvl="0" marL="0" rtl="0" algn="r">
                        <a:spcBef>
                          <a:spcPts val="0"/>
                        </a:spcBef>
                        <a:spcAft>
                          <a:spcPts val="0"/>
                        </a:spcAft>
                        <a:buNone/>
                      </a:pPr>
                      <a:r>
                        <a:rPr lang="en" sz="1000"/>
                        <a:t>160300</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46BDC6"/>
                    </a:solidFill>
                  </a:tcPr>
                </a:tc>
                <a:tc>
                  <a:txBody>
                    <a:bodyPr/>
                    <a:lstStyle/>
                    <a:p>
                      <a:pPr indent="0" lvl="0" marL="0" rtl="0" algn="r">
                        <a:spcBef>
                          <a:spcPts val="0"/>
                        </a:spcBef>
                        <a:spcAft>
                          <a:spcPts val="0"/>
                        </a:spcAft>
                        <a:buNone/>
                      </a:pPr>
                      <a:r>
                        <a:rPr lang="en" sz="1000"/>
                        <a:t>684300</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46BDC6"/>
                    </a:solidFill>
                  </a:tcPr>
                </a:tc>
              </a:tr>
              <a:tr h="200025">
                <a:tc>
                  <a:txBody>
                    <a:bodyPr/>
                    <a:lstStyle/>
                    <a:p>
                      <a:pPr indent="0" lvl="0" marL="0" rtl="0" algn="l">
                        <a:spcBef>
                          <a:spcPts val="0"/>
                        </a:spcBef>
                        <a:spcAft>
                          <a:spcPts val="0"/>
                        </a:spcAft>
                        <a:buNone/>
                      </a:pPr>
                      <a:r>
                        <a:rPr lang="en" sz="1000"/>
                        <a:t>AVG</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spcBef>
                          <a:spcPts val="0"/>
                        </a:spcBef>
                        <a:spcAft>
                          <a:spcPts val="0"/>
                        </a:spcAft>
                        <a:buNone/>
                      </a:pPr>
                      <a:r>
                        <a:rPr lang="en" sz="1000"/>
                        <a:t>106300</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spcBef>
                          <a:spcPts val="0"/>
                        </a:spcBef>
                        <a:spcAft>
                          <a:spcPts val="0"/>
                        </a:spcAft>
                        <a:buNone/>
                      </a:pPr>
                      <a:r>
                        <a:rPr lang="en" sz="1000"/>
                        <a:t>113875</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spcBef>
                          <a:spcPts val="0"/>
                        </a:spcBef>
                        <a:spcAft>
                          <a:spcPts val="0"/>
                        </a:spcAft>
                        <a:buNone/>
                      </a:pPr>
                      <a:r>
                        <a:rPr lang="en" sz="1000"/>
                        <a:t>180325</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spcBef>
                          <a:spcPts val="0"/>
                        </a:spcBef>
                        <a:spcAft>
                          <a:spcPts val="0"/>
                        </a:spcAft>
                        <a:buNone/>
                      </a:pPr>
                      <a:r>
                        <a:rPr lang="en" sz="1000"/>
                        <a:t>752275</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bl>
          </a:graphicData>
        </a:graphic>
      </p:graphicFrame>
      <p:sp>
        <p:nvSpPr>
          <p:cNvPr id="106" name="Google Shape;106;p16"/>
          <p:cNvSpPr txBox="1"/>
          <p:nvPr/>
        </p:nvSpPr>
        <p:spPr>
          <a:xfrm>
            <a:off x="3664500" y="1017800"/>
            <a:ext cx="3000000" cy="3000000"/>
          </a:xfrm>
          <a:prstGeom prst="rect">
            <a:avLst/>
          </a:prstGeom>
          <a:noFill/>
          <a:ln>
            <a:noFill/>
          </a:ln>
        </p:spPr>
        <p:txBody>
          <a:bodyPr anchorCtr="0" anchor="ctr" bIns="91425" lIns="91425" spcFirstLastPara="1" rIns="91425" wrap="square" tIns="91425">
            <a:noAutofit/>
          </a:bodyPr>
          <a:lstStyle/>
          <a:p>
            <a:pPr indent="0" lvl="0" marL="0" rtl="0" algn="l">
              <a:lnSpc>
                <a:spcPct val="107916"/>
              </a:lnSpc>
              <a:spcBef>
                <a:spcPts val="0"/>
              </a:spcBef>
              <a:spcAft>
                <a:spcPts val="800"/>
              </a:spcAft>
              <a:buNone/>
            </a:pPr>
            <a:r>
              <a:t/>
            </a:r>
            <a:endParaRPr sz="11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Part 3 - Graphs </a:t>
            </a:r>
            <a:endParaRPr/>
          </a:p>
        </p:txBody>
      </p:sp>
      <p:pic>
        <p:nvPicPr>
          <p:cNvPr descr="A line graph with a blue line&#10;&#10;Description automatically generated" id="112" name="Google Shape;112;p17"/>
          <p:cNvPicPr preferRelativeResize="0"/>
          <p:nvPr/>
        </p:nvPicPr>
        <p:blipFill>
          <a:blip r:embed="rId3">
            <a:alphaModFix/>
          </a:blip>
          <a:stretch>
            <a:fillRect/>
          </a:stretch>
        </p:blipFill>
        <p:spPr>
          <a:xfrm>
            <a:off x="175125" y="1143550"/>
            <a:ext cx="3128199" cy="1935075"/>
          </a:xfrm>
          <a:prstGeom prst="rect">
            <a:avLst/>
          </a:prstGeom>
          <a:noFill/>
          <a:ln>
            <a:noFill/>
          </a:ln>
        </p:spPr>
      </p:pic>
      <p:pic>
        <p:nvPicPr>
          <p:cNvPr descr="A graph with a line&#10;&#10;Description automatically generated" id="113" name="Google Shape;113;p17"/>
          <p:cNvPicPr preferRelativeResize="0"/>
          <p:nvPr/>
        </p:nvPicPr>
        <p:blipFill>
          <a:blip r:embed="rId4">
            <a:alphaModFix/>
          </a:blip>
          <a:stretch>
            <a:fillRect/>
          </a:stretch>
        </p:blipFill>
        <p:spPr>
          <a:xfrm>
            <a:off x="3303325" y="1143549"/>
            <a:ext cx="2924349" cy="1808975"/>
          </a:xfrm>
          <a:prstGeom prst="rect">
            <a:avLst/>
          </a:prstGeom>
          <a:noFill/>
          <a:ln>
            <a:noFill/>
          </a:ln>
        </p:spPr>
      </p:pic>
      <p:pic>
        <p:nvPicPr>
          <p:cNvPr descr="A graph with a line&#10;&#10;Description automatically generated" id="114" name="Google Shape;114;p17"/>
          <p:cNvPicPr preferRelativeResize="0"/>
          <p:nvPr/>
        </p:nvPicPr>
        <p:blipFill>
          <a:blip r:embed="rId5">
            <a:alphaModFix/>
          </a:blip>
          <a:stretch>
            <a:fillRect/>
          </a:stretch>
        </p:blipFill>
        <p:spPr>
          <a:xfrm>
            <a:off x="6397000" y="1143550"/>
            <a:ext cx="2746999" cy="1808975"/>
          </a:xfrm>
          <a:prstGeom prst="rect">
            <a:avLst/>
          </a:prstGeom>
          <a:noFill/>
          <a:ln>
            <a:noFill/>
          </a:ln>
        </p:spPr>
      </p:pic>
      <p:pic>
        <p:nvPicPr>
          <p:cNvPr descr="A graph with lines and a line in different colors&#10;&#10;Description automatically generated with medium confidence" id="115" name="Google Shape;115;p17"/>
          <p:cNvPicPr preferRelativeResize="0"/>
          <p:nvPr/>
        </p:nvPicPr>
        <p:blipFill>
          <a:blip r:embed="rId6">
            <a:alphaModFix/>
          </a:blip>
          <a:stretch>
            <a:fillRect/>
          </a:stretch>
        </p:blipFill>
        <p:spPr>
          <a:xfrm>
            <a:off x="354125" y="3029725"/>
            <a:ext cx="3168276" cy="1808975"/>
          </a:xfrm>
          <a:prstGeom prst="rect">
            <a:avLst/>
          </a:prstGeom>
          <a:noFill/>
          <a:ln>
            <a:noFill/>
          </a:ln>
        </p:spPr>
      </p:pic>
      <p:pic>
        <p:nvPicPr>
          <p:cNvPr id="116" name="Google Shape;116;p17"/>
          <p:cNvPicPr preferRelativeResize="0"/>
          <p:nvPr/>
        </p:nvPicPr>
        <p:blipFill>
          <a:blip r:embed="rId7">
            <a:alphaModFix/>
          </a:blip>
          <a:stretch>
            <a:fillRect/>
          </a:stretch>
        </p:blipFill>
        <p:spPr>
          <a:xfrm>
            <a:off x="4046949" y="2847923"/>
            <a:ext cx="2707076" cy="193052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Part 3 - Analysis</a:t>
            </a:r>
            <a:endParaRPr/>
          </a:p>
        </p:txBody>
      </p:sp>
      <p:sp>
        <p:nvSpPr>
          <p:cNvPr id="122" name="Google Shape;122;p1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lnSpc>
                <a:spcPct val="107916"/>
              </a:lnSpc>
              <a:spcBef>
                <a:spcPts val="0"/>
              </a:spcBef>
              <a:spcAft>
                <a:spcPts val="800"/>
              </a:spcAft>
              <a:buClr>
                <a:schemeClr val="dk1"/>
              </a:buClr>
              <a:buSzPts val="1100"/>
              <a:buFont typeface="Arial"/>
              <a:buNone/>
            </a:pPr>
            <a:r>
              <a:rPr lang="en" sz="2000">
                <a:solidFill>
                  <a:schemeClr val="dk1"/>
                </a:solidFill>
                <a:latin typeface="Calibri"/>
                <a:ea typeface="Calibri"/>
                <a:cs typeface="Calibri"/>
                <a:sym typeface="Calibri"/>
              </a:rPr>
              <a:t>In the 10 and 100 tests there was very little in the way of deviation but when going to the higher sizes the deviation continued to increase. The final result when comparing how going from 10 to 10,000 shows very small linear increases with a much larger linear increase when jumping from 1000 to 10,000. This matches up with the big O notation of O(n) as there were many constants but overall the algorithm was in terms of n.</a:t>
            </a:r>
            <a:endParaRPr sz="2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Part 4</a:t>
            </a:r>
            <a:endParaRPr/>
          </a:p>
        </p:txBody>
      </p:sp>
      <p:sp>
        <p:nvSpPr>
          <p:cNvPr id="128" name="Google Shape;128;p1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Before the experiment the </a:t>
            </a:r>
            <a:r>
              <a:rPr lang="en"/>
              <a:t>pseudo code</a:t>
            </a:r>
            <a:r>
              <a:rPr lang="en"/>
              <a:t> written </a:t>
            </a:r>
            <a:r>
              <a:rPr lang="en"/>
              <a:t>predicted</a:t>
            </a:r>
            <a:r>
              <a:rPr lang="en"/>
              <a:t> that the algorithm would be linear based on n with some constants. This was then proven by creating an </a:t>
            </a:r>
            <a:r>
              <a:rPr lang="en"/>
              <a:t>algorithm in Java</a:t>
            </a:r>
            <a:r>
              <a:rPr lang="en"/>
              <a:t> that can sort palindromes. multiple tests of different string size were ran and their time in nanoseconds was recorded. The graph shows a linear increase as the size of the string size changes. The prediction of a linear increase turned out to be correct since as the string size increased there was a linear increase in time required to complete the algorithm.</a:t>
            </a:r>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