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1" r:id="rId1"/>
  </p:sldMasterIdLst>
  <p:sldIdLst>
    <p:sldId id="277" r:id="rId2"/>
    <p:sldId id="270" r:id="rId3"/>
    <p:sldId id="257" r:id="rId4"/>
    <p:sldId id="258" r:id="rId5"/>
    <p:sldId id="261" r:id="rId6"/>
    <p:sldId id="269" r:id="rId7"/>
    <p:sldId id="263" r:id="rId8"/>
    <p:sldId id="275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18"/>
    <p:restoredTop sz="94726"/>
  </p:normalViewPr>
  <p:slideViewPr>
    <p:cSldViewPr snapToGrid="0">
      <p:cViewPr varScale="1">
        <p:scale>
          <a:sx n="104" d="100"/>
          <a:sy n="104" d="100"/>
        </p:scale>
        <p:origin x="2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F252D-3101-47C4-9A78-5B5B375607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E9B5890-7B6F-403D-894B-8AA64E8A543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Migliorare l’accuratezza delle previsioni e le prestazioni del modello</a:t>
          </a:r>
          <a:endParaRPr lang="en-US" dirty="0"/>
        </a:p>
      </dgm:t>
    </dgm:pt>
    <dgm:pt modelId="{1E7D0497-F99B-4BCB-8981-198B855E22EC}" type="parTrans" cxnId="{1A2E2195-1239-41A3-8E6E-BBDE2A99FB16}">
      <dgm:prSet/>
      <dgm:spPr/>
      <dgm:t>
        <a:bodyPr/>
        <a:lstStyle/>
        <a:p>
          <a:endParaRPr lang="en-US"/>
        </a:p>
      </dgm:t>
    </dgm:pt>
    <dgm:pt modelId="{D3D9722C-82BA-4BCE-9300-EA03F98756AF}" type="sibTrans" cxnId="{1A2E2195-1239-41A3-8E6E-BBDE2A99FB16}">
      <dgm:prSet/>
      <dgm:spPr/>
      <dgm:t>
        <a:bodyPr/>
        <a:lstStyle/>
        <a:p>
          <a:endParaRPr lang="en-US"/>
        </a:p>
      </dgm:t>
    </dgm:pt>
    <dgm:pt modelId="{08E6F35B-DE54-41D0-B54A-FCF29F4BADC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Migliore qualità e quantità dei dati a disposizione</a:t>
          </a:r>
        </a:p>
      </dgm:t>
    </dgm:pt>
    <dgm:pt modelId="{A6C60464-8575-47C5-90C5-14CB691761E6}" type="parTrans" cxnId="{6814FE3A-5473-41F2-AFF0-DD099FC6D98A}">
      <dgm:prSet/>
      <dgm:spPr/>
      <dgm:t>
        <a:bodyPr/>
        <a:lstStyle/>
        <a:p>
          <a:endParaRPr lang="en-US"/>
        </a:p>
      </dgm:t>
    </dgm:pt>
    <dgm:pt modelId="{1CEF8CB6-9275-41C5-82D0-C7E748150F84}" type="sibTrans" cxnId="{6814FE3A-5473-41F2-AFF0-DD099FC6D98A}">
      <dgm:prSet/>
      <dgm:spPr/>
      <dgm:t>
        <a:bodyPr/>
        <a:lstStyle/>
        <a:p>
          <a:endParaRPr lang="en-US"/>
        </a:p>
      </dgm:t>
    </dgm:pt>
    <dgm:pt modelId="{E613B21F-5010-4C4E-B882-E3B49CFEBF0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Generalizzazione delle previsioni ad altre zone geologiche</a:t>
          </a:r>
          <a:endParaRPr lang="en-US"/>
        </a:p>
      </dgm:t>
    </dgm:pt>
    <dgm:pt modelId="{4FB704EE-69B6-40EC-B47D-39586939CA27}" type="parTrans" cxnId="{AD266CCB-6F38-450E-B63B-150C4C100EF0}">
      <dgm:prSet/>
      <dgm:spPr/>
      <dgm:t>
        <a:bodyPr/>
        <a:lstStyle/>
        <a:p>
          <a:endParaRPr lang="en-US"/>
        </a:p>
      </dgm:t>
    </dgm:pt>
    <dgm:pt modelId="{FD37C7BA-3713-4B41-98B2-6D9F1C228EE7}" type="sibTrans" cxnId="{AD266CCB-6F38-450E-B63B-150C4C100EF0}">
      <dgm:prSet/>
      <dgm:spPr/>
      <dgm:t>
        <a:bodyPr/>
        <a:lstStyle/>
        <a:p>
          <a:endParaRPr lang="en-US"/>
        </a:p>
      </dgm:t>
    </dgm:pt>
    <dgm:pt modelId="{FD933D7D-94CC-4572-9DF6-C6A9548365A9}" type="pres">
      <dgm:prSet presAssocID="{357F252D-3101-47C4-9A78-5B5B3756072F}" presName="root" presStyleCnt="0">
        <dgm:presLayoutVars>
          <dgm:dir/>
          <dgm:resizeHandles val="exact"/>
        </dgm:presLayoutVars>
      </dgm:prSet>
      <dgm:spPr/>
    </dgm:pt>
    <dgm:pt modelId="{85A0DBAE-16ED-4531-B0A1-EE264E207950}" type="pres">
      <dgm:prSet presAssocID="{3E9B5890-7B6F-403D-894B-8AA64E8A5432}" presName="compNode" presStyleCnt="0"/>
      <dgm:spPr/>
    </dgm:pt>
    <dgm:pt modelId="{9A2EDE24-6B6F-4A53-B296-1E5789615A81}" type="pres">
      <dgm:prSet presAssocID="{3E9B5890-7B6F-403D-894B-8AA64E8A54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6AB6492-81FE-4678-BF8F-548F52AF116D}" type="pres">
      <dgm:prSet presAssocID="{3E9B5890-7B6F-403D-894B-8AA64E8A5432}" presName="spaceRect" presStyleCnt="0"/>
      <dgm:spPr/>
    </dgm:pt>
    <dgm:pt modelId="{378175DE-3C1D-4E2D-B943-10D931B3567F}" type="pres">
      <dgm:prSet presAssocID="{3E9B5890-7B6F-403D-894B-8AA64E8A5432}" presName="textRect" presStyleLbl="revTx" presStyleIdx="0" presStyleCnt="3">
        <dgm:presLayoutVars>
          <dgm:chMax val="1"/>
          <dgm:chPref val="1"/>
        </dgm:presLayoutVars>
      </dgm:prSet>
      <dgm:spPr/>
    </dgm:pt>
    <dgm:pt modelId="{8A598275-C8A6-4054-8526-B74A5A8B4463}" type="pres">
      <dgm:prSet presAssocID="{D3D9722C-82BA-4BCE-9300-EA03F98756AF}" presName="sibTrans" presStyleCnt="0"/>
      <dgm:spPr/>
    </dgm:pt>
    <dgm:pt modelId="{602C95A7-18BB-4F0B-9445-8CDBFBE5B023}" type="pres">
      <dgm:prSet presAssocID="{08E6F35B-DE54-41D0-B54A-FCF29F4BADC4}" presName="compNode" presStyleCnt="0"/>
      <dgm:spPr/>
    </dgm:pt>
    <dgm:pt modelId="{7F9047E9-0FE7-4276-9AE9-A9A31F8A77B6}" type="pres">
      <dgm:prSet presAssocID="{08E6F35B-DE54-41D0-B54A-FCF29F4BAD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BA59EC87-1C74-41EC-8DBF-0BDEE05A73AF}" type="pres">
      <dgm:prSet presAssocID="{08E6F35B-DE54-41D0-B54A-FCF29F4BADC4}" presName="spaceRect" presStyleCnt="0"/>
      <dgm:spPr/>
    </dgm:pt>
    <dgm:pt modelId="{0CC8EF0E-59B8-406D-9BF9-0EDBFA51D1D3}" type="pres">
      <dgm:prSet presAssocID="{08E6F35B-DE54-41D0-B54A-FCF29F4BADC4}" presName="textRect" presStyleLbl="revTx" presStyleIdx="1" presStyleCnt="3">
        <dgm:presLayoutVars>
          <dgm:chMax val="1"/>
          <dgm:chPref val="1"/>
        </dgm:presLayoutVars>
      </dgm:prSet>
      <dgm:spPr/>
    </dgm:pt>
    <dgm:pt modelId="{3C1A8ABC-6150-423D-BD1B-F5614C7E2DE0}" type="pres">
      <dgm:prSet presAssocID="{1CEF8CB6-9275-41C5-82D0-C7E748150F84}" presName="sibTrans" presStyleCnt="0"/>
      <dgm:spPr/>
    </dgm:pt>
    <dgm:pt modelId="{3734A053-BD53-486F-B3A4-8178B46F07C9}" type="pres">
      <dgm:prSet presAssocID="{E613B21F-5010-4C4E-B882-E3B49CFEBF06}" presName="compNode" presStyleCnt="0"/>
      <dgm:spPr/>
    </dgm:pt>
    <dgm:pt modelId="{680AF8B9-FB3F-4BE5-A191-55483C511873}" type="pres">
      <dgm:prSet presAssocID="{E613B21F-5010-4C4E-B882-E3B49CFEBF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vola"/>
        </a:ext>
      </dgm:extLst>
    </dgm:pt>
    <dgm:pt modelId="{4C6ACB26-7E3D-455A-B9B1-56FEDB3B13FF}" type="pres">
      <dgm:prSet presAssocID="{E613B21F-5010-4C4E-B882-E3B49CFEBF06}" presName="spaceRect" presStyleCnt="0"/>
      <dgm:spPr/>
    </dgm:pt>
    <dgm:pt modelId="{D4059D8B-B405-41F7-B01A-1C1C43E92C60}" type="pres">
      <dgm:prSet presAssocID="{E613B21F-5010-4C4E-B882-E3B49CFEBF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14FE3A-5473-41F2-AFF0-DD099FC6D98A}" srcId="{357F252D-3101-47C4-9A78-5B5B3756072F}" destId="{08E6F35B-DE54-41D0-B54A-FCF29F4BADC4}" srcOrd="1" destOrd="0" parTransId="{A6C60464-8575-47C5-90C5-14CB691761E6}" sibTransId="{1CEF8CB6-9275-41C5-82D0-C7E748150F84}"/>
    <dgm:cxn modelId="{D3F43E42-FDCE-C849-9969-1CD97E6FFC35}" type="presOf" srcId="{3E9B5890-7B6F-403D-894B-8AA64E8A5432}" destId="{378175DE-3C1D-4E2D-B943-10D931B3567F}" srcOrd="0" destOrd="0" presId="urn:microsoft.com/office/officeart/2018/2/layout/IconLabelList"/>
    <dgm:cxn modelId="{E549107A-F1D6-4B4A-845E-5BA3B9A2664D}" type="presOf" srcId="{E613B21F-5010-4C4E-B882-E3B49CFEBF06}" destId="{D4059D8B-B405-41F7-B01A-1C1C43E92C60}" srcOrd="0" destOrd="0" presId="urn:microsoft.com/office/officeart/2018/2/layout/IconLabelList"/>
    <dgm:cxn modelId="{1A2E2195-1239-41A3-8E6E-BBDE2A99FB16}" srcId="{357F252D-3101-47C4-9A78-5B5B3756072F}" destId="{3E9B5890-7B6F-403D-894B-8AA64E8A5432}" srcOrd="0" destOrd="0" parTransId="{1E7D0497-F99B-4BCB-8981-198B855E22EC}" sibTransId="{D3D9722C-82BA-4BCE-9300-EA03F98756AF}"/>
    <dgm:cxn modelId="{F8645D9D-FB95-E848-9CBA-C22CFACA13DA}" type="presOf" srcId="{357F252D-3101-47C4-9A78-5B5B3756072F}" destId="{FD933D7D-94CC-4572-9DF6-C6A9548365A9}" srcOrd="0" destOrd="0" presId="urn:microsoft.com/office/officeart/2018/2/layout/IconLabelList"/>
    <dgm:cxn modelId="{05F143CA-CF5A-F748-9B42-D8D203E740D9}" type="presOf" srcId="{08E6F35B-DE54-41D0-B54A-FCF29F4BADC4}" destId="{0CC8EF0E-59B8-406D-9BF9-0EDBFA51D1D3}" srcOrd="0" destOrd="0" presId="urn:microsoft.com/office/officeart/2018/2/layout/IconLabelList"/>
    <dgm:cxn modelId="{AD266CCB-6F38-450E-B63B-150C4C100EF0}" srcId="{357F252D-3101-47C4-9A78-5B5B3756072F}" destId="{E613B21F-5010-4C4E-B882-E3B49CFEBF06}" srcOrd="2" destOrd="0" parTransId="{4FB704EE-69B6-40EC-B47D-39586939CA27}" sibTransId="{FD37C7BA-3713-4B41-98B2-6D9F1C228EE7}"/>
    <dgm:cxn modelId="{6B4457FD-96C3-B84C-9B9B-E830C11FE8CF}" type="presParOf" srcId="{FD933D7D-94CC-4572-9DF6-C6A9548365A9}" destId="{85A0DBAE-16ED-4531-B0A1-EE264E207950}" srcOrd="0" destOrd="0" presId="urn:microsoft.com/office/officeart/2018/2/layout/IconLabelList"/>
    <dgm:cxn modelId="{07D16841-3710-9C47-A9AB-2FD90963E131}" type="presParOf" srcId="{85A0DBAE-16ED-4531-B0A1-EE264E207950}" destId="{9A2EDE24-6B6F-4A53-B296-1E5789615A81}" srcOrd="0" destOrd="0" presId="urn:microsoft.com/office/officeart/2018/2/layout/IconLabelList"/>
    <dgm:cxn modelId="{8CFD034C-CDE4-7241-8623-5E200DD8E02E}" type="presParOf" srcId="{85A0DBAE-16ED-4531-B0A1-EE264E207950}" destId="{46AB6492-81FE-4678-BF8F-548F52AF116D}" srcOrd="1" destOrd="0" presId="urn:microsoft.com/office/officeart/2018/2/layout/IconLabelList"/>
    <dgm:cxn modelId="{53FD4432-CBAD-EB45-872E-840CD3AD0F53}" type="presParOf" srcId="{85A0DBAE-16ED-4531-B0A1-EE264E207950}" destId="{378175DE-3C1D-4E2D-B943-10D931B3567F}" srcOrd="2" destOrd="0" presId="urn:microsoft.com/office/officeart/2018/2/layout/IconLabelList"/>
    <dgm:cxn modelId="{096D404C-B451-0446-A8C4-C1FBB1115CEC}" type="presParOf" srcId="{FD933D7D-94CC-4572-9DF6-C6A9548365A9}" destId="{8A598275-C8A6-4054-8526-B74A5A8B4463}" srcOrd="1" destOrd="0" presId="urn:microsoft.com/office/officeart/2018/2/layout/IconLabelList"/>
    <dgm:cxn modelId="{311860A2-7C2E-3644-B564-2F2E343BC7E9}" type="presParOf" srcId="{FD933D7D-94CC-4572-9DF6-C6A9548365A9}" destId="{602C95A7-18BB-4F0B-9445-8CDBFBE5B023}" srcOrd="2" destOrd="0" presId="urn:microsoft.com/office/officeart/2018/2/layout/IconLabelList"/>
    <dgm:cxn modelId="{BD59501B-7192-EC4C-8B6A-8C71D7641ED8}" type="presParOf" srcId="{602C95A7-18BB-4F0B-9445-8CDBFBE5B023}" destId="{7F9047E9-0FE7-4276-9AE9-A9A31F8A77B6}" srcOrd="0" destOrd="0" presId="urn:microsoft.com/office/officeart/2018/2/layout/IconLabelList"/>
    <dgm:cxn modelId="{C4AF4D8A-0F3F-4B42-80B0-022B66C410F4}" type="presParOf" srcId="{602C95A7-18BB-4F0B-9445-8CDBFBE5B023}" destId="{BA59EC87-1C74-41EC-8DBF-0BDEE05A73AF}" srcOrd="1" destOrd="0" presId="urn:microsoft.com/office/officeart/2018/2/layout/IconLabelList"/>
    <dgm:cxn modelId="{38F3BAD9-30D0-2F45-B6A8-63FF2AF66AB2}" type="presParOf" srcId="{602C95A7-18BB-4F0B-9445-8CDBFBE5B023}" destId="{0CC8EF0E-59B8-406D-9BF9-0EDBFA51D1D3}" srcOrd="2" destOrd="0" presId="urn:microsoft.com/office/officeart/2018/2/layout/IconLabelList"/>
    <dgm:cxn modelId="{C3F7E2D8-E805-1444-B4FB-A0EE2568A6D2}" type="presParOf" srcId="{FD933D7D-94CC-4572-9DF6-C6A9548365A9}" destId="{3C1A8ABC-6150-423D-BD1B-F5614C7E2DE0}" srcOrd="3" destOrd="0" presId="urn:microsoft.com/office/officeart/2018/2/layout/IconLabelList"/>
    <dgm:cxn modelId="{95264884-D667-C840-9C47-AA6852C99D39}" type="presParOf" srcId="{FD933D7D-94CC-4572-9DF6-C6A9548365A9}" destId="{3734A053-BD53-486F-B3A4-8178B46F07C9}" srcOrd="4" destOrd="0" presId="urn:microsoft.com/office/officeart/2018/2/layout/IconLabelList"/>
    <dgm:cxn modelId="{952AE48F-81CB-9B45-8A6A-086C8363A412}" type="presParOf" srcId="{3734A053-BD53-486F-B3A4-8178B46F07C9}" destId="{680AF8B9-FB3F-4BE5-A191-55483C511873}" srcOrd="0" destOrd="0" presId="urn:microsoft.com/office/officeart/2018/2/layout/IconLabelList"/>
    <dgm:cxn modelId="{9B7AFB48-4C37-D24C-89C3-D5D09056779C}" type="presParOf" srcId="{3734A053-BD53-486F-B3A4-8178B46F07C9}" destId="{4C6ACB26-7E3D-455A-B9B1-56FEDB3B13FF}" srcOrd="1" destOrd="0" presId="urn:microsoft.com/office/officeart/2018/2/layout/IconLabelList"/>
    <dgm:cxn modelId="{DB10ABDD-35B5-834A-9F11-ABB4AF128919}" type="presParOf" srcId="{3734A053-BD53-486F-B3A4-8178B46F07C9}" destId="{D4059D8B-B405-41F7-B01A-1C1C43E92C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EDE24-6B6F-4A53-B296-1E5789615A81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175DE-3C1D-4E2D-B943-10D931B3567F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Migliorare l’accuratezza delle previsioni e le prestazioni del modello</a:t>
          </a:r>
          <a:endParaRPr lang="en-US" sz="1500" kern="1200" dirty="0"/>
        </a:p>
      </dsp:txBody>
      <dsp:txXfrm>
        <a:off x="378109" y="2068861"/>
        <a:ext cx="2872305" cy="720000"/>
      </dsp:txXfrm>
    </dsp:sp>
    <dsp:sp modelId="{7F9047E9-0FE7-4276-9AE9-A9A31F8A77B6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8EF0E-59B8-406D-9BF9-0EDBFA51D1D3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Migliore qualità e quantità dei dati a disposizione</a:t>
          </a:r>
        </a:p>
      </dsp:txBody>
      <dsp:txXfrm>
        <a:off x="3753067" y="2068861"/>
        <a:ext cx="2872305" cy="720000"/>
      </dsp:txXfrm>
    </dsp:sp>
    <dsp:sp modelId="{680AF8B9-FB3F-4BE5-A191-55483C511873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59D8B-B405-41F7-B01A-1C1C43E92C60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Generalizzazione delle previsioni ad altre zone geologiche</a:t>
          </a:r>
          <a:endParaRPr lang="en-US" sz="1500" kern="1200"/>
        </a:p>
      </dsp:txBody>
      <dsp:txXfrm>
        <a:off x="7128025" y="2068861"/>
        <a:ext cx="28723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7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5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6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0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7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6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5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F26F1E-726E-6C26-58C9-27BB54B3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it-IT" sz="3300"/>
              <a:t>PREDIZIONE DATI SISMICI MEDIANTE DEEP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E80A8A-6069-CFFB-4E01-2BDA4462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Gaetano Romeo - 0124002667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dirty="0"/>
              <a:t>Prof. Angelo Ciaramella</a:t>
            </a:r>
          </a:p>
          <a:p>
            <a:pPr marL="0" indent="0">
              <a:buNone/>
            </a:pPr>
            <a:r>
              <a:rPr lang="it-IT" sz="2400" dirty="0"/>
              <a:t>Prof. Emanuel di Nardo</a:t>
            </a:r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magine che contiene schizzo, clipart, simbolo, Line art&#10;&#10;Descrizione generata automaticamente">
            <a:extLst>
              <a:ext uri="{FF2B5EF4-FFF2-40B4-BE49-F238E27FC236}">
                <a16:creationId xmlns:a16="http://schemas.microsoft.com/office/drawing/2014/main" id="{9A1EBCD4-1A50-EF60-CFE4-81936AF0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493" y="1342224"/>
            <a:ext cx="4223252" cy="4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4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4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A52C2-02F7-D12D-6FFB-24B51CE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it-IT" sz="3600" dirty="0"/>
              <a:t>ADDESTRAMENTO TFT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32A995-0E29-34DE-5470-F451378B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La </a:t>
            </a:r>
            <a:r>
              <a:rPr lang="en-US" sz="1800" dirty="0" err="1"/>
              <a:t>tabella</a:t>
            </a:r>
            <a:r>
              <a:rPr lang="en-US" sz="1800" dirty="0"/>
              <a:t> </a:t>
            </a:r>
            <a:r>
              <a:rPr lang="en-US" sz="1800" dirty="0" err="1"/>
              <a:t>mostra</a:t>
            </a:r>
            <a:r>
              <a:rPr lang="en-US" sz="1800" dirty="0"/>
              <a:t> le </a:t>
            </a:r>
            <a:r>
              <a:rPr lang="en-US" sz="1800" dirty="0" err="1"/>
              <a:t>prestazioni</a:t>
            </a:r>
            <a:r>
              <a:rPr lang="en-US" sz="1800" dirty="0"/>
              <a:t> del TFT </a:t>
            </a:r>
            <a:r>
              <a:rPr lang="en-US" sz="1800" dirty="0" err="1"/>
              <a:t>durante</a:t>
            </a:r>
            <a:r>
              <a:rPr lang="en-US" sz="1800" dirty="0"/>
              <a:t> la </a:t>
            </a:r>
            <a:r>
              <a:rPr lang="en-US" sz="1800" dirty="0" err="1"/>
              <a:t>fase</a:t>
            </a:r>
            <a:r>
              <a:rPr lang="en-US" sz="1800" dirty="0"/>
              <a:t> di </a:t>
            </a:r>
            <a:r>
              <a:rPr lang="en-US" sz="1800" dirty="0" err="1"/>
              <a:t>addestramento</a:t>
            </a:r>
            <a:r>
              <a:rPr lang="en-US" sz="1800" dirty="0"/>
              <a:t> e </a:t>
            </a:r>
            <a:r>
              <a:rPr lang="en-US" sz="1800" dirty="0" err="1"/>
              <a:t>validazione</a:t>
            </a:r>
            <a:r>
              <a:rPr lang="en-US" sz="1800" dirty="0"/>
              <a:t> in termini di </a:t>
            </a:r>
            <a:r>
              <a:rPr lang="en-US" sz="1800" dirty="0" err="1"/>
              <a:t>funzione</a:t>
            </a:r>
            <a:r>
              <a:rPr lang="en-US" sz="1800" dirty="0"/>
              <a:t> di </a:t>
            </a:r>
            <a:r>
              <a:rPr lang="en-US" sz="1800" dirty="0" err="1"/>
              <a:t>perdita</a:t>
            </a:r>
            <a:r>
              <a:rPr lang="en-US" sz="1800" dirty="0"/>
              <a:t> per </a:t>
            </a:r>
            <a:r>
              <a:rPr lang="en-US" sz="1800" dirty="0" err="1"/>
              <a:t>ogni</a:t>
            </a:r>
            <a:r>
              <a:rPr lang="en-US" sz="1800" dirty="0"/>
              <a:t> </a:t>
            </a:r>
            <a:r>
              <a:rPr lang="en-US" sz="1800" dirty="0" err="1"/>
              <a:t>stazione</a:t>
            </a:r>
            <a:r>
              <a:rPr lang="en-US" sz="1800" dirty="0"/>
              <a:t> e per </a:t>
            </a:r>
            <a:r>
              <a:rPr lang="en-US" sz="1800" dirty="0" err="1"/>
              <a:t>ogni</a:t>
            </a:r>
            <a:r>
              <a:rPr lang="en-US" sz="1800" dirty="0"/>
              <a:t> </a:t>
            </a:r>
            <a:r>
              <a:rPr lang="en-US" sz="1800" dirty="0" err="1"/>
              <a:t>coordinata</a:t>
            </a:r>
            <a:r>
              <a:rPr lang="en-US" sz="1800" dirty="0"/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BDE370B-B16B-7CA0-0A31-59ECE0BB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2028516"/>
            <a:ext cx="4223252" cy="286125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6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EABC9C-5D38-B8A3-4E54-960D7E07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it-IT" sz="3300" dirty="0"/>
              <a:t>PREVISIONE SINGOLA COORDINATA (NORTH)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F848F3-FEA7-13D8-15AE-BD2FD66C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Il grafico riporta i risultati di un tentativo da parte del TFT di predire la coordinata North per la stazione di monitoraggio STRZ-LICO.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AF6648-12E3-08DC-E0E0-68783F92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890614"/>
            <a:ext cx="4223252" cy="313705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1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BAC58C-EF9C-4147-6D08-7989439B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it-IT" sz="3300" dirty="0"/>
              <a:t>PREVISIONE CROSS-STATION</a:t>
            </a:r>
            <a:br>
              <a:rPr lang="it-IT" sz="3300" dirty="0"/>
            </a:br>
            <a:r>
              <a:rPr lang="it-IT" sz="3300" dirty="0"/>
              <a:t>(STRZ-LICO -&gt; SOLO-LICO)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B01902B8-5146-BE3D-45D7-5C3516CB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Il </a:t>
            </a:r>
            <a:r>
              <a:rPr lang="en-US" sz="1800" dirty="0" err="1"/>
              <a:t>grafico</a:t>
            </a:r>
            <a:r>
              <a:rPr lang="en-US" sz="1800" dirty="0"/>
              <a:t> </a:t>
            </a:r>
            <a:r>
              <a:rPr lang="en-US" sz="1800" dirty="0" err="1"/>
              <a:t>riporta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risultati</a:t>
            </a:r>
            <a:r>
              <a:rPr lang="en-US" sz="1800" dirty="0"/>
              <a:t> di un </a:t>
            </a:r>
            <a:r>
              <a:rPr lang="en-US" sz="1800" dirty="0" err="1"/>
              <a:t>tentativo</a:t>
            </a:r>
            <a:r>
              <a:rPr lang="en-US" sz="1800" dirty="0"/>
              <a:t> da </a:t>
            </a:r>
            <a:r>
              <a:rPr lang="en-US" sz="1800" dirty="0" err="1"/>
              <a:t>parte</a:t>
            </a:r>
            <a:r>
              <a:rPr lang="en-US" sz="1800" dirty="0"/>
              <a:t> del TFT di </a:t>
            </a:r>
            <a:r>
              <a:rPr lang="en-US" sz="1800" dirty="0" err="1"/>
              <a:t>predire</a:t>
            </a:r>
            <a:r>
              <a:rPr lang="en-US" sz="1800" dirty="0"/>
              <a:t> il </a:t>
            </a:r>
            <a:r>
              <a:rPr lang="en-US" sz="1800" dirty="0" err="1"/>
              <a:t>valore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coordinata</a:t>
            </a:r>
            <a:r>
              <a:rPr lang="en-US" sz="1800" dirty="0"/>
              <a:t> Up </a:t>
            </a:r>
            <a:r>
              <a:rPr lang="en-US" sz="1800" dirty="0" err="1"/>
              <a:t>utilizzando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versione</a:t>
            </a:r>
            <a:r>
              <a:rPr lang="en-US" sz="1800" dirty="0"/>
              <a:t> </a:t>
            </a:r>
            <a:r>
              <a:rPr lang="en-US" sz="1800" dirty="0" err="1"/>
              <a:t>preaddestrata</a:t>
            </a:r>
            <a:r>
              <a:rPr lang="en-US" sz="1800" dirty="0"/>
              <a:t> per </a:t>
            </a:r>
            <a:r>
              <a:rPr lang="en-US" sz="1800" dirty="0" err="1"/>
              <a:t>predire</a:t>
            </a:r>
            <a:r>
              <a:rPr lang="en-US" sz="1800" dirty="0"/>
              <a:t> la </a:t>
            </a:r>
            <a:r>
              <a:rPr lang="en-US" sz="1800" dirty="0" err="1"/>
              <a:t>stessa</a:t>
            </a:r>
            <a:r>
              <a:rPr lang="en-US" sz="1800" dirty="0"/>
              <a:t> </a:t>
            </a:r>
            <a:r>
              <a:rPr lang="en-US" sz="1800" dirty="0" err="1"/>
              <a:t>coordinata</a:t>
            </a:r>
            <a:r>
              <a:rPr lang="en-US" sz="1800" dirty="0"/>
              <a:t> </a:t>
            </a:r>
            <a:r>
              <a:rPr lang="en-US" sz="1800" dirty="0" err="1"/>
              <a:t>riferita</a:t>
            </a:r>
            <a:r>
              <a:rPr lang="en-US" sz="1800" dirty="0"/>
              <a:t> ad </a:t>
            </a:r>
            <a:r>
              <a:rPr lang="en-US" sz="1800" dirty="0" err="1"/>
              <a:t>un’osservazione</a:t>
            </a:r>
            <a:r>
              <a:rPr lang="en-US" sz="1800" dirty="0"/>
              <a:t> di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stazione</a:t>
            </a:r>
            <a:r>
              <a:rPr lang="en-US" sz="1800" dirty="0"/>
              <a:t> </a:t>
            </a:r>
            <a:r>
              <a:rPr lang="en-US" sz="1800" dirty="0" err="1"/>
              <a:t>diversa</a:t>
            </a:r>
            <a:r>
              <a:rPr lang="en-US" sz="1800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21935D-597B-BCBC-8D3F-FC5B9356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879220"/>
            <a:ext cx="4223252" cy="315984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9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74F946-EFCD-522A-FC97-EB9280E2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it-IT" sz="3300" dirty="0"/>
              <a:t>PREVISIONE CROSS-COORDINATE (NORTH -&gt; UP)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260DCA3-52CA-7BB1-D658-F5A84EEE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Il </a:t>
            </a:r>
            <a:r>
              <a:rPr lang="en-US" sz="1800" dirty="0" err="1"/>
              <a:t>grafico</a:t>
            </a:r>
            <a:r>
              <a:rPr lang="en-US" sz="1800" dirty="0"/>
              <a:t> </a:t>
            </a:r>
            <a:r>
              <a:rPr lang="en-US" sz="1800" dirty="0" err="1"/>
              <a:t>riporta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risultati</a:t>
            </a:r>
            <a:r>
              <a:rPr lang="en-US" sz="1800" dirty="0"/>
              <a:t> di un </a:t>
            </a:r>
            <a:r>
              <a:rPr lang="en-US" sz="1800" dirty="0" err="1"/>
              <a:t>tentativo</a:t>
            </a:r>
            <a:r>
              <a:rPr lang="en-US" sz="1800" dirty="0"/>
              <a:t> da </a:t>
            </a:r>
            <a:r>
              <a:rPr lang="en-US" sz="1800" dirty="0" err="1"/>
              <a:t>parte</a:t>
            </a:r>
            <a:r>
              <a:rPr lang="en-US" sz="1800" dirty="0"/>
              <a:t> del TFT di </a:t>
            </a:r>
            <a:r>
              <a:rPr lang="en-US" sz="1800" dirty="0" err="1"/>
              <a:t>predire</a:t>
            </a:r>
            <a:r>
              <a:rPr lang="en-US" sz="1800" dirty="0"/>
              <a:t> il </a:t>
            </a:r>
            <a:r>
              <a:rPr lang="en-US" sz="1800" dirty="0" err="1"/>
              <a:t>valore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coordinata</a:t>
            </a:r>
            <a:r>
              <a:rPr lang="en-US" sz="1800" dirty="0"/>
              <a:t> Up </a:t>
            </a:r>
            <a:r>
              <a:rPr lang="en-US" sz="1800" dirty="0" err="1"/>
              <a:t>utilizzando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versione</a:t>
            </a:r>
            <a:r>
              <a:rPr lang="en-US" sz="1800" dirty="0"/>
              <a:t> </a:t>
            </a:r>
            <a:r>
              <a:rPr lang="en-US" sz="1800" dirty="0" err="1"/>
              <a:t>preaddestrata</a:t>
            </a:r>
            <a:r>
              <a:rPr lang="en-US" sz="1800" dirty="0"/>
              <a:t> per </a:t>
            </a:r>
            <a:r>
              <a:rPr lang="en-US" sz="1800" dirty="0" err="1"/>
              <a:t>predire</a:t>
            </a:r>
            <a:r>
              <a:rPr lang="en-US" sz="1800" dirty="0"/>
              <a:t> il </a:t>
            </a:r>
            <a:r>
              <a:rPr lang="en-US" sz="1800" dirty="0" err="1"/>
              <a:t>valore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coordinata</a:t>
            </a:r>
            <a:r>
              <a:rPr lang="en-US" sz="1800" dirty="0"/>
              <a:t> North </a:t>
            </a:r>
            <a:r>
              <a:rPr lang="en-US" sz="1800" dirty="0" err="1"/>
              <a:t>riferita</a:t>
            </a:r>
            <a:r>
              <a:rPr lang="en-US" sz="1800" dirty="0"/>
              <a:t> ad </a:t>
            </a:r>
            <a:r>
              <a:rPr lang="en-US" sz="1800" dirty="0" err="1"/>
              <a:t>un’osservazione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stessa</a:t>
            </a:r>
            <a:r>
              <a:rPr lang="en-US" sz="1800" dirty="0"/>
              <a:t> </a:t>
            </a:r>
            <a:r>
              <a:rPr lang="en-US" sz="1800" dirty="0" err="1"/>
              <a:t>stazione</a:t>
            </a:r>
            <a:r>
              <a:rPr lang="en-US" sz="1800" dirty="0"/>
              <a:t> di </a:t>
            </a:r>
            <a:r>
              <a:rPr lang="en-US" sz="1800" dirty="0" err="1"/>
              <a:t>monitoraggio</a:t>
            </a:r>
            <a:r>
              <a:rPr lang="en-US" sz="1800" dirty="0"/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415D24F-1F87-5DDF-AFFA-216C3256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890614"/>
            <a:ext cx="4223252" cy="313705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4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364FFE-BA94-7823-B18C-DFC6945F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it-IT" sz="3600" dirty="0"/>
              <a:t>MISURA ERRORE TFT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980CB-EB65-7BF2-256C-D36B400B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La tabella mostra le prestazioni del TFT in funzione delle metriche di errore.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370DABF2-0BCA-F8C0-B0F7-4CB74D83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158" y="1736309"/>
            <a:ext cx="4234813" cy="3346330"/>
          </a:xfrm>
          <a:prstGeom prst="rect">
            <a:avLst/>
          </a:prstGeom>
        </p:spPr>
      </p:pic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2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047426-BC26-AB88-6C4E-A6E564B2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PREVISIONI DEEPAR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schermata, linea, Carattere, testo&#10;&#10;Il contenuto generato dall'IA potrebbe non essere corretto.">
            <a:extLst>
              <a:ext uri="{FF2B5EF4-FFF2-40B4-BE49-F238E27FC236}">
                <a16:creationId xmlns:a16="http://schemas.microsoft.com/office/drawing/2014/main" id="{3544076D-5426-B843-E7FD-0E65BB08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64" b="22345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49A82E-9BCE-C79D-20F8-CEE4C4BC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Il grafico mostra il risultato di una predizione del DeepAR.</a:t>
            </a:r>
          </a:p>
        </p:txBody>
      </p:sp>
    </p:spTree>
    <p:extLst>
      <p:ext uri="{BB962C8B-B14F-4D97-AF65-F5344CB8AC3E}">
        <p14:creationId xmlns:p14="http://schemas.microsoft.com/office/powerpoint/2010/main" val="107221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5EEBBF-6CAA-F7F4-F3F5-3F64F88B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it-IT" sz="3200" dirty="0"/>
              <a:t>MISURA ERRORE DEEPAR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arattere, schermata, bianco&#10;&#10;Il contenuto generato dall'IA potrebbe non essere corretto.">
            <a:extLst>
              <a:ext uri="{FF2B5EF4-FFF2-40B4-BE49-F238E27FC236}">
                <a16:creationId xmlns:a16="http://schemas.microsoft.com/office/drawing/2014/main" id="{EAF2B2C3-500B-2B22-FCE8-B6CE7E0BD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1040819"/>
            <a:ext cx="10369645" cy="25146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4B8C4A-0A01-42C3-7CFD-CDE17122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La tabella mostra il tasso di errore delle previsioni del DeepAR.</a:t>
            </a:r>
          </a:p>
        </p:txBody>
      </p:sp>
    </p:spTree>
    <p:extLst>
      <p:ext uri="{BB962C8B-B14F-4D97-AF65-F5344CB8AC3E}">
        <p14:creationId xmlns:p14="http://schemas.microsoft.com/office/powerpoint/2010/main" val="73729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297104-447C-5B84-EF8B-D0224CCA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952B5-CF40-324D-B097-7D9CACC5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I risultati ottenuti hanno mostrato come il Temporal Fusion Transformer, seppur con limitazioni, si sia rivelato più adatto alla soluzione del problema proposto, per prestazioni ed efficienza, rispetto al </a:t>
            </a:r>
            <a:r>
              <a:rPr lang="it-IT" sz="2400" dirty="0" err="1"/>
              <a:t>DeepAR</a:t>
            </a:r>
            <a:r>
              <a:rPr lang="it-IT" sz="2400" dirty="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7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562E1F-F119-1377-1204-78331AB0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SVILUPPI FUTURI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74FACEC-B2DB-E31B-A2A4-308DF0397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33818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38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1EEB5B-49F4-DE94-B947-180BE7DD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INDICE</a:t>
            </a:r>
            <a:endParaRPr lang="it-IT" sz="4800" dirty="0"/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6BDE095C-737B-26A7-C5DC-7BBB01FA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1900"/>
              <a:t>Introduzione</a:t>
            </a:r>
          </a:p>
          <a:p>
            <a:r>
              <a:rPr lang="it-IT" sz="1900"/>
              <a:t>Problema</a:t>
            </a:r>
          </a:p>
          <a:p>
            <a:r>
              <a:rPr lang="it-IT" sz="1900"/>
              <a:t>Modelli utilizzati</a:t>
            </a:r>
          </a:p>
          <a:p>
            <a:r>
              <a:rPr lang="it-IT" sz="1900"/>
              <a:t>Dataset</a:t>
            </a:r>
          </a:p>
          <a:p>
            <a:r>
              <a:rPr lang="it-IT" sz="1900"/>
              <a:t>Addestramento</a:t>
            </a:r>
          </a:p>
          <a:p>
            <a:r>
              <a:rPr lang="it-IT" sz="1900"/>
              <a:t>Previsioni</a:t>
            </a:r>
          </a:p>
          <a:p>
            <a:r>
              <a:rPr lang="it-IT" sz="1900"/>
              <a:t>Misura errore</a:t>
            </a:r>
          </a:p>
          <a:p>
            <a:r>
              <a:rPr lang="it-IT" sz="1900"/>
              <a:t>Conclusioni e sviluppi futuri</a:t>
            </a:r>
            <a:endParaRPr lang="it-IT" sz="1900" dirty="0"/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1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399141-F437-CD2D-85F1-B27263A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it-IT" sz="4000" dirty="0"/>
              <a:t>INTRODUZIONE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EA1E6F9-8BCB-2063-588C-6BB06A1B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Negli</a:t>
            </a:r>
            <a:r>
              <a:rPr lang="en-US" sz="2000" dirty="0"/>
              <a:t> </a:t>
            </a:r>
            <a:r>
              <a:rPr lang="en-US" sz="2000" dirty="0" err="1"/>
              <a:t>ultimi</a:t>
            </a:r>
            <a:r>
              <a:rPr lang="en-US" sz="2000" dirty="0"/>
              <a:t> anni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Campi</a:t>
            </a:r>
            <a:r>
              <a:rPr lang="en-US" sz="2000" dirty="0"/>
              <a:t> </a:t>
            </a:r>
            <a:r>
              <a:rPr lang="en-US" sz="2000" dirty="0" err="1"/>
              <a:t>Flegrei</a:t>
            </a:r>
            <a:r>
              <a:rPr lang="en-US" sz="2000" dirty="0"/>
              <a:t> di Napoli </a:t>
            </a:r>
            <a:r>
              <a:rPr lang="en-US" sz="2000" dirty="0" err="1"/>
              <a:t>stanno</a:t>
            </a:r>
            <a:r>
              <a:rPr lang="en-US" sz="2000" dirty="0"/>
              <a:t> </a:t>
            </a:r>
            <a:r>
              <a:rPr lang="en-US" sz="2000" dirty="0" err="1"/>
              <a:t>subendo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costante</a:t>
            </a:r>
            <a:r>
              <a:rPr lang="en-US" sz="2000" dirty="0"/>
              <a:t> </a:t>
            </a:r>
            <a:r>
              <a:rPr lang="en-US" sz="2000" dirty="0" err="1"/>
              <a:t>variazione</a:t>
            </a:r>
            <a:r>
              <a:rPr lang="en-US" sz="2000" dirty="0"/>
              <a:t> del </a:t>
            </a:r>
            <a:r>
              <a:rPr lang="en-US" sz="2000" dirty="0" err="1"/>
              <a:t>livello</a:t>
            </a:r>
            <a:r>
              <a:rPr lang="en-US" sz="2000" dirty="0"/>
              <a:t> del </a:t>
            </a:r>
            <a:r>
              <a:rPr lang="en-US" sz="2000" dirty="0" err="1"/>
              <a:t>suolo</a:t>
            </a:r>
            <a:r>
              <a:rPr lang="en-US" sz="2000" dirty="0"/>
              <a:t>. </a:t>
            </a:r>
            <a:r>
              <a:rPr lang="en-US" sz="2000" dirty="0" err="1"/>
              <a:t>Questi</a:t>
            </a:r>
            <a:r>
              <a:rPr lang="en-US" sz="2000" dirty="0"/>
              <a:t> </a:t>
            </a:r>
            <a:r>
              <a:rPr lang="en-US" sz="2000" dirty="0" err="1"/>
              <a:t>movimenti</a:t>
            </a:r>
            <a:r>
              <a:rPr lang="en-US" sz="2000" dirty="0"/>
              <a:t> </a:t>
            </a:r>
            <a:r>
              <a:rPr lang="en-US" sz="2000" dirty="0" err="1"/>
              <a:t>geologici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spesso</a:t>
            </a:r>
            <a:r>
              <a:rPr lang="en-US" sz="2000" dirty="0"/>
              <a:t> </a:t>
            </a:r>
            <a:r>
              <a:rPr lang="en-US" sz="2000" dirty="0" err="1"/>
              <a:t>accompagnati</a:t>
            </a:r>
            <a:r>
              <a:rPr lang="en-US" sz="2000" dirty="0"/>
              <a:t> da </a:t>
            </a:r>
            <a:r>
              <a:rPr lang="en-US" sz="2000" dirty="0" err="1"/>
              <a:t>fenomeni</a:t>
            </a:r>
            <a:r>
              <a:rPr lang="en-US" sz="2000" dirty="0"/>
              <a:t> </a:t>
            </a:r>
            <a:r>
              <a:rPr lang="en-US" sz="2000" dirty="0" err="1"/>
              <a:t>naturali</a:t>
            </a:r>
            <a:r>
              <a:rPr lang="en-US" sz="2000" dirty="0"/>
              <a:t> </a:t>
            </a:r>
            <a:r>
              <a:rPr lang="en-US" sz="2000" dirty="0" err="1"/>
              <a:t>significativi</a:t>
            </a:r>
            <a:r>
              <a:rPr lang="en-US" sz="2000" dirty="0"/>
              <a:t>, come </a:t>
            </a:r>
            <a:r>
              <a:rPr lang="en-US" sz="2000" dirty="0" err="1"/>
              <a:t>eventi</a:t>
            </a:r>
            <a:r>
              <a:rPr lang="en-US" sz="2000" dirty="0"/>
              <a:t> </a:t>
            </a:r>
            <a:r>
              <a:rPr lang="en-US" sz="2000" dirty="0" err="1"/>
              <a:t>sismici</a:t>
            </a:r>
            <a:r>
              <a:rPr lang="en-US" sz="2000" dirty="0"/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gnaposto contenuto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7727795-F22D-53D2-4389-AA7ECA334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20" r="18770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6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20DDBC-8492-DDB4-31C6-5981E260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it-IT" sz="3700" dirty="0"/>
              <a:t>PROBLEMA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C6DBFD-542F-8EA9-E704-1B06AAC8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0" i="0" u="none" strike="noStrike" dirty="0">
                <a:effectLst/>
              </a:rPr>
              <a:t>Utilizzando i dati di monitoraggio GNSS dei Campi Flegrei, gentilmente forniti dall’Istituto Nazionale di Geofisica e Vulcanologia (INGV), l’obiettivo è sviluppare un metodo efficace per prevedere con sufficiente accuratezza il verificarsi di eventi sismici.</a:t>
            </a:r>
            <a:endParaRPr lang="it-IT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fici e diagrammi colorati">
            <a:extLst>
              <a:ext uri="{FF2B5EF4-FFF2-40B4-BE49-F238E27FC236}">
                <a16:creationId xmlns:a16="http://schemas.microsoft.com/office/drawing/2014/main" id="{7C5E1691-3AF1-D7E9-6676-90352FCF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22" r="1352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058A74-3934-6191-FECB-D46795A87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1C18ED-A630-C6D9-E364-62FE82EE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it-IT" sz="3200"/>
              <a:t>TEMPORAL FUSION TRANSFORMER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4" descr="Immagine che contiene testo, software, diagramma, schermata&#10;&#10;Descrizione generata automaticamente">
            <a:extLst>
              <a:ext uri="{FF2B5EF4-FFF2-40B4-BE49-F238E27FC236}">
                <a16:creationId xmlns:a16="http://schemas.microsoft.com/office/drawing/2014/main" id="{AAC308F1-747F-0461-9E31-1E66582E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79" b="15778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8AF943-E332-9314-0C0F-6155AD2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Il TFT è un modello di deep learning progettato per la previsione di serie temporali. Applica un meccanismo di attenzione e apprende relazioni a breve e lungo termine.</a:t>
            </a:r>
          </a:p>
        </p:txBody>
      </p:sp>
    </p:spTree>
    <p:extLst>
      <p:ext uri="{BB962C8B-B14F-4D97-AF65-F5344CB8AC3E}">
        <p14:creationId xmlns:p14="http://schemas.microsoft.com/office/powerpoint/2010/main" val="284690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3DCB36-C831-DB37-EDED-1ECB896D3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001D36-7A57-EDD4-6675-FB6BC160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it-IT" sz="3200" dirty="0"/>
              <a:t>MODELLO DI CONFRONTO: DEEPAR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arattere, diagramma, bianco&#10;&#10;Il contenuto generato dall'IA potrebbe non essere corretto.">
            <a:extLst>
              <a:ext uri="{FF2B5EF4-FFF2-40B4-BE49-F238E27FC236}">
                <a16:creationId xmlns:a16="http://schemas.microsoft.com/office/drawing/2014/main" id="{3B2BA830-B5CC-8152-DE9D-B0AC4F1F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755654"/>
            <a:ext cx="10369645" cy="308496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4DC20-C7DE-6612-7F3A-A148CF09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Font typeface="Wingdings 3" charset="2"/>
              <a:buNone/>
            </a:pPr>
            <a:r>
              <a:rPr lang="it-IT" sz="1800" dirty="0"/>
              <a:t>Il </a:t>
            </a:r>
            <a:r>
              <a:rPr lang="it-IT" sz="1800" dirty="0" err="1"/>
              <a:t>DeepAR</a:t>
            </a:r>
            <a:r>
              <a:rPr lang="it-IT" sz="1800" dirty="0"/>
              <a:t> è un algoritmo di previsione basato su Reti Neurali Ricorrenti progettato per l’analisi di serie temporali. E’ in grado di analizzare e utilizzare dati provenienti da diverse serie temporali.</a:t>
            </a:r>
          </a:p>
        </p:txBody>
      </p:sp>
    </p:spTree>
    <p:extLst>
      <p:ext uri="{BB962C8B-B14F-4D97-AF65-F5344CB8AC3E}">
        <p14:creationId xmlns:p14="http://schemas.microsoft.com/office/powerpoint/2010/main" val="80074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BAF1A7-1213-559D-1D8D-B23CEA52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it-IT" sz="4000"/>
              <a:t>DATASET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F81DD-13A1-A659-4D3C-FBC84E29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Il dataset utilizzato prevede i dati raccolti da 5 stazioni di monitoraggio, con ogni osservazione descritta dalla data, dai valori delle coordinate e da altre feature.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linea, schermata, numero&#10;&#10;Descrizione generata automaticamente">
            <a:extLst>
              <a:ext uri="{FF2B5EF4-FFF2-40B4-BE49-F238E27FC236}">
                <a16:creationId xmlns:a16="http://schemas.microsoft.com/office/drawing/2014/main" id="{453B2B9D-09FD-0B2F-49DE-CDC96DBB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30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547CDE-86E4-B0DF-8ABF-444DA08B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FILTRAGGIO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78A522-5895-BA72-C53B-60D4D827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Per ridurre il rumore, è stato applicato un filtro mediano.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ermata, testo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F3CF27B-4A3F-6B9F-B6BC-D8751A94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30" r="6073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30EEDA-53E1-6007-96F6-AB4DA877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STAZIONARIETA’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44A9E9-E878-7298-31A7-192C941A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Dickey-Fuller test, autocorrelazione e autocorrelazione parziale denotano che le serie siano stazionarie.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linea, Parallelo, diagramma&#10;&#10;Il contenuto generato dall'IA potrebbe non essere corretto.">
            <a:extLst>
              <a:ext uri="{FF2B5EF4-FFF2-40B4-BE49-F238E27FC236}">
                <a16:creationId xmlns:a16="http://schemas.microsoft.com/office/drawing/2014/main" id="{E58CB789-7AA8-FB81-7EA1-3DD29677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98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8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587</TotalTime>
  <Words>496</Words>
  <Application>Microsoft Macintosh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 3</vt:lpstr>
      <vt:lpstr>Office 2013 - Tema 2022</vt:lpstr>
      <vt:lpstr>PREDIZIONE DATI SISMICI MEDIANTE DEEP LEARNING</vt:lpstr>
      <vt:lpstr>INDICE</vt:lpstr>
      <vt:lpstr>INTRODUZIONE</vt:lpstr>
      <vt:lpstr>PROBLEMA</vt:lpstr>
      <vt:lpstr>TEMPORAL FUSION TRANSFORMER</vt:lpstr>
      <vt:lpstr>MODELLO DI CONFRONTO: DEEPAR</vt:lpstr>
      <vt:lpstr>DATASET</vt:lpstr>
      <vt:lpstr>FILTRAGGIO</vt:lpstr>
      <vt:lpstr>STAZIONARIETA’</vt:lpstr>
      <vt:lpstr>ADDESTRAMENTO TFT</vt:lpstr>
      <vt:lpstr>PREVISIONE SINGOLA COORDINATA (NORTH)</vt:lpstr>
      <vt:lpstr>PREVISIONE CROSS-STATION (STRZ-LICO -&gt; SOLO-LICO)</vt:lpstr>
      <vt:lpstr>PREVISIONE CROSS-COORDINATE (NORTH -&gt; UP)</vt:lpstr>
      <vt:lpstr>MISURA ERRORE TFT</vt:lpstr>
      <vt:lpstr>PREVISIONI DEEPAR</vt:lpstr>
      <vt:lpstr>MISURA ERRORE DEEPAR</vt:lpstr>
      <vt:lpstr>CONCLUSIONI</vt:lpstr>
      <vt:lpstr>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Gaetano Romeo</dc:creator>
  <cp:lastModifiedBy>Gaetano Romeo</cp:lastModifiedBy>
  <cp:revision>105</cp:revision>
  <dcterms:created xsi:type="dcterms:W3CDTF">2025-01-15T14:07:21Z</dcterms:created>
  <dcterms:modified xsi:type="dcterms:W3CDTF">2025-01-20T19:45:51Z</dcterms:modified>
</cp:coreProperties>
</file>