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4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161772" y="4254140"/>
            <a:ext cx="5126355" cy="6033135"/>
          </a:xfrm>
          <a:custGeom>
            <a:avLst/>
            <a:gdLst/>
            <a:ahLst/>
            <a:cxnLst/>
            <a:rect l="l" t="t" r="r" b="b"/>
            <a:pathLst>
              <a:path w="5126355" h="6033134">
                <a:moveTo>
                  <a:pt x="508" y="5880243"/>
                </a:moveTo>
                <a:lnTo>
                  <a:pt x="2286" y="5729898"/>
                </a:lnTo>
                <a:lnTo>
                  <a:pt x="7874" y="5579557"/>
                </a:lnTo>
                <a:lnTo>
                  <a:pt x="17399" y="5429776"/>
                </a:lnTo>
                <a:lnTo>
                  <a:pt x="30988" y="5279434"/>
                </a:lnTo>
                <a:lnTo>
                  <a:pt x="47879" y="5130219"/>
                </a:lnTo>
                <a:lnTo>
                  <a:pt x="68707" y="4981565"/>
                </a:lnTo>
                <a:lnTo>
                  <a:pt x="93472" y="4832911"/>
                </a:lnTo>
                <a:lnTo>
                  <a:pt x="122174" y="4685389"/>
                </a:lnTo>
                <a:lnTo>
                  <a:pt x="154305" y="4538425"/>
                </a:lnTo>
                <a:lnTo>
                  <a:pt x="189738" y="4392578"/>
                </a:lnTo>
                <a:lnTo>
                  <a:pt x="229743" y="4247303"/>
                </a:lnTo>
                <a:lnTo>
                  <a:pt x="272542" y="4103158"/>
                </a:lnTo>
                <a:lnTo>
                  <a:pt x="319278" y="3960143"/>
                </a:lnTo>
                <a:lnTo>
                  <a:pt x="369951" y="3818805"/>
                </a:lnTo>
                <a:lnTo>
                  <a:pt x="423926" y="3678038"/>
                </a:lnTo>
                <a:lnTo>
                  <a:pt x="481457" y="3539519"/>
                </a:lnTo>
                <a:lnTo>
                  <a:pt x="542290" y="3402118"/>
                </a:lnTo>
                <a:lnTo>
                  <a:pt x="606933" y="3265859"/>
                </a:lnTo>
                <a:lnTo>
                  <a:pt x="675132" y="3131849"/>
                </a:lnTo>
                <a:lnTo>
                  <a:pt x="746125" y="2999528"/>
                </a:lnTo>
                <a:lnTo>
                  <a:pt x="820928" y="2868883"/>
                </a:lnTo>
                <a:lnTo>
                  <a:pt x="898652" y="2740511"/>
                </a:lnTo>
                <a:lnTo>
                  <a:pt x="979805" y="2613803"/>
                </a:lnTo>
                <a:lnTo>
                  <a:pt x="1064260" y="2489369"/>
                </a:lnTo>
                <a:lnTo>
                  <a:pt x="1151509" y="2366623"/>
                </a:lnTo>
                <a:lnTo>
                  <a:pt x="1242187" y="2246684"/>
                </a:lnTo>
                <a:lnTo>
                  <a:pt x="1335659" y="2128993"/>
                </a:lnTo>
                <a:lnTo>
                  <a:pt x="1432433" y="2013563"/>
                </a:lnTo>
                <a:lnTo>
                  <a:pt x="1531620" y="1900952"/>
                </a:lnTo>
                <a:lnTo>
                  <a:pt x="1634109" y="1790589"/>
                </a:lnTo>
                <a:lnTo>
                  <a:pt x="1738757" y="1682474"/>
                </a:lnTo>
                <a:lnTo>
                  <a:pt x="1846326" y="1577737"/>
                </a:lnTo>
                <a:lnTo>
                  <a:pt x="1956689" y="1475261"/>
                </a:lnTo>
                <a:lnTo>
                  <a:pt x="2069846" y="1376163"/>
                </a:lnTo>
                <a:lnTo>
                  <a:pt x="2185289" y="1279313"/>
                </a:lnTo>
                <a:lnTo>
                  <a:pt x="2303018" y="1185841"/>
                </a:lnTo>
                <a:lnTo>
                  <a:pt x="2422906" y="1095175"/>
                </a:lnTo>
                <a:lnTo>
                  <a:pt x="2545080" y="1007901"/>
                </a:lnTo>
                <a:lnTo>
                  <a:pt x="2669540" y="923446"/>
                </a:lnTo>
                <a:lnTo>
                  <a:pt x="2796286" y="842356"/>
                </a:lnTo>
                <a:lnTo>
                  <a:pt x="2925191" y="764658"/>
                </a:lnTo>
                <a:lnTo>
                  <a:pt x="3055874" y="689766"/>
                </a:lnTo>
                <a:lnTo>
                  <a:pt x="3188208" y="618252"/>
                </a:lnTo>
                <a:lnTo>
                  <a:pt x="3322193" y="550688"/>
                </a:lnTo>
                <a:lnTo>
                  <a:pt x="3457829" y="485931"/>
                </a:lnTo>
                <a:lnTo>
                  <a:pt x="3595243" y="425123"/>
                </a:lnTo>
                <a:lnTo>
                  <a:pt x="3734308" y="367681"/>
                </a:lnTo>
                <a:lnTo>
                  <a:pt x="3874516" y="313630"/>
                </a:lnTo>
                <a:lnTo>
                  <a:pt x="4016502" y="262944"/>
                </a:lnTo>
                <a:lnTo>
                  <a:pt x="4159504" y="216208"/>
                </a:lnTo>
                <a:lnTo>
                  <a:pt x="4303649" y="172851"/>
                </a:lnTo>
                <a:lnTo>
                  <a:pt x="4448302" y="133442"/>
                </a:lnTo>
                <a:lnTo>
                  <a:pt x="4594733" y="97400"/>
                </a:lnTo>
                <a:lnTo>
                  <a:pt x="4741672" y="65307"/>
                </a:lnTo>
                <a:lnTo>
                  <a:pt x="4889246" y="37151"/>
                </a:lnTo>
                <a:lnTo>
                  <a:pt x="5037836" y="12373"/>
                </a:lnTo>
                <a:lnTo>
                  <a:pt x="5126188" y="0"/>
                </a:lnTo>
              </a:path>
              <a:path w="5126355" h="6033134">
                <a:moveTo>
                  <a:pt x="1745" y="6032857"/>
                </a:moveTo>
                <a:lnTo>
                  <a:pt x="1651" y="6030585"/>
                </a:lnTo>
                <a:lnTo>
                  <a:pt x="0" y="5880243"/>
                </a:lnTo>
                <a:lnTo>
                  <a:pt x="508" y="5880243"/>
                </a:lnTo>
              </a:path>
            </a:pathLst>
          </a:custGeom>
          <a:ln w="14640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341982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2945979" y="0"/>
                </a:moveTo>
                <a:lnTo>
                  <a:pt x="2907792" y="8337"/>
                </a:lnTo>
                <a:lnTo>
                  <a:pt x="2815463" y="30867"/>
                </a:lnTo>
                <a:lnTo>
                  <a:pt x="2723642" y="55645"/>
                </a:lnTo>
                <a:lnTo>
                  <a:pt x="2632456" y="83229"/>
                </a:lnTo>
                <a:lnTo>
                  <a:pt x="2541778" y="113074"/>
                </a:lnTo>
                <a:lnTo>
                  <a:pt x="2452243" y="144608"/>
                </a:lnTo>
                <a:lnTo>
                  <a:pt x="2363216" y="178962"/>
                </a:lnTo>
                <a:lnTo>
                  <a:pt x="2275459" y="215550"/>
                </a:lnTo>
                <a:lnTo>
                  <a:pt x="2188210" y="253841"/>
                </a:lnTo>
                <a:lnTo>
                  <a:pt x="2102612" y="294951"/>
                </a:lnTo>
                <a:lnTo>
                  <a:pt x="2017522" y="337750"/>
                </a:lnTo>
                <a:lnTo>
                  <a:pt x="1933702" y="382797"/>
                </a:lnTo>
                <a:lnTo>
                  <a:pt x="1850898" y="430091"/>
                </a:lnTo>
                <a:lnTo>
                  <a:pt x="1769745" y="479634"/>
                </a:lnTo>
                <a:lnTo>
                  <a:pt x="1689227" y="530879"/>
                </a:lnTo>
                <a:lnTo>
                  <a:pt x="1610487" y="584371"/>
                </a:lnTo>
                <a:lnTo>
                  <a:pt x="1533271" y="639552"/>
                </a:lnTo>
                <a:lnTo>
                  <a:pt x="1457325" y="696982"/>
                </a:lnTo>
                <a:lnTo>
                  <a:pt x="1382903" y="756113"/>
                </a:lnTo>
                <a:lnTo>
                  <a:pt x="1309751" y="817492"/>
                </a:lnTo>
                <a:lnTo>
                  <a:pt x="1238250" y="879989"/>
                </a:lnTo>
                <a:lnTo>
                  <a:pt x="1168400" y="944746"/>
                </a:lnTo>
                <a:lnTo>
                  <a:pt x="1100328" y="1011193"/>
                </a:lnTo>
                <a:lnTo>
                  <a:pt x="1033907" y="1079315"/>
                </a:lnTo>
                <a:lnTo>
                  <a:pt x="969137" y="1149140"/>
                </a:lnTo>
                <a:lnTo>
                  <a:pt x="906526" y="1220654"/>
                </a:lnTo>
                <a:lnTo>
                  <a:pt x="845185" y="1293856"/>
                </a:lnTo>
                <a:lnTo>
                  <a:pt x="786130" y="1368177"/>
                </a:lnTo>
                <a:lnTo>
                  <a:pt x="728599" y="1444199"/>
                </a:lnTo>
                <a:lnTo>
                  <a:pt x="673481" y="1521339"/>
                </a:lnTo>
                <a:lnTo>
                  <a:pt x="620014" y="1600168"/>
                </a:lnTo>
                <a:lnTo>
                  <a:pt x="568706" y="1680686"/>
                </a:lnTo>
                <a:lnTo>
                  <a:pt x="519176" y="1761775"/>
                </a:lnTo>
                <a:lnTo>
                  <a:pt x="471932" y="1844541"/>
                </a:lnTo>
                <a:lnTo>
                  <a:pt x="426847" y="1928450"/>
                </a:lnTo>
                <a:lnTo>
                  <a:pt x="384048" y="2013477"/>
                </a:lnTo>
                <a:lnTo>
                  <a:pt x="342900" y="2099062"/>
                </a:lnTo>
                <a:lnTo>
                  <a:pt x="304673" y="2186336"/>
                </a:lnTo>
                <a:lnTo>
                  <a:pt x="268097" y="2274182"/>
                </a:lnTo>
                <a:lnTo>
                  <a:pt x="233680" y="2363146"/>
                </a:lnTo>
                <a:lnTo>
                  <a:pt x="202184" y="2452668"/>
                </a:lnTo>
                <a:lnTo>
                  <a:pt x="172339" y="2543333"/>
                </a:lnTo>
                <a:lnTo>
                  <a:pt x="144780" y="2634551"/>
                </a:lnTo>
                <a:lnTo>
                  <a:pt x="120015" y="2726333"/>
                </a:lnTo>
                <a:lnTo>
                  <a:pt x="97409" y="2818676"/>
                </a:lnTo>
                <a:lnTo>
                  <a:pt x="77216" y="2911584"/>
                </a:lnTo>
                <a:lnTo>
                  <a:pt x="59182" y="3005058"/>
                </a:lnTo>
                <a:lnTo>
                  <a:pt x="43434" y="3099093"/>
                </a:lnTo>
                <a:lnTo>
                  <a:pt x="29845" y="3193128"/>
                </a:lnTo>
                <a:lnTo>
                  <a:pt x="19177" y="3287722"/>
                </a:lnTo>
                <a:lnTo>
                  <a:pt x="10668" y="3382322"/>
                </a:lnTo>
                <a:lnTo>
                  <a:pt x="5080" y="3477483"/>
                </a:lnTo>
                <a:lnTo>
                  <a:pt x="1143" y="3572644"/>
                </a:lnTo>
                <a:lnTo>
                  <a:pt x="0" y="3667804"/>
                </a:lnTo>
                <a:lnTo>
                  <a:pt x="1143" y="3762965"/>
                </a:lnTo>
                <a:lnTo>
                  <a:pt x="3519" y="3820418"/>
                </a:lnTo>
                <a:lnTo>
                  <a:pt x="2945979" y="3820418"/>
                </a:lnTo>
                <a:lnTo>
                  <a:pt x="2945979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14640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2126" y="1695488"/>
            <a:ext cx="13736446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6242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5819" y="1368259"/>
            <a:ext cx="634906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rgbClr val="26242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9530" y="2611120"/>
            <a:ext cx="8126095" cy="220916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6600">
                <a:latin typeface="Lucida Sans Unicode" panose="020B0602030504020204"/>
                <a:cs typeface="Lucida Sans Unicode" panose="020B0602030504020204"/>
              </a:rPr>
              <a:t>LightWeight</a:t>
            </a:r>
            <a:endParaRPr lang="en-US" sz="66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782310" cy="585851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Текстовое поле 7"/>
          <p:cNvSpPr txBox="1"/>
          <p:nvPr/>
        </p:nvSpPr>
        <p:spPr>
          <a:xfrm>
            <a:off x="4632325" y="3930650"/>
            <a:ext cx="9036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Супер молодежный и качественный спортзал!</a:t>
            </a:r>
            <a:endParaRPr lang="ru-RU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83"/>
                  </a:moveTo>
                  <a:lnTo>
                    <a:pt x="2032" y="946225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2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54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2"/>
                  </a:lnTo>
                  <a:lnTo>
                    <a:pt x="2225929" y="2561665"/>
                  </a:lnTo>
                  <a:lnTo>
                    <a:pt x="2145411" y="2589923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589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03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3"/>
                  </a:lnTo>
                  <a:lnTo>
                    <a:pt x="1051687" y="2560979"/>
                  </a:lnTo>
                  <a:lnTo>
                    <a:pt x="972312" y="2528582"/>
                  </a:lnTo>
                  <a:lnTo>
                    <a:pt x="895223" y="2491371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190"/>
                  </a:lnTo>
                  <a:lnTo>
                    <a:pt x="421005" y="2128163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9"/>
                  </a:lnTo>
                  <a:lnTo>
                    <a:pt x="108839" y="1618868"/>
                  </a:lnTo>
                  <a:lnTo>
                    <a:pt x="80518" y="1538236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3"/>
                  </a:lnTo>
                  <a:lnTo>
                    <a:pt x="2032" y="1117142"/>
                  </a:lnTo>
                  <a:lnTo>
                    <a:pt x="0" y="1031683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10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8"/>
                  </a:lnTo>
                  <a:lnTo>
                    <a:pt x="343154" y="261187"/>
                  </a:lnTo>
                  <a:lnTo>
                    <a:pt x="303911" y="298398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59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38"/>
                  </a:lnTo>
                  <a:lnTo>
                    <a:pt x="0" y="1031683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6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22"/>
                  </a:lnTo>
                  <a:lnTo>
                    <a:pt x="198501" y="1640915"/>
                  </a:lnTo>
                  <a:lnTo>
                    <a:pt x="231521" y="1684336"/>
                  </a:lnTo>
                  <a:lnTo>
                    <a:pt x="266700" y="1725002"/>
                  </a:lnTo>
                  <a:lnTo>
                    <a:pt x="303911" y="1764969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17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4"/>
                  </a:lnTo>
                  <a:lnTo>
                    <a:pt x="875284" y="2055126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07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51"/>
                  </a:lnTo>
                  <a:lnTo>
                    <a:pt x="1357630" y="2017902"/>
                  </a:lnTo>
                  <a:lnTo>
                    <a:pt x="1408684" y="1999982"/>
                  </a:lnTo>
                  <a:lnTo>
                    <a:pt x="1458976" y="1979307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17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59"/>
                  </a:lnTo>
                  <a:lnTo>
                    <a:pt x="1753106" y="281899"/>
                  </a:lnTo>
                  <a:lnTo>
                    <a:pt x="1689862" y="225348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83"/>
                  </a:moveTo>
                  <a:lnTo>
                    <a:pt x="1397" y="977238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59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398"/>
                  </a:lnTo>
                  <a:lnTo>
                    <a:pt x="343154" y="261187"/>
                  </a:lnTo>
                  <a:lnTo>
                    <a:pt x="384556" y="225348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10" y="0"/>
                  </a:lnTo>
                </a:path>
                <a:path w="1753234" h="2069464">
                  <a:moveTo>
                    <a:pt x="1145507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8"/>
                  </a:lnTo>
                  <a:lnTo>
                    <a:pt x="1731264" y="261187"/>
                  </a:lnTo>
                  <a:lnTo>
                    <a:pt x="1753106" y="281899"/>
                  </a:lnTo>
                </a:path>
                <a:path w="1753234" h="2069464">
                  <a:moveTo>
                    <a:pt x="1753106" y="1781159"/>
                  </a:moveTo>
                  <a:lnTo>
                    <a:pt x="1689862" y="1837333"/>
                  </a:lnTo>
                  <a:lnTo>
                    <a:pt x="1646428" y="1870417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7"/>
                  </a:lnTo>
                  <a:lnTo>
                    <a:pt x="1408684" y="1999982"/>
                  </a:lnTo>
                  <a:lnTo>
                    <a:pt x="1357630" y="2017902"/>
                  </a:lnTo>
                  <a:lnTo>
                    <a:pt x="1305306" y="2033751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07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6"/>
                  </a:lnTo>
                  <a:lnTo>
                    <a:pt x="821436" y="2045474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17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69"/>
                  </a:lnTo>
                  <a:lnTo>
                    <a:pt x="266700" y="1725002"/>
                  </a:lnTo>
                  <a:lnTo>
                    <a:pt x="231521" y="1684336"/>
                  </a:lnTo>
                  <a:lnTo>
                    <a:pt x="198501" y="1640915"/>
                  </a:lnTo>
                  <a:lnTo>
                    <a:pt x="167513" y="1596122"/>
                  </a:lnTo>
                  <a:lnTo>
                    <a:pt x="139192" y="1549958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6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83"/>
                  </a:moveTo>
                  <a:lnTo>
                    <a:pt x="1397" y="977238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59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398"/>
                  </a:lnTo>
                  <a:lnTo>
                    <a:pt x="343154" y="261187"/>
                  </a:lnTo>
                  <a:lnTo>
                    <a:pt x="384556" y="225348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10" y="0"/>
                  </a:lnTo>
                </a:path>
                <a:path w="1753234" h="2069464">
                  <a:moveTo>
                    <a:pt x="1145507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8"/>
                  </a:lnTo>
                  <a:lnTo>
                    <a:pt x="1731264" y="261187"/>
                  </a:lnTo>
                  <a:lnTo>
                    <a:pt x="1753106" y="281899"/>
                  </a:lnTo>
                </a:path>
                <a:path w="1753234" h="2069464">
                  <a:moveTo>
                    <a:pt x="1753106" y="1781159"/>
                  </a:moveTo>
                  <a:lnTo>
                    <a:pt x="1689862" y="1837333"/>
                  </a:lnTo>
                  <a:lnTo>
                    <a:pt x="1646428" y="1870417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7"/>
                  </a:lnTo>
                  <a:lnTo>
                    <a:pt x="1408684" y="1999982"/>
                  </a:lnTo>
                  <a:lnTo>
                    <a:pt x="1357630" y="2017902"/>
                  </a:lnTo>
                  <a:lnTo>
                    <a:pt x="1305306" y="2033751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07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6"/>
                  </a:lnTo>
                  <a:lnTo>
                    <a:pt x="821436" y="2045474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17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69"/>
                  </a:lnTo>
                  <a:lnTo>
                    <a:pt x="266700" y="1725002"/>
                  </a:lnTo>
                  <a:lnTo>
                    <a:pt x="231521" y="1684336"/>
                  </a:lnTo>
                  <a:lnTo>
                    <a:pt x="198501" y="1640915"/>
                  </a:lnTo>
                  <a:lnTo>
                    <a:pt x="167513" y="1596122"/>
                  </a:lnTo>
                  <a:lnTo>
                    <a:pt x="139192" y="1549958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6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83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38373" y="1080477"/>
            <a:ext cx="860234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570" dirty="0">
                <a:latin typeface="Lucida Sans Unicode" panose="020B0602030504020204"/>
                <a:cs typeface="Lucida Sans Unicode" panose="020B0602030504020204"/>
              </a:rPr>
              <a:t>Ф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-4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380" dirty="0">
                <a:latin typeface="Lucida Sans Unicode" panose="020B0602030504020204"/>
                <a:cs typeface="Lucida Sans Unicode" panose="020B0602030504020204"/>
              </a:rPr>
              <a:t>В</a:t>
            </a:r>
            <a:r>
              <a:rPr sz="5200" spc="270" dirty="0">
                <a:latin typeface="Lucida Sans Unicode" panose="020B0602030504020204"/>
                <a:cs typeface="Lucida Sans Unicode" panose="020B0602030504020204"/>
              </a:rPr>
              <a:t>Ы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Й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К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-405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5200" spc="2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-8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375" dirty="0">
                <a:latin typeface="Lucida Sans Unicode" panose="020B0602030504020204"/>
                <a:cs typeface="Lucida Sans Unicode" panose="020B0602030504020204"/>
              </a:rPr>
              <a:t>Ь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78740" y="1893570"/>
            <a:ext cx="16066135" cy="3041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 b="1"/>
              <a:t>Финансовый контроль включает бюджетирование, учет и отчетность, контроль затрат, анализ финансовых показателей и резервирование финансовых средств. Мы следим за бюджетом, ведем точный учет, контролируем затраты, анализируем финансовые показатели и имеем резервные средства. Это помогает нам эффективно управлять финансами и обеспечивать финансовую устойчивость.</a:t>
            </a:r>
            <a:endParaRPr lang="ru-RU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1770" y="1981835"/>
            <a:ext cx="8791575" cy="549719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</a:rPr>
              <a:t>Мы постоянно стремимся к развитию и улучшению нашего тренажерного зала. Ниже представлены некоторые направления, которыми мы планируем развиваться: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</a:rPr>
              <a:t>1. Расширение услуг: Мы планируем расширить наш ассортимент услуг, чтобы удовлетворить различные потребности наших клиентов. Это может включать внедрение новых групповых программ, добавление дополнительных услуг, таких как физиотерапия или питание, и предоставление индивидуальных планов тренировок для разных целей и уровней физической подготовки.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</a:rPr>
              <a:t>2. Инновации в технологиях: Мы будем следить за последними технологическими разработками в тренажерном оборудовании и программном обеспечении. Внедрение новых технологий, таких как виртуальная реальность или системы мониторинга физической активности, может улучшить тренировочный опыт наших клиентов и предоставить им новые возможности для достижения своих целей.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b="1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>
                <a:latin typeface="Trebuchet MS" panose="020B0603020202020204"/>
                <a:cs typeface="Trebuchet MS" panose="020B0603020202020204"/>
              </a:rPr>
              <a:t>Э</a:t>
            </a:r>
            <a:r>
              <a:rPr b="1">
                <a:latin typeface="Trebuchet MS" panose="020B0603020202020204"/>
                <a:cs typeface="Trebuchet MS" panose="020B0603020202020204"/>
              </a:rPr>
              <a:t>ти меры помогут нам продолжать развиваться и предоставлять нашим клиентам лучший опыт тренировок. Мы остаемся открытыми для новых идей и возможностей, которые могут помочь нам достичь наших целей и удовлетворить потребности наших клиентов.</a:t>
            </a:r>
            <a:endParaRPr b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7921" y="1080471"/>
            <a:ext cx="65335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40" dirty="0">
                <a:latin typeface="Lucida Sans Unicode" panose="020B0602030504020204"/>
                <a:cs typeface="Lucida Sans Unicode" panose="020B0602030504020204"/>
              </a:rPr>
              <a:t>З</a:t>
            </a:r>
            <a:r>
              <a:rPr sz="5200" spc="380" dirty="0">
                <a:latin typeface="Lucida Sans Unicode" panose="020B0602030504020204"/>
                <a:cs typeface="Lucida Sans Unicode" panose="020B0602030504020204"/>
              </a:rPr>
              <a:t>В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-405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165" dirty="0">
                <a:latin typeface="Lucida Sans Unicode" panose="020B0602030504020204"/>
                <a:cs typeface="Lucida Sans Unicode" panose="020B0602030504020204"/>
              </a:rPr>
              <a:t>Б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240" dirty="0">
                <a:latin typeface="Lucida Sans Unicode" panose="020B0602030504020204"/>
                <a:cs typeface="Lucida Sans Unicode" panose="020B0602030504020204"/>
              </a:rPr>
              <a:t>З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3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-270" dirty="0">
                <a:latin typeface="Lucida Sans Unicode" panose="020B0602030504020204"/>
                <a:cs typeface="Lucida Sans Unicode" panose="020B0602030504020204"/>
              </a:rPr>
              <a:t>А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" y="1860550"/>
            <a:ext cx="9852025" cy="17896205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Для достижения более эффективной работы и повышения производительности, мы сосредотачиваемся на оптимизации наших бизнес-процессов. Вот некоторые подходы, которые мы используем: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1. Анализ процессов: Мы проводим анализ всех наших бизнес-процессов, чтобы выявить узкие места, дублирующиеся шаги и другие проблемы. Это позволяет нам идентифицировать области, требующие улучшений, и разработать соответствующие стратегии.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2. Автоматизация: Мы стремимся автоматизировать повторяющиеся и рутинные задачи, чтобы сократить время и усилия, затрачиваемые на выполнение этих задач. Мы используем специализированное программное обеспечение и системы управления, чтобы автоматизировать процессы, такие как учет клиентов, запись на тренировки и формирование отчетов.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3. Упрощение процессов: Мы упрощаем наши бизнес-процессы, удаляя ненужные шаги, устраняя излишние формальности и улучшая поток информации. Мы стремимся к минимальным препятствиям и затратам для достижения результатов.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4. Распределение обязанностей: Мы четко определяем роли и ответственности внутри команды и распределяем обязанности таким образом, чтобы каждый мог сосредоточиться на своих ключевых задачах. Это помогает повысить эффективность и улучшить координацию работы.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Оптимизация бизнес-процессов помогает нам улучшить эффективность нашей работы, сократить издержки и повысить удовлетворенность клиентов и сотрудников. Мы постоянно ищем новые способы оптимизации и стремимся к непрерывному улучшению нашего бизнеса.</a:t>
            </a:r>
            <a:endParaRPr b="1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7120" y="1080471"/>
            <a:ext cx="939546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-30" dirty="0">
                <a:latin typeface="Lucida Sans Unicode" panose="020B0602030504020204"/>
                <a:cs typeface="Lucida Sans Unicode" panose="020B0602030504020204"/>
              </a:rPr>
              <a:t>П</a:t>
            </a:r>
            <a:r>
              <a:rPr sz="5200" spc="-405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229" dirty="0">
                <a:latin typeface="Lucida Sans Unicode" panose="020B0602030504020204"/>
                <a:cs typeface="Lucida Sans Unicode" panose="020B0602030504020204"/>
              </a:rPr>
              <a:t>М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240" dirty="0">
                <a:latin typeface="Lucida Sans Unicode" panose="020B0602030504020204"/>
                <a:cs typeface="Lucida Sans Unicode" panose="020B0602030504020204"/>
              </a:rPr>
              <a:t>З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-150" dirty="0">
                <a:latin typeface="Lucida Sans Unicode" panose="020B0602030504020204"/>
                <a:cs typeface="Lucida Sans Unicode" panose="020B0602030504020204"/>
              </a:rPr>
              <a:t>Ц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95" dirty="0">
                <a:latin typeface="Lucida Sans Unicode" panose="020B0602030504020204"/>
                <a:cs typeface="Lucida Sans Unicode" panose="020B0602030504020204"/>
              </a:rPr>
              <a:t>Я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-30" dirty="0">
                <a:latin typeface="Lucida Sans Unicode" panose="020B0602030504020204"/>
                <a:cs typeface="Lucida Sans Unicode" panose="020B0602030504020204"/>
              </a:rPr>
              <a:t>П</a:t>
            </a:r>
            <a:r>
              <a:rPr sz="5200" spc="2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-150" dirty="0">
                <a:latin typeface="Lucida Sans Unicode" panose="020B0602030504020204"/>
                <a:cs typeface="Lucida Sans Unicode" panose="020B0602030504020204"/>
              </a:rPr>
              <a:t>Ц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420" dirty="0">
                <a:latin typeface="Lucida Sans Unicode" panose="020B0602030504020204"/>
                <a:cs typeface="Lucida Sans Unicode" panose="020B0602030504020204"/>
              </a:rPr>
              <a:t>СС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385" dirty="0">
                <a:latin typeface="Lucida Sans Unicode" panose="020B0602030504020204"/>
                <a:cs typeface="Lucida Sans Unicode" panose="020B0602030504020204"/>
              </a:rPr>
              <a:t>В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55" y="3234690"/>
            <a:ext cx="14011910" cy="6073140"/>
          </a:xfrm>
          <a:prstGeom prst="rect">
            <a:avLst/>
          </a:prstGeom>
        </p:spPr>
        <p:txBody>
          <a:bodyPr vert="horz" wrap="square" lIns="0" tIns="27305" rIns="0" bIns="0" rtlCol="0">
            <a:no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320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Наш тренажерный зал - идеальное место для достижения ваших фитнес-целей. Мы предлагаем современное тренажерное оборудование, профессиональный персонал, разнообразные программы и услуги, поддерживающую атмосферу и удобный график тренировок. Выбирая наш зал, вы получаете качественный опыт тренировок и возможность достичь желаемых результатов</a:t>
            </a:r>
            <a:r>
              <a:rPr sz="240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400" dirty="0">
              <a:solidFill>
                <a:srgbClr val="262425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126" y="1695488"/>
            <a:ext cx="79171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60" dirty="0">
                <a:solidFill>
                  <a:srgbClr val="262425"/>
                </a:solidFill>
                <a:latin typeface="Lucida Sans Unicode" panose="020B0602030504020204"/>
                <a:cs typeface="Lucida Sans Unicode" panose="020B0602030504020204"/>
              </a:rPr>
              <a:t>ЗАКЛ</a:t>
            </a:r>
            <a:r>
              <a:rPr sz="9000" spc="600" dirty="0">
                <a:solidFill>
                  <a:srgbClr val="262425"/>
                </a:solidFill>
                <a:latin typeface="Lucida Sans Unicode" panose="020B0602030504020204"/>
                <a:cs typeface="Lucida Sans Unicode" panose="020B0602030504020204"/>
              </a:rPr>
              <a:t>Ю</a:t>
            </a:r>
            <a:r>
              <a:rPr sz="9000" spc="229" dirty="0">
                <a:solidFill>
                  <a:srgbClr val="262425"/>
                </a:solidFill>
                <a:latin typeface="Lucida Sans Unicode" panose="020B0602030504020204"/>
                <a:cs typeface="Lucida Sans Unicode" panose="020B0602030504020204"/>
              </a:rPr>
              <a:t>ЧЕНИЕ</a:t>
            </a:r>
            <a:endParaRPr sz="900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18307050" cy="10306050"/>
            <a:chOff x="-9359" y="0"/>
            <a:chExt cx="18307050" cy="1030605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70" y="0"/>
                  </a:moveTo>
                  <a:lnTo>
                    <a:pt x="3337771" y="196531"/>
                  </a:lnTo>
                  <a:lnTo>
                    <a:pt x="3420575" y="370763"/>
                  </a:lnTo>
                  <a:lnTo>
                    <a:pt x="3498337" y="546454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2" y="1451482"/>
                  </a:lnTo>
                  <a:lnTo>
                    <a:pt x="3871285" y="1637245"/>
                  </a:lnTo>
                  <a:lnTo>
                    <a:pt x="3917374" y="1823719"/>
                  </a:lnTo>
                  <a:lnTo>
                    <a:pt x="3958407" y="2011641"/>
                  </a:lnTo>
                  <a:lnTo>
                    <a:pt x="3994412" y="2200274"/>
                  </a:lnTo>
                  <a:lnTo>
                    <a:pt x="4026086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8" y="3154984"/>
                  </a:lnTo>
                  <a:lnTo>
                    <a:pt x="4111773" y="3347224"/>
                  </a:lnTo>
                  <a:lnTo>
                    <a:pt x="4113932" y="3539463"/>
                  </a:lnTo>
                  <a:lnTo>
                    <a:pt x="4111773" y="3731703"/>
                  </a:lnTo>
                  <a:lnTo>
                    <a:pt x="4103848" y="3923943"/>
                  </a:lnTo>
                  <a:lnTo>
                    <a:pt x="4092329" y="4116183"/>
                  </a:lnTo>
                  <a:lnTo>
                    <a:pt x="4075044" y="4307699"/>
                  </a:lnTo>
                  <a:lnTo>
                    <a:pt x="4053441" y="4498504"/>
                  </a:lnTo>
                  <a:lnTo>
                    <a:pt x="4026086" y="4688585"/>
                  </a:lnTo>
                  <a:lnTo>
                    <a:pt x="3995136" y="4878653"/>
                  </a:lnTo>
                  <a:lnTo>
                    <a:pt x="3958407" y="5067299"/>
                  </a:lnTo>
                  <a:lnTo>
                    <a:pt x="3917374" y="5255208"/>
                  </a:lnTo>
                  <a:lnTo>
                    <a:pt x="3871285" y="5441695"/>
                  </a:lnTo>
                  <a:lnTo>
                    <a:pt x="3820892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1"/>
                  </a:lnTo>
                  <a:lnTo>
                    <a:pt x="3572492" y="6355358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8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3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9" y="8185593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1" y="8628392"/>
                  </a:lnTo>
                  <a:lnTo>
                    <a:pt x="2025226" y="8768790"/>
                  </a:lnTo>
                  <a:lnTo>
                    <a:pt x="1890581" y="8907030"/>
                  </a:lnTo>
                  <a:lnTo>
                    <a:pt x="1753065" y="9040949"/>
                  </a:lnTo>
                  <a:lnTo>
                    <a:pt x="1611943" y="9171986"/>
                  </a:lnTo>
                  <a:lnTo>
                    <a:pt x="1467950" y="9298704"/>
                  </a:lnTo>
                  <a:lnTo>
                    <a:pt x="1320351" y="9422544"/>
                  </a:lnTo>
                  <a:lnTo>
                    <a:pt x="1169868" y="9542063"/>
                  </a:lnTo>
                  <a:lnTo>
                    <a:pt x="1016503" y="9657984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9" y="7412316"/>
                  </a:lnTo>
                  <a:lnTo>
                    <a:pt x="534888" y="7339596"/>
                  </a:lnTo>
                  <a:lnTo>
                    <a:pt x="630643" y="7264005"/>
                  </a:lnTo>
                  <a:lnTo>
                    <a:pt x="723527" y="7185519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5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8"/>
                  </a:lnTo>
                  <a:lnTo>
                    <a:pt x="1794878" y="5872250"/>
                  </a:lnTo>
                  <a:lnTo>
                    <a:pt x="1852472" y="5764973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899"/>
                  </a:lnTo>
                  <a:lnTo>
                    <a:pt x="2099437" y="5209133"/>
                  </a:lnTo>
                  <a:lnTo>
                    <a:pt x="2139759" y="5094655"/>
                  </a:lnTo>
                  <a:lnTo>
                    <a:pt x="2177910" y="4978729"/>
                  </a:lnTo>
                  <a:lnTo>
                    <a:pt x="2213190" y="4862092"/>
                  </a:lnTo>
                  <a:lnTo>
                    <a:pt x="2244877" y="4744732"/>
                  </a:lnTo>
                  <a:lnTo>
                    <a:pt x="2273681" y="4626660"/>
                  </a:lnTo>
                  <a:lnTo>
                    <a:pt x="2299589" y="4507864"/>
                  </a:lnTo>
                  <a:lnTo>
                    <a:pt x="2322639" y="4388344"/>
                  </a:lnTo>
                  <a:lnTo>
                    <a:pt x="2342794" y="4268101"/>
                  </a:lnTo>
                  <a:lnTo>
                    <a:pt x="2360079" y="4147857"/>
                  </a:lnTo>
                  <a:lnTo>
                    <a:pt x="2373757" y="4026902"/>
                  </a:lnTo>
                  <a:lnTo>
                    <a:pt x="2384552" y="3905947"/>
                  </a:lnTo>
                  <a:lnTo>
                    <a:pt x="2391752" y="3784269"/>
                  </a:lnTo>
                  <a:lnTo>
                    <a:pt x="2396794" y="3662590"/>
                  </a:lnTo>
                  <a:lnTo>
                    <a:pt x="2398242" y="3540911"/>
                  </a:lnTo>
                  <a:lnTo>
                    <a:pt x="2398953" y="3540911"/>
                  </a:lnTo>
                  <a:lnTo>
                    <a:pt x="2397506" y="3419233"/>
                  </a:lnTo>
                  <a:lnTo>
                    <a:pt x="2392476" y="3297541"/>
                  </a:lnTo>
                  <a:lnTo>
                    <a:pt x="2385275" y="3175875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09"/>
                  </a:lnTo>
                  <a:lnTo>
                    <a:pt x="2323350" y="2693478"/>
                  </a:lnTo>
                  <a:lnTo>
                    <a:pt x="2300312" y="2573959"/>
                  </a:lnTo>
                  <a:lnTo>
                    <a:pt x="2274392" y="2455150"/>
                  </a:lnTo>
                  <a:lnTo>
                    <a:pt x="2245588" y="2337078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5"/>
                  </a:lnTo>
                  <a:lnTo>
                    <a:pt x="2100160" y="1872677"/>
                  </a:lnTo>
                  <a:lnTo>
                    <a:pt x="2056231" y="1758911"/>
                  </a:lnTo>
                  <a:lnTo>
                    <a:pt x="2009432" y="1646605"/>
                  </a:lnTo>
                  <a:lnTo>
                    <a:pt x="1960473" y="1534997"/>
                  </a:lnTo>
                  <a:lnTo>
                    <a:pt x="1907921" y="1425561"/>
                  </a:lnTo>
                  <a:lnTo>
                    <a:pt x="1853196" y="1316849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3" y="796289"/>
                  </a:lnTo>
                  <a:lnTo>
                    <a:pt x="1467281" y="697648"/>
                  </a:lnTo>
                  <a:lnTo>
                    <a:pt x="1393837" y="600455"/>
                  </a:lnTo>
                  <a:lnTo>
                    <a:pt x="1318234" y="505408"/>
                  </a:lnTo>
                  <a:lnTo>
                    <a:pt x="1239762" y="411809"/>
                  </a:lnTo>
                  <a:lnTo>
                    <a:pt x="1159842" y="320369"/>
                  </a:lnTo>
                  <a:lnTo>
                    <a:pt x="1077043" y="231088"/>
                  </a:lnTo>
                  <a:lnTo>
                    <a:pt x="992083" y="143966"/>
                  </a:lnTo>
                  <a:lnTo>
                    <a:pt x="904963" y="59016"/>
                  </a:lnTo>
                  <a:lnTo>
                    <a:pt x="84133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55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605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64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55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605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64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546197" y="6161760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2" y="2414143"/>
                  </a:moveTo>
                  <a:lnTo>
                    <a:pt x="4318" y="2288146"/>
                  </a:lnTo>
                  <a:lnTo>
                    <a:pt x="13716" y="2162149"/>
                  </a:lnTo>
                  <a:lnTo>
                    <a:pt x="30226" y="2036864"/>
                  </a:lnTo>
                  <a:lnTo>
                    <a:pt x="53340" y="1912302"/>
                  </a:lnTo>
                  <a:lnTo>
                    <a:pt x="82804" y="1789188"/>
                  </a:lnTo>
                  <a:lnTo>
                    <a:pt x="118872" y="1668233"/>
                  </a:lnTo>
                  <a:lnTo>
                    <a:pt x="160655" y="1549425"/>
                  </a:lnTo>
                  <a:lnTo>
                    <a:pt x="208788" y="1432788"/>
                  </a:lnTo>
                  <a:lnTo>
                    <a:pt x="263525" y="1318310"/>
                  </a:lnTo>
                  <a:lnTo>
                    <a:pt x="324104" y="1207427"/>
                  </a:lnTo>
                  <a:lnTo>
                    <a:pt x="389509" y="1099426"/>
                  </a:lnTo>
                  <a:lnTo>
                    <a:pt x="461518" y="995756"/>
                  </a:lnTo>
                  <a:lnTo>
                    <a:pt x="538607" y="894956"/>
                  </a:lnTo>
                  <a:lnTo>
                    <a:pt x="620649" y="799198"/>
                  </a:lnTo>
                  <a:lnTo>
                    <a:pt x="707136" y="707034"/>
                  </a:lnTo>
                  <a:lnTo>
                    <a:pt x="799211" y="620636"/>
                  </a:lnTo>
                  <a:lnTo>
                    <a:pt x="894969" y="538556"/>
                  </a:lnTo>
                  <a:lnTo>
                    <a:pt x="995045" y="461518"/>
                  </a:lnTo>
                  <a:lnTo>
                    <a:pt x="1099439" y="389521"/>
                  </a:lnTo>
                  <a:lnTo>
                    <a:pt x="1207516" y="324002"/>
                  </a:lnTo>
                  <a:lnTo>
                    <a:pt x="1318387" y="263525"/>
                  </a:lnTo>
                  <a:lnTo>
                    <a:pt x="1432179" y="208800"/>
                  </a:lnTo>
                  <a:lnTo>
                    <a:pt x="1548765" y="160566"/>
                  </a:lnTo>
                  <a:lnTo>
                    <a:pt x="1668272" y="118084"/>
                  </a:lnTo>
                  <a:lnTo>
                    <a:pt x="1789176" y="82080"/>
                  </a:lnTo>
                  <a:lnTo>
                    <a:pt x="1912366" y="52565"/>
                  </a:lnTo>
                  <a:lnTo>
                    <a:pt x="2036191" y="29527"/>
                  </a:lnTo>
                  <a:lnTo>
                    <a:pt x="2162175" y="12966"/>
                  </a:lnTo>
                  <a:lnTo>
                    <a:pt x="2288159" y="3606"/>
                  </a:lnTo>
                  <a:lnTo>
                    <a:pt x="2414143" y="0"/>
                  </a:lnTo>
                  <a:lnTo>
                    <a:pt x="2540127" y="3606"/>
                  </a:lnTo>
                  <a:lnTo>
                    <a:pt x="2666238" y="12966"/>
                  </a:lnTo>
                  <a:lnTo>
                    <a:pt x="2741852" y="22966"/>
                  </a:lnTo>
                </a:path>
                <a:path w="2741930" h="4125595">
                  <a:moveTo>
                    <a:pt x="712106" y="4125237"/>
                  </a:moveTo>
                  <a:lnTo>
                    <a:pt x="620649" y="4029094"/>
                  </a:lnTo>
                  <a:lnTo>
                    <a:pt x="538607" y="3933338"/>
                  </a:lnTo>
                  <a:lnTo>
                    <a:pt x="461518" y="3832537"/>
                  </a:lnTo>
                  <a:lnTo>
                    <a:pt x="389509" y="3728858"/>
                  </a:lnTo>
                  <a:lnTo>
                    <a:pt x="324104" y="3620858"/>
                  </a:lnTo>
                  <a:lnTo>
                    <a:pt x="263525" y="3509976"/>
                  </a:lnTo>
                  <a:lnTo>
                    <a:pt x="208788" y="3395498"/>
                  </a:lnTo>
                  <a:lnTo>
                    <a:pt x="160655" y="3278861"/>
                  </a:lnTo>
                  <a:lnTo>
                    <a:pt x="118110" y="3160062"/>
                  </a:lnTo>
                  <a:lnTo>
                    <a:pt x="82169" y="3039099"/>
                  </a:lnTo>
                  <a:lnTo>
                    <a:pt x="52578" y="2915983"/>
                  </a:lnTo>
                  <a:lnTo>
                    <a:pt x="29591" y="2791421"/>
                  </a:lnTo>
                  <a:lnTo>
                    <a:pt x="12954" y="2666149"/>
                  </a:lnTo>
                  <a:lnTo>
                    <a:pt x="3683" y="2540139"/>
                  </a:lnTo>
                  <a:lnTo>
                    <a:pt x="0" y="2414143"/>
                  </a:lnTo>
                  <a:lnTo>
                    <a:pt x="762" y="241414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82243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35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67" y="876922"/>
                  </a:lnTo>
                  <a:lnTo>
                    <a:pt x="876935" y="876922"/>
                  </a:lnTo>
                  <a:lnTo>
                    <a:pt x="876935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0479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67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35" y="0"/>
                  </a:lnTo>
                  <a:lnTo>
                    <a:pt x="876935" y="876922"/>
                  </a:lnTo>
                  <a:lnTo>
                    <a:pt x="438467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876922" y="0"/>
                  </a:moveTo>
                  <a:lnTo>
                    <a:pt x="0" y="0"/>
                  </a:lnTo>
                  <a:lnTo>
                    <a:pt x="0" y="876922"/>
                  </a:lnTo>
                  <a:lnTo>
                    <a:pt x="438454" y="876922"/>
                  </a:lnTo>
                  <a:lnTo>
                    <a:pt x="876922" y="876922"/>
                  </a:lnTo>
                  <a:lnTo>
                    <a:pt x="876922" y="0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928085" y="5502960"/>
              <a:ext cx="876935" cy="876935"/>
            </a:xfrm>
            <a:custGeom>
              <a:avLst/>
              <a:gdLst/>
              <a:ahLst/>
              <a:cxnLst/>
              <a:rect l="l" t="t" r="r" b="b"/>
              <a:pathLst>
                <a:path w="876934" h="876935">
                  <a:moveTo>
                    <a:pt x="438454" y="876922"/>
                  </a:moveTo>
                  <a:lnTo>
                    <a:pt x="0" y="876922"/>
                  </a:lnTo>
                  <a:lnTo>
                    <a:pt x="0" y="0"/>
                  </a:lnTo>
                  <a:lnTo>
                    <a:pt x="876922" y="0"/>
                  </a:lnTo>
                  <a:lnTo>
                    <a:pt x="876922" y="876922"/>
                  </a:lnTo>
                  <a:lnTo>
                    <a:pt x="438454" y="876922"/>
                  </a:lnTo>
                  <a:close/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575220" y="5595124"/>
              <a:ext cx="1913889" cy="692150"/>
            </a:xfrm>
            <a:custGeom>
              <a:avLst/>
              <a:gdLst/>
              <a:ahLst/>
              <a:cxnLst/>
              <a:rect l="l" t="t" r="r" b="b"/>
              <a:pathLst>
                <a:path w="1913890" h="692150">
                  <a:moveTo>
                    <a:pt x="685685" y="292430"/>
                  </a:moveTo>
                  <a:lnTo>
                    <a:pt x="664476" y="214007"/>
                  </a:lnTo>
                  <a:lnTo>
                    <a:pt x="644766" y="173647"/>
                  </a:lnTo>
                  <a:lnTo>
                    <a:pt x="619734" y="136004"/>
                  </a:lnTo>
                  <a:lnTo>
                    <a:pt x="589521" y="101511"/>
                  </a:lnTo>
                  <a:lnTo>
                    <a:pt x="547751" y="65874"/>
                  </a:lnTo>
                  <a:lnTo>
                    <a:pt x="501637" y="37731"/>
                  </a:lnTo>
                  <a:lnTo>
                    <a:pt x="460641" y="20878"/>
                  </a:lnTo>
                  <a:lnTo>
                    <a:pt x="399656" y="4914"/>
                  </a:lnTo>
                  <a:lnTo>
                    <a:pt x="345465" y="723"/>
                  </a:lnTo>
                  <a:lnTo>
                    <a:pt x="290842" y="4914"/>
                  </a:lnTo>
                  <a:lnTo>
                    <a:pt x="238188" y="17335"/>
                  </a:lnTo>
                  <a:lnTo>
                    <a:pt x="188455" y="37731"/>
                  </a:lnTo>
                  <a:lnTo>
                    <a:pt x="142544" y="65874"/>
                  </a:lnTo>
                  <a:lnTo>
                    <a:pt x="101409" y="101511"/>
                  </a:lnTo>
                  <a:lnTo>
                    <a:pt x="65417" y="143281"/>
                  </a:lnTo>
                  <a:lnTo>
                    <a:pt x="37058" y="189395"/>
                  </a:lnTo>
                  <a:lnTo>
                    <a:pt x="16548" y="239039"/>
                  </a:lnTo>
                  <a:lnTo>
                    <a:pt x="4089" y="291376"/>
                  </a:lnTo>
                  <a:lnTo>
                    <a:pt x="114" y="342696"/>
                  </a:lnTo>
                  <a:lnTo>
                    <a:pt x="0" y="347014"/>
                  </a:lnTo>
                  <a:lnTo>
                    <a:pt x="3924" y="398919"/>
                  </a:lnTo>
                  <a:lnTo>
                    <a:pt x="15913" y="450507"/>
                  </a:lnTo>
                  <a:lnTo>
                    <a:pt x="35737" y="499668"/>
                  </a:lnTo>
                  <a:lnTo>
                    <a:pt x="63258" y="545719"/>
                  </a:lnTo>
                  <a:lnTo>
                    <a:pt x="96342" y="585749"/>
                  </a:lnTo>
                  <a:lnTo>
                    <a:pt x="134708" y="620242"/>
                  </a:lnTo>
                  <a:lnTo>
                    <a:pt x="177647" y="648792"/>
                  </a:lnTo>
                  <a:lnTo>
                    <a:pt x="224523" y="670991"/>
                  </a:lnTo>
                  <a:lnTo>
                    <a:pt x="225958" y="671715"/>
                  </a:lnTo>
                  <a:lnTo>
                    <a:pt x="232435" y="671715"/>
                  </a:lnTo>
                  <a:lnTo>
                    <a:pt x="235318" y="670280"/>
                  </a:lnTo>
                  <a:lnTo>
                    <a:pt x="237477" y="667397"/>
                  </a:lnTo>
                  <a:lnTo>
                    <a:pt x="238848" y="665340"/>
                  </a:lnTo>
                  <a:lnTo>
                    <a:pt x="238912" y="642200"/>
                  </a:lnTo>
                  <a:lnTo>
                    <a:pt x="238912" y="457161"/>
                  </a:lnTo>
                  <a:lnTo>
                    <a:pt x="234594" y="452132"/>
                  </a:lnTo>
                  <a:lnTo>
                    <a:pt x="136690" y="452132"/>
                  </a:lnTo>
                  <a:lnTo>
                    <a:pt x="136690" y="371487"/>
                  </a:lnTo>
                  <a:lnTo>
                    <a:pt x="233870" y="371487"/>
                  </a:lnTo>
                  <a:lnTo>
                    <a:pt x="238912" y="366445"/>
                  </a:lnTo>
                  <a:lnTo>
                    <a:pt x="239014" y="344855"/>
                  </a:lnTo>
                  <a:lnTo>
                    <a:pt x="246049" y="299656"/>
                  </a:lnTo>
                  <a:lnTo>
                    <a:pt x="266077" y="257556"/>
                  </a:lnTo>
                  <a:lnTo>
                    <a:pt x="296862" y="221297"/>
                  </a:lnTo>
                  <a:lnTo>
                    <a:pt x="336283" y="192887"/>
                  </a:lnTo>
                  <a:lnTo>
                    <a:pt x="382231" y="174371"/>
                  </a:lnTo>
                  <a:lnTo>
                    <a:pt x="432574" y="167741"/>
                  </a:lnTo>
                  <a:lnTo>
                    <a:pt x="480098" y="167741"/>
                  </a:lnTo>
                  <a:lnTo>
                    <a:pt x="480098" y="248386"/>
                  </a:lnTo>
                  <a:lnTo>
                    <a:pt x="432574" y="248386"/>
                  </a:lnTo>
                  <a:lnTo>
                    <a:pt x="409765" y="249885"/>
                  </a:lnTo>
                  <a:lnTo>
                    <a:pt x="370103" y="262051"/>
                  </a:lnTo>
                  <a:lnTo>
                    <a:pt x="339293" y="287667"/>
                  </a:lnTo>
                  <a:lnTo>
                    <a:pt x="321894" y="324294"/>
                  </a:lnTo>
                  <a:lnTo>
                    <a:pt x="319544" y="365734"/>
                  </a:lnTo>
                  <a:lnTo>
                    <a:pt x="324586" y="371487"/>
                  </a:lnTo>
                  <a:lnTo>
                    <a:pt x="379298" y="371487"/>
                  </a:lnTo>
                  <a:lnTo>
                    <a:pt x="385064" y="366445"/>
                  </a:lnTo>
                  <a:lnTo>
                    <a:pt x="385064" y="354215"/>
                  </a:lnTo>
                  <a:lnTo>
                    <a:pt x="380022" y="349173"/>
                  </a:lnTo>
                  <a:lnTo>
                    <a:pt x="341147" y="349173"/>
                  </a:lnTo>
                  <a:lnTo>
                    <a:pt x="341147" y="344855"/>
                  </a:lnTo>
                  <a:lnTo>
                    <a:pt x="349554" y="308838"/>
                  </a:lnTo>
                  <a:lnTo>
                    <a:pt x="371195" y="285013"/>
                  </a:lnTo>
                  <a:lnTo>
                    <a:pt x="400672" y="271868"/>
                  </a:lnTo>
                  <a:lnTo>
                    <a:pt x="432574" y="267817"/>
                  </a:lnTo>
                  <a:lnTo>
                    <a:pt x="495935" y="267817"/>
                  </a:lnTo>
                  <a:lnTo>
                    <a:pt x="500976" y="263499"/>
                  </a:lnTo>
                  <a:lnTo>
                    <a:pt x="500976" y="167741"/>
                  </a:lnTo>
                  <a:lnTo>
                    <a:pt x="500976" y="149021"/>
                  </a:lnTo>
                  <a:lnTo>
                    <a:pt x="496646" y="142544"/>
                  </a:lnTo>
                  <a:lnTo>
                    <a:pt x="432574" y="142544"/>
                  </a:lnTo>
                  <a:lnTo>
                    <a:pt x="392684" y="146494"/>
                  </a:lnTo>
                  <a:lnTo>
                    <a:pt x="353733" y="157937"/>
                  </a:lnTo>
                  <a:lnTo>
                    <a:pt x="316953" y="176263"/>
                  </a:lnTo>
                  <a:lnTo>
                    <a:pt x="283552" y="200863"/>
                  </a:lnTo>
                  <a:lnTo>
                    <a:pt x="255270" y="232041"/>
                  </a:lnTo>
                  <a:lnTo>
                    <a:pt x="234505" y="266649"/>
                  </a:lnTo>
                  <a:lnTo>
                    <a:pt x="221691" y="303834"/>
                  </a:lnTo>
                  <a:lnTo>
                    <a:pt x="217322" y="342696"/>
                  </a:lnTo>
                  <a:lnTo>
                    <a:pt x="217322" y="347014"/>
                  </a:lnTo>
                  <a:lnTo>
                    <a:pt x="120840" y="347014"/>
                  </a:lnTo>
                  <a:lnTo>
                    <a:pt x="115087" y="351332"/>
                  </a:lnTo>
                  <a:lnTo>
                    <a:pt x="115087" y="466534"/>
                  </a:lnTo>
                  <a:lnTo>
                    <a:pt x="120129" y="471563"/>
                  </a:lnTo>
                  <a:lnTo>
                    <a:pt x="217322" y="471563"/>
                  </a:lnTo>
                  <a:lnTo>
                    <a:pt x="217322" y="642200"/>
                  </a:lnTo>
                  <a:lnTo>
                    <a:pt x="174790" y="620445"/>
                  </a:lnTo>
                  <a:lnTo>
                    <a:pt x="136601" y="592912"/>
                  </a:lnTo>
                  <a:lnTo>
                    <a:pt x="103149" y="560273"/>
                  </a:lnTo>
                  <a:lnTo>
                    <a:pt x="74853" y="523227"/>
                  </a:lnTo>
                  <a:lnTo>
                    <a:pt x="52133" y="482473"/>
                  </a:lnTo>
                  <a:lnTo>
                    <a:pt x="35382" y="438696"/>
                  </a:lnTo>
                  <a:lnTo>
                    <a:pt x="25031" y="392595"/>
                  </a:lnTo>
                  <a:lnTo>
                    <a:pt x="21501" y="344855"/>
                  </a:lnTo>
                  <a:lnTo>
                    <a:pt x="24993" y="296913"/>
                  </a:lnTo>
                  <a:lnTo>
                    <a:pt x="35179" y="251167"/>
                  </a:lnTo>
                  <a:lnTo>
                    <a:pt x="51549" y="208127"/>
                  </a:lnTo>
                  <a:lnTo>
                    <a:pt x="73596" y="168300"/>
                  </a:lnTo>
                  <a:lnTo>
                    <a:pt x="100838" y="132168"/>
                  </a:lnTo>
                  <a:lnTo>
                    <a:pt x="132778" y="100228"/>
                  </a:lnTo>
                  <a:lnTo>
                    <a:pt x="168910" y="72986"/>
                  </a:lnTo>
                  <a:lnTo>
                    <a:pt x="208737" y="50939"/>
                  </a:lnTo>
                  <a:lnTo>
                    <a:pt x="251764" y="34569"/>
                  </a:lnTo>
                  <a:lnTo>
                    <a:pt x="297510" y="24384"/>
                  </a:lnTo>
                  <a:lnTo>
                    <a:pt x="345465" y="20878"/>
                  </a:lnTo>
                  <a:lnTo>
                    <a:pt x="393090" y="24422"/>
                  </a:lnTo>
                  <a:lnTo>
                    <a:pt x="438619" y="34696"/>
                  </a:lnTo>
                  <a:lnTo>
                    <a:pt x="481558" y="51181"/>
                  </a:lnTo>
                  <a:lnTo>
                    <a:pt x="521385" y="73355"/>
                  </a:lnTo>
                  <a:lnTo>
                    <a:pt x="557568" y="100723"/>
                  </a:lnTo>
                  <a:lnTo>
                    <a:pt x="589597" y="132753"/>
                  </a:lnTo>
                  <a:lnTo>
                    <a:pt x="616966" y="168935"/>
                  </a:lnTo>
                  <a:lnTo>
                    <a:pt x="639140" y="208762"/>
                  </a:lnTo>
                  <a:lnTo>
                    <a:pt x="655624" y="251701"/>
                  </a:lnTo>
                  <a:lnTo>
                    <a:pt x="665899" y="297230"/>
                  </a:lnTo>
                  <a:lnTo>
                    <a:pt x="669277" y="342696"/>
                  </a:lnTo>
                  <a:lnTo>
                    <a:pt x="669378" y="345579"/>
                  </a:lnTo>
                  <a:lnTo>
                    <a:pt x="665911" y="392811"/>
                  </a:lnTo>
                  <a:lnTo>
                    <a:pt x="655688" y="438556"/>
                  </a:lnTo>
                  <a:lnTo>
                    <a:pt x="639267" y="481596"/>
                  </a:lnTo>
                  <a:lnTo>
                    <a:pt x="617143" y="521423"/>
                  </a:lnTo>
                  <a:lnTo>
                    <a:pt x="589838" y="557555"/>
                  </a:lnTo>
                  <a:lnTo>
                    <a:pt x="557847" y="589495"/>
                  </a:lnTo>
                  <a:lnTo>
                    <a:pt x="521690" y="616737"/>
                  </a:lnTo>
                  <a:lnTo>
                    <a:pt x="481876" y="638784"/>
                  </a:lnTo>
                  <a:lnTo>
                    <a:pt x="438886" y="655154"/>
                  </a:lnTo>
                  <a:lnTo>
                    <a:pt x="393242" y="665340"/>
                  </a:lnTo>
                  <a:lnTo>
                    <a:pt x="345465" y="668832"/>
                  </a:lnTo>
                  <a:lnTo>
                    <a:pt x="341147" y="668832"/>
                  </a:lnTo>
                  <a:lnTo>
                    <a:pt x="341147" y="472287"/>
                  </a:lnTo>
                  <a:lnTo>
                    <a:pt x="496646" y="472287"/>
                  </a:lnTo>
                  <a:lnTo>
                    <a:pt x="502412" y="467969"/>
                  </a:lnTo>
                  <a:lnTo>
                    <a:pt x="502412" y="354215"/>
                  </a:lnTo>
                  <a:lnTo>
                    <a:pt x="497370" y="349173"/>
                  </a:lnTo>
                  <a:lnTo>
                    <a:pt x="421779" y="349173"/>
                  </a:lnTo>
                  <a:lnTo>
                    <a:pt x="416013" y="353491"/>
                  </a:lnTo>
                  <a:lnTo>
                    <a:pt x="416013" y="365734"/>
                  </a:lnTo>
                  <a:lnTo>
                    <a:pt x="421055" y="371487"/>
                  </a:lnTo>
                  <a:lnTo>
                    <a:pt x="480809" y="371487"/>
                  </a:lnTo>
                  <a:lnTo>
                    <a:pt x="480809" y="452132"/>
                  </a:lnTo>
                  <a:lnTo>
                    <a:pt x="325310" y="452132"/>
                  </a:lnTo>
                  <a:lnTo>
                    <a:pt x="319544" y="456450"/>
                  </a:lnTo>
                  <a:lnTo>
                    <a:pt x="319544" y="686828"/>
                  </a:lnTo>
                  <a:lnTo>
                    <a:pt x="324586" y="691159"/>
                  </a:lnTo>
                  <a:lnTo>
                    <a:pt x="329628" y="691870"/>
                  </a:lnTo>
                  <a:lnTo>
                    <a:pt x="345465" y="691870"/>
                  </a:lnTo>
                  <a:lnTo>
                    <a:pt x="399656" y="687679"/>
                  </a:lnTo>
                  <a:lnTo>
                    <a:pt x="451993" y="675271"/>
                  </a:lnTo>
                  <a:lnTo>
                    <a:pt x="467639" y="668832"/>
                  </a:lnTo>
                  <a:lnTo>
                    <a:pt x="501637" y="654875"/>
                  </a:lnTo>
                  <a:lnTo>
                    <a:pt x="547751" y="626732"/>
                  </a:lnTo>
                  <a:lnTo>
                    <a:pt x="589521" y="591083"/>
                  </a:lnTo>
                  <a:lnTo>
                    <a:pt x="625157" y="549325"/>
                  </a:lnTo>
                  <a:lnTo>
                    <a:pt x="653300" y="503212"/>
                  </a:lnTo>
                  <a:lnTo>
                    <a:pt x="673696" y="453567"/>
                  </a:lnTo>
                  <a:lnTo>
                    <a:pt x="685685" y="402996"/>
                  </a:lnTo>
                  <a:lnTo>
                    <a:pt x="685685" y="292430"/>
                  </a:lnTo>
                  <a:close/>
                </a:path>
                <a:path w="1913890" h="692150">
                  <a:moveTo>
                    <a:pt x="1781136" y="221018"/>
                  </a:moveTo>
                  <a:lnTo>
                    <a:pt x="1774050" y="185585"/>
                  </a:lnTo>
                  <a:lnTo>
                    <a:pt x="1759546" y="164007"/>
                  </a:lnTo>
                  <a:lnTo>
                    <a:pt x="1759546" y="221018"/>
                  </a:lnTo>
                  <a:lnTo>
                    <a:pt x="1759546" y="469392"/>
                  </a:lnTo>
                  <a:lnTo>
                    <a:pt x="1754111" y="496290"/>
                  </a:lnTo>
                  <a:lnTo>
                    <a:pt x="1739290" y="518261"/>
                  </a:lnTo>
                  <a:lnTo>
                    <a:pt x="1717319" y="533082"/>
                  </a:lnTo>
                  <a:lnTo>
                    <a:pt x="1690433" y="538505"/>
                  </a:lnTo>
                  <a:lnTo>
                    <a:pt x="1442046" y="538505"/>
                  </a:lnTo>
                  <a:lnTo>
                    <a:pt x="1415135" y="533082"/>
                  </a:lnTo>
                  <a:lnTo>
                    <a:pt x="1393177" y="518261"/>
                  </a:lnTo>
                  <a:lnTo>
                    <a:pt x="1378356" y="496290"/>
                  </a:lnTo>
                  <a:lnTo>
                    <a:pt x="1372933" y="469392"/>
                  </a:lnTo>
                  <a:lnTo>
                    <a:pt x="1372933" y="221018"/>
                  </a:lnTo>
                  <a:lnTo>
                    <a:pt x="1378356" y="194119"/>
                  </a:lnTo>
                  <a:lnTo>
                    <a:pt x="1393177" y="172161"/>
                  </a:lnTo>
                  <a:lnTo>
                    <a:pt x="1415135" y="157340"/>
                  </a:lnTo>
                  <a:lnTo>
                    <a:pt x="1442046" y="151904"/>
                  </a:lnTo>
                  <a:lnTo>
                    <a:pt x="1690433" y="151904"/>
                  </a:lnTo>
                  <a:lnTo>
                    <a:pt x="1717319" y="157340"/>
                  </a:lnTo>
                  <a:lnTo>
                    <a:pt x="1739290" y="172161"/>
                  </a:lnTo>
                  <a:lnTo>
                    <a:pt x="1754111" y="194119"/>
                  </a:lnTo>
                  <a:lnTo>
                    <a:pt x="1759546" y="221018"/>
                  </a:lnTo>
                  <a:lnTo>
                    <a:pt x="1759546" y="164007"/>
                  </a:lnTo>
                  <a:lnTo>
                    <a:pt x="1754682" y="156768"/>
                  </a:lnTo>
                  <a:lnTo>
                    <a:pt x="1747456" y="151904"/>
                  </a:lnTo>
                  <a:lnTo>
                    <a:pt x="1725853" y="137401"/>
                  </a:lnTo>
                  <a:lnTo>
                    <a:pt x="1690433" y="130302"/>
                  </a:lnTo>
                  <a:lnTo>
                    <a:pt x="1442046" y="130302"/>
                  </a:lnTo>
                  <a:lnTo>
                    <a:pt x="1406601" y="137401"/>
                  </a:lnTo>
                  <a:lnTo>
                    <a:pt x="1377784" y="156768"/>
                  </a:lnTo>
                  <a:lnTo>
                    <a:pt x="1358417" y="185585"/>
                  </a:lnTo>
                  <a:lnTo>
                    <a:pt x="1351330" y="221018"/>
                  </a:lnTo>
                  <a:lnTo>
                    <a:pt x="1351330" y="469392"/>
                  </a:lnTo>
                  <a:lnTo>
                    <a:pt x="1358417" y="504825"/>
                  </a:lnTo>
                  <a:lnTo>
                    <a:pt x="1377784" y="533641"/>
                  </a:lnTo>
                  <a:lnTo>
                    <a:pt x="1406601" y="553021"/>
                  </a:lnTo>
                  <a:lnTo>
                    <a:pt x="1442046" y="560095"/>
                  </a:lnTo>
                  <a:lnTo>
                    <a:pt x="1690433" y="560095"/>
                  </a:lnTo>
                  <a:lnTo>
                    <a:pt x="1725853" y="553021"/>
                  </a:lnTo>
                  <a:lnTo>
                    <a:pt x="1747443" y="538505"/>
                  </a:lnTo>
                  <a:lnTo>
                    <a:pt x="1754682" y="533641"/>
                  </a:lnTo>
                  <a:lnTo>
                    <a:pt x="1774050" y="504825"/>
                  </a:lnTo>
                  <a:lnTo>
                    <a:pt x="1781136" y="469392"/>
                  </a:lnTo>
                  <a:lnTo>
                    <a:pt x="1781136" y="221018"/>
                  </a:lnTo>
                  <a:close/>
                </a:path>
                <a:path w="1913890" h="692150">
                  <a:moveTo>
                    <a:pt x="1913597" y="345414"/>
                  </a:moveTo>
                  <a:lnTo>
                    <a:pt x="1909343" y="291007"/>
                  </a:lnTo>
                  <a:lnTo>
                    <a:pt x="1896745" y="238467"/>
                  </a:lnTo>
                  <a:lnTo>
                    <a:pt x="1891284" y="225285"/>
                  </a:lnTo>
                  <a:lnTo>
                    <a:pt x="1891284" y="345414"/>
                  </a:lnTo>
                  <a:lnTo>
                    <a:pt x="1891284" y="345719"/>
                  </a:lnTo>
                  <a:lnTo>
                    <a:pt x="1887766" y="393344"/>
                  </a:lnTo>
                  <a:lnTo>
                    <a:pt x="1877542" y="438937"/>
                  </a:lnTo>
                  <a:lnTo>
                    <a:pt x="1861108" y="481850"/>
                  </a:lnTo>
                  <a:lnTo>
                    <a:pt x="1838960" y="521589"/>
                  </a:lnTo>
                  <a:lnTo>
                    <a:pt x="1811629" y="557644"/>
                  </a:lnTo>
                  <a:lnTo>
                    <a:pt x="1779600" y="589534"/>
                  </a:lnTo>
                  <a:lnTo>
                    <a:pt x="1743367" y="616737"/>
                  </a:lnTo>
                  <a:lnTo>
                    <a:pt x="1703451" y="638771"/>
                  </a:lnTo>
                  <a:lnTo>
                    <a:pt x="1660347" y="655129"/>
                  </a:lnTo>
                  <a:lnTo>
                    <a:pt x="1614563" y="665314"/>
                  </a:lnTo>
                  <a:lnTo>
                    <a:pt x="1566595" y="668807"/>
                  </a:lnTo>
                  <a:lnTo>
                    <a:pt x="1518818" y="665314"/>
                  </a:lnTo>
                  <a:lnTo>
                    <a:pt x="1473225" y="655129"/>
                  </a:lnTo>
                  <a:lnTo>
                    <a:pt x="1430299" y="638771"/>
                  </a:lnTo>
                  <a:lnTo>
                    <a:pt x="1390561" y="616737"/>
                  </a:lnTo>
                  <a:lnTo>
                    <a:pt x="1354505" y="589534"/>
                  </a:lnTo>
                  <a:lnTo>
                    <a:pt x="1322616" y="557644"/>
                  </a:lnTo>
                  <a:lnTo>
                    <a:pt x="1295412" y="521589"/>
                  </a:lnTo>
                  <a:lnTo>
                    <a:pt x="1273378" y="481850"/>
                  </a:lnTo>
                  <a:lnTo>
                    <a:pt x="1257020" y="438937"/>
                  </a:lnTo>
                  <a:lnTo>
                    <a:pt x="1246835" y="393344"/>
                  </a:lnTo>
                  <a:lnTo>
                    <a:pt x="1243342" y="345719"/>
                  </a:lnTo>
                  <a:lnTo>
                    <a:pt x="1243342" y="345414"/>
                  </a:lnTo>
                  <a:lnTo>
                    <a:pt x="1246835" y="297446"/>
                  </a:lnTo>
                  <a:lnTo>
                    <a:pt x="1257020" y="251561"/>
                  </a:lnTo>
                  <a:lnTo>
                    <a:pt x="1273378" y="208407"/>
                  </a:lnTo>
                  <a:lnTo>
                    <a:pt x="1295412" y="168478"/>
                  </a:lnTo>
                  <a:lnTo>
                    <a:pt x="1322616" y="132283"/>
                  </a:lnTo>
                  <a:lnTo>
                    <a:pt x="1354505" y="100304"/>
                  </a:lnTo>
                  <a:lnTo>
                    <a:pt x="1390561" y="73025"/>
                  </a:lnTo>
                  <a:lnTo>
                    <a:pt x="1430299" y="50952"/>
                  </a:lnTo>
                  <a:lnTo>
                    <a:pt x="1473225" y="34582"/>
                  </a:lnTo>
                  <a:lnTo>
                    <a:pt x="1518818" y="24396"/>
                  </a:lnTo>
                  <a:lnTo>
                    <a:pt x="1566595" y="20878"/>
                  </a:lnTo>
                  <a:lnTo>
                    <a:pt x="1614563" y="24396"/>
                  </a:lnTo>
                  <a:lnTo>
                    <a:pt x="1660347" y="34582"/>
                  </a:lnTo>
                  <a:lnTo>
                    <a:pt x="1703451" y="50952"/>
                  </a:lnTo>
                  <a:lnTo>
                    <a:pt x="1743367" y="73025"/>
                  </a:lnTo>
                  <a:lnTo>
                    <a:pt x="1779600" y="100304"/>
                  </a:lnTo>
                  <a:lnTo>
                    <a:pt x="1811629" y="132283"/>
                  </a:lnTo>
                  <a:lnTo>
                    <a:pt x="1838960" y="168478"/>
                  </a:lnTo>
                  <a:lnTo>
                    <a:pt x="1861108" y="208407"/>
                  </a:lnTo>
                  <a:lnTo>
                    <a:pt x="1877542" y="251561"/>
                  </a:lnTo>
                  <a:lnTo>
                    <a:pt x="1887766" y="297446"/>
                  </a:lnTo>
                  <a:lnTo>
                    <a:pt x="1891284" y="345414"/>
                  </a:lnTo>
                  <a:lnTo>
                    <a:pt x="1891284" y="225285"/>
                  </a:lnTo>
                  <a:lnTo>
                    <a:pt x="1876132" y="188709"/>
                  </a:lnTo>
                  <a:lnTo>
                    <a:pt x="1847811" y="142557"/>
                  </a:lnTo>
                  <a:lnTo>
                    <a:pt x="1812099" y="100787"/>
                  </a:lnTo>
                  <a:lnTo>
                    <a:pt x="1770672" y="65151"/>
                  </a:lnTo>
                  <a:lnTo>
                    <a:pt x="1724685" y="37007"/>
                  </a:lnTo>
                  <a:lnTo>
                    <a:pt x="1685366" y="20878"/>
                  </a:lnTo>
                  <a:lnTo>
                    <a:pt x="1622209" y="4191"/>
                  </a:lnTo>
                  <a:lnTo>
                    <a:pt x="1567319" y="0"/>
                  </a:lnTo>
                  <a:lnTo>
                    <a:pt x="1513116" y="4191"/>
                  </a:lnTo>
                  <a:lnTo>
                    <a:pt x="1460817" y="16611"/>
                  </a:lnTo>
                  <a:lnTo>
                    <a:pt x="1411287" y="37007"/>
                  </a:lnTo>
                  <a:lnTo>
                    <a:pt x="1365377" y="65151"/>
                  </a:lnTo>
                  <a:lnTo>
                    <a:pt x="1323975" y="100787"/>
                  </a:lnTo>
                  <a:lnTo>
                    <a:pt x="1288249" y="142557"/>
                  </a:lnTo>
                  <a:lnTo>
                    <a:pt x="1259928" y="188709"/>
                  </a:lnTo>
                  <a:lnTo>
                    <a:pt x="1239316" y="238467"/>
                  </a:lnTo>
                  <a:lnTo>
                    <a:pt x="1226718" y="291007"/>
                  </a:lnTo>
                  <a:lnTo>
                    <a:pt x="1222451" y="345414"/>
                  </a:lnTo>
                  <a:lnTo>
                    <a:pt x="1222451" y="345719"/>
                  </a:lnTo>
                  <a:lnTo>
                    <a:pt x="1226718" y="399770"/>
                  </a:lnTo>
                  <a:lnTo>
                    <a:pt x="1239316" y="452056"/>
                  </a:lnTo>
                  <a:lnTo>
                    <a:pt x="1259928" y="501586"/>
                  </a:lnTo>
                  <a:lnTo>
                    <a:pt x="1288249" y="547497"/>
                  </a:lnTo>
                  <a:lnTo>
                    <a:pt x="1323975" y="588899"/>
                  </a:lnTo>
                  <a:lnTo>
                    <a:pt x="1365377" y="624890"/>
                  </a:lnTo>
                  <a:lnTo>
                    <a:pt x="1411287" y="653249"/>
                  </a:lnTo>
                  <a:lnTo>
                    <a:pt x="1460817" y="673760"/>
                  </a:lnTo>
                  <a:lnTo>
                    <a:pt x="1511338" y="685800"/>
                  </a:lnTo>
                  <a:lnTo>
                    <a:pt x="1621917" y="685800"/>
                  </a:lnTo>
                  <a:lnTo>
                    <a:pt x="1657654" y="678815"/>
                  </a:lnTo>
                  <a:lnTo>
                    <a:pt x="1687398" y="668807"/>
                  </a:lnTo>
                  <a:lnTo>
                    <a:pt x="1700237" y="664502"/>
                  </a:lnTo>
                  <a:lnTo>
                    <a:pt x="1740471" y="644664"/>
                  </a:lnTo>
                  <a:lnTo>
                    <a:pt x="1777911" y="619417"/>
                  </a:lnTo>
                  <a:lnTo>
                    <a:pt x="1812099" y="588899"/>
                  </a:lnTo>
                  <a:lnTo>
                    <a:pt x="1847811" y="547497"/>
                  </a:lnTo>
                  <a:lnTo>
                    <a:pt x="1876132" y="501586"/>
                  </a:lnTo>
                  <a:lnTo>
                    <a:pt x="1896745" y="452056"/>
                  </a:lnTo>
                  <a:lnTo>
                    <a:pt x="1909343" y="399770"/>
                  </a:lnTo>
                  <a:lnTo>
                    <a:pt x="1913597" y="345719"/>
                  </a:lnTo>
                  <a:lnTo>
                    <a:pt x="1913597" y="345414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30944" y="5781573"/>
              <a:ext cx="257022" cy="2721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20960" y="5595112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60" y="0"/>
                  </a:moveTo>
                  <a:lnTo>
                    <a:pt x="290660" y="4192"/>
                  </a:lnTo>
                  <a:lnTo>
                    <a:pt x="238362" y="16611"/>
                  </a:lnTo>
                  <a:lnTo>
                    <a:pt x="188828" y="37013"/>
                  </a:lnTo>
                  <a:lnTo>
                    <a:pt x="142923" y="65156"/>
                  </a:lnTo>
                  <a:lnTo>
                    <a:pt x="101511" y="100799"/>
                  </a:lnTo>
                  <a:lnTo>
                    <a:pt x="65794" y="142563"/>
                  </a:lnTo>
                  <a:lnTo>
                    <a:pt x="37474" y="188717"/>
                  </a:lnTo>
                  <a:lnTo>
                    <a:pt x="16862" y="238467"/>
                  </a:lnTo>
                  <a:lnTo>
                    <a:pt x="4267" y="291019"/>
                  </a:lnTo>
                  <a:lnTo>
                    <a:pt x="0" y="345579"/>
                  </a:lnTo>
                  <a:lnTo>
                    <a:pt x="4267" y="399773"/>
                  </a:lnTo>
                  <a:lnTo>
                    <a:pt x="16862" y="452067"/>
                  </a:lnTo>
                  <a:lnTo>
                    <a:pt x="37474" y="501597"/>
                  </a:lnTo>
                  <a:lnTo>
                    <a:pt x="65794" y="547500"/>
                  </a:lnTo>
                  <a:lnTo>
                    <a:pt x="101511" y="588911"/>
                  </a:lnTo>
                  <a:lnTo>
                    <a:pt x="142923" y="624901"/>
                  </a:lnTo>
                  <a:lnTo>
                    <a:pt x="188828" y="653254"/>
                  </a:lnTo>
                  <a:lnTo>
                    <a:pt x="238362" y="673764"/>
                  </a:lnTo>
                  <a:lnTo>
                    <a:pt x="288882" y="685799"/>
                  </a:lnTo>
                  <a:lnTo>
                    <a:pt x="399457" y="685799"/>
                  </a:lnTo>
                  <a:lnTo>
                    <a:pt x="435198" y="678822"/>
                  </a:lnTo>
                  <a:lnTo>
                    <a:pt x="464944" y="668819"/>
                  </a:lnTo>
                  <a:lnTo>
                    <a:pt x="344855" y="668819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7"/>
                  </a:lnTo>
                  <a:lnTo>
                    <a:pt x="132769" y="589539"/>
                  </a:lnTo>
                  <a:lnTo>
                    <a:pt x="100883" y="557655"/>
                  </a:lnTo>
                  <a:lnTo>
                    <a:pt x="73675" y="521594"/>
                  </a:lnTo>
                  <a:lnTo>
                    <a:pt x="51643" y="481856"/>
                  </a:lnTo>
                  <a:lnTo>
                    <a:pt x="35287" y="438941"/>
                  </a:lnTo>
                  <a:lnTo>
                    <a:pt x="25107" y="393349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7" y="251562"/>
                  </a:lnTo>
                  <a:lnTo>
                    <a:pt x="51643" y="208411"/>
                  </a:lnTo>
                  <a:lnTo>
                    <a:pt x="73675" y="168489"/>
                  </a:lnTo>
                  <a:lnTo>
                    <a:pt x="100883" y="132290"/>
                  </a:lnTo>
                  <a:lnTo>
                    <a:pt x="132769" y="100307"/>
                  </a:lnTo>
                  <a:lnTo>
                    <a:pt x="168831" y="73032"/>
                  </a:lnTo>
                  <a:lnTo>
                    <a:pt x="208571" y="50960"/>
                  </a:lnTo>
                  <a:lnTo>
                    <a:pt x="251488" y="34584"/>
                  </a:lnTo>
                  <a:lnTo>
                    <a:pt x="297082" y="24396"/>
                  </a:lnTo>
                  <a:lnTo>
                    <a:pt x="344855" y="20891"/>
                  </a:lnTo>
                  <a:lnTo>
                    <a:pt x="462918" y="20891"/>
                  </a:lnTo>
                  <a:lnTo>
                    <a:pt x="452482" y="16611"/>
                  </a:lnTo>
                  <a:lnTo>
                    <a:pt x="399757" y="4192"/>
                  </a:lnTo>
                  <a:lnTo>
                    <a:pt x="344860" y="0"/>
                  </a:lnTo>
                  <a:close/>
                </a:path>
                <a:path w="691515" h="685800">
                  <a:moveTo>
                    <a:pt x="462918" y="20891"/>
                  </a:moveTo>
                  <a:lnTo>
                    <a:pt x="344855" y="20891"/>
                  </a:lnTo>
                  <a:lnTo>
                    <a:pt x="392988" y="24396"/>
                  </a:lnTo>
                  <a:lnTo>
                    <a:pt x="438878" y="34584"/>
                  </a:lnTo>
                  <a:lnTo>
                    <a:pt x="482031" y="50960"/>
                  </a:lnTo>
                  <a:lnTo>
                    <a:pt x="521954" y="73032"/>
                  </a:lnTo>
                  <a:lnTo>
                    <a:pt x="558155" y="100307"/>
                  </a:lnTo>
                  <a:lnTo>
                    <a:pt x="590139" y="132290"/>
                  </a:lnTo>
                  <a:lnTo>
                    <a:pt x="617414" y="168489"/>
                  </a:lnTo>
                  <a:lnTo>
                    <a:pt x="639486" y="208411"/>
                  </a:lnTo>
                  <a:lnTo>
                    <a:pt x="655863" y="251562"/>
                  </a:lnTo>
                  <a:lnTo>
                    <a:pt x="666051" y="297449"/>
                  </a:lnTo>
                  <a:lnTo>
                    <a:pt x="669556" y="345579"/>
                  </a:lnTo>
                  <a:lnTo>
                    <a:pt x="666018" y="393349"/>
                  </a:lnTo>
                  <a:lnTo>
                    <a:pt x="655746" y="438941"/>
                  </a:lnTo>
                  <a:lnTo>
                    <a:pt x="639251" y="481856"/>
                  </a:lnTo>
                  <a:lnTo>
                    <a:pt x="617048" y="521594"/>
                  </a:lnTo>
                  <a:lnTo>
                    <a:pt x="589650" y="557655"/>
                  </a:lnTo>
                  <a:lnTo>
                    <a:pt x="557567" y="589539"/>
                  </a:lnTo>
                  <a:lnTo>
                    <a:pt x="521315" y="616747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19"/>
                  </a:lnTo>
                  <a:lnTo>
                    <a:pt x="464944" y="668819"/>
                  </a:lnTo>
                  <a:lnTo>
                    <a:pt x="518020" y="644664"/>
                  </a:lnTo>
                  <a:lnTo>
                    <a:pt x="555459" y="619427"/>
                  </a:lnTo>
                  <a:lnTo>
                    <a:pt x="589635" y="588911"/>
                  </a:lnTo>
                  <a:lnTo>
                    <a:pt x="625353" y="547500"/>
                  </a:lnTo>
                  <a:lnTo>
                    <a:pt x="653676" y="501597"/>
                  </a:lnTo>
                  <a:lnTo>
                    <a:pt x="674292" y="452067"/>
                  </a:lnTo>
                  <a:lnTo>
                    <a:pt x="686890" y="399773"/>
                  </a:lnTo>
                  <a:lnTo>
                    <a:pt x="691159" y="345579"/>
                  </a:lnTo>
                  <a:lnTo>
                    <a:pt x="686890" y="291019"/>
                  </a:lnTo>
                  <a:lnTo>
                    <a:pt x="674292" y="238467"/>
                  </a:lnTo>
                  <a:lnTo>
                    <a:pt x="653676" y="188717"/>
                  </a:lnTo>
                  <a:lnTo>
                    <a:pt x="625353" y="142563"/>
                  </a:lnTo>
                  <a:lnTo>
                    <a:pt x="589635" y="100799"/>
                  </a:lnTo>
                  <a:lnTo>
                    <a:pt x="548217" y="65156"/>
                  </a:lnTo>
                  <a:lnTo>
                    <a:pt x="502235" y="37013"/>
                  </a:lnTo>
                  <a:lnTo>
                    <a:pt x="462918" y="20891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324782" y="5873013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3" y="3870"/>
                  </a:lnTo>
                  <a:lnTo>
                    <a:pt x="95359" y="8808"/>
                  </a:lnTo>
                  <a:lnTo>
                    <a:pt x="80632" y="15836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65" y="0"/>
                  </a:lnTo>
                  <a:lnTo>
                    <a:pt x="0" y="4318"/>
                  </a:lnTo>
                  <a:lnTo>
                    <a:pt x="0" y="235419"/>
                  </a:lnTo>
                  <a:lnTo>
                    <a:pt x="5029" y="241173"/>
                  </a:lnTo>
                  <a:lnTo>
                    <a:pt x="89992" y="241173"/>
                  </a:lnTo>
                  <a:lnTo>
                    <a:pt x="95745" y="236131"/>
                  </a:lnTo>
                  <a:lnTo>
                    <a:pt x="95745" y="151180"/>
                  </a:lnTo>
                  <a:lnTo>
                    <a:pt x="97084" y="131470"/>
                  </a:lnTo>
                  <a:lnTo>
                    <a:pt x="102138" y="113380"/>
                  </a:lnTo>
                  <a:lnTo>
                    <a:pt x="112456" y="100151"/>
                  </a:lnTo>
                  <a:lnTo>
                    <a:pt x="129590" y="95021"/>
                  </a:lnTo>
                  <a:lnTo>
                    <a:pt x="142226" y="97912"/>
                  </a:lnTo>
                  <a:lnTo>
                    <a:pt x="151282" y="105732"/>
                  </a:lnTo>
                  <a:lnTo>
                    <a:pt x="157233" y="117197"/>
                  </a:lnTo>
                  <a:lnTo>
                    <a:pt x="160553" y="131025"/>
                  </a:lnTo>
                  <a:lnTo>
                    <a:pt x="161264" y="136779"/>
                  </a:lnTo>
                  <a:lnTo>
                    <a:pt x="165582" y="140385"/>
                  </a:lnTo>
                  <a:lnTo>
                    <a:pt x="177101" y="140385"/>
                  </a:lnTo>
                  <a:lnTo>
                    <a:pt x="182143" y="134620"/>
                  </a:lnTo>
                  <a:lnTo>
                    <a:pt x="180708" y="128866"/>
                  </a:lnTo>
                  <a:lnTo>
                    <a:pt x="174520" y="105021"/>
                  </a:lnTo>
                  <a:lnTo>
                    <a:pt x="163609" y="87652"/>
                  </a:lnTo>
                  <a:lnTo>
                    <a:pt x="148109" y="77031"/>
                  </a:lnTo>
                  <a:lnTo>
                    <a:pt x="128155" y="73431"/>
                  </a:lnTo>
                  <a:lnTo>
                    <a:pt x="104721" y="78696"/>
                  </a:lnTo>
                  <a:lnTo>
                    <a:pt x="87563" y="93951"/>
                  </a:lnTo>
                  <a:lnTo>
                    <a:pt x="77020" y="118383"/>
                  </a:lnTo>
                  <a:lnTo>
                    <a:pt x="73431" y="151180"/>
                  </a:lnTo>
                  <a:lnTo>
                    <a:pt x="73431" y="218135"/>
                  </a:lnTo>
                  <a:lnTo>
                    <a:pt x="21590" y="218135"/>
                  </a:lnTo>
                  <a:lnTo>
                    <a:pt x="21590" y="22313"/>
                  </a:lnTo>
                  <a:lnTo>
                    <a:pt x="58318" y="22313"/>
                  </a:lnTo>
                  <a:lnTo>
                    <a:pt x="58318" y="39598"/>
                  </a:lnTo>
                  <a:lnTo>
                    <a:pt x="59029" y="43192"/>
                  </a:lnTo>
                  <a:lnTo>
                    <a:pt x="61912" y="45351"/>
                  </a:lnTo>
                  <a:lnTo>
                    <a:pt x="66230" y="46786"/>
                  </a:lnTo>
                  <a:lnTo>
                    <a:pt x="70548" y="46786"/>
                  </a:lnTo>
                  <a:lnTo>
                    <a:pt x="74879" y="45351"/>
                  </a:lnTo>
                  <a:lnTo>
                    <a:pt x="89683" y="35376"/>
                  </a:lnTo>
                  <a:lnTo>
                    <a:pt x="105837" y="28165"/>
                  </a:lnTo>
                  <a:lnTo>
                    <a:pt x="123069" y="23788"/>
                  </a:lnTo>
                  <a:lnTo>
                    <a:pt x="141109" y="22313"/>
                  </a:lnTo>
                  <a:lnTo>
                    <a:pt x="181821" y="31448"/>
                  </a:lnTo>
                  <a:lnTo>
                    <a:pt x="210318" y="55432"/>
                  </a:lnTo>
                  <a:lnTo>
                    <a:pt x="227070" y="89136"/>
                  </a:lnTo>
                  <a:lnTo>
                    <a:pt x="232549" y="127431"/>
                  </a:lnTo>
                  <a:lnTo>
                    <a:pt x="232549" y="218135"/>
                  </a:lnTo>
                  <a:lnTo>
                    <a:pt x="180708" y="218135"/>
                  </a:lnTo>
                  <a:lnTo>
                    <a:pt x="180708" y="176377"/>
                  </a:lnTo>
                  <a:lnTo>
                    <a:pt x="176390" y="172059"/>
                  </a:lnTo>
                  <a:lnTo>
                    <a:pt x="164871" y="172059"/>
                  </a:lnTo>
                  <a:lnTo>
                    <a:pt x="160553" y="176377"/>
                  </a:lnTo>
                  <a:lnTo>
                    <a:pt x="160553" y="234696"/>
                  </a:lnTo>
                  <a:lnTo>
                    <a:pt x="164871" y="239737"/>
                  </a:lnTo>
                  <a:lnTo>
                    <a:pt x="250545" y="239737"/>
                  </a:lnTo>
                  <a:lnTo>
                    <a:pt x="255587" y="235419"/>
                  </a:lnTo>
                  <a:lnTo>
                    <a:pt x="255587" y="125984"/>
                  </a:lnTo>
                  <a:lnTo>
                    <a:pt x="247328" y="74714"/>
                  </a:lnTo>
                  <a:lnTo>
                    <a:pt x="224085" y="34917"/>
                  </a:lnTo>
                  <a:lnTo>
                    <a:pt x="188154" y="9156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F8FA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spc="-1185" dirty="0"/>
              <a:t>T</a:t>
            </a:r>
            <a:r>
              <a:rPr spc="-125" dirty="0"/>
              <a:t>hanks!</a:t>
            </a:r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673286" y="2330647"/>
            <a:ext cx="11619865" cy="102362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185"/>
              </a:spcBef>
            </a:pPr>
            <a:r>
              <a:rPr sz="2800" spc="9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Добро </a:t>
            </a:r>
            <a:r>
              <a:rPr sz="2800" spc="4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пожаловать на </a:t>
            </a:r>
            <a:r>
              <a:rPr sz="2800" spc="4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презентацию </a:t>
            </a:r>
            <a:r>
              <a:rPr sz="2800" spc="6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по </a:t>
            </a:r>
            <a:r>
              <a:rPr sz="2800" spc="35" dirty="0">
                <a:latin typeface="Trebuchet MS" panose="020B0603020202020204"/>
                <a:cs typeface="Trebuchet MS" panose="020B0603020202020204"/>
              </a:rPr>
              <a:t>оптимизации </a:t>
            </a:r>
            <a:r>
              <a:rPr sz="2800" spc="50" dirty="0">
                <a:latin typeface="Trebuchet MS" panose="020B0603020202020204"/>
                <a:cs typeface="Trebuchet MS" panose="020B0603020202020204"/>
              </a:rPr>
              <a:t>бизнеса </a:t>
            </a:r>
            <a:r>
              <a:rPr sz="2800" spc="5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тренажерного </a:t>
            </a:r>
            <a:r>
              <a:rPr sz="2800" spc="-4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зала. </a:t>
            </a:r>
            <a:r>
              <a:rPr sz="2800" spc="10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Мы </a:t>
            </a:r>
            <a:r>
              <a:rPr sz="2800" spc="6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рассмотрим </a:t>
            </a:r>
            <a:r>
              <a:rPr sz="2800" spc="2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ключевые </a:t>
            </a:r>
            <a:r>
              <a:rPr sz="2800" spc="3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стратегии</a:t>
            </a:r>
            <a:r>
              <a:rPr sz="2800" spc="-7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для</a:t>
            </a:r>
            <a:r>
              <a:rPr sz="2800" spc="-114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успешного</a:t>
            </a:r>
            <a:r>
              <a:rPr sz="2800" spc="-6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5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старта</a:t>
            </a:r>
            <a:r>
              <a:rPr sz="2800" spc="-7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и</a:t>
            </a:r>
            <a:r>
              <a:rPr sz="2800" spc="-6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-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развития.</a:t>
            </a:r>
            <a:r>
              <a:rPr sz="2800" spc="-7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4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Подготовьтесь</a:t>
            </a:r>
            <a:r>
              <a:rPr sz="2800" spc="-6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к</a:t>
            </a:r>
            <a:r>
              <a:rPr sz="2800" spc="-114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увлекательному</a:t>
            </a:r>
            <a:r>
              <a:rPr sz="2800" spc="-114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5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путешествию</a:t>
            </a:r>
            <a:r>
              <a:rPr sz="2800" spc="-6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3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в</a:t>
            </a:r>
            <a:r>
              <a:rPr sz="2800" spc="-7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50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мир</a:t>
            </a:r>
            <a:r>
              <a:rPr sz="2800" spc="-6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800" spc="15" dirty="0">
                <a:latin typeface="Trebuchet MS" panose="020B0603020202020204"/>
                <a:cs typeface="Trebuchet MS" panose="020B0603020202020204"/>
              </a:rPr>
              <a:t>фитнес-бизнеса</a:t>
            </a:r>
            <a:r>
              <a:rPr sz="2800" spc="15" dirty="0">
                <a:solidFill>
                  <a:srgbClr val="2624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2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38385" y="1080477"/>
            <a:ext cx="343662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90" dirty="0">
                <a:latin typeface="Lucida Sans Unicode" panose="020B0602030504020204"/>
                <a:cs typeface="Lucida Sans Unicode" panose="020B0602030504020204"/>
              </a:rPr>
              <a:t>ВВЕДЕНИЕ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5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6950" y="1797050"/>
            <a:ext cx="8201660" cy="787146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>
                <a:latin typeface="Trebuchet MS" panose="020B0603020202020204"/>
                <a:cs typeface="Trebuchet MS" panose="020B0603020202020204"/>
              </a:rPr>
              <a:t>Конкурентный анализ: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>
                <a:latin typeface="Trebuchet MS" panose="020B0603020202020204"/>
                <a:cs typeface="Trebuchet MS" panose="020B0603020202020204"/>
              </a:rPr>
              <a:t>Проведенный анализ конкурентов позволил выделить несколько успешных стратегий, которые мы можем применить для создания нашего спортзала. Один из конкурентов предлагает новейшее тренажерное оборудование и абонементы по доступным ценам. Другой конкурент специализируется на определенных видах тренировок и обучает тренеров передовым методикам. Третий конкурент имеет широкую сеть филиалов и обученных тренеров. </a:t>
            </a: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>
                <a:latin typeface="Trebuchet MS" panose="020B0603020202020204"/>
                <a:cs typeface="Trebuchet MS" panose="020B0603020202020204"/>
              </a:rPr>
              <a:t>Основываясь на проведенном анализе, мы стремимся создать спортзал со следующими конкурентными преимуществами: новейшее тренажерное оборудование, приемлемые цены на абонементы и обучение тренеров лучшим методикам тренировки. Эти факторы помогут нам выделиться на рынке и привлечь больше клиентов.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7908" y="1080471"/>
            <a:ext cx="78162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-4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-3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380" dirty="0">
                <a:latin typeface="Lucida Sans Unicode" panose="020B0602030504020204"/>
                <a:cs typeface="Lucida Sans Unicode" panose="020B0602030504020204"/>
              </a:rPr>
              <a:t>Д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380" dirty="0">
                <a:latin typeface="Lucida Sans Unicode" panose="020B0602030504020204"/>
                <a:cs typeface="Lucida Sans Unicode" panose="020B0602030504020204"/>
              </a:rPr>
              <a:t>В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2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270" dirty="0">
                <a:latin typeface="Lucida Sans Unicode" panose="020B0602030504020204"/>
                <a:cs typeface="Lucida Sans Unicode" panose="020B0602030504020204"/>
              </a:rPr>
              <a:t>Ы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125" dirty="0">
                <a:latin typeface="Lucida Sans Unicode" panose="020B0602030504020204"/>
                <a:cs typeface="Lucida Sans Unicode" panose="020B0602030504020204"/>
              </a:rPr>
              <a:t>К</a:t>
            </a:r>
            <a:r>
              <a:rPr sz="5200" spc="-270" dirty="0">
                <a:latin typeface="Lucida Sans Unicode" panose="020B0602030504020204"/>
                <a:cs typeface="Lucida Sans Unicode" panose="020B0602030504020204"/>
              </a:rPr>
              <a:t>А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2638" y="729951"/>
            <a:ext cx="90551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380" dirty="0">
                <a:latin typeface="Lucida Sans Unicode" panose="020B0602030504020204"/>
                <a:cs typeface="Lucida Sans Unicode" panose="020B0602030504020204"/>
              </a:rPr>
              <a:t>В</a:t>
            </a:r>
            <a:r>
              <a:rPr sz="5200" spc="270" dirty="0">
                <a:latin typeface="Lucida Sans Unicode" panose="020B0602030504020204"/>
                <a:cs typeface="Lucida Sans Unicode" panose="020B0602030504020204"/>
              </a:rPr>
              <a:t>Ы</a:t>
            </a:r>
            <a:r>
              <a:rPr sz="5200" spc="165" dirty="0">
                <a:latin typeface="Lucida Sans Unicode" panose="020B0602030504020204"/>
                <a:cs typeface="Lucida Sans Unicode" panose="020B0602030504020204"/>
              </a:rPr>
              <a:t>Б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270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229" dirty="0">
                <a:latin typeface="Lucida Sans Unicode" panose="020B0602030504020204"/>
                <a:cs typeface="Lucida Sans Unicode" panose="020B0602030504020204"/>
              </a:rPr>
              <a:t>М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3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-505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-30" dirty="0">
                <a:latin typeface="Lucida Sans Unicode" panose="020B0602030504020204"/>
                <a:cs typeface="Lucida Sans Unicode" panose="020B0602030504020204"/>
              </a:rPr>
              <a:t>П</a:t>
            </a:r>
            <a:r>
              <a:rPr sz="5200" spc="-8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-8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185" dirty="0">
                <a:latin typeface="Lucida Sans Unicode" panose="020B0602030504020204"/>
                <a:cs typeface="Lucida Sans Unicode" panose="020B0602030504020204"/>
              </a:rPr>
              <a:t>Ж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95" dirty="0">
                <a:latin typeface="Lucida Sans Unicode" panose="020B0602030504020204"/>
                <a:cs typeface="Lucida Sans Unicode" panose="020B0602030504020204"/>
              </a:rPr>
              <a:t>Я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Текстовое поле 13"/>
          <p:cNvSpPr txBox="1"/>
          <p:nvPr/>
        </p:nvSpPr>
        <p:spPr>
          <a:xfrm>
            <a:off x="74930" y="1605915"/>
            <a:ext cx="8931275" cy="10164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  <a:p>
            <a:r>
              <a:rPr lang="ru-RU" altLang="en-US" b="1"/>
              <a:t>Мы с гордостью объявляем, что для нашего будущего тренажерного зала мы выбрали лучшее местоположение – второй этаж торгового центра Dana Mall. Этот выбор основан на нескольких факторах, которые гарантируют успех и процветание нашего бизнеса.</a:t>
            </a:r>
            <a:endParaRPr lang="ru-RU" altLang="en-US" b="1"/>
          </a:p>
          <a:p>
            <a:endParaRPr lang="ru-RU" altLang="en-US" b="1"/>
          </a:p>
          <a:p>
            <a:r>
              <a:rPr lang="ru-RU" altLang="en-US" b="1"/>
              <a:t>Во-первых, торговый центр Dana Mall пользуется огромной посещаемостью. Ежедневно он привлекает множество посетителей, что создает потенциальную аудиторию для нашего спортзала. Благодаря удачному расположению и хорошей транспортной доступности, многие люди посещают Dana Mall для шоппинга и развлечений, что делает его идеальным местом для нашего тренажерного зала.</a:t>
            </a:r>
            <a:endParaRPr lang="ru-RU" altLang="en-US" b="1"/>
          </a:p>
          <a:p>
            <a:endParaRPr lang="ru-RU" altLang="en-US" b="1"/>
          </a:p>
          <a:p>
            <a:r>
              <a:rPr lang="ru-RU" altLang="en-US" b="1"/>
              <a:t>Во-вторых, Dana Mall имеет отличную репутацию. Он известен своим высоким уровнем сервиса, разнообразием магазинов, ресторанов и развлекательных объектов. Пребывание в таком престижном торговом центре поможет нашему спортзалу создать положительное впечатление и привлечь дополнительных клиентов.</a:t>
            </a:r>
            <a:endParaRPr lang="ru-RU" altLang="en-US" b="1"/>
          </a:p>
          <a:p>
            <a:endParaRPr lang="ru-RU" altLang="en-US" b="1"/>
          </a:p>
          <a:p>
            <a:r>
              <a:rPr lang="ru-RU" altLang="en-US" b="1"/>
              <a:t>Выбор местоположения в торговом центре Dana Mall на втором этаже является стратегически важным шагом для успеха нашего тренажерного зала. Мы с нетерпением ожидаем возможности предложить нашим клиентам удобное место для тренировок и помочь им достичь своих фитнес-целей в комфортной и стильной обстановке.</a:t>
            </a:r>
            <a:endParaRPr lang="ru-RU" altLang="en-US" b="1"/>
          </a:p>
          <a:p>
            <a:endParaRPr lang="ru-RU" altLang="en-US" b="1"/>
          </a:p>
          <a:p>
            <a:r>
              <a:rPr lang="ru-RU" altLang="en-US" b="1"/>
              <a:t>Мы уверены, что наше местоположение в Dana Mall будет способствовать привлечению большего числа клиентов и обеспечит успешное развитие нашего спортзала.</a:t>
            </a:r>
            <a:endParaRPr lang="ru-RU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40750" y="1187450"/>
            <a:ext cx="8429625" cy="38512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ru-RU" sz="3150">
                <a:latin typeface="Lucida Sans Unicode" panose="020B0602030504020204"/>
                <a:cs typeface="Lucida Sans Unicode" panose="020B0602030504020204"/>
              </a:rPr>
              <a:t>Закупка оборудования:</a:t>
            </a:r>
            <a:br>
              <a:rPr lang="ru-RU" sz="3150">
                <a:latin typeface="Lucida Sans Unicode" panose="020B0602030504020204"/>
                <a:cs typeface="Lucida Sans Unicode" panose="020B0602030504020204"/>
              </a:rPr>
            </a:br>
            <a:br>
              <a:rPr lang="ru-RU" sz="2400">
                <a:latin typeface="Lucida Sans Unicode" panose="020B0602030504020204"/>
                <a:cs typeface="Lucida Sans Unicode" panose="020B0602030504020204"/>
              </a:rPr>
            </a:br>
            <a:r>
              <a:rPr lang="ru-RU" sz="2400">
                <a:latin typeface="Lucida Sans Unicode" panose="020B0602030504020204"/>
                <a:cs typeface="Lucida Sans Unicode" panose="020B0602030504020204"/>
              </a:rPr>
              <a:t>Мы планируем приобрести отличное оборудование для нашего тренажерного зала, которое прошло различные проверки специалистами. Мы убедились в его качестве и эффективности, а также учли положительные отзывы от пользователей. Это позволит нам предоставить нашим клиентам лучшие условия для тренировок и помочь им достичь своих фитнес-целей.</a:t>
            </a:r>
            <a:endParaRPr lang="ru-RU" sz="24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7896" y="1080471"/>
            <a:ext cx="769874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150" dirty="0">
                <a:latin typeface="Lucida Sans Unicode" panose="020B0602030504020204"/>
                <a:cs typeface="Lucida Sans Unicode" panose="020B0602030504020204"/>
              </a:rPr>
              <a:t>У</a:t>
            </a:r>
            <a:r>
              <a:rPr sz="5200" spc="-3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-100" dirty="0">
                <a:latin typeface="Lucida Sans Unicode" panose="020B0602030504020204"/>
                <a:cs typeface="Lucida Sans Unicode" panose="020B0602030504020204"/>
              </a:rPr>
              <a:t>У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Г</a:t>
            </a:r>
            <a:r>
              <a:rPr sz="5200" spc="140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140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-30" dirty="0">
                <a:latin typeface="Lucida Sans Unicode" panose="020B0602030504020204"/>
                <a:cs typeface="Lucida Sans Unicode" panose="020B0602030504020204"/>
              </a:rPr>
              <a:t>П</a:t>
            </a:r>
            <a:r>
              <a:rPr sz="5200" spc="2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Г</a:t>
            </a:r>
            <a:r>
              <a:rPr sz="5200" spc="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29" dirty="0">
                <a:latin typeface="Lucida Sans Unicode" panose="020B0602030504020204"/>
                <a:cs typeface="Lucida Sans Unicode" panose="020B0602030504020204"/>
              </a:rPr>
              <a:t>ММ</a:t>
            </a:r>
            <a:r>
              <a:rPr sz="5200" spc="275" dirty="0">
                <a:latin typeface="Lucida Sans Unicode" panose="020B0602030504020204"/>
                <a:cs typeface="Lucida Sans Unicode" panose="020B0602030504020204"/>
              </a:rPr>
              <a:t>Ы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Текстовое поле 14"/>
          <p:cNvSpPr txBox="1"/>
          <p:nvPr/>
        </p:nvSpPr>
        <p:spPr>
          <a:xfrm>
            <a:off x="6350" y="1568450"/>
            <a:ext cx="9100185" cy="7734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  <a:p>
            <a:r>
              <a:rPr lang="ru-RU" altLang="en-US" sz="2000" b="1"/>
              <a:t>Мы предлагаем широкий спектр услуг и программ тренировок для наших клиентов, чтобы помочь им достичь своих фитнес-целей. Наша основная цель - создать комфортное и стимулирующее окружение, где каждый посетитель может найти подходящую для себя программу тренировок.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Кроме того, мы предлагаем групповые занятия, которые помогут нашим клиентам повысить мотивацию, наслаждаться тренировками вместе с другими людьми и достичь лучших результатов. Наши программы групповых занятий включают фитнес-классы, йогу, пилатес, функциональный тренинг и многое другое.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Мы также предлагаем персональные тренировки, где наши опытные тренеры разработают индивидуальную программу тренировок, учитывая цели и потребности каждого клиента. Персональные тренировки позволяют нашим клиентам получить индивидуальное внимание, коррекцию техники выполнения упражнений и максимальную эффективность тренировок.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Мы также гордимся тем, что наши тренеры обладают лучшими методиками тренировки и постоянно совершенствуют свои навыки. Они всегда готовы помочь нашим клиентам в достижении их целей и обеспечить максимальную поддержку и мотивацию на протяжении всего пути к успеху.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Наша комплексная и разнообразная система услуг и программ тренировок позволит нашим клиентам выбрать оптимальный план, отвечающий их потребностям и помогающий им достичь самых амбициозных фитнес-целей.</a:t>
            </a:r>
            <a:endParaRPr lang="ru-RU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68715" y="654348"/>
            <a:ext cx="696277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spc="165" dirty="0">
                <a:latin typeface="Lucida Sans Unicode" panose="020B0602030504020204"/>
                <a:cs typeface="Lucida Sans Unicode" panose="020B0602030504020204"/>
              </a:rPr>
              <a:t>М</a:t>
            </a:r>
            <a:r>
              <a:rPr sz="3850" spc="-204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3850" spc="19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3850" spc="90" dirty="0">
                <a:latin typeface="Lucida Sans Unicode" panose="020B0602030504020204"/>
                <a:cs typeface="Lucida Sans Unicode" panose="020B0602030504020204"/>
              </a:rPr>
              <a:t>К</a:t>
            </a:r>
            <a:r>
              <a:rPr sz="3850" spc="4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3850" spc="-300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3850" spc="9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3850" spc="1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3850" spc="-25" dirty="0">
                <a:latin typeface="Lucida Sans Unicode" panose="020B0602030504020204"/>
                <a:cs typeface="Lucida Sans Unicode" panose="020B0602030504020204"/>
              </a:rPr>
              <a:t>Г</a:t>
            </a:r>
            <a:r>
              <a:rPr sz="3850" spc="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3850" spc="280" dirty="0">
                <a:latin typeface="Lucida Sans Unicode" panose="020B0602030504020204"/>
                <a:cs typeface="Lucida Sans Unicode" panose="020B0602030504020204"/>
              </a:rPr>
              <a:t>В</a:t>
            </a:r>
            <a:r>
              <a:rPr sz="3850" spc="-204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3850" spc="70" dirty="0">
                <a:latin typeface="Lucida Sans Unicode" panose="020B0602030504020204"/>
                <a:cs typeface="Lucida Sans Unicode" panose="020B0602030504020204"/>
              </a:rPr>
              <a:t>Я</a:t>
            </a:r>
            <a:r>
              <a:rPr sz="3850" spc="-3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850" spc="-24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3850" spc="-300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3850" spc="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3850" spc="-470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3850" spc="-300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3850" spc="4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3850" spc="50" dirty="0">
                <a:latin typeface="Lucida Sans Unicode" panose="020B0602030504020204"/>
                <a:cs typeface="Lucida Sans Unicode" panose="020B0602030504020204"/>
              </a:rPr>
              <a:t>Г</a:t>
            </a:r>
            <a:r>
              <a:rPr sz="3850" spc="9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3850" spc="70" dirty="0">
                <a:latin typeface="Lucida Sans Unicode" panose="020B0602030504020204"/>
                <a:cs typeface="Lucida Sans Unicode" panose="020B0602030504020204"/>
              </a:rPr>
              <a:t>Я</a:t>
            </a:r>
            <a:endParaRPr sz="38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Текстовое поле 16"/>
          <p:cNvSpPr txBox="1"/>
          <p:nvPr/>
        </p:nvSpPr>
        <p:spPr>
          <a:xfrm>
            <a:off x="39370" y="1087755"/>
            <a:ext cx="9860280" cy="8709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ru-RU" altLang="en-US" sz="2000" b="1"/>
          </a:p>
          <a:p>
            <a:r>
              <a:rPr lang="ru-RU" altLang="en-US" sz="2000" b="1"/>
              <a:t>Для продвижения нашего тренажерного зала мы разработали разностороннюю маркетинговую стратегию, которая включает использование различных каналов и инструментов.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Сайт: Мы создадим информативный и удобный сайт, где клиенты смогут ознакомиться с нашими услугами, программами тренировок, расписанием и контактной информацией. Наш сайт будет также оптимизирован для поисковых систем, чтобы потенциальные клиенты могли находить нас в интернете.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Телеграм-канал: Мы создадим и поддержим активный телеграм-канал, где будем регулярно публиковать новости, акции, советы по тренировкам и мотивационный контент. Это поможет нам установить прямую связь с нашей аудиторией, удерживать и привлекать новых клиентов.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Реклама в телеграм-каналах: Мы будем сотрудничать с популярными телеграм-каналами, связанными с фитнесом и здоровым образом жизни. Размещение рекламных материалов в таких каналах позволит нам достичь широкой аудитории, заинтересованной в фитнесе, и привлечь новых клиентов.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Банеры на улице: Мы разместим привлекательные банеры с информацией о нашем тренажерном зале на видных местах в городе. Это поможет нам привлечь внимание прохожих и повысить осведомленность о нашем предложении.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Комбинирование этих маркетинговых инструментов позволит нам эффективно продвигать наш тренажерный зал, привлекать новых клиентов и увеличивать узнаваемость нашего бренда. Мы будем постоянно анализировать результаты и корректировать нашу стратегию, чтобы достичь максимального успеха.</a:t>
            </a:r>
            <a:endParaRPr lang="ru-RU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0826" y="729951"/>
            <a:ext cx="767651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165" dirty="0">
                <a:latin typeface="Lucida Sans Unicode" panose="020B0602030504020204"/>
                <a:cs typeface="Lucida Sans Unicode" panose="020B0602030504020204"/>
              </a:rPr>
              <a:t>Б</a:t>
            </a:r>
            <a:r>
              <a:rPr sz="5200" spc="-100" dirty="0">
                <a:latin typeface="Lucida Sans Unicode" panose="020B0602030504020204"/>
                <a:cs typeface="Lucida Sans Unicode" panose="020B0602030504020204"/>
              </a:rPr>
              <a:t>У</a:t>
            </a:r>
            <a:r>
              <a:rPr sz="5200" spc="350" dirty="0">
                <a:latin typeface="Lucida Sans Unicode" panose="020B0602030504020204"/>
                <a:cs typeface="Lucida Sans Unicode" panose="020B0602030504020204"/>
              </a:rPr>
              <a:t>Ч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-30" dirty="0">
                <a:latin typeface="Lucida Sans Unicode" panose="020B0602030504020204"/>
                <a:cs typeface="Lucida Sans Unicode" panose="020B0602030504020204"/>
              </a:rPr>
              <a:t>П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2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-4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15" dirty="0">
                <a:latin typeface="Lucida Sans Unicode" panose="020B0602030504020204"/>
                <a:cs typeface="Lucida Sans Unicode" panose="020B0602030504020204"/>
              </a:rPr>
              <a:t>О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-270" dirty="0">
                <a:latin typeface="Lucida Sans Unicode" panose="020B0602030504020204"/>
                <a:cs typeface="Lucida Sans Unicode" panose="020B0602030504020204"/>
              </a:rPr>
              <a:t>А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Текстовое поле 15"/>
          <p:cNvSpPr txBox="1"/>
          <p:nvPr/>
        </p:nvSpPr>
        <p:spPr>
          <a:xfrm>
            <a:off x="130810" y="1748155"/>
            <a:ext cx="9047480" cy="794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 sz="2000"/>
          </a:p>
          <a:p>
            <a:r>
              <a:rPr lang="ru-RU" altLang="en-US" sz="2000" b="1"/>
              <a:t>Мы придаем большое значение профессионализму и квалификации нашего персонала, поэтому обучение является важной частью нашей деятельности.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Перед тем, как наши сотрудники начнут работу, они проходят обязательное введение, где ознакамливаются с нашими ценностями, стандартами обслуживания и правилами безопасности. Мы также предоставляем им подробную информацию о нашем тренажерном оборудовании и программе тренировок.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Кроме того, мы предоставляем нашим сотрудникам возможность проходить дополнительные обучающие программы и курсы, чтобы они могли расширить свои навыки и знания. Это может включать тренинги по групповым занятиям, персональному тренингу, управлению тренажерным залом и клиентскому обслуживанию. Мы также поддерживаем наших сотрудников в их саморазвитии и поощряем их участие в конференциях и семинарах, связанных с фитнесом и тренировками.</a:t>
            </a:r>
            <a:endParaRPr lang="ru-RU" altLang="en-US" sz="2000" b="1"/>
          </a:p>
          <a:p>
            <a:endParaRPr lang="ru-RU" altLang="en-US" sz="2000" b="1"/>
          </a:p>
          <a:p>
            <a:r>
              <a:rPr lang="ru-RU" altLang="en-US" sz="2000" b="1"/>
              <a:t>Мы уверены, что хорошо обученный и мотивированный персонал является ключевым фактором успеха нашего тренажерного зала. Мы стремимся создать команду профессионалов, которые могут предоставить нашим клиентам высококачественное обслуживание, помощь и поддержку в достижении их фитнес-целей.</a:t>
            </a:r>
            <a:endParaRPr lang="ru-RU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972" y="2365403"/>
            <a:ext cx="18310860" cy="7947659"/>
            <a:chOff x="-12972" y="2352703"/>
            <a:chExt cx="18310860" cy="7947659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838" y="882351"/>
            <a:ext cx="1084262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25" dirty="0">
                <a:latin typeface="Lucida Sans Unicode" panose="020B0602030504020204"/>
                <a:cs typeface="Lucida Sans Unicode" panose="020B0602030504020204"/>
              </a:rPr>
              <a:t>К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Л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-505" dirty="0">
                <a:latin typeface="Lucida Sans Unicode" panose="020B0602030504020204"/>
                <a:cs typeface="Lucida Sans Unicode" panose="020B0602030504020204"/>
              </a:rPr>
              <a:t>Т</a:t>
            </a:r>
            <a:r>
              <a:rPr sz="5200" spc="-320" dirty="0">
                <a:latin typeface="Lucida Sans Unicode" panose="020B0602030504020204"/>
                <a:cs typeface="Lucida Sans Unicode" panose="020B0602030504020204"/>
              </a:rPr>
              <a:t>С</a:t>
            </a:r>
            <a:r>
              <a:rPr sz="5200" spc="125" dirty="0">
                <a:latin typeface="Lucida Sans Unicode" panose="020B0602030504020204"/>
                <a:cs typeface="Lucida Sans Unicode" panose="020B0602030504020204"/>
              </a:rPr>
              <a:t>К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95" dirty="0">
                <a:latin typeface="Lucida Sans Unicode" panose="020B0602030504020204"/>
                <a:cs typeface="Lucida Sans Unicode" panose="020B0602030504020204"/>
              </a:rPr>
              <a:t>Я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165" dirty="0">
                <a:latin typeface="Lucida Sans Unicode" panose="020B0602030504020204"/>
                <a:cs typeface="Lucida Sans Unicode" panose="020B0602030504020204"/>
              </a:rPr>
              <a:t>Б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40" dirty="0">
                <a:latin typeface="Lucida Sans Unicode" panose="020B0602030504020204"/>
                <a:cs typeface="Lucida Sans Unicode" panose="020B0602030504020204"/>
              </a:rPr>
              <a:t>З</a:t>
            </a:r>
            <a:r>
              <a:rPr sz="5200" spc="-270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140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200" spc="-360" dirty="0">
                <a:latin typeface="Lucida Sans Unicode" panose="020B0602030504020204"/>
                <a:cs typeface="Lucida Sans Unicode" panose="020B0602030504020204"/>
              </a:rPr>
              <a:t>У</a:t>
            </a:r>
            <a:r>
              <a:rPr sz="5200" spc="-380" dirty="0">
                <a:latin typeface="Lucida Sans Unicode" panose="020B0602030504020204"/>
                <a:cs typeface="Lucida Sans Unicode" panose="020B0602030504020204"/>
              </a:rPr>
              <a:t>Д</a:t>
            </a:r>
            <a:r>
              <a:rPr sz="5200" spc="65" dirty="0">
                <a:latin typeface="Lucida Sans Unicode" panose="020B0602030504020204"/>
                <a:cs typeface="Lucida Sans Unicode" panose="020B0602030504020204"/>
              </a:rPr>
              <a:t>Е</a:t>
            </a:r>
            <a:r>
              <a:rPr sz="5200" spc="165" dirty="0">
                <a:latin typeface="Lucida Sans Unicode" panose="020B0602030504020204"/>
                <a:cs typeface="Lucida Sans Unicode" panose="020B0602030504020204"/>
              </a:rPr>
              <a:t>Р</a:t>
            </a:r>
            <a:r>
              <a:rPr sz="5200" spc="185" dirty="0">
                <a:latin typeface="Lucida Sans Unicode" panose="020B0602030504020204"/>
                <a:cs typeface="Lucida Sans Unicode" panose="020B0602030504020204"/>
              </a:rPr>
              <a:t>Ж</a:t>
            </a:r>
            <a:r>
              <a:rPr sz="5200" spc="-275" dirty="0">
                <a:latin typeface="Lucida Sans Unicode" panose="020B0602030504020204"/>
                <a:cs typeface="Lucida Sans Unicode" panose="020B0602030504020204"/>
              </a:rPr>
              <a:t>А</a:t>
            </a:r>
            <a:r>
              <a:rPr sz="5200" spc="25" dirty="0">
                <a:latin typeface="Lucida Sans Unicode" panose="020B0602030504020204"/>
                <a:cs typeface="Lucida Sans Unicode" panose="020B0602030504020204"/>
              </a:rPr>
              <a:t>Н</a:t>
            </a:r>
            <a:r>
              <a:rPr sz="5200" spc="135" dirty="0">
                <a:latin typeface="Lucida Sans Unicode" panose="020B0602030504020204"/>
                <a:cs typeface="Lucida Sans Unicode" panose="020B0602030504020204"/>
              </a:rPr>
              <a:t>И</a:t>
            </a:r>
            <a:r>
              <a:rPr sz="5200" spc="70" dirty="0">
                <a:latin typeface="Lucida Sans Unicode" panose="020B0602030504020204"/>
                <a:cs typeface="Lucida Sans Unicode" panose="020B0602030504020204"/>
              </a:rPr>
              <a:t>Е</a:t>
            </a:r>
            <a:endParaRPr sz="5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Текстовое поле 14"/>
          <p:cNvSpPr txBox="1"/>
          <p:nvPr/>
        </p:nvSpPr>
        <p:spPr>
          <a:xfrm>
            <a:off x="191135" y="1868170"/>
            <a:ext cx="8981440" cy="7531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 b="1"/>
              <a:t>Мы уделяем большое внимание удержанию нашей клиентской базы. Мы предлагаем высокое качество обслуживания, разнообразные программы и услуги, проводим акции и программы лояльности, поддерживаем регулярное общение и обратную связь, а также создаем дружественную атмосферу в нашем тренажерном зале. Наша цель - удовлетворенные и долгосрочные отношения с каждым клиентом.</a:t>
            </a:r>
            <a:endParaRPr lang="ru-RU" alt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10483</Words>
  <Application>WPS Presentation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Microsoft Sans Serif</vt:lpstr>
      <vt:lpstr>Lucida Sans Unicode</vt:lpstr>
      <vt:lpstr>Trebuchet MS</vt:lpstr>
      <vt:lpstr>Calibri</vt:lpstr>
      <vt:lpstr>Microsoft YaHei</vt:lpstr>
      <vt:lpstr>Arial Unicode MS</vt:lpstr>
      <vt:lpstr>Office Theme</vt:lpstr>
      <vt:lpstr>PowerPoint 演示文稿</vt:lpstr>
      <vt:lpstr>ВВЕДЕНИЕ</vt:lpstr>
      <vt:lpstr>ИССЛЕДОВАНИЕ РЫНКА</vt:lpstr>
      <vt:lpstr>ВЫБОР МЕСТОПОЛОЖЕНИЯ</vt:lpstr>
      <vt:lpstr>ИНВЕСТИЦИИ В  ОБОРУДОВАНИЕ</vt:lpstr>
      <vt:lpstr>УСЛУГИ И ПРОГРАММЫ</vt:lpstr>
      <vt:lpstr>МАРКЕТИНГОВАЯ СТРАТЕГИЯ</vt:lpstr>
      <vt:lpstr>ОБУЧЕНИЕ ПЕРСОНАЛА</vt:lpstr>
      <vt:lpstr>КЛИЕНТСКАЯ БАЗА И УДЕРЖАНИЕ</vt:lpstr>
      <vt:lpstr>ФИНАНСОВЫЙ КОНТРОЛЬ</vt:lpstr>
      <vt:lpstr>РАЗВИТИЕ БИЗНЕСА</vt:lpstr>
      <vt:lpstr>ОПТИМИЗАЦИЯ ПРОЦЕССОВ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Eyon</cp:lastModifiedBy>
  <cp:revision>3</cp:revision>
  <dcterms:created xsi:type="dcterms:W3CDTF">2024-04-25T23:27:29Z</dcterms:created>
  <dcterms:modified xsi:type="dcterms:W3CDTF">2024-04-25T23:32:23Z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2024-04-25T03:00:00Z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2024-04-25T03:00:00Z</vt:filetime>
  </property>
  <property fmtid="{D5CDD505-2E9C-101B-9397-08002B2CF9AE}" pid="5" name="ICV">
    <vt:lpwstr>F48E55B0EABE44348DECF2B710A7944E_12</vt:lpwstr>
  </property>
  <property fmtid="{D5CDD505-2E9C-101B-9397-08002B2CF9AE}" pid="6" name="KSOProductBuildVer">
    <vt:lpwstr>1049-12.2.0.16731</vt:lpwstr>
  </property>
</Properties>
</file>