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38"/>
  </p:notesMasterIdLst>
  <p:handoutMasterIdLst>
    <p:handoutMasterId r:id="rId39"/>
  </p:handoutMasterIdLst>
  <p:sldIdLst>
    <p:sldId id="257" r:id="rId6"/>
    <p:sldId id="532" r:id="rId7"/>
    <p:sldId id="591" r:id="rId8"/>
    <p:sldId id="547" r:id="rId9"/>
    <p:sldId id="548" r:id="rId10"/>
    <p:sldId id="607" r:id="rId11"/>
    <p:sldId id="608" r:id="rId12"/>
    <p:sldId id="611" r:id="rId13"/>
    <p:sldId id="549" r:id="rId14"/>
    <p:sldId id="582" r:id="rId15"/>
    <p:sldId id="581" r:id="rId16"/>
    <p:sldId id="583" r:id="rId17"/>
    <p:sldId id="606" r:id="rId18"/>
    <p:sldId id="593" r:id="rId19"/>
    <p:sldId id="585" r:id="rId20"/>
    <p:sldId id="586" r:id="rId21"/>
    <p:sldId id="597" r:id="rId22"/>
    <p:sldId id="604" r:id="rId23"/>
    <p:sldId id="598" r:id="rId24"/>
    <p:sldId id="603" r:id="rId25"/>
    <p:sldId id="599" r:id="rId26"/>
    <p:sldId id="605" r:id="rId27"/>
    <p:sldId id="595" r:id="rId28"/>
    <p:sldId id="592" r:id="rId29"/>
    <p:sldId id="594" r:id="rId30"/>
    <p:sldId id="600" r:id="rId31"/>
    <p:sldId id="601" r:id="rId32"/>
    <p:sldId id="602" r:id="rId33"/>
    <p:sldId id="596" r:id="rId34"/>
    <p:sldId id="545" r:id="rId35"/>
    <p:sldId id="546" r:id="rId36"/>
    <p:sldId id="516" r:id="rId37"/>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4C29E4"/>
    <a:srgbClr val="1900FF"/>
    <a:srgbClr val="004282"/>
    <a:srgbClr val="F0E98C"/>
    <a:srgbClr val="FC4A07"/>
    <a:srgbClr val="121783"/>
    <a:srgbClr val="FF9900"/>
    <a:srgbClr val="003399"/>
    <a:srgbClr val="D43C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8492" autoAdjust="0"/>
  </p:normalViewPr>
  <p:slideViewPr>
    <p:cSldViewPr snapToGrid="0">
      <p:cViewPr varScale="1">
        <p:scale>
          <a:sx n="82" d="100"/>
          <a:sy n="82" d="100"/>
        </p:scale>
        <p:origin x="1344" y="48"/>
      </p:cViewPr>
      <p:guideLst>
        <p:guide orient="horz" pos="2160"/>
        <p:guide pos="51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handoutMaster" Target="handoutMasters/handout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1/31/2025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1/31/2025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1/31/2025</a:t>
            </a:fld>
            <a:endParaRPr lang="en-US" dirty="0">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dirty="0">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dirty="0"/>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dirty="0"/>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dirty="0"/>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dirty="0"/>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dirty="0"/>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dirty="0"/>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dirty="0"/>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dirty="0"/>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endParaRPr lang="en-US" dirty="0"/>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dirty="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dirty="0">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dirty="0">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dirty="0">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dirty="0">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dirty="0">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dirty="0">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dirty="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endParaRPr lang="en-US" dirty="0">
              <a:solidFill>
                <a:srgbClr val="FFFFFF"/>
              </a:solidFill>
            </a:endParaRP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dirty="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sajid576/sql-injection-datase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endParaRPr lang="en-US" dirty="0"/>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dirty="0"/>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31-Jan-25</a:t>
            </a:fld>
            <a:endParaRPr lang="en-US" sz="1400" dirty="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dirty="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dirty="0">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31-Jan-25</a:t>
            </a:fld>
            <a:endParaRPr lang="en-US" sz="1200" i="1" dirty="0">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0" y="24539"/>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998106" y="128587"/>
            <a:ext cx="6926694" cy="702756"/>
          </a:xfrm>
          <a:prstGeom prst="rect">
            <a:avLst/>
          </a:prstGeom>
          <a:noFill/>
          <a:ln w="9525">
            <a:noFill/>
            <a:miter lim="800000"/>
            <a:headEnd/>
            <a:tailEnd/>
          </a:ln>
        </p:spPr>
        <p:txBody>
          <a:bodyPr wrap="square">
            <a:spAutoFit/>
          </a:bodyPr>
          <a:lstStyle/>
          <a:p>
            <a:pPr eaLnBrk="0" hangingPunct="0">
              <a:lnSpc>
                <a:spcPct val="150000"/>
              </a:lnSpc>
              <a:spcBef>
                <a:spcPct val="50000"/>
              </a:spcBef>
            </a:pPr>
            <a:r>
              <a:rPr lang="en-US" sz="2800" b="1" dirty="0">
                <a:solidFill>
                  <a:schemeClr val="bg1"/>
                </a:solidFill>
                <a:latin typeface="Arial" pitchFamily="34" charset="0"/>
              </a:rPr>
              <a:t>GMR Institute of Technology, Rajam</a:t>
            </a:r>
          </a:p>
        </p:txBody>
      </p:sp>
      <p:pic>
        <p:nvPicPr>
          <p:cNvPr id="3" name="Picture 2">
            <a:extLst>
              <a:ext uri="{FF2B5EF4-FFF2-40B4-BE49-F238E27FC236}">
                <a16:creationId xmlns:a16="http://schemas.microsoft.com/office/drawing/2014/main" id="{19812386-81B1-2427-CF07-C5C80512F0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27" y="6044754"/>
            <a:ext cx="5582491" cy="698946"/>
          </a:xfrm>
          <a:prstGeom prst="rect">
            <a:avLst/>
          </a:prstGeom>
        </p:spPr>
      </p:pic>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44C11D7-7E67-908C-2FFE-211A816273E3}"/>
              </a:ext>
            </a:extLst>
          </p:cNvPr>
          <p:cNvGraphicFramePr>
            <a:graphicFrameLocks noGrp="1"/>
          </p:cNvGraphicFramePr>
          <p:nvPr>
            <p:extLst>
              <p:ext uri="{D42A27DB-BD31-4B8C-83A1-F6EECF244321}">
                <p14:modId xmlns:p14="http://schemas.microsoft.com/office/powerpoint/2010/main" val="2957236123"/>
              </p:ext>
            </p:extLst>
          </p:nvPr>
        </p:nvGraphicFramePr>
        <p:xfrm>
          <a:off x="394447" y="1159047"/>
          <a:ext cx="8749553" cy="5189860"/>
        </p:xfrm>
        <a:graphic>
          <a:graphicData uri="http://schemas.openxmlformats.org/drawingml/2006/table">
            <a:tbl>
              <a:tblPr>
                <a:tableStyleId>{5C22544A-7EE6-4342-B048-85BDC9FD1C3A}</a:tableStyleId>
              </a:tblPr>
              <a:tblGrid>
                <a:gridCol w="412377">
                  <a:extLst>
                    <a:ext uri="{9D8B030D-6E8A-4147-A177-3AD203B41FA5}">
                      <a16:colId xmlns:a16="http://schemas.microsoft.com/office/drawing/2014/main" val="433891425"/>
                    </a:ext>
                  </a:extLst>
                </a:gridCol>
                <a:gridCol w="1732546">
                  <a:extLst>
                    <a:ext uri="{9D8B030D-6E8A-4147-A177-3AD203B41FA5}">
                      <a16:colId xmlns:a16="http://schemas.microsoft.com/office/drawing/2014/main" val="1012800444"/>
                    </a:ext>
                  </a:extLst>
                </a:gridCol>
                <a:gridCol w="1793459">
                  <a:extLst>
                    <a:ext uri="{9D8B030D-6E8A-4147-A177-3AD203B41FA5}">
                      <a16:colId xmlns:a16="http://schemas.microsoft.com/office/drawing/2014/main" val="2065929279"/>
                    </a:ext>
                  </a:extLst>
                </a:gridCol>
                <a:gridCol w="1920857">
                  <a:extLst>
                    <a:ext uri="{9D8B030D-6E8A-4147-A177-3AD203B41FA5}">
                      <a16:colId xmlns:a16="http://schemas.microsoft.com/office/drawing/2014/main" val="1179690479"/>
                    </a:ext>
                  </a:extLst>
                </a:gridCol>
                <a:gridCol w="1225154">
                  <a:extLst>
                    <a:ext uri="{9D8B030D-6E8A-4147-A177-3AD203B41FA5}">
                      <a16:colId xmlns:a16="http://schemas.microsoft.com/office/drawing/2014/main" val="3491570084"/>
                    </a:ext>
                  </a:extLst>
                </a:gridCol>
                <a:gridCol w="1665160">
                  <a:extLst>
                    <a:ext uri="{9D8B030D-6E8A-4147-A177-3AD203B41FA5}">
                      <a16:colId xmlns:a16="http://schemas.microsoft.com/office/drawing/2014/main" val="3286759780"/>
                    </a:ext>
                  </a:extLst>
                </a:gridCol>
              </a:tblGrid>
              <a:tr h="214454">
                <a:tc>
                  <a:txBody>
                    <a:bodyPr/>
                    <a:lstStyle/>
                    <a:p>
                      <a:pPr indent="144145" algn="l" hangingPunct="0">
                        <a:lnSpc>
                          <a:spcPts val="1200"/>
                        </a:lnSpc>
                      </a:pPr>
                      <a:r>
                        <a:rPr lang="en-US" sz="800" b="1" kern="100" dirty="0">
                          <a:effectLst/>
                        </a:rPr>
                        <a:t>S. No.</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ctr" hangingPunct="0">
                        <a:lnSpc>
                          <a:spcPts val="1200"/>
                        </a:lnSpc>
                      </a:pPr>
                      <a:r>
                        <a:rPr lang="en-US" sz="800" b="1" kern="100" dirty="0">
                          <a:effectLst/>
                        </a:rPr>
                        <a:t>Paper Title / Technique Details</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ctr" hangingPunct="0">
                        <a:lnSpc>
                          <a:spcPts val="1200"/>
                        </a:lnSpc>
                      </a:pPr>
                      <a:r>
                        <a:rPr lang="en-US" sz="800" b="1" kern="100" dirty="0">
                          <a:effectLst/>
                        </a:rPr>
                        <a:t>Authors details &amp; Year of Publish</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ctr" hangingPunct="0">
                        <a:lnSpc>
                          <a:spcPts val="1200"/>
                        </a:lnSpc>
                      </a:pPr>
                      <a:r>
                        <a:rPr lang="en-US" sz="800" b="1" kern="100" dirty="0">
                          <a:effectLst/>
                        </a:rPr>
                        <a:t>Dataset Details</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ctr" hangingPunct="0">
                        <a:lnSpc>
                          <a:spcPts val="1200"/>
                        </a:lnSpc>
                      </a:pPr>
                      <a:r>
                        <a:rPr lang="en-US" sz="800" b="1" kern="100" dirty="0">
                          <a:effectLst/>
                        </a:rPr>
                        <a:t>Preprocessing and AI-based technique</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ctr" hangingPunct="0">
                        <a:lnSpc>
                          <a:spcPts val="1200"/>
                        </a:lnSpc>
                      </a:pPr>
                      <a:r>
                        <a:rPr lang="en-US" sz="800" b="1" kern="100" dirty="0">
                          <a:effectLst/>
                        </a:rPr>
                        <a:t>Performance </a:t>
                      </a:r>
                      <a:endParaRPr lang="en-IN" sz="800" b="1" kern="100" dirty="0">
                        <a:effectLst/>
                      </a:endParaRPr>
                    </a:p>
                    <a:p>
                      <a:pPr indent="144145" algn="ctr" hangingPunct="0">
                        <a:lnSpc>
                          <a:spcPts val="1200"/>
                        </a:lnSpc>
                      </a:pPr>
                      <a:r>
                        <a:rPr lang="en-US" sz="800" b="1" kern="100" dirty="0">
                          <a:effectLst/>
                        </a:rPr>
                        <a:t>Details</a:t>
                      </a:r>
                      <a:endParaRPr lang="en-IN" sz="8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tc>
                <a:extLst>
                  <a:ext uri="{0D108BD9-81ED-4DB2-BD59-A6C34878D82A}">
                    <a16:rowId xmlns:a16="http://schemas.microsoft.com/office/drawing/2014/main" val="2072705279"/>
                  </a:ext>
                </a:extLst>
              </a:tr>
              <a:tr h="362035">
                <a:tc>
                  <a:txBody>
                    <a:bodyPr/>
                    <a:lstStyle/>
                    <a:p>
                      <a:pPr indent="144145" algn="ctr" hangingPunct="0">
                        <a:lnSpc>
                          <a:spcPts val="1200"/>
                        </a:lnSpc>
                      </a:pPr>
                      <a:r>
                        <a:rPr lang="en-US" sz="800" kern="100">
                          <a:effectLst/>
                        </a:rPr>
                        <a:t>[1]</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AE-Net: Novel Autoencoder-Based Deep Features for SQL Injection Attack Detection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Thalji, N., Raza, A., Islam, M. S., Samee, N. A., &amp; Jamjoom, M. M. (2023)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46, 392 SQL Queries </a:t>
                      </a:r>
                      <a:endParaRPr lang="en-IN" sz="800" kern="100">
                        <a:effectLst/>
                      </a:endParaRPr>
                    </a:p>
                    <a:p>
                      <a:pPr indent="144145" algn="l" hangingPunct="0">
                        <a:lnSpc>
                          <a:spcPts val="1200"/>
                        </a:lnSpc>
                      </a:pPr>
                      <a:r>
                        <a:rPr lang="en-US" sz="800" kern="100">
                          <a:effectLst/>
                        </a:rPr>
                        <a:t>https://www.kaggle.com/datasets/syedsaqlainhussain/</a:t>
                      </a:r>
                      <a:endParaRPr lang="en-IN" sz="800" kern="100">
                        <a:effectLst/>
                      </a:endParaRPr>
                    </a:p>
                    <a:p>
                      <a:pPr indent="144145" algn="l" hangingPunct="0">
                        <a:lnSpc>
                          <a:spcPts val="1200"/>
                        </a:lnSpc>
                      </a:pPr>
                      <a:r>
                        <a:rPr lang="en-US" sz="800" kern="100">
                          <a:effectLst/>
                        </a:rPr>
                        <a:t>sql-injection-dataset</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BoW &amp; TF-IDF</a:t>
                      </a:r>
                      <a:endParaRPr lang="en-IN" sz="800" kern="100" dirty="0">
                        <a:effectLst/>
                      </a:endParaRPr>
                    </a:p>
                    <a:p>
                      <a:pPr indent="144145" algn="l" hangingPunct="0">
                        <a:lnSpc>
                          <a:spcPts val="1200"/>
                        </a:lnSpc>
                      </a:pPr>
                      <a:r>
                        <a:rPr lang="en-US" sz="800" kern="100" dirty="0">
                          <a:effectLst/>
                        </a:rPr>
                        <a:t>KNC, LR, RF and XGB</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99% of Accuracy</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2632614860"/>
                  </a:ext>
                </a:extLst>
              </a:tr>
              <a:tr h="435826">
                <a:tc>
                  <a:txBody>
                    <a:bodyPr/>
                    <a:lstStyle/>
                    <a:p>
                      <a:pPr indent="144145" algn="ctr" hangingPunct="0">
                        <a:lnSpc>
                          <a:spcPts val="1200"/>
                        </a:lnSpc>
                      </a:pPr>
                      <a:r>
                        <a:rPr lang="en-US" sz="800" kern="100">
                          <a:effectLst/>
                        </a:rPr>
                        <a:t>[2]</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DL-Based Detection Technology for SQL Injection Research and Implementation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Sun, H., Du, Y., &amp; Li, Q. (2023)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10,052 SQLi Queries</a:t>
                      </a:r>
                      <a:endParaRPr lang="en-IN" sz="800" kern="100">
                        <a:effectLst/>
                      </a:endParaRPr>
                    </a:p>
                    <a:p>
                      <a:pPr indent="144145" algn="l" hangingPunct="0">
                        <a:lnSpc>
                          <a:spcPts val="1200"/>
                        </a:lnSpc>
                      </a:pPr>
                      <a:r>
                        <a:rPr lang="en-US" sz="800" kern="100">
                          <a:effectLst/>
                        </a:rPr>
                        <a:t>https://github.com/client9/libinjection</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TF-IDF &amp; word2vec</a:t>
                      </a:r>
                      <a:endParaRPr lang="en-IN" sz="800" kern="100">
                        <a:effectLst/>
                      </a:endParaRPr>
                    </a:p>
                    <a:p>
                      <a:pPr indent="144145" algn="l" hangingPunct="0">
                        <a:lnSpc>
                          <a:spcPts val="1200"/>
                        </a:lnSpc>
                      </a:pPr>
                      <a:r>
                        <a:rPr lang="en-US" sz="800" kern="100">
                          <a:effectLst/>
                        </a:rPr>
                        <a:t>TextCNN, Bi-LSTM &amp; Attention mechanism</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99.57% of Accuracy</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3426334627"/>
                  </a:ext>
                </a:extLst>
              </a:tr>
              <a:tr h="288245">
                <a:tc>
                  <a:txBody>
                    <a:bodyPr/>
                    <a:lstStyle/>
                    <a:p>
                      <a:pPr indent="144145" algn="ctr" hangingPunct="0">
                        <a:lnSpc>
                          <a:spcPts val="1200"/>
                        </a:lnSpc>
                      </a:pPr>
                      <a:r>
                        <a:rPr lang="en-US" sz="800" kern="100">
                          <a:effectLst/>
                        </a:rPr>
                        <a:t>[3]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SQL Injection Detection Using RNN Deep Learning Model</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err="1">
                          <a:effectLst/>
                        </a:rPr>
                        <a:t>ALAzzawi</a:t>
                      </a:r>
                      <a:r>
                        <a:rPr lang="en-US" sz="800" kern="100" dirty="0">
                          <a:effectLst/>
                        </a:rPr>
                        <a:t>, A. (2023)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30,919 SQL Queries</a:t>
                      </a:r>
                      <a:endParaRPr lang="en-IN" sz="800" kern="100" dirty="0">
                        <a:effectLst/>
                      </a:endParaRPr>
                    </a:p>
                    <a:p>
                      <a:pPr indent="144145" algn="l" hangingPunct="0">
                        <a:lnSpc>
                          <a:spcPts val="1200"/>
                        </a:lnSpc>
                      </a:pPr>
                      <a:r>
                        <a:rPr lang="en-US" sz="800" kern="100" dirty="0">
                          <a:effectLst/>
                        </a:rPr>
                        <a:t>https://www.kaggle.com/sajid576/sqlinjection-dataset</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word2vec</a:t>
                      </a:r>
                      <a:endParaRPr lang="en-IN" sz="800" kern="100" dirty="0">
                        <a:effectLst/>
                      </a:endParaRPr>
                    </a:p>
                    <a:p>
                      <a:pPr indent="144145" algn="l" hangingPunct="0">
                        <a:lnSpc>
                          <a:spcPts val="1200"/>
                        </a:lnSpc>
                      </a:pPr>
                      <a:r>
                        <a:rPr lang="en-US" sz="800" kern="100" dirty="0">
                          <a:effectLst/>
                        </a:rPr>
                        <a:t>LSTM &amp; RNN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b="1" kern="100" dirty="0">
                          <a:effectLst/>
                        </a:rPr>
                        <a:t>90% of Accuracy for LSTM</a:t>
                      </a:r>
                      <a:endParaRPr lang="en-IN" sz="800" b="1" kern="100" dirty="0">
                        <a:effectLst/>
                      </a:endParaRPr>
                    </a:p>
                    <a:p>
                      <a:pPr indent="144145" algn="l" hangingPunct="0">
                        <a:lnSpc>
                          <a:spcPts val="1200"/>
                        </a:lnSpc>
                      </a:pPr>
                      <a:r>
                        <a:rPr lang="en-US" sz="800" kern="100" dirty="0">
                          <a:effectLst/>
                        </a:rPr>
                        <a:t>84.89% for GRU</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457707116"/>
                  </a:ext>
                </a:extLst>
              </a:tr>
              <a:tr h="583407">
                <a:tc>
                  <a:txBody>
                    <a:bodyPr/>
                    <a:lstStyle/>
                    <a:p>
                      <a:pPr indent="144145" algn="ctr" hangingPunct="0">
                        <a:lnSpc>
                          <a:spcPts val="1200"/>
                        </a:lnSpc>
                      </a:pPr>
                      <a:r>
                        <a:rPr lang="en-US" sz="800" kern="100">
                          <a:effectLst/>
                        </a:rPr>
                        <a:t>[4]</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ML Advancements in SQL Injection Detection: NLP and Feature Engineering Strategies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err="1">
                          <a:effectLst/>
                        </a:rPr>
                        <a:t>Rattrout</a:t>
                      </a:r>
                      <a:r>
                        <a:rPr lang="en-US" sz="800" kern="100" dirty="0">
                          <a:effectLst/>
                        </a:rPr>
                        <a:t>, A., </a:t>
                      </a:r>
                      <a:r>
                        <a:rPr lang="en-US" sz="800" kern="100" dirty="0" err="1">
                          <a:effectLst/>
                        </a:rPr>
                        <a:t>Jaradat</a:t>
                      </a:r>
                      <a:r>
                        <a:rPr lang="en-US" sz="800" kern="100" dirty="0">
                          <a:effectLst/>
                        </a:rPr>
                        <a:t>, M., &amp;   </a:t>
                      </a:r>
                      <a:r>
                        <a:rPr lang="en-US" sz="800" kern="100" dirty="0" err="1">
                          <a:effectLst/>
                        </a:rPr>
                        <a:t>Jayousi</a:t>
                      </a:r>
                      <a:r>
                        <a:rPr lang="en-US" sz="800" kern="100" dirty="0">
                          <a:effectLst/>
                        </a:rPr>
                        <a:t>, R. (2023)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23,000 SQL Queries </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Tokenization, part of speech (POS), named entity recognition (NER)</a:t>
                      </a:r>
                      <a:endParaRPr lang="en-IN" sz="800" kern="100">
                        <a:effectLst/>
                      </a:endParaRPr>
                    </a:p>
                    <a:p>
                      <a:pPr indent="144145" algn="l" hangingPunct="0">
                        <a:lnSpc>
                          <a:spcPts val="1200"/>
                        </a:lnSpc>
                      </a:pPr>
                      <a:r>
                        <a:rPr lang="en-US" sz="800" kern="100">
                          <a:effectLst/>
                        </a:rPr>
                        <a:t>SVM, DT &amp; ANN</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99.4% of Accuracy</a:t>
                      </a:r>
                      <a:endParaRPr lang="en-IN" sz="800" kern="100">
                        <a:effectLst/>
                      </a:endParaRPr>
                    </a:p>
                    <a:p>
                      <a:pPr indent="144145" algn="l" hangingPunct="0">
                        <a:lnSpc>
                          <a:spcPts val="1200"/>
                        </a:lnSpc>
                      </a:pPr>
                      <a:r>
                        <a:rPr lang="en-US" sz="800" kern="100">
                          <a:effectLst/>
                        </a:rPr>
                        <a:t>98.9% of Precision</a:t>
                      </a:r>
                      <a:endParaRPr lang="en-IN" sz="800" kern="100">
                        <a:effectLst/>
                      </a:endParaRPr>
                    </a:p>
                    <a:p>
                      <a:pPr indent="144145" algn="l" hangingPunct="0">
                        <a:lnSpc>
                          <a:spcPts val="1200"/>
                        </a:lnSpc>
                      </a:pPr>
                      <a:r>
                        <a:rPr lang="en-US" sz="800" kern="100">
                          <a:effectLst/>
                        </a:rPr>
                        <a:t>100% of Recall</a:t>
                      </a:r>
                      <a:endParaRPr lang="en-IN" sz="800" kern="100">
                        <a:effectLst/>
                      </a:endParaRPr>
                    </a:p>
                    <a:p>
                      <a:pPr indent="144145" algn="l" hangingPunct="0">
                        <a:lnSpc>
                          <a:spcPts val="1200"/>
                        </a:lnSpc>
                      </a:pPr>
                      <a:r>
                        <a:rPr lang="en-US" sz="800" kern="100">
                          <a:effectLst/>
                        </a:rPr>
                        <a:t>99.5% of F1-score </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83255998"/>
                  </a:ext>
                </a:extLst>
              </a:tr>
              <a:tr h="362035">
                <a:tc>
                  <a:txBody>
                    <a:bodyPr/>
                    <a:lstStyle/>
                    <a:p>
                      <a:pPr indent="144145" algn="ctr" hangingPunct="0">
                        <a:lnSpc>
                          <a:spcPts val="1200"/>
                        </a:lnSpc>
                      </a:pPr>
                      <a:r>
                        <a:rPr lang="en-US" sz="800" kern="100" dirty="0">
                          <a:effectLst/>
                        </a:rPr>
                        <a:t>[6]</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DL architecture for detecting SQL injection attacks based on RNN autoencoder model</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err="1">
                          <a:effectLst/>
                        </a:rPr>
                        <a:t>Alghawazi</a:t>
                      </a:r>
                      <a:r>
                        <a:rPr lang="en-US" sz="800" kern="100" dirty="0">
                          <a:effectLst/>
                        </a:rPr>
                        <a:t>, M., </a:t>
                      </a:r>
                      <a:r>
                        <a:rPr lang="en-US" sz="800" kern="100" dirty="0" err="1">
                          <a:effectLst/>
                        </a:rPr>
                        <a:t>Alghazzawi</a:t>
                      </a:r>
                      <a:r>
                        <a:rPr lang="en-US" sz="800" kern="100" dirty="0">
                          <a:effectLst/>
                        </a:rPr>
                        <a:t>, D., &amp; </a:t>
                      </a:r>
                      <a:r>
                        <a:rPr lang="en-US" sz="800" kern="100" dirty="0" err="1">
                          <a:effectLst/>
                        </a:rPr>
                        <a:t>Alarifi</a:t>
                      </a:r>
                      <a:r>
                        <a:rPr lang="en-US" sz="800" kern="100" dirty="0">
                          <a:effectLst/>
                        </a:rPr>
                        <a:t>, S.  (2023)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30,919 SQL Queries</a:t>
                      </a:r>
                      <a:endParaRPr lang="en-IN" sz="800" kern="100" dirty="0">
                        <a:effectLst/>
                      </a:endParaRPr>
                    </a:p>
                    <a:p>
                      <a:pPr indent="144145" algn="l" hangingPunct="0">
                        <a:lnSpc>
                          <a:spcPts val="1200"/>
                        </a:lnSpc>
                      </a:pPr>
                      <a:r>
                        <a:rPr lang="en-US" sz="800" kern="100" dirty="0">
                          <a:effectLst/>
                        </a:rPr>
                        <a:t>https://www.kaggle.com/sajid576/sqlinjection-dataset</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Several classifiers have compared with RNN autoencoder</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b="1" kern="100" dirty="0">
                          <a:effectLst/>
                        </a:rPr>
                        <a:t>94% of Accuracy</a:t>
                      </a:r>
                      <a:endParaRPr lang="en-IN" sz="800" b="1" kern="100" dirty="0">
                        <a:effectLst/>
                      </a:endParaRPr>
                    </a:p>
                    <a:p>
                      <a:pPr indent="144145" algn="l" hangingPunct="0">
                        <a:lnSpc>
                          <a:spcPts val="1200"/>
                        </a:lnSpc>
                      </a:pPr>
                      <a:r>
                        <a:rPr lang="en-US" sz="800" kern="100" dirty="0">
                          <a:effectLst/>
                        </a:rPr>
                        <a:t>95% of Precision</a:t>
                      </a:r>
                      <a:endParaRPr lang="en-IN" sz="800" kern="100" dirty="0">
                        <a:effectLst/>
                      </a:endParaRPr>
                    </a:p>
                    <a:p>
                      <a:pPr indent="144145" algn="l" hangingPunct="0">
                        <a:lnSpc>
                          <a:spcPts val="1200"/>
                        </a:lnSpc>
                      </a:pPr>
                      <a:r>
                        <a:rPr lang="en-US" sz="800" kern="100" dirty="0">
                          <a:effectLst/>
                        </a:rPr>
                        <a:t>90% of Recall</a:t>
                      </a:r>
                      <a:endParaRPr lang="en-IN" sz="800" kern="100" dirty="0">
                        <a:effectLst/>
                      </a:endParaRPr>
                    </a:p>
                    <a:p>
                      <a:pPr indent="144145" algn="l" hangingPunct="0">
                        <a:lnSpc>
                          <a:spcPts val="1200"/>
                        </a:lnSpc>
                      </a:pPr>
                      <a:r>
                        <a:rPr lang="en-US" sz="800" kern="100" dirty="0">
                          <a:effectLst/>
                        </a:rPr>
                        <a:t>92% of F1-score</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3067792063"/>
                  </a:ext>
                </a:extLst>
              </a:tr>
              <a:tr h="583407">
                <a:tc>
                  <a:txBody>
                    <a:bodyPr/>
                    <a:lstStyle/>
                    <a:p>
                      <a:pPr indent="144145" algn="ctr" hangingPunct="0">
                        <a:lnSpc>
                          <a:spcPts val="1200"/>
                        </a:lnSpc>
                      </a:pPr>
                      <a:r>
                        <a:rPr lang="en-US" sz="800" kern="100">
                          <a:effectLst/>
                        </a:rPr>
                        <a:t>[7]</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Enhancing the Performance of SQLi Attack Detection through Probabilistic Neural Networks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Alarfaj, F. K., &amp; Khan, N. A. </a:t>
                      </a:r>
                      <a:endParaRPr lang="en-IN" sz="800" kern="100">
                        <a:effectLst/>
                      </a:endParaRPr>
                    </a:p>
                    <a:p>
                      <a:pPr indent="144145" algn="l" hangingPunct="0">
                        <a:lnSpc>
                          <a:spcPts val="1200"/>
                        </a:lnSpc>
                      </a:pPr>
                      <a:r>
                        <a:rPr lang="en-US" sz="800" kern="100">
                          <a:effectLst/>
                        </a:rPr>
                        <a:t>(2023)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6000 SQL Queries</a:t>
                      </a:r>
                      <a:endParaRPr lang="en-IN" sz="800" kern="100" dirty="0">
                        <a:effectLst/>
                      </a:endParaRPr>
                    </a:p>
                    <a:p>
                      <a:pPr indent="144145" algn="l" hangingPunct="0">
                        <a:lnSpc>
                          <a:spcPts val="1200"/>
                        </a:lnSpc>
                      </a:pPr>
                      <a:r>
                        <a:rPr lang="en-US" sz="800" kern="100" dirty="0">
                          <a:effectLst/>
                        </a:rPr>
                        <a:t>it was not publicly not available (Lib-injection)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Count vectorization </a:t>
                      </a:r>
                      <a:endParaRPr lang="en-IN" sz="800" kern="100" dirty="0">
                        <a:effectLst/>
                      </a:endParaRPr>
                    </a:p>
                    <a:p>
                      <a:pPr indent="144145" algn="l" hangingPunct="0">
                        <a:lnSpc>
                          <a:spcPts val="1200"/>
                        </a:lnSpc>
                      </a:pPr>
                      <a:r>
                        <a:rPr lang="en-US" sz="800" kern="100" dirty="0">
                          <a:effectLst/>
                        </a:rPr>
                        <a:t>Chi-square test</a:t>
                      </a:r>
                      <a:endParaRPr lang="en-IN" sz="800" kern="100" dirty="0">
                        <a:effectLst/>
                      </a:endParaRPr>
                    </a:p>
                    <a:p>
                      <a:pPr indent="144145" algn="l" hangingPunct="0">
                        <a:lnSpc>
                          <a:spcPts val="1200"/>
                        </a:lnSpc>
                      </a:pPr>
                      <a:r>
                        <a:rPr lang="en-US" sz="800" kern="100" dirty="0">
                          <a:effectLst/>
                        </a:rPr>
                        <a:t>Probabilistic Neural Networks (PNN)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99.19% of Accuracy</a:t>
                      </a:r>
                      <a:endParaRPr lang="en-IN" sz="800" kern="100">
                        <a:effectLst/>
                      </a:endParaRPr>
                    </a:p>
                    <a:p>
                      <a:pPr indent="144145" algn="l" hangingPunct="0">
                        <a:lnSpc>
                          <a:spcPts val="1200"/>
                        </a:lnSpc>
                      </a:pPr>
                      <a:r>
                        <a:rPr lang="en-US" sz="800" kern="100">
                          <a:effectLst/>
                        </a:rPr>
                        <a:t>99.5% of Precision</a:t>
                      </a:r>
                      <a:endParaRPr lang="en-IN" sz="800" kern="100">
                        <a:effectLst/>
                      </a:endParaRPr>
                    </a:p>
                    <a:p>
                      <a:pPr indent="144145" algn="l" hangingPunct="0">
                        <a:lnSpc>
                          <a:spcPts val="1200"/>
                        </a:lnSpc>
                      </a:pPr>
                      <a:r>
                        <a:rPr lang="en-US" sz="800" kern="100">
                          <a:effectLst/>
                        </a:rPr>
                        <a:t>98.1% of Recall</a:t>
                      </a:r>
                      <a:endParaRPr lang="en-IN" sz="800" kern="100">
                        <a:effectLst/>
                      </a:endParaRPr>
                    </a:p>
                    <a:p>
                      <a:pPr indent="144145" algn="l" hangingPunct="0">
                        <a:lnSpc>
                          <a:spcPts val="1200"/>
                        </a:lnSpc>
                      </a:pPr>
                      <a:r>
                        <a:rPr lang="en-US" sz="800" kern="100">
                          <a:effectLst/>
                        </a:rPr>
                        <a:t>92.8% of F1-score</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2044371227"/>
                  </a:ext>
                </a:extLst>
              </a:tr>
              <a:tr h="288245">
                <a:tc>
                  <a:txBody>
                    <a:bodyPr/>
                    <a:lstStyle/>
                    <a:p>
                      <a:pPr indent="144145" algn="ctr" hangingPunct="0">
                        <a:lnSpc>
                          <a:spcPts val="1200"/>
                        </a:lnSpc>
                      </a:pPr>
                      <a:r>
                        <a:rPr lang="en-US" sz="800" kern="100">
                          <a:effectLst/>
                        </a:rPr>
                        <a:t>[8]</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A Semantic Learning-Based SQL Injection Attack Detection Technology</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Lu, D., Fei, J., &amp; Liu, L. </a:t>
                      </a:r>
                      <a:endParaRPr lang="en-IN" sz="800" kern="100">
                        <a:effectLst/>
                      </a:endParaRPr>
                    </a:p>
                    <a:p>
                      <a:pPr indent="144145" algn="l" hangingPunct="0">
                        <a:lnSpc>
                          <a:spcPts val="1200"/>
                        </a:lnSpc>
                      </a:pPr>
                      <a:r>
                        <a:rPr lang="en-US" sz="800" kern="100">
                          <a:effectLst/>
                        </a:rPr>
                        <a:t>(2023)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6091 samples from various databases (MySQL, Oracle, SQL Server, PostgreSQL)</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Statistical features TF-IDF, word2vec</a:t>
                      </a:r>
                      <a:endParaRPr lang="en-IN" sz="800" kern="100" dirty="0">
                        <a:effectLst/>
                      </a:endParaRPr>
                    </a:p>
                    <a:p>
                      <a:pPr indent="144145" algn="l" hangingPunct="0">
                        <a:lnSpc>
                          <a:spcPts val="1200"/>
                        </a:lnSpc>
                      </a:pPr>
                      <a:r>
                        <a:rPr lang="en-US" sz="800" kern="100" dirty="0">
                          <a:effectLst/>
                        </a:rPr>
                        <a:t>BERT</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94.35% of Accuracy for 796 samples </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3440928205"/>
                  </a:ext>
                </a:extLst>
              </a:tr>
              <a:tr h="435826">
                <a:tc>
                  <a:txBody>
                    <a:bodyPr/>
                    <a:lstStyle/>
                    <a:p>
                      <a:pPr indent="144145" algn="ctr" hangingPunct="0">
                        <a:lnSpc>
                          <a:spcPts val="1200"/>
                        </a:lnSpc>
                      </a:pPr>
                      <a:r>
                        <a:rPr lang="en-US" sz="800" kern="100">
                          <a:effectLst/>
                        </a:rPr>
                        <a:t>[9]</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SSQLi: A Black-Box Adversarial Attack Method for SQL Injection Based on Reinforcement Learning</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Guan, Y., He, J., Li, T., Zhao, H., &amp; Ma, B. (2023)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34,395 SQLi Queries</a:t>
                      </a:r>
                      <a:endParaRPr lang="en-IN" sz="800" kern="100">
                        <a:effectLst/>
                      </a:endParaRPr>
                    </a:p>
                    <a:p>
                      <a:pPr indent="144145" algn="l" hangingPunct="0">
                        <a:lnSpc>
                          <a:spcPts val="1200"/>
                        </a:lnSpc>
                      </a:pPr>
                      <a:r>
                        <a:rPr lang="en-US" sz="800" kern="100">
                          <a:effectLst/>
                        </a:rPr>
                        <a:t>[Ref. A CNN-based Approach to the Detection of SQL Injection Attacks]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8 various ML &amp; DL based models have examined. </a:t>
                      </a:r>
                      <a:r>
                        <a:rPr lang="en-US" sz="800" kern="100" dirty="0" err="1">
                          <a:effectLst/>
                        </a:rPr>
                        <a:t>SafeDog</a:t>
                      </a:r>
                      <a:r>
                        <a:rPr lang="en-US" sz="800" kern="100" dirty="0">
                          <a:effectLst/>
                        </a:rPr>
                        <a:t> &amp; </a:t>
                      </a:r>
                      <a:r>
                        <a:rPr lang="en-US" sz="800" kern="100" dirty="0" err="1">
                          <a:effectLst/>
                        </a:rPr>
                        <a:t>ModSecurity</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Performance have analyzed based on time consumption for identifying attacks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2408094115"/>
                  </a:ext>
                </a:extLst>
              </a:tr>
              <a:tr h="509616">
                <a:tc>
                  <a:txBody>
                    <a:bodyPr/>
                    <a:lstStyle/>
                    <a:p>
                      <a:pPr indent="144145" algn="ctr" hangingPunct="0">
                        <a:lnSpc>
                          <a:spcPts val="1200"/>
                        </a:lnSpc>
                      </a:pPr>
                      <a:r>
                        <a:rPr lang="en-US" sz="800" kern="100">
                          <a:effectLst/>
                        </a:rPr>
                        <a:t>[10]</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An Improved LSTM-PCA Ensemble Classifier for SQL Injection and XSS Attack Detection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Stiawan, D., Bardadi, A., Afifah, N., Melinda, L., Heryanto, A., Septian, T. W., &amp; Budiarto, R. (2023)</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a:effectLst/>
                        </a:rPr>
                        <a:t>the dataset contains 19,59,747 normal samples out of these 11,074 samples of SQLi Queries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phpMyAdmin tool</a:t>
                      </a:r>
                      <a:endParaRPr lang="en-IN" sz="800" kern="100" dirty="0">
                        <a:effectLst/>
                      </a:endParaRPr>
                    </a:p>
                    <a:p>
                      <a:pPr indent="144145" algn="l" hangingPunct="0">
                        <a:lnSpc>
                          <a:spcPts val="1200"/>
                        </a:lnSpc>
                      </a:pPr>
                      <a:r>
                        <a:rPr lang="en-US" sz="800" kern="100" dirty="0">
                          <a:effectLst/>
                        </a:rPr>
                        <a:t>LSTM, LSTM+PCA &amp; Gated Recurrent Unit (GRU)</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96.85% of Accuracy with LSTM+PCA</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1131375092"/>
                  </a:ext>
                </a:extLst>
              </a:tr>
            </a:tbl>
          </a:graphicData>
        </a:graphic>
      </p:graphicFrame>
      <p:sp>
        <p:nvSpPr>
          <p:cNvPr id="3" name="TextBox 2">
            <a:extLst>
              <a:ext uri="{FF2B5EF4-FFF2-40B4-BE49-F238E27FC236}">
                <a16:creationId xmlns:a16="http://schemas.microsoft.com/office/drawing/2014/main" id="{64AC0E80-5534-02F2-883A-23CA0C8259A6}"/>
              </a:ext>
            </a:extLst>
          </p:cNvPr>
          <p:cNvSpPr txBox="1"/>
          <p:nvPr/>
        </p:nvSpPr>
        <p:spPr>
          <a:xfrm>
            <a:off x="896287" y="140734"/>
            <a:ext cx="5056095" cy="461665"/>
          </a:xfrm>
          <a:prstGeom prst="rect">
            <a:avLst/>
          </a:prstGeom>
          <a:noFill/>
        </p:spPr>
        <p:txBody>
          <a:bodyPr wrap="square" rtlCol="0">
            <a:spAutoFit/>
          </a:bodyPr>
          <a:lstStyle/>
          <a:p>
            <a:r>
              <a:rPr lang="en-IN" b="1" dirty="0">
                <a:solidFill>
                  <a:schemeClr val="bg1"/>
                </a:solidFill>
              </a:rPr>
              <a:t>Analysis of Exiting Methodologies</a:t>
            </a:r>
          </a:p>
        </p:txBody>
      </p:sp>
    </p:spTree>
    <p:extLst>
      <p:ext uri="{BB962C8B-B14F-4D97-AF65-F5344CB8AC3E}">
        <p14:creationId xmlns:p14="http://schemas.microsoft.com/office/powerpoint/2010/main" val="2320590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2490191-8F09-7FBE-4A45-B3A3075989BF}"/>
              </a:ext>
            </a:extLst>
          </p:cNvPr>
          <p:cNvGraphicFramePr>
            <a:graphicFrameLocks noGrp="1"/>
          </p:cNvGraphicFramePr>
          <p:nvPr>
            <p:extLst>
              <p:ext uri="{D42A27DB-BD31-4B8C-83A1-F6EECF244321}">
                <p14:modId xmlns:p14="http://schemas.microsoft.com/office/powerpoint/2010/main" val="3430562876"/>
              </p:ext>
            </p:extLst>
          </p:nvPr>
        </p:nvGraphicFramePr>
        <p:xfrm>
          <a:off x="421341" y="831430"/>
          <a:ext cx="8722659" cy="5875427"/>
        </p:xfrm>
        <a:graphic>
          <a:graphicData uri="http://schemas.openxmlformats.org/drawingml/2006/table">
            <a:tbl>
              <a:tblPr>
                <a:tableStyleId>{5C22544A-7EE6-4342-B048-85BDC9FD1C3A}</a:tableStyleId>
              </a:tblPr>
              <a:tblGrid>
                <a:gridCol w="506210">
                  <a:extLst>
                    <a:ext uri="{9D8B030D-6E8A-4147-A177-3AD203B41FA5}">
                      <a16:colId xmlns:a16="http://schemas.microsoft.com/office/drawing/2014/main" val="1001783145"/>
                    </a:ext>
                  </a:extLst>
                </a:gridCol>
                <a:gridCol w="1632121">
                  <a:extLst>
                    <a:ext uri="{9D8B030D-6E8A-4147-A177-3AD203B41FA5}">
                      <a16:colId xmlns:a16="http://schemas.microsoft.com/office/drawing/2014/main" val="584616819"/>
                    </a:ext>
                  </a:extLst>
                </a:gridCol>
                <a:gridCol w="1787947">
                  <a:extLst>
                    <a:ext uri="{9D8B030D-6E8A-4147-A177-3AD203B41FA5}">
                      <a16:colId xmlns:a16="http://schemas.microsoft.com/office/drawing/2014/main" val="3791338604"/>
                    </a:ext>
                  </a:extLst>
                </a:gridCol>
                <a:gridCol w="1914950">
                  <a:extLst>
                    <a:ext uri="{9D8B030D-6E8A-4147-A177-3AD203B41FA5}">
                      <a16:colId xmlns:a16="http://schemas.microsoft.com/office/drawing/2014/main" val="36941103"/>
                    </a:ext>
                  </a:extLst>
                </a:gridCol>
                <a:gridCol w="1221388">
                  <a:extLst>
                    <a:ext uri="{9D8B030D-6E8A-4147-A177-3AD203B41FA5}">
                      <a16:colId xmlns:a16="http://schemas.microsoft.com/office/drawing/2014/main" val="1308851452"/>
                    </a:ext>
                  </a:extLst>
                </a:gridCol>
                <a:gridCol w="1660043">
                  <a:extLst>
                    <a:ext uri="{9D8B030D-6E8A-4147-A177-3AD203B41FA5}">
                      <a16:colId xmlns:a16="http://schemas.microsoft.com/office/drawing/2014/main" val="3335234345"/>
                    </a:ext>
                  </a:extLst>
                </a:gridCol>
              </a:tblGrid>
              <a:tr h="389027">
                <a:tc>
                  <a:txBody>
                    <a:bodyPr/>
                    <a:lstStyle/>
                    <a:p>
                      <a:pPr indent="144145" algn="ctr" hangingPunct="0">
                        <a:lnSpc>
                          <a:spcPts val="1200"/>
                        </a:lnSpc>
                      </a:pPr>
                      <a:r>
                        <a:rPr lang="en-US" sz="800" kern="100" dirty="0">
                          <a:effectLst/>
                        </a:rPr>
                        <a:t>[12]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Comparison study for NLP using ML techniques to detecting SQL injection vulnerabilities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AL-Maliki, M. H. A., &amp; Jasim, M. N. </a:t>
                      </a:r>
                      <a:endParaRPr lang="en-IN" sz="800" kern="100" dirty="0">
                        <a:effectLst/>
                      </a:endParaRPr>
                    </a:p>
                    <a:p>
                      <a:pPr indent="144145" algn="l" hangingPunct="0">
                        <a:lnSpc>
                          <a:spcPts val="1200"/>
                        </a:lnSpc>
                      </a:pPr>
                      <a:r>
                        <a:rPr lang="en-US" sz="800" kern="100" dirty="0">
                          <a:effectLst/>
                        </a:rPr>
                        <a:t>(2023)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4200 SQL Queries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Normalization</a:t>
                      </a:r>
                      <a:endParaRPr lang="en-IN" sz="800" kern="100" dirty="0">
                        <a:effectLst/>
                      </a:endParaRPr>
                    </a:p>
                    <a:p>
                      <a:pPr indent="144145" algn="l" hangingPunct="0">
                        <a:lnSpc>
                          <a:spcPts val="1200"/>
                        </a:lnSpc>
                      </a:pPr>
                      <a:r>
                        <a:rPr lang="en-US" sz="800" kern="100" dirty="0">
                          <a:effectLst/>
                        </a:rPr>
                        <a:t>Count vectorization </a:t>
                      </a:r>
                      <a:endParaRPr lang="en-IN" sz="800" kern="100" dirty="0">
                        <a:effectLst/>
                      </a:endParaRPr>
                    </a:p>
                    <a:p>
                      <a:pPr indent="144145" algn="l" hangingPunct="0">
                        <a:lnSpc>
                          <a:spcPts val="1200"/>
                        </a:lnSpc>
                      </a:pPr>
                      <a:r>
                        <a:rPr lang="en-US" sz="800" kern="100" dirty="0">
                          <a:effectLst/>
                        </a:rPr>
                        <a:t>7 ML algorithms have examined</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Out of 7 ML algorithms, Naïve Bayes gets high accuracy with 99%</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3486484705"/>
                  </a:ext>
                </a:extLst>
              </a:tr>
              <a:tr h="389027">
                <a:tc>
                  <a:txBody>
                    <a:bodyPr/>
                    <a:lstStyle/>
                    <a:p>
                      <a:pPr indent="144145" algn="ctr" hangingPunct="0">
                        <a:lnSpc>
                          <a:spcPts val="1200"/>
                        </a:lnSpc>
                      </a:pPr>
                      <a:r>
                        <a:rPr lang="en-US" sz="800" kern="100" dirty="0">
                          <a:effectLst/>
                        </a:rPr>
                        <a:t>[13]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SQL Injection Detection Using ML Techniques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Akhtar, C. G., Reddy, M. H., Keerthana, P., </a:t>
                      </a:r>
                      <a:r>
                        <a:rPr lang="en-US" sz="800" kern="100" dirty="0" err="1">
                          <a:effectLst/>
                        </a:rPr>
                        <a:t>Likitha</a:t>
                      </a:r>
                      <a:r>
                        <a:rPr lang="en-US" sz="800" kern="100" dirty="0">
                          <a:effectLst/>
                        </a:rPr>
                        <a:t>, P., &amp; Sri, S. </a:t>
                      </a:r>
                      <a:endParaRPr lang="en-IN" sz="800" kern="100" dirty="0">
                        <a:effectLst/>
                      </a:endParaRPr>
                    </a:p>
                    <a:p>
                      <a:pPr indent="144145" algn="l" hangingPunct="0">
                        <a:lnSpc>
                          <a:spcPts val="1200"/>
                        </a:lnSpc>
                      </a:pPr>
                      <a:r>
                        <a:rPr lang="en-US" sz="800" kern="100" dirty="0">
                          <a:effectLst/>
                        </a:rPr>
                        <a:t>(2022)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They have collected a dataset that contains both legitimate and injected queries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Count vectorization </a:t>
                      </a:r>
                      <a:endParaRPr lang="en-IN" sz="800" kern="100" dirty="0">
                        <a:effectLst/>
                      </a:endParaRPr>
                    </a:p>
                    <a:p>
                      <a:pPr indent="144145" algn="l" hangingPunct="0">
                        <a:lnSpc>
                          <a:spcPts val="1200"/>
                        </a:lnSpc>
                      </a:pPr>
                      <a:r>
                        <a:rPr lang="en-US" sz="800" kern="100" dirty="0">
                          <a:effectLst/>
                        </a:rPr>
                        <a:t>DNN with multiple hidden layers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97.61% of Accuracy</a:t>
                      </a:r>
                      <a:endParaRPr lang="en-IN" sz="800" kern="100" dirty="0">
                        <a:effectLst/>
                      </a:endParaRPr>
                    </a:p>
                    <a:p>
                      <a:pPr indent="144145" algn="l" hangingPunct="0">
                        <a:lnSpc>
                          <a:spcPts val="1200"/>
                        </a:lnSpc>
                      </a:pPr>
                      <a:r>
                        <a:rPr lang="en-US" sz="800" kern="100" dirty="0">
                          <a:effectLst/>
                        </a:rPr>
                        <a:t>92.96% of Precision</a:t>
                      </a:r>
                      <a:endParaRPr lang="en-IN" sz="800" kern="100" dirty="0">
                        <a:effectLst/>
                      </a:endParaRPr>
                    </a:p>
                    <a:p>
                      <a:pPr indent="144145" algn="l" hangingPunct="0">
                        <a:lnSpc>
                          <a:spcPts val="1200"/>
                        </a:lnSpc>
                      </a:pPr>
                      <a:r>
                        <a:rPr lang="en-US" sz="800" kern="100" dirty="0">
                          <a:effectLst/>
                        </a:rPr>
                        <a:t>99.60% of Recall</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832468005"/>
                  </a:ext>
                </a:extLst>
              </a:tr>
              <a:tr h="389027">
                <a:tc>
                  <a:txBody>
                    <a:bodyPr/>
                    <a:lstStyle/>
                    <a:p>
                      <a:pPr indent="144145" algn="ctr" hangingPunct="0">
                        <a:lnSpc>
                          <a:spcPts val="1200"/>
                        </a:lnSpc>
                      </a:pPr>
                      <a:r>
                        <a:rPr lang="en-US" sz="800" kern="100" dirty="0">
                          <a:effectLst/>
                        </a:rPr>
                        <a:t>[15]</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An Analysis of AI-based SQL Injection (SQLi) Attack Detection</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err="1">
                          <a:effectLst/>
                        </a:rPr>
                        <a:t>Brindavathi</a:t>
                      </a:r>
                      <a:r>
                        <a:rPr lang="en-US" sz="800" kern="100" dirty="0">
                          <a:effectLst/>
                        </a:rPr>
                        <a:t>, B., Karrothu, A., &amp; </a:t>
                      </a:r>
                      <a:r>
                        <a:rPr lang="en-US" sz="800" kern="100" dirty="0" err="1">
                          <a:effectLst/>
                        </a:rPr>
                        <a:t>Anilkumar</a:t>
                      </a:r>
                      <a:r>
                        <a:rPr lang="en-US" sz="800" kern="100" dirty="0">
                          <a:effectLst/>
                        </a:rPr>
                        <a:t>, C. (2023)</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It’s a review paper for total 16 articles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Survey on both ML and DL models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tc>
                  <a:txBody>
                    <a:bodyPr/>
                    <a:lstStyle/>
                    <a:p>
                      <a:pPr indent="144145" algn="l" hangingPunct="0">
                        <a:lnSpc>
                          <a:spcPts val="1200"/>
                        </a:lnSpc>
                      </a:pPr>
                      <a:r>
                        <a:rPr lang="en-US" sz="800" kern="100" dirty="0">
                          <a:effectLst/>
                        </a:rPr>
                        <a:t>They have concluded that DL models gives high accuracy</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21522" marR="21522" marT="0" marB="0" anchor="ctr"/>
                </a:tc>
                <a:extLst>
                  <a:ext uri="{0D108BD9-81ED-4DB2-BD59-A6C34878D82A}">
                    <a16:rowId xmlns:a16="http://schemas.microsoft.com/office/drawing/2014/main" val="7734774"/>
                  </a:ext>
                </a:extLst>
              </a:tr>
              <a:tr h="454894">
                <a:tc>
                  <a:txBody>
                    <a:bodyPr/>
                    <a:lstStyle/>
                    <a:p>
                      <a:pPr indent="144145" algn="ctr" hangingPunct="0">
                        <a:lnSpc>
                          <a:spcPts val="1200"/>
                        </a:lnSpc>
                      </a:pPr>
                      <a:r>
                        <a:rPr lang="en-US" sz="800" kern="100" dirty="0">
                          <a:effectLst/>
                        </a:rPr>
                        <a:t>[16]</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Predicting input validation vulnerabilities based on minimal SSA features and machine learning</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err="1">
                          <a:effectLst/>
                        </a:rPr>
                        <a:t>Marashdih</a:t>
                      </a:r>
                      <a:r>
                        <a:rPr lang="en-US" sz="800" kern="100" dirty="0">
                          <a:effectLst/>
                        </a:rPr>
                        <a:t>, A. W., </a:t>
                      </a:r>
                      <a:r>
                        <a:rPr lang="en-US" sz="800" kern="100" dirty="0" err="1">
                          <a:effectLst/>
                        </a:rPr>
                        <a:t>Zaaba</a:t>
                      </a:r>
                      <a:r>
                        <a:rPr lang="en-US" sz="800" kern="100" dirty="0">
                          <a:effectLst/>
                        </a:rPr>
                        <a:t>, Z. F., &amp; </a:t>
                      </a:r>
                      <a:r>
                        <a:rPr lang="en-US" sz="800" kern="100" dirty="0" err="1">
                          <a:effectLst/>
                        </a:rPr>
                        <a:t>Suwais</a:t>
                      </a:r>
                      <a:r>
                        <a:rPr lang="en-US" sz="800" kern="100" dirty="0">
                          <a:effectLst/>
                        </a:rPr>
                        <a:t>, K. (2022)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9144 SQL Queries </a:t>
                      </a:r>
                      <a:endParaRPr lang="en-IN" sz="800" kern="100" dirty="0">
                        <a:effectLst/>
                      </a:endParaRPr>
                    </a:p>
                    <a:p>
                      <a:pPr indent="144145" algn="l" hangingPunct="0">
                        <a:lnSpc>
                          <a:spcPts val="1200"/>
                        </a:lnSpc>
                      </a:pPr>
                      <a:r>
                        <a:rPr lang="en-US" sz="800" kern="100" dirty="0">
                          <a:effectLst/>
                        </a:rPr>
                        <a:t>(Ref. </a:t>
                      </a:r>
                      <a:r>
                        <a:rPr lang="en-US" sz="800" kern="100" dirty="0" err="1">
                          <a:effectLst/>
                        </a:rPr>
                        <a:t>Stivalet</a:t>
                      </a:r>
                      <a:r>
                        <a:rPr lang="en-US" sz="800" kern="100" dirty="0">
                          <a:effectLst/>
                        </a:rPr>
                        <a:t> et al., 2016)</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Minimal SSA form</a:t>
                      </a:r>
                      <a:endParaRPr lang="en-IN" sz="800" kern="100">
                        <a:effectLst/>
                      </a:endParaRPr>
                    </a:p>
                    <a:p>
                      <a:pPr indent="144145" algn="l" hangingPunct="0">
                        <a:lnSpc>
                          <a:spcPts val="1200"/>
                        </a:lnSpc>
                      </a:pPr>
                      <a:r>
                        <a:rPr lang="en-US" sz="800" kern="100">
                          <a:effectLst/>
                        </a:rPr>
                        <a:t>LSTM and Bi LSTM</a:t>
                      </a:r>
                      <a:endParaRPr lang="en-IN" sz="800" kern="100">
                        <a:effectLst/>
                      </a:endParaRPr>
                    </a:p>
                    <a:p>
                      <a:pPr indent="144145" algn="l" hangingPunct="0">
                        <a:lnSpc>
                          <a:spcPts val="1200"/>
                        </a:lnSpc>
                      </a:pPr>
                      <a:r>
                        <a:rPr lang="en-US" sz="800" kern="100">
                          <a:effectLst/>
                        </a:rPr>
                        <a:t>But LSTM is quicker than Bi-LSTM</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97.9% of Accuracy</a:t>
                      </a:r>
                      <a:endParaRPr lang="en-IN" sz="800" kern="100" dirty="0">
                        <a:effectLst/>
                      </a:endParaRPr>
                    </a:p>
                    <a:p>
                      <a:pPr indent="144145" algn="l" hangingPunct="0">
                        <a:lnSpc>
                          <a:spcPts val="1200"/>
                        </a:lnSpc>
                      </a:pPr>
                      <a:r>
                        <a:rPr lang="en-US" sz="800" kern="100" dirty="0">
                          <a:effectLst/>
                        </a:rPr>
                        <a:t>98.1% of Precision</a:t>
                      </a:r>
                      <a:endParaRPr lang="en-IN" sz="800" kern="100" dirty="0">
                        <a:effectLst/>
                      </a:endParaRPr>
                    </a:p>
                    <a:p>
                      <a:pPr indent="144145" algn="l" hangingPunct="0">
                        <a:lnSpc>
                          <a:spcPts val="1200"/>
                        </a:lnSpc>
                      </a:pPr>
                      <a:r>
                        <a:rPr lang="en-US" sz="800" kern="100" dirty="0">
                          <a:effectLst/>
                        </a:rPr>
                        <a:t>97.97% of Recall</a:t>
                      </a:r>
                      <a:endParaRPr lang="en-IN" sz="800" kern="100" dirty="0">
                        <a:effectLst/>
                      </a:endParaRPr>
                    </a:p>
                    <a:p>
                      <a:pPr indent="144145" algn="l" hangingPunct="0">
                        <a:lnSpc>
                          <a:spcPts val="1200"/>
                        </a:lnSpc>
                      </a:pPr>
                      <a:r>
                        <a:rPr lang="en-US" sz="800" kern="100" dirty="0">
                          <a:effectLst/>
                        </a:rPr>
                        <a:t>98.67% of F1-score</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296877741"/>
                  </a:ext>
                </a:extLst>
              </a:tr>
              <a:tr h="323160">
                <a:tc>
                  <a:txBody>
                    <a:bodyPr/>
                    <a:lstStyle/>
                    <a:p>
                      <a:pPr indent="144145" algn="ctr" hangingPunct="0">
                        <a:lnSpc>
                          <a:spcPts val="1200"/>
                        </a:lnSpc>
                      </a:pPr>
                      <a:r>
                        <a:rPr lang="en-US" sz="800" kern="100" dirty="0">
                          <a:effectLst/>
                        </a:rPr>
                        <a:t>[17]</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Detection of SQL Injection Attacks Using ML in Cloud Computing Plat-form</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Alkhathami, J. M., &amp; Alzahrani, S. M. </a:t>
                      </a:r>
                      <a:endParaRPr lang="en-IN" sz="800" kern="100">
                        <a:effectLst/>
                      </a:endParaRPr>
                    </a:p>
                    <a:p>
                      <a:pPr indent="144145" algn="l" hangingPunct="0">
                        <a:lnSpc>
                          <a:spcPts val="1200"/>
                        </a:lnSpc>
                      </a:pPr>
                      <a:r>
                        <a:rPr lang="en-US" sz="800" kern="100">
                          <a:effectLst/>
                        </a:rPr>
                        <a:t>(2022)</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Dataset have taken from Kaggle database</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Count vectorization </a:t>
                      </a:r>
                      <a:endParaRPr lang="en-IN" sz="800" kern="100">
                        <a:effectLst/>
                      </a:endParaRPr>
                    </a:p>
                    <a:p>
                      <a:pPr indent="144145" algn="l" hangingPunct="0">
                        <a:lnSpc>
                          <a:spcPts val="1200"/>
                        </a:lnSpc>
                      </a:pPr>
                      <a:r>
                        <a:rPr lang="en-US" sz="800" kern="100">
                          <a:effectLst/>
                        </a:rPr>
                        <a:t>KNN, MNB, DT and SVM</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SVM have given high accuracy among four algorithms </a:t>
                      </a:r>
                      <a:endParaRPr lang="en-IN" sz="800" kern="100">
                        <a:effectLst/>
                      </a:endParaRPr>
                    </a:p>
                    <a:p>
                      <a:pPr indent="144145" algn="l" hangingPunct="0">
                        <a:lnSpc>
                          <a:spcPts val="1200"/>
                        </a:lnSpc>
                      </a:pPr>
                      <a:r>
                        <a:rPr lang="en-US" sz="800" kern="100">
                          <a:effectLst/>
                        </a:rPr>
                        <a:t>99.42% with SVM</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302834544"/>
                  </a:ext>
                </a:extLst>
              </a:tr>
              <a:tr h="520761">
                <a:tc>
                  <a:txBody>
                    <a:bodyPr/>
                    <a:lstStyle/>
                    <a:p>
                      <a:pPr indent="144145" algn="ctr" hangingPunct="0">
                        <a:lnSpc>
                          <a:spcPts val="1200"/>
                        </a:lnSpc>
                      </a:pPr>
                      <a:r>
                        <a:rPr lang="en-US" sz="800" kern="100" dirty="0">
                          <a:effectLst/>
                        </a:rPr>
                        <a:t>[18]</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Semantic query-featured ensemble learning model for SQL-injection attack detection in IoT-ecosystems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Gowtham, M., &amp; Pramod, H. B. </a:t>
                      </a:r>
                      <a:endParaRPr lang="en-IN" sz="800" kern="100">
                        <a:effectLst/>
                      </a:endParaRPr>
                    </a:p>
                    <a:p>
                      <a:pPr indent="144145" algn="l" hangingPunct="0">
                        <a:lnSpc>
                          <a:spcPts val="1200"/>
                        </a:lnSpc>
                      </a:pPr>
                      <a:r>
                        <a:rPr lang="en-US" sz="800" kern="100">
                          <a:effectLst/>
                        </a:rPr>
                        <a:t>(2022)</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https://www.kaggle.com/syedsaqlainhussain/sqlinjection-dataset</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Count vectorization </a:t>
                      </a:r>
                      <a:endParaRPr lang="en-IN" sz="800" kern="100">
                        <a:effectLst/>
                      </a:endParaRPr>
                    </a:p>
                    <a:p>
                      <a:pPr indent="144145" algn="l" hangingPunct="0">
                        <a:lnSpc>
                          <a:spcPts val="1200"/>
                        </a:lnSpc>
                      </a:pPr>
                      <a:r>
                        <a:rPr lang="en-US" sz="800" kern="100">
                          <a:effectLst/>
                        </a:rPr>
                        <a:t>Word2vec, CBoW &amp; N-skip gram</a:t>
                      </a:r>
                      <a:endParaRPr lang="en-IN" sz="800" kern="100">
                        <a:effectLst/>
                      </a:endParaRPr>
                    </a:p>
                    <a:p>
                      <a:pPr indent="144145" algn="l" hangingPunct="0">
                        <a:lnSpc>
                          <a:spcPts val="1200"/>
                        </a:lnSpc>
                      </a:pPr>
                      <a:r>
                        <a:rPr lang="en-US" sz="800" kern="100">
                          <a:effectLst/>
                        </a:rPr>
                        <a:t>MVE ensemble model</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98% of Accuracy</a:t>
                      </a:r>
                      <a:endParaRPr lang="en-IN" sz="800" kern="100">
                        <a:effectLst/>
                      </a:endParaRPr>
                    </a:p>
                    <a:p>
                      <a:pPr indent="144145" algn="l" hangingPunct="0">
                        <a:lnSpc>
                          <a:spcPts val="1200"/>
                        </a:lnSpc>
                      </a:pPr>
                      <a:r>
                        <a:rPr lang="en-US" sz="800" kern="100">
                          <a:effectLst/>
                        </a:rPr>
                        <a:t>98.9% of F1-score</a:t>
                      </a:r>
                      <a:endParaRPr lang="en-IN" sz="800" kern="100">
                        <a:effectLst/>
                      </a:endParaRPr>
                    </a:p>
                    <a:p>
                      <a:pPr indent="144145" algn="just" hangingPunct="0">
                        <a:lnSpc>
                          <a:spcPts val="1200"/>
                        </a:lnSpc>
                      </a:pPr>
                      <a:r>
                        <a:rPr lang="en-US" sz="800" kern="100">
                          <a:effectLst/>
                        </a:rPr>
                        <a:t>99.9% of AUC</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2095828826"/>
                  </a:ext>
                </a:extLst>
              </a:tr>
              <a:tr h="454894">
                <a:tc>
                  <a:txBody>
                    <a:bodyPr/>
                    <a:lstStyle/>
                    <a:p>
                      <a:pPr indent="144145" algn="ctr" hangingPunct="0">
                        <a:lnSpc>
                          <a:spcPts val="1200"/>
                        </a:lnSpc>
                      </a:pPr>
                      <a:r>
                        <a:rPr lang="en-US" sz="800" kern="100" dirty="0">
                          <a:effectLst/>
                        </a:rPr>
                        <a:t>[19]</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Development of a compressive framework using ML approaches for SQL injection attacks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err="1">
                          <a:effectLst/>
                        </a:rPr>
                        <a:t>Deriba</a:t>
                      </a:r>
                      <a:r>
                        <a:rPr lang="en-US" sz="800" kern="100" dirty="0">
                          <a:effectLst/>
                        </a:rPr>
                        <a:t>, F., </a:t>
                      </a:r>
                      <a:r>
                        <a:rPr lang="en-US" sz="800" kern="100" dirty="0" err="1">
                          <a:effectLst/>
                        </a:rPr>
                        <a:t>Salau</a:t>
                      </a:r>
                      <a:r>
                        <a:rPr lang="en-US" sz="800" kern="100" dirty="0">
                          <a:effectLst/>
                        </a:rPr>
                        <a:t>, A. O., Mohammed, S. H., </a:t>
                      </a:r>
                      <a:r>
                        <a:rPr lang="en-US" sz="800" kern="100" dirty="0" err="1">
                          <a:effectLst/>
                        </a:rPr>
                        <a:t>Kassa</a:t>
                      </a:r>
                      <a:r>
                        <a:rPr lang="en-US" sz="800" kern="100" dirty="0">
                          <a:effectLst/>
                        </a:rPr>
                        <a:t>, T. M., &amp; </a:t>
                      </a:r>
                      <a:r>
                        <a:rPr lang="en-US" sz="800" kern="100" dirty="0" err="1">
                          <a:effectLst/>
                        </a:rPr>
                        <a:t>Demilie</a:t>
                      </a:r>
                      <a:r>
                        <a:rPr lang="en-US" sz="800" kern="100" dirty="0">
                          <a:effectLst/>
                        </a:rPr>
                        <a:t>, W. B. (2022)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11,847 SQL Queries</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static and dynamic analysis used for feature extraction then ML algorithms have examined</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Out of selected models both ANN and Hybrid are given best accuracy with 99.16% &amp; 99.60%</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332500790"/>
                  </a:ext>
                </a:extLst>
              </a:tr>
              <a:tr h="520761">
                <a:tc>
                  <a:txBody>
                    <a:bodyPr/>
                    <a:lstStyle/>
                    <a:p>
                      <a:pPr indent="144145" algn="ctr" hangingPunct="0">
                        <a:lnSpc>
                          <a:spcPts val="1200"/>
                        </a:lnSpc>
                      </a:pPr>
                      <a:r>
                        <a:rPr lang="en-US" sz="800" kern="100" dirty="0">
                          <a:effectLst/>
                        </a:rPr>
                        <a:t>[20]</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Detection and prevention of SQLI attacks and developing compressive framework us-ing ML and hybrid techniques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err="1">
                          <a:effectLst/>
                        </a:rPr>
                        <a:t>Demilie</a:t>
                      </a:r>
                      <a:r>
                        <a:rPr lang="en-US" sz="800" kern="100" dirty="0">
                          <a:effectLst/>
                        </a:rPr>
                        <a:t>, W. B., &amp; </a:t>
                      </a:r>
                      <a:r>
                        <a:rPr lang="en-US" sz="800" kern="100" dirty="0" err="1">
                          <a:effectLst/>
                        </a:rPr>
                        <a:t>Deriba</a:t>
                      </a:r>
                      <a:r>
                        <a:rPr lang="en-US" sz="800" kern="100" dirty="0">
                          <a:effectLst/>
                        </a:rPr>
                        <a:t>, F. G. </a:t>
                      </a:r>
                      <a:endParaRPr lang="en-IN" sz="800" kern="100" dirty="0">
                        <a:effectLst/>
                      </a:endParaRPr>
                    </a:p>
                    <a:p>
                      <a:pPr indent="144145" algn="l" hangingPunct="0">
                        <a:lnSpc>
                          <a:spcPts val="1200"/>
                        </a:lnSpc>
                      </a:pPr>
                      <a:r>
                        <a:rPr lang="en-US" sz="800" kern="100" dirty="0">
                          <a:effectLst/>
                        </a:rPr>
                        <a:t>(2022)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54,306 SQL Queries</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static and dynamic analysis used for feature extraction</a:t>
                      </a:r>
                      <a:endParaRPr lang="en-IN" sz="800" kern="100" dirty="0">
                        <a:effectLst/>
                      </a:endParaRPr>
                    </a:p>
                    <a:p>
                      <a:pPr indent="144145" algn="l" hangingPunct="0">
                        <a:lnSpc>
                          <a:spcPts val="1200"/>
                        </a:lnSpc>
                      </a:pPr>
                      <a:r>
                        <a:rPr lang="en-US" sz="800" kern="100" dirty="0">
                          <a:effectLst/>
                        </a:rPr>
                        <a:t>6 ML algorithms have examined</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Hybrid (SVM &amp; ANN) model have given best performance than other ML algorithms with an accuracy 99.54%</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194026201"/>
                  </a:ext>
                </a:extLst>
              </a:tr>
              <a:tr h="454894">
                <a:tc>
                  <a:txBody>
                    <a:bodyPr/>
                    <a:lstStyle/>
                    <a:p>
                      <a:pPr indent="144145" algn="ctr" hangingPunct="0">
                        <a:lnSpc>
                          <a:spcPts val="1200"/>
                        </a:lnSpc>
                      </a:pPr>
                      <a:r>
                        <a:rPr lang="en-US" sz="800" kern="100" dirty="0">
                          <a:effectLst/>
                        </a:rPr>
                        <a:t>[21]</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Deep neural network-based SQL injection detection method</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Zhang, W., Li, Y., Li, X., Shao, M., Mi, Y., Zhang, H., &amp; Zhi, G. (2022)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30,919 SQL Queries</a:t>
                      </a:r>
                      <a:endParaRPr lang="en-IN" sz="800" kern="100">
                        <a:effectLst/>
                      </a:endParaRPr>
                    </a:p>
                    <a:p>
                      <a:pPr indent="144145" algn="l" hangingPunct="0">
                        <a:lnSpc>
                          <a:spcPts val="1200"/>
                        </a:lnSpc>
                      </a:pPr>
                      <a:r>
                        <a:rPr lang="en-US" sz="800" kern="100">
                          <a:effectLst/>
                        </a:rPr>
                        <a:t>https://www.kaggle.com/sajid576/sqlinjection-dataset</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a:effectLst/>
                        </a:rPr>
                        <a:t>TF-IDF</a:t>
                      </a:r>
                      <a:endParaRPr lang="en-IN" sz="800" kern="100">
                        <a:effectLst/>
                      </a:endParaRPr>
                    </a:p>
                    <a:p>
                      <a:pPr indent="144145" algn="l" hangingPunct="0">
                        <a:lnSpc>
                          <a:spcPts val="1200"/>
                        </a:lnSpc>
                      </a:pPr>
                      <a:r>
                        <a:rPr lang="en-US" sz="800" kern="100">
                          <a:effectLst/>
                        </a:rPr>
                        <a:t>DNN model (SQLNN)</a:t>
                      </a:r>
                      <a:endParaRPr lang="en-IN" sz="8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b="1" kern="100" dirty="0">
                          <a:effectLst/>
                        </a:rPr>
                        <a:t>96.16% of Accuracy</a:t>
                      </a:r>
                      <a:endParaRPr lang="en-IN" sz="800" b="1" kern="100" dirty="0">
                        <a:effectLst/>
                      </a:endParaRPr>
                    </a:p>
                    <a:p>
                      <a:pPr indent="144145" algn="l" hangingPunct="0">
                        <a:lnSpc>
                          <a:spcPts val="1200"/>
                        </a:lnSpc>
                      </a:pPr>
                      <a:r>
                        <a:rPr lang="en-US" sz="800" kern="100" dirty="0">
                          <a:effectLst/>
                        </a:rPr>
                        <a:t>97.28% of Precision</a:t>
                      </a:r>
                      <a:endParaRPr lang="en-IN" sz="800" kern="100" dirty="0">
                        <a:effectLst/>
                      </a:endParaRPr>
                    </a:p>
                    <a:p>
                      <a:pPr indent="144145" algn="l" hangingPunct="0">
                        <a:lnSpc>
                          <a:spcPts val="1200"/>
                        </a:lnSpc>
                      </a:pPr>
                      <a:r>
                        <a:rPr lang="en-US" sz="800" kern="100" dirty="0">
                          <a:effectLst/>
                        </a:rPr>
                        <a:t>92.23% of Recall</a:t>
                      </a:r>
                      <a:endParaRPr lang="en-IN" sz="800" kern="100" dirty="0">
                        <a:effectLst/>
                      </a:endParaRPr>
                    </a:p>
                    <a:p>
                      <a:pPr indent="144145" algn="l" hangingPunct="0">
                        <a:lnSpc>
                          <a:spcPts val="1200"/>
                        </a:lnSpc>
                      </a:pPr>
                      <a:r>
                        <a:rPr lang="en-US" sz="800" kern="100" dirty="0">
                          <a:effectLst/>
                        </a:rPr>
                        <a:t>94.68% of F1-score</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1201829867"/>
                  </a:ext>
                </a:extLst>
              </a:tr>
              <a:tr h="454894">
                <a:tc>
                  <a:txBody>
                    <a:bodyPr/>
                    <a:lstStyle/>
                    <a:p>
                      <a:pPr indent="144145" algn="ctr" hangingPunct="0">
                        <a:lnSpc>
                          <a:spcPts val="1200"/>
                        </a:lnSpc>
                      </a:pPr>
                      <a:r>
                        <a:rPr lang="en-US" sz="800" kern="100" dirty="0">
                          <a:effectLst/>
                        </a:rPr>
                        <a:t>[24]</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SQLi attack detection using ML algorithm</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Muhammad, T., &amp; </a:t>
                      </a:r>
                      <a:r>
                        <a:rPr lang="en-US" sz="800" kern="100" dirty="0" err="1">
                          <a:effectLst/>
                        </a:rPr>
                        <a:t>Ghafory</a:t>
                      </a:r>
                      <a:r>
                        <a:rPr lang="en-US" sz="800" kern="100" dirty="0">
                          <a:effectLst/>
                        </a:rPr>
                        <a:t>, H. (2022)</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It is an analysis of few articles published between 2012-2020 </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8 ML based algorithms to identify SQLi attacks  </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tc>
                  <a:txBody>
                    <a:bodyPr/>
                    <a:lstStyle/>
                    <a:p>
                      <a:pPr indent="144145" algn="l" hangingPunct="0">
                        <a:lnSpc>
                          <a:spcPts val="1200"/>
                        </a:lnSpc>
                      </a:pPr>
                      <a:r>
                        <a:rPr lang="en-US" sz="800" kern="100" dirty="0">
                          <a:effectLst/>
                        </a:rPr>
                        <a:t>The authors have analyzed the best performer based on various metrics (accuracy, sensitivity, specificity and etc.)</a:t>
                      </a:r>
                      <a:endParaRPr lang="en-IN" sz="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19211" marR="19211" marT="0" marB="0" anchor="ctr"/>
                </a:tc>
                <a:extLst>
                  <a:ext uri="{0D108BD9-81ED-4DB2-BD59-A6C34878D82A}">
                    <a16:rowId xmlns:a16="http://schemas.microsoft.com/office/drawing/2014/main" val="4291358123"/>
                  </a:ext>
                </a:extLst>
              </a:tr>
            </a:tbl>
          </a:graphicData>
        </a:graphic>
      </p:graphicFrame>
      <p:sp>
        <p:nvSpPr>
          <p:cNvPr id="7" name="TextBox 6">
            <a:extLst>
              <a:ext uri="{FF2B5EF4-FFF2-40B4-BE49-F238E27FC236}">
                <a16:creationId xmlns:a16="http://schemas.microsoft.com/office/drawing/2014/main" id="{E0FE9A6F-45A4-45EE-0896-4A6F34360BF6}"/>
              </a:ext>
            </a:extLst>
          </p:cNvPr>
          <p:cNvSpPr txBox="1"/>
          <p:nvPr/>
        </p:nvSpPr>
        <p:spPr>
          <a:xfrm>
            <a:off x="2043952" y="88661"/>
            <a:ext cx="5056095" cy="461665"/>
          </a:xfrm>
          <a:prstGeom prst="rect">
            <a:avLst/>
          </a:prstGeom>
          <a:noFill/>
        </p:spPr>
        <p:txBody>
          <a:bodyPr wrap="square" rtlCol="0">
            <a:spAutoFit/>
          </a:bodyPr>
          <a:lstStyle/>
          <a:p>
            <a:r>
              <a:rPr lang="en-IN" b="1" dirty="0">
                <a:solidFill>
                  <a:schemeClr val="bg1"/>
                </a:solidFill>
              </a:rPr>
              <a:t>Analysis of Exiting Methodologies</a:t>
            </a:r>
          </a:p>
        </p:txBody>
      </p:sp>
    </p:spTree>
    <p:extLst>
      <p:ext uri="{BB962C8B-B14F-4D97-AF65-F5344CB8AC3E}">
        <p14:creationId xmlns:p14="http://schemas.microsoft.com/office/powerpoint/2010/main" val="1369802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FE9A6F-45A4-45EE-0896-4A6F34360BF6}"/>
              </a:ext>
            </a:extLst>
          </p:cNvPr>
          <p:cNvSpPr txBox="1"/>
          <p:nvPr/>
        </p:nvSpPr>
        <p:spPr>
          <a:xfrm>
            <a:off x="2043952" y="88661"/>
            <a:ext cx="5056095" cy="461665"/>
          </a:xfrm>
          <a:prstGeom prst="rect">
            <a:avLst/>
          </a:prstGeom>
          <a:noFill/>
        </p:spPr>
        <p:txBody>
          <a:bodyPr wrap="square" rtlCol="0">
            <a:spAutoFit/>
          </a:bodyPr>
          <a:lstStyle/>
          <a:p>
            <a:r>
              <a:rPr lang="en-IN" b="1" dirty="0">
                <a:solidFill>
                  <a:schemeClr val="bg1"/>
                </a:solidFill>
              </a:rPr>
              <a:t>Observations and Research Gaps</a:t>
            </a:r>
          </a:p>
        </p:txBody>
      </p:sp>
      <p:sp>
        <p:nvSpPr>
          <p:cNvPr id="3" name="TextBox 2">
            <a:extLst>
              <a:ext uri="{FF2B5EF4-FFF2-40B4-BE49-F238E27FC236}">
                <a16:creationId xmlns:a16="http://schemas.microsoft.com/office/drawing/2014/main" id="{A78FB81D-AEB9-60DE-7A12-FA5A96D74054}"/>
              </a:ext>
            </a:extLst>
          </p:cNvPr>
          <p:cNvSpPr txBox="1"/>
          <p:nvPr/>
        </p:nvSpPr>
        <p:spPr>
          <a:xfrm>
            <a:off x="394447" y="771867"/>
            <a:ext cx="8749553" cy="1815882"/>
          </a:xfrm>
          <a:prstGeom prst="rect">
            <a:avLst/>
          </a:prstGeom>
          <a:noFill/>
        </p:spPr>
        <p:txBody>
          <a:bodyPr wrap="square">
            <a:spAutoFit/>
          </a:bodyPr>
          <a:lstStyle/>
          <a:p>
            <a:pPr algn="just"/>
            <a:r>
              <a:rPr lang="en-US" sz="1600" b="1" i="0" dirty="0">
                <a:solidFill>
                  <a:srgbClr val="000000"/>
                </a:solidFill>
                <a:effectLst/>
                <a:cs typeface="Times New Roman" panose="02020603050405020304" pitchFamily="18" charset="0"/>
              </a:rPr>
              <a:t>OBSERVATIONS:</a:t>
            </a:r>
          </a:p>
          <a:p>
            <a:pPr marL="285750" indent="-285750" algn="just">
              <a:buFont typeface="Arial" panose="020B0604020202020204" pitchFamily="34" charset="0"/>
              <a:buChar char="•"/>
            </a:pPr>
            <a:r>
              <a:rPr lang="en-US" sz="1600" b="0" i="0" dirty="0">
                <a:solidFill>
                  <a:srgbClr val="000000"/>
                </a:solidFill>
                <a:effectLst/>
                <a:cs typeface="Times New Roman" panose="02020603050405020304" pitchFamily="18" charset="0"/>
              </a:rPr>
              <a:t>There are many traditional techniques or tools avail for identifying or mitigating SQLi attacks. </a:t>
            </a:r>
          </a:p>
          <a:p>
            <a:pPr marL="285750" indent="-285750" algn="just">
              <a:buFont typeface="Arial" panose="020B0604020202020204" pitchFamily="34" charset="0"/>
              <a:buChar char="•"/>
            </a:pPr>
            <a:r>
              <a:rPr lang="en-US" sz="1600" b="0" i="0" dirty="0">
                <a:solidFill>
                  <a:srgbClr val="000000"/>
                </a:solidFill>
                <a:effectLst/>
                <a:cs typeface="Times New Roman" panose="02020603050405020304" pitchFamily="18" charset="0"/>
              </a:rPr>
              <a:t>But still there are some organizations fails to detect these attacks because, the most of organizations fail the problems like outdated code, scarcity of resources to test and make changes, no knowledge of application security, and also no frequent updates in the web-application.</a:t>
            </a:r>
          </a:p>
          <a:p>
            <a:pPr marL="285750" indent="-285750" algn="just">
              <a:buFont typeface="Arial" panose="020B0604020202020204" pitchFamily="34" charset="0"/>
              <a:buChar char="•"/>
            </a:pPr>
            <a:r>
              <a:rPr lang="en-US" sz="1600" b="0" i="0" dirty="0">
                <a:solidFill>
                  <a:srgbClr val="000000"/>
                </a:solidFill>
                <a:effectLst/>
                <a:cs typeface="Times New Roman" panose="02020603050405020304" pitchFamily="18" charset="0"/>
              </a:rPr>
              <a:t>So, in recent years, researchers have applied machine-learning and deep learning approaches for SQL injection detection.</a:t>
            </a:r>
          </a:p>
        </p:txBody>
      </p:sp>
      <p:sp>
        <p:nvSpPr>
          <p:cNvPr id="4" name="TextBox 3">
            <a:extLst>
              <a:ext uri="{FF2B5EF4-FFF2-40B4-BE49-F238E27FC236}">
                <a16:creationId xmlns:a16="http://schemas.microsoft.com/office/drawing/2014/main" id="{5C32D8C7-2DFA-F315-16E5-CDC15C0F2EC1}"/>
              </a:ext>
            </a:extLst>
          </p:cNvPr>
          <p:cNvSpPr txBox="1"/>
          <p:nvPr/>
        </p:nvSpPr>
        <p:spPr>
          <a:xfrm>
            <a:off x="430305" y="2587749"/>
            <a:ext cx="8677835" cy="1569660"/>
          </a:xfrm>
          <a:prstGeom prst="rect">
            <a:avLst/>
          </a:prstGeom>
          <a:noFill/>
        </p:spPr>
        <p:txBody>
          <a:bodyPr wrap="square">
            <a:spAutoFit/>
          </a:bodyPr>
          <a:lstStyle/>
          <a:p>
            <a:pPr algn="just"/>
            <a:r>
              <a:rPr lang="en-US" sz="1600" b="1" dirty="0">
                <a:solidFill>
                  <a:srgbClr val="000000"/>
                </a:solidFill>
                <a:cs typeface="Times New Roman" panose="02020603050405020304" pitchFamily="18" charset="0"/>
              </a:rPr>
              <a:t>RESEARCH GAPS:</a:t>
            </a:r>
          </a:p>
          <a:p>
            <a:pPr marL="285750" indent="-285750" algn="just">
              <a:buFont typeface="Arial" panose="020B0604020202020204" pitchFamily="34" charset="0"/>
              <a:buChar char="•"/>
            </a:pPr>
            <a:r>
              <a:rPr lang="en-US" sz="1600" dirty="0">
                <a:solidFill>
                  <a:srgbClr val="000000"/>
                </a:solidFill>
                <a:cs typeface="Times New Roman" panose="02020603050405020304" pitchFamily="18" charset="0"/>
              </a:rPr>
              <a:t>Through a comprehensive analysis of the existing literature, we have identified the following research gaps and limitations that we have addressed in our proposed research:</a:t>
            </a:r>
          </a:p>
          <a:p>
            <a:pPr marL="742950" lvl="1" indent="-285750" algn="just">
              <a:buFont typeface="Arial" panose="020B0604020202020204" pitchFamily="34" charset="0"/>
              <a:buChar char="•"/>
            </a:pPr>
            <a:r>
              <a:rPr lang="en-US" sz="1600" dirty="0">
                <a:solidFill>
                  <a:srgbClr val="000000"/>
                </a:solidFill>
                <a:cs typeface="Times New Roman" panose="02020603050405020304" pitchFamily="18" charset="0"/>
              </a:rPr>
              <a:t>Classical feature extraction approaches were employed to represent SQL query textual data.</a:t>
            </a:r>
          </a:p>
          <a:p>
            <a:pPr marL="742950" lvl="1" indent="-285750" algn="just">
              <a:buFont typeface="Arial" panose="020B0604020202020204" pitchFamily="34" charset="0"/>
              <a:buChar char="•"/>
            </a:pPr>
            <a:r>
              <a:rPr lang="en-US" sz="1600" dirty="0">
                <a:solidFill>
                  <a:srgbClr val="000000"/>
                </a:solidFill>
                <a:cs typeface="Times New Roman" panose="02020603050405020304" pitchFamily="18" charset="0"/>
              </a:rPr>
              <a:t>Also, classical machine learning-based techniques were used for SQL injection attack detection.</a:t>
            </a:r>
          </a:p>
        </p:txBody>
      </p:sp>
    </p:spTree>
    <p:extLst>
      <p:ext uri="{BB962C8B-B14F-4D97-AF65-F5344CB8AC3E}">
        <p14:creationId xmlns:p14="http://schemas.microsoft.com/office/powerpoint/2010/main" val="98172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3DCBF97-356B-A289-42E3-CBB4FD496184}"/>
              </a:ext>
            </a:extLst>
          </p:cNvPr>
          <p:cNvSpPr>
            <a:spLocks noGrp="1"/>
          </p:cNvSpPr>
          <p:nvPr>
            <p:ph type="sldNum" sz="quarter" idx="12"/>
          </p:nvPr>
        </p:nvSpPr>
        <p:spPr/>
        <p:txBody>
          <a:bodyPr/>
          <a:lstStyle/>
          <a:p>
            <a:pPr>
              <a:defRPr/>
            </a:pPr>
            <a:fld id="{51EDAF45-A1ED-443F-B7DC-99AC8969684E}" type="slidenum">
              <a:rPr lang="en-US" smtClean="0"/>
              <a:pPr>
                <a:defRPr/>
              </a:pPr>
              <a:t>13</a:t>
            </a:fld>
            <a:endParaRPr lang="en-US" dirty="0"/>
          </a:p>
        </p:txBody>
      </p:sp>
      <p:sp>
        <p:nvSpPr>
          <p:cNvPr id="7" name="TextBox 6">
            <a:extLst>
              <a:ext uri="{FF2B5EF4-FFF2-40B4-BE49-F238E27FC236}">
                <a16:creationId xmlns:a16="http://schemas.microsoft.com/office/drawing/2014/main" id="{E0FE9A6F-45A4-45EE-0896-4A6F34360BF6}"/>
              </a:ext>
            </a:extLst>
          </p:cNvPr>
          <p:cNvSpPr txBox="1"/>
          <p:nvPr/>
        </p:nvSpPr>
        <p:spPr>
          <a:xfrm>
            <a:off x="3030070" y="92640"/>
            <a:ext cx="5056095" cy="461665"/>
          </a:xfrm>
          <a:prstGeom prst="rect">
            <a:avLst/>
          </a:prstGeom>
          <a:noFill/>
        </p:spPr>
        <p:txBody>
          <a:bodyPr wrap="square" rtlCol="0">
            <a:spAutoFit/>
          </a:bodyPr>
          <a:lstStyle/>
          <a:p>
            <a:r>
              <a:rPr lang="en-IN" b="1" dirty="0">
                <a:solidFill>
                  <a:schemeClr val="bg1"/>
                </a:solidFill>
              </a:rPr>
              <a:t>Objective of this Work</a:t>
            </a:r>
          </a:p>
        </p:txBody>
      </p:sp>
      <p:sp>
        <p:nvSpPr>
          <p:cNvPr id="3" name="TextBox 2">
            <a:extLst>
              <a:ext uri="{FF2B5EF4-FFF2-40B4-BE49-F238E27FC236}">
                <a16:creationId xmlns:a16="http://schemas.microsoft.com/office/drawing/2014/main" id="{A78FB81D-AEB9-60DE-7A12-FA5A96D74054}"/>
              </a:ext>
            </a:extLst>
          </p:cNvPr>
          <p:cNvSpPr txBox="1"/>
          <p:nvPr/>
        </p:nvSpPr>
        <p:spPr>
          <a:xfrm>
            <a:off x="394447" y="771867"/>
            <a:ext cx="8749553" cy="3888244"/>
          </a:xfrm>
          <a:prstGeom prst="rect">
            <a:avLst/>
          </a:prstGeom>
          <a:noFill/>
        </p:spPr>
        <p:txBody>
          <a:bodyPr wrap="square">
            <a:spAutoFit/>
          </a:bodyPr>
          <a:lstStyle/>
          <a:p>
            <a:pPr marL="270510" algn="just">
              <a:lnSpc>
                <a:spcPct val="150000"/>
              </a:lnSpc>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objective of this project is to solve those attacks by early identification of SQLi attacks by using statistical and artificial intellectual mechanisms such as machine learning, deep learning and Transformers etc.,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implement a multi-model ensemble technique for identification SQLi attacks</a:t>
            </a:r>
          </a:p>
          <a:p>
            <a:pPr lvl="0" algn="just">
              <a:lnSpc>
                <a:spcPct val="150000"/>
              </a:lnSpc>
              <a:spcAft>
                <a:spcPts val="1000"/>
              </a:spcAft>
            </a:pPr>
            <a:r>
              <a:rPr lang="en-US" sz="1800" dirty="0">
                <a:solidFill>
                  <a:srgbClr val="000000"/>
                </a:solidFill>
                <a:latin typeface="Calibri" panose="020F0502020204030204" pitchFamily="34" charset="0"/>
                <a:ea typeface="Calibri" panose="020F0502020204030204" pitchFamily="34" charset="0"/>
                <a:cs typeface="Times New Roman" panose="02020603050405020304" pitchFamily="18" charset="0"/>
              </a:rPr>
              <a:t>	1. </a:t>
            </a:r>
            <a:r>
              <a:rPr lang="en-US" sz="1800" dirty="0">
                <a:solidFill>
                  <a:srgbClr val="000000"/>
                </a:solidFill>
                <a:ea typeface="Calibri" panose="020F0502020204030204" pitchFamily="34" charset="0"/>
                <a:cs typeface="Times New Roman" panose="02020603050405020304" pitchFamily="18" charset="0"/>
              </a:rPr>
              <a:t>Through Distil BERT model </a:t>
            </a:r>
          </a:p>
          <a:p>
            <a:pPr lvl="0" algn="just">
              <a:lnSpc>
                <a:spcPct val="150000"/>
              </a:lnSpc>
              <a:spcAft>
                <a:spcPts val="1000"/>
              </a:spcAft>
            </a:pPr>
            <a:r>
              <a:rPr lang="en-US" sz="1800" dirty="0">
                <a:solidFill>
                  <a:srgbClr val="000000"/>
                </a:solidFill>
                <a:ea typeface="Calibri" panose="020F0502020204030204" pitchFamily="34" charset="0"/>
                <a:cs typeface="Times New Roman" panose="02020603050405020304" pitchFamily="18" charset="0"/>
              </a:rPr>
              <a:t>	2. Through XL-NET model</a:t>
            </a:r>
          </a:p>
          <a:p>
            <a:pPr lvl="0" algn="just">
              <a:lnSpc>
                <a:spcPct val="150000"/>
              </a:lnSpc>
              <a:spcAft>
                <a:spcPts val="1000"/>
              </a:spcAft>
            </a:pPr>
            <a:r>
              <a:rPr lang="en-US" sz="1800" dirty="0">
                <a:solidFill>
                  <a:srgbClr val="000000"/>
                </a:solidFill>
                <a:ea typeface="Calibri" panose="020F0502020204030204" pitchFamily="34" charset="0"/>
                <a:cs typeface="Times New Roman" panose="02020603050405020304" pitchFamily="18" charset="0"/>
              </a:rPr>
              <a:t>	3. Through the fusion of 2D-CNN and Bi-LSTM along with ensemble of ML</a:t>
            </a:r>
            <a:endParaRPr lang="en-IN" sz="1800" dirty="0">
              <a:solidFill>
                <a:srgbClr val="000000"/>
              </a:solidFill>
              <a:ea typeface="Calibri" panose="020F0502020204030204" pitchFamily="34" charset="0"/>
              <a:cs typeface="Times New Roman" panose="02020603050405020304" pitchFamily="18" charset="0"/>
            </a:endParaRPr>
          </a:p>
          <a:p>
            <a:pPr algn="just"/>
            <a:endParaRPr lang="en-US" sz="16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1815187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0FE9A6F-45A4-45EE-0896-4A6F34360BF6}"/>
              </a:ext>
            </a:extLst>
          </p:cNvPr>
          <p:cNvSpPr txBox="1"/>
          <p:nvPr/>
        </p:nvSpPr>
        <p:spPr>
          <a:xfrm>
            <a:off x="3119718" y="88661"/>
            <a:ext cx="3980329" cy="461665"/>
          </a:xfrm>
          <a:prstGeom prst="rect">
            <a:avLst/>
          </a:prstGeom>
          <a:noFill/>
        </p:spPr>
        <p:txBody>
          <a:bodyPr wrap="square" rtlCol="0">
            <a:spAutoFit/>
          </a:bodyPr>
          <a:lstStyle/>
          <a:p>
            <a:r>
              <a:rPr lang="en-IN" b="1" dirty="0">
                <a:solidFill>
                  <a:schemeClr val="bg1"/>
                </a:solidFill>
              </a:rPr>
              <a:t>Proposed Architecture</a:t>
            </a:r>
          </a:p>
        </p:txBody>
      </p:sp>
      <p:pic>
        <p:nvPicPr>
          <p:cNvPr id="6" name="Picture 5">
            <a:extLst>
              <a:ext uri="{FF2B5EF4-FFF2-40B4-BE49-F238E27FC236}">
                <a16:creationId xmlns:a16="http://schemas.microsoft.com/office/drawing/2014/main" id="{48421C12-3392-0121-70B4-FC735B9C70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506" y="1545739"/>
            <a:ext cx="8382000" cy="4411980"/>
          </a:xfrm>
          <a:prstGeom prst="rect">
            <a:avLst/>
          </a:prstGeom>
        </p:spPr>
      </p:pic>
    </p:spTree>
    <p:extLst>
      <p:ext uri="{BB962C8B-B14F-4D97-AF65-F5344CB8AC3E}">
        <p14:creationId xmlns:p14="http://schemas.microsoft.com/office/powerpoint/2010/main" val="3499946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A38F4-0E6F-89B9-0EBB-E1455DB6A3D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484D185-27DC-13AE-9FBF-4AE34D09752D}"/>
              </a:ext>
            </a:extLst>
          </p:cNvPr>
          <p:cNvSpPr txBox="1"/>
          <p:nvPr/>
        </p:nvSpPr>
        <p:spPr>
          <a:xfrm>
            <a:off x="3119718" y="88661"/>
            <a:ext cx="3980329" cy="461665"/>
          </a:xfrm>
          <a:prstGeom prst="rect">
            <a:avLst/>
          </a:prstGeom>
          <a:noFill/>
        </p:spPr>
        <p:txBody>
          <a:bodyPr wrap="square" rtlCol="0">
            <a:spAutoFit/>
          </a:bodyPr>
          <a:lstStyle/>
          <a:p>
            <a:r>
              <a:rPr lang="en-IN" b="1" dirty="0">
                <a:solidFill>
                  <a:schemeClr val="bg1"/>
                </a:solidFill>
              </a:rPr>
              <a:t>Proposed Model</a:t>
            </a:r>
          </a:p>
        </p:txBody>
      </p:sp>
      <p:sp>
        <p:nvSpPr>
          <p:cNvPr id="4" name="TextBox 3">
            <a:extLst>
              <a:ext uri="{FF2B5EF4-FFF2-40B4-BE49-F238E27FC236}">
                <a16:creationId xmlns:a16="http://schemas.microsoft.com/office/drawing/2014/main" id="{7EA7E0E3-E716-66B2-3C01-8FA923FB8635}"/>
              </a:ext>
            </a:extLst>
          </p:cNvPr>
          <p:cNvSpPr txBox="1"/>
          <p:nvPr/>
        </p:nvSpPr>
        <p:spPr>
          <a:xfrm>
            <a:off x="394447" y="771867"/>
            <a:ext cx="8749553" cy="5262979"/>
          </a:xfrm>
          <a:prstGeom prst="rect">
            <a:avLst/>
          </a:prstGeom>
          <a:noFill/>
        </p:spPr>
        <p:txBody>
          <a:bodyPr wrap="square">
            <a:spAutoFit/>
          </a:bodyPr>
          <a:lstStyle/>
          <a:p>
            <a:pPr algn="just">
              <a:lnSpc>
                <a:spcPct val="150000"/>
              </a:lnSpc>
            </a:pPr>
            <a:r>
              <a:rPr lang="en-US" sz="1600" dirty="0">
                <a:solidFill>
                  <a:srgbClr val="000000"/>
                </a:solidFill>
                <a:cs typeface="Times New Roman" panose="02020603050405020304" pitchFamily="18" charset="0"/>
              </a:rPr>
              <a:t>The proposed model split into THREE Modules.</a:t>
            </a:r>
          </a:p>
          <a:p>
            <a:pPr marL="342900" indent="-342900" algn="just">
              <a:buAutoNum type="arabicPeriod"/>
            </a:pPr>
            <a:r>
              <a:rPr lang="en-US" sz="1600" dirty="0">
                <a:solidFill>
                  <a:srgbClr val="000000"/>
                </a:solidFill>
                <a:cs typeface="Times New Roman" panose="02020603050405020304" pitchFamily="18" charset="0"/>
              </a:rPr>
              <a:t>Data Pre-processing</a:t>
            </a:r>
          </a:p>
          <a:p>
            <a:pPr marL="342900" indent="-342900" algn="just">
              <a:buAutoNum type="arabicPeriod"/>
            </a:pPr>
            <a:r>
              <a:rPr lang="en-US" sz="1600" b="0" i="0" dirty="0">
                <a:solidFill>
                  <a:srgbClr val="000000"/>
                </a:solidFill>
                <a:effectLst/>
                <a:cs typeface="Times New Roman" panose="02020603050405020304" pitchFamily="18" charset="0"/>
              </a:rPr>
              <a:t>Word Embedding</a:t>
            </a:r>
          </a:p>
          <a:p>
            <a:pPr marL="342900" indent="-342900" algn="just">
              <a:buAutoNum type="arabicPeriod"/>
            </a:pPr>
            <a:r>
              <a:rPr lang="en-US" sz="1600" dirty="0">
                <a:solidFill>
                  <a:srgbClr val="000000"/>
                </a:solidFill>
                <a:cs typeface="Times New Roman" panose="02020603050405020304" pitchFamily="18" charset="0"/>
              </a:rPr>
              <a:t>Model Deployment</a:t>
            </a:r>
          </a:p>
          <a:p>
            <a:pPr algn="just">
              <a:lnSpc>
                <a:spcPct val="150000"/>
              </a:lnSpc>
            </a:pPr>
            <a:r>
              <a:rPr lang="en-US" sz="1600" b="1" i="0" dirty="0">
                <a:solidFill>
                  <a:srgbClr val="000000"/>
                </a:solidFill>
                <a:effectLst/>
                <a:cs typeface="Times New Roman" panose="02020603050405020304" pitchFamily="18" charset="0"/>
              </a:rPr>
              <a:t>Dataset Information: </a:t>
            </a:r>
            <a:r>
              <a:rPr lang="en-US" sz="1600" b="0" i="0" dirty="0">
                <a:solidFill>
                  <a:srgbClr val="000000"/>
                </a:solidFill>
                <a:effectLst/>
                <a:cs typeface="Times New Roman" panose="02020603050405020304" pitchFamily="18" charset="0"/>
              </a:rPr>
              <a:t>The dataset is retrieved from the Kaggle website.</a:t>
            </a:r>
          </a:p>
          <a:p>
            <a:pPr algn="just">
              <a:lnSpc>
                <a:spcPct val="150000"/>
              </a:lnSpc>
            </a:pPr>
            <a:r>
              <a:rPr lang="en-US" sz="1600" b="0" i="0" dirty="0">
                <a:solidFill>
                  <a:srgbClr val="000000"/>
                </a:solidFill>
                <a:effectLst/>
                <a:cs typeface="Times New Roman" panose="02020603050405020304" pitchFamily="18" charset="0"/>
                <a:hlinkClick r:id="rId2"/>
              </a:rPr>
              <a:t>https://www.kaggle.com/datasets/sajid576/sql-injection-dataset</a:t>
            </a:r>
            <a:endParaRPr lang="en-US" sz="1600" dirty="0">
              <a:solidFill>
                <a:srgbClr val="000000"/>
              </a:solidFill>
              <a:cs typeface="Times New Roman" panose="02020603050405020304" pitchFamily="18" charset="0"/>
            </a:endParaRPr>
          </a:p>
          <a:p>
            <a:pPr algn="just">
              <a:lnSpc>
                <a:spcPct val="150000"/>
              </a:lnSpc>
            </a:pPr>
            <a:r>
              <a:rPr lang="en-US" sz="1600" dirty="0">
                <a:solidFill>
                  <a:srgbClr val="000000"/>
                </a:solidFill>
                <a:cs typeface="Times New Roman" panose="02020603050405020304" pitchFamily="18" charset="0"/>
              </a:rPr>
              <a:t>The dataset contains </a:t>
            </a:r>
            <a:r>
              <a:rPr lang="en-US" sz="1600" b="1" dirty="0">
                <a:solidFill>
                  <a:srgbClr val="000000"/>
                </a:solidFill>
                <a:cs typeface="Times New Roman" panose="02020603050405020304" pitchFamily="18" charset="0"/>
              </a:rPr>
              <a:t>30,919 </a:t>
            </a:r>
            <a:r>
              <a:rPr lang="en-US" sz="1600" dirty="0">
                <a:solidFill>
                  <a:srgbClr val="000000"/>
                </a:solidFill>
                <a:cs typeface="Times New Roman" panose="02020603050405020304" pitchFamily="18" charset="0"/>
              </a:rPr>
              <a:t>Queries (both malicious and genuine)</a:t>
            </a:r>
          </a:p>
          <a:p>
            <a:pPr algn="just">
              <a:lnSpc>
                <a:spcPct val="150000"/>
              </a:lnSpc>
            </a:pPr>
            <a:r>
              <a:rPr lang="en-US" sz="1600" dirty="0">
                <a:solidFill>
                  <a:srgbClr val="000000"/>
                </a:solidFill>
                <a:cs typeface="Times New Roman" panose="02020603050405020304" pitchFamily="18" charset="0"/>
              </a:rPr>
              <a:t>In this,</a:t>
            </a:r>
          </a:p>
          <a:p>
            <a:pPr algn="just">
              <a:lnSpc>
                <a:spcPct val="150000"/>
              </a:lnSpc>
            </a:pPr>
            <a:r>
              <a:rPr lang="en-US" sz="1600" b="1" dirty="0">
                <a:solidFill>
                  <a:srgbClr val="000000"/>
                </a:solidFill>
                <a:cs typeface="Times New Roman" panose="02020603050405020304" pitchFamily="18" charset="0"/>
              </a:rPr>
              <a:t>11,382 </a:t>
            </a:r>
            <a:r>
              <a:rPr lang="en-US" sz="1600" dirty="0">
                <a:solidFill>
                  <a:srgbClr val="000000"/>
                </a:solidFill>
                <a:cs typeface="Times New Roman" panose="02020603050405020304" pitchFamily="18" charset="0"/>
              </a:rPr>
              <a:t>Queries are represents True (Malicious) </a:t>
            </a:r>
            <a:r>
              <a:rPr lang="en-US" sz="1600" dirty="0">
                <a:solidFill>
                  <a:srgbClr val="000000"/>
                </a:solidFill>
                <a:cs typeface="Times New Roman" panose="02020603050405020304" pitchFamily="18" charset="0"/>
                <a:sym typeface="Wingdings" panose="05000000000000000000" pitchFamily="2" charset="2"/>
              </a:rPr>
              <a:t> label -1</a:t>
            </a:r>
            <a:endParaRPr lang="en-US" sz="1600" dirty="0">
              <a:solidFill>
                <a:srgbClr val="000000"/>
              </a:solidFill>
              <a:cs typeface="Times New Roman" panose="02020603050405020304" pitchFamily="18" charset="0"/>
            </a:endParaRPr>
          </a:p>
          <a:p>
            <a:pPr algn="just">
              <a:lnSpc>
                <a:spcPct val="150000"/>
              </a:lnSpc>
            </a:pPr>
            <a:r>
              <a:rPr lang="en-US" sz="1600" b="1" dirty="0">
                <a:solidFill>
                  <a:srgbClr val="000000"/>
                </a:solidFill>
                <a:cs typeface="Times New Roman" panose="02020603050405020304" pitchFamily="18" charset="0"/>
              </a:rPr>
              <a:t>19,537</a:t>
            </a:r>
            <a:r>
              <a:rPr lang="en-US" sz="1600" dirty="0">
                <a:solidFill>
                  <a:srgbClr val="000000"/>
                </a:solidFill>
                <a:cs typeface="Times New Roman" panose="02020603050405020304" pitchFamily="18" charset="0"/>
              </a:rPr>
              <a:t> Queries are represents False (Normal)   </a:t>
            </a:r>
            <a:r>
              <a:rPr lang="en-US" sz="1600" dirty="0">
                <a:solidFill>
                  <a:srgbClr val="000000"/>
                </a:solidFill>
                <a:cs typeface="Times New Roman" panose="02020603050405020304" pitchFamily="18" charset="0"/>
                <a:sym typeface="Wingdings" panose="05000000000000000000" pitchFamily="2" charset="2"/>
              </a:rPr>
              <a:t> label – 0</a:t>
            </a:r>
          </a:p>
          <a:p>
            <a:pPr algn="just">
              <a:lnSpc>
                <a:spcPct val="150000"/>
              </a:lnSpc>
            </a:pPr>
            <a:endParaRPr lang="en-US" sz="1600" dirty="0">
              <a:solidFill>
                <a:srgbClr val="000000"/>
              </a:solidFill>
              <a:cs typeface="Times New Roman" panose="02020603050405020304" pitchFamily="18" charset="0"/>
            </a:endParaRPr>
          </a:p>
          <a:p>
            <a:pPr algn="just">
              <a:lnSpc>
                <a:spcPct val="150000"/>
              </a:lnSpc>
            </a:pPr>
            <a:r>
              <a:rPr lang="en-US" sz="1600" b="1" dirty="0">
                <a:solidFill>
                  <a:srgbClr val="000000"/>
                </a:solidFill>
                <a:cs typeface="Times New Roman" panose="02020603050405020304" pitchFamily="18" charset="0"/>
              </a:rPr>
              <a:t>1. Data Pre-processing: </a:t>
            </a:r>
            <a:r>
              <a:rPr lang="en-US" sz="1600" dirty="0">
                <a:solidFill>
                  <a:srgbClr val="000000"/>
                </a:solidFill>
                <a:cs typeface="Times New Roman" panose="02020603050405020304" pitchFamily="18" charset="0"/>
              </a:rPr>
              <a:t>In this we are using </a:t>
            </a:r>
          </a:p>
          <a:p>
            <a:pPr marL="742950" lvl="1" indent="-285750" algn="just">
              <a:lnSpc>
                <a:spcPct val="150000"/>
              </a:lnSpc>
              <a:buFont typeface="Arial" panose="020B0604020202020204" pitchFamily="34" charset="0"/>
              <a:buChar char="•"/>
            </a:pPr>
            <a:r>
              <a:rPr lang="en-US" sz="1600" b="1" i="0" dirty="0">
                <a:solidFill>
                  <a:srgbClr val="000000"/>
                </a:solidFill>
                <a:effectLst/>
                <a:cs typeface="Times New Roman" panose="02020603050405020304" pitchFamily="18" charset="0"/>
              </a:rPr>
              <a:t>Normalizing: </a:t>
            </a:r>
            <a:r>
              <a:rPr lang="en-US" sz="1600" b="0" i="0" dirty="0">
                <a:solidFill>
                  <a:srgbClr val="000000"/>
                </a:solidFill>
                <a:effectLst/>
                <a:cs typeface="Times New Roman" panose="02020603050405020304" pitchFamily="18" charset="0"/>
              </a:rPr>
              <a:t>we are balancing both labels (i.e. 0s and 1s)</a:t>
            </a:r>
          </a:p>
          <a:p>
            <a:pPr marL="742950" lvl="1" indent="-285750" algn="just">
              <a:lnSpc>
                <a:spcPct val="150000"/>
              </a:lnSpc>
              <a:buFont typeface="Arial" panose="020B0604020202020204" pitchFamily="34" charset="0"/>
              <a:buChar char="•"/>
            </a:pPr>
            <a:r>
              <a:rPr lang="en-US" sz="1600" b="1" i="0" dirty="0">
                <a:solidFill>
                  <a:srgbClr val="000000"/>
                </a:solidFill>
                <a:effectLst/>
                <a:cs typeface="Times New Roman" panose="02020603050405020304" pitchFamily="18" charset="0"/>
              </a:rPr>
              <a:t>Tokenizing: </a:t>
            </a:r>
            <a:r>
              <a:rPr lang="en-US" sz="1600" b="0" i="0" dirty="0">
                <a:solidFill>
                  <a:srgbClr val="000000"/>
                </a:solidFill>
                <a:effectLst/>
                <a:cs typeface="Times New Roman" panose="02020603050405020304" pitchFamily="18" charset="0"/>
              </a:rPr>
              <a:t>the textual data is broken down into smaller units called tokens. The larger token converts into small tokens. </a:t>
            </a:r>
          </a:p>
        </p:txBody>
      </p:sp>
    </p:spTree>
    <p:extLst>
      <p:ext uri="{BB962C8B-B14F-4D97-AF65-F5344CB8AC3E}">
        <p14:creationId xmlns:p14="http://schemas.microsoft.com/office/powerpoint/2010/main" val="2775263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3119718" y="88661"/>
            <a:ext cx="3980329" cy="461665"/>
          </a:xfrm>
          <a:prstGeom prst="rect">
            <a:avLst/>
          </a:prstGeom>
          <a:noFill/>
        </p:spPr>
        <p:txBody>
          <a:bodyPr wrap="square" rtlCol="0">
            <a:spAutoFit/>
          </a:bodyPr>
          <a:lstStyle/>
          <a:p>
            <a:r>
              <a:rPr lang="en-IN" b="1" dirty="0">
                <a:solidFill>
                  <a:schemeClr val="bg1"/>
                </a:solidFill>
              </a:rPr>
              <a:t>Proposed Model</a:t>
            </a:r>
          </a:p>
        </p:txBody>
      </p:sp>
      <p:sp>
        <p:nvSpPr>
          <p:cNvPr id="4" name="TextBox 3">
            <a:extLst>
              <a:ext uri="{FF2B5EF4-FFF2-40B4-BE49-F238E27FC236}">
                <a16:creationId xmlns:a16="http://schemas.microsoft.com/office/drawing/2014/main" id="{B0AEC5BE-9BBB-E0DE-6DA8-8322B8726796}"/>
              </a:ext>
            </a:extLst>
          </p:cNvPr>
          <p:cNvSpPr txBox="1"/>
          <p:nvPr/>
        </p:nvSpPr>
        <p:spPr>
          <a:xfrm>
            <a:off x="394447" y="771867"/>
            <a:ext cx="8749553" cy="1156086"/>
          </a:xfrm>
          <a:prstGeom prst="rect">
            <a:avLst/>
          </a:prstGeom>
          <a:noFill/>
        </p:spPr>
        <p:txBody>
          <a:bodyPr wrap="square">
            <a:spAutoFit/>
          </a:bodyPr>
          <a:lstStyle/>
          <a:p>
            <a:pPr algn="just">
              <a:lnSpc>
                <a:spcPct val="150000"/>
              </a:lnSpc>
            </a:pPr>
            <a:r>
              <a:rPr lang="en-US" sz="1600" b="1" dirty="0">
                <a:solidFill>
                  <a:srgbClr val="000000"/>
                </a:solidFill>
                <a:cs typeface="Times New Roman" panose="02020603050405020304" pitchFamily="18" charset="0"/>
              </a:rPr>
              <a:t>2. Word Embedding: </a:t>
            </a:r>
            <a:r>
              <a:rPr lang="en-US" sz="1600" dirty="0">
                <a:solidFill>
                  <a:srgbClr val="000000"/>
                </a:solidFill>
                <a:cs typeface="Times New Roman" panose="02020603050405020304" pitchFamily="18" charset="0"/>
              </a:rPr>
              <a:t>In this we are using </a:t>
            </a:r>
            <a:r>
              <a:rPr lang="en-US" sz="1600" dirty="0" err="1">
                <a:solidFill>
                  <a:srgbClr val="000000"/>
                </a:solidFill>
                <a:cs typeface="Times New Roman" panose="02020603050405020304" pitchFamily="18" charset="0"/>
              </a:rPr>
              <a:t>Fasttext</a:t>
            </a:r>
            <a:r>
              <a:rPr lang="en-US" sz="1600" dirty="0">
                <a:solidFill>
                  <a:srgbClr val="000000"/>
                </a:solidFill>
                <a:cs typeface="Times New Roman" panose="02020603050405020304" pitchFamily="18" charset="0"/>
              </a:rPr>
              <a:t> </a:t>
            </a:r>
          </a:p>
          <a:p>
            <a:pPr algn="just">
              <a:lnSpc>
                <a:spcPct val="150000"/>
              </a:lnSpc>
            </a:pPr>
            <a:r>
              <a:rPr lang="en-US" sz="1600" b="1" dirty="0" err="1">
                <a:solidFill>
                  <a:srgbClr val="000000"/>
                </a:solidFill>
                <a:cs typeface="Times New Roman" panose="02020603050405020304" pitchFamily="18" charset="0"/>
              </a:rPr>
              <a:t>FastText</a:t>
            </a:r>
            <a:r>
              <a:rPr lang="en-US" sz="1600" b="1" dirty="0">
                <a:solidFill>
                  <a:srgbClr val="000000"/>
                </a:solidFill>
                <a:cs typeface="Times New Roman" panose="02020603050405020304" pitchFamily="18" charset="0"/>
              </a:rPr>
              <a:t>: </a:t>
            </a:r>
            <a:r>
              <a:rPr lang="en-US" sz="1600" b="1" i="0" dirty="0">
                <a:solidFill>
                  <a:srgbClr val="000000"/>
                </a:solidFill>
                <a:effectLst/>
                <a:cs typeface="Times New Roman" panose="02020603050405020304" pitchFamily="18" charset="0"/>
              </a:rPr>
              <a:t>: </a:t>
            </a:r>
            <a:r>
              <a:rPr lang="en-US" sz="1600" b="0" i="0" dirty="0" err="1">
                <a:solidFill>
                  <a:srgbClr val="000000"/>
                </a:solidFill>
                <a:effectLst/>
                <a:cs typeface="Times New Roman" panose="02020603050405020304" pitchFamily="18" charset="0"/>
              </a:rPr>
              <a:t>FastText</a:t>
            </a:r>
            <a:r>
              <a:rPr lang="en-US" sz="1600" b="0" i="0" dirty="0">
                <a:solidFill>
                  <a:srgbClr val="000000"/>
                </a:solidFill>
                <a:effectLst/>
                <a:cs typeface="Times New Roman" panose="02020603050405020304" pitchFamily="18" charset="0"/>
              </a:rPr>
              <a:t> is an extension of Word2Vec that considers sub-word information. It represents words as bags of character n-grams.</a:t>
            </a:r>
          </a:p>
        </p:txBody>
      </p:sp>
      <p:sp>
        <p:nvSpPr>
          <p:cNvPr id="3" name="TextBox 2">
            <a:extLst>
              <a:ext uri="{FF2B5EF4-FFF2-40B4-BE49-F238E27FC236}">
                <a16:creationId xmlns:a16="http://schemas.microsoft.com/office/drawing/2014/main" id="{7EE085A4-EB62-47F8-87D4-20A813A7EE69}"/>
              </a:ext>
            </a:extLst>
          </p:cNvPr>
          <p:cNvSpPr txBox="1"/>
          <p:nvPr/>
        </p:nvSpPr>
        <p:spPr>
          <a:xfrm>
            <a:off x="394447" y="2271254"/>
            <a:ext cx="8749553" cy="3741409"/>
          </a:xfrm>
          <a:prstGeom prst="rect">
            <a:avLst/>
          </a:prstGeom>
          <a:noFill/>
        </p:spPr>
        <p:txBody>
          <a:bodyPr wrap="square">
            <a:spAutoFit/>
          </a:bodyPr>
          <a:lstStyle/>
          <a:p>
            <a:pPr algn="just">
              <a:lnSpc>
                <a:spcPct val="150000"/>
              </a:lnSpc>
            </a:pPr>
            <a:r>
              <a:rPr lang="en-US" sz="1600" b="1" dirty="0">
                <a:solidFill>
                  <a:srgbClr val="000000"/>
                </a:solidFill>
                <a:cs typeface="Times New Roman" panose="02020603050405020304" pitchFamily="18" charset="0"/>
              </a:rPr>
              <a:t>3. Model Deployment: </a:t>
            </a:r>
            <a:r>
              <a:rPr lang="en-US" sz="1600" dirty="0">
                <a:solidFill>
                  <a:srgbClr val="000000"/>
                </a:solidFill>
                <a:cs typeface="Times New Roman" panose="02020603050405020304" pitchFamily="18" charset="0"/>
              </a:rPr>
              <a:t>The deployment model have categorized into two different ways Transformer Model and Customized DL Model </a:t>
            </a:r>
          </a:p>
          <a:p>
            <a:pPr marL="742950" lvl="1" indent="-285750" algn="just">
              <a:lnSpc>
                <a:spcPct val="150000"/>
              </a:lnSpc>
              <a:buFont typeface="Arial" panose="020B0604020202020204" pitchFamily="34" charset="0"/>
              <a:buChar char="•"/>
            </a:pPr>
            <a:r>
              <a:rPr lang="en-US" sz="1600" b="1" dirty="0">
                <a:solidFill>
                  <a:srgbClr val="000000"/>
                </a:solidFill>
                <a:cs typeface="Times New Roman" panose="02020603050405020304" pitchFamily="18" charset="0"/>
              </a:rPr>
              <a:t>Through Transformer Model </a:t>
            </a:r>
            <a:r>
              <a:rPr lang="en-US" sz="1600" dirty="0">
                <a:solidFill>
                  <a:srgbClr val="000000"/>
                </a:solidFill>
                <a:cs typeface="Times New Roman" panose="02020603050405020304" pitchFamily="18" charset="0"/>
              </a:rPr>
              <a:t>we are going to implement Hyper-tuning Distil BERT and XL-NET</a:t>
            </a:r>
          </a:p>
          <a:p>
            <a:pPr marL="742950" lvl="1" indent="-285750" algn="just">
              <a:lnSpc>
                <a:spcPct val="150000"/>
              </a:lnSpc>
              <a:buFont typeface="Arial" panose="020B0604020202020204" pitchFamily="34" charset="0"/>
              <a:buChar char="•"/>
            </a:pPr>
            <a:r>
              <a:rPr lang="en-US" sz="1600" b="1" dirty="0">
                <a:solidFill>
                  <a:srgbClr val="000000"/>
                </a:solidFill>
                <a:cs typeface="Times New Roman" panose="02020603050405020304" pitchFamily="18" charset="0"/>
              </a:rPr>
              <a:t>Through Customized DL Model</a:t>
            </a:r>
            <a:r>
              <a:rPr lang="en-US" sz="1600" dirty="0">
                <a:solidFill>
                  <a:srgbClr val="000000"/>
                </a:solidFill>
                <a:cs typeface="Times New Roman" panose="02020603050405020304" pitchFamily="18" charset="0"/>
              </a:rPr>
              <a:t>, we are going to do implement Fusion of 2D-CNN and Bi-LSTM </a:t>
            </a:r>
            <a:r>
              <a:rPr lang="en-US" sz="1600" dirty="0">
                <a:solidFill>
                  <a:schemeClr val="tx1"/>
                </a:solidFill>
                <a:cs typeface="Times New Roman" panose="02020603050405020304" pitchFamily="18" charset="0"/>
              </a:rPr>
              <a:t>then we are implementing by using ensemble with stacking of various ML algorithms like Light GBM, Cat Boost, Random Forest (RF) and Support Vector Machine (SVM).</a:t>
            </a:r>
          </a:p>
          <a:p>
            <a:pPr marL="742950" lvl="1" indent="-285750" algn="just">
              <a:lnSpc>
                <a:spcPct val="150000"/>
              </a:lnSpc>
              <a:buFont typeface="Arial" panose="020B0604020202020204" pitchFamily="34" charset="0"/>
              <a:buChar char="•"/>
            </a:pPr>
            <a:r>
              <a:rPr lang="en-US" sz="1600" dirty="0">
                <a:solidFill>
                  <a:srgbClr val="000000"/>
                </a:solidFill>
                <a:cs typeface="Times New Roman" panose="02020603050405020304" pitchFamily="18" charset="0"/>
              </a:rPr>
              <a:t>Then finally, we are adding Loss function (Cross entropy) and Optimizer (Adam) for better performance.</a:t>
            </a:r>
          </a:p>
          <a:p>
            <a:pPr algn="just">
              <a:lnSpc>
                <a:spcPct val="150000"/>
              </a:lnSpc>
            </a:pPr>
            <a:endParaRPr lang="en-US" sz="1600" dirty="0">
              <a:solidFill>
                <a:srgbClr val="000000"/>
              </a:solidFill>
              <a:cs typeface="Times New Roman" panose="02020603050405020304" pitchFamily="18" charset="0"/>
            </a:endParaRPr>
          </a:p>
        </p:txBody>
      </p:sp>
    </p:spTree>
    <p:extLst>
      <p:ext uri="{BB962C8B-B14F-4D97-AF65-F5344CB8AC3E}">
        <p14:creationId xmlns:p14="http://schemas.microsoft.com/office/powerpoint/2010/main" val="97136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644588" y="79697"/>
            <a:ext cx="3980329" cy="461665"/>
          </a:xfrm>
          <a:prstGeom prst="rect">
            <a:avLst/>
          </a:prstGeom>
          <a:noFill/>
        </p:spPr>
        <p:txBody>
          <a:bodyPr wrap="square" rtlCol="0">
            <a:spAutoFit/>
          </a:bodyPr>
          <a:lstStyle/>
          <a:p>
            <a:pPr algn="ctr"/>
            <a:r>
              <a:rPr lang="en-IN" b="1" dirty="0">
                <a:solidFill>
                  <a:schemeClr val="bg1"/>
                </a:solidFill>
              </a:rPr>
              <a:t>Hyper-tuning </a:t>
            </a:r>
            <a:r>
              <a:rPr lang="en-IN" b="1" dirty="0" err="1">
                <a:solidFill>
                  <a:schemeClr val="bg1"/>
                </a:solidFill>
              </a:rPr>
              <a:t>DistilBERT</a:t>
            </a:r>
            <a:endParaRPr lang="en-IN" b="1" dirty="0">
              <a:solidFill>
                <a:schemeClr val="bg1"/>
              </a:solidFill>
            </a:endParaRPr>
          </a:p>
        </p:txBody>
      </p:sp>
      <p:sp>
        <p:nvSpPr>
          <p:cNvPr id="3" name="TextBox 2">
            <a:extLst>
              <a:ext uri="{FF2B5EF4-FFF2-40B4-BE49-F238E27FC236}">
                <a16:creationId xmlns:a16="http://schemas.microsoft.com/office/drawing/2014/main" id="{7EE085A4-EB62-47F8-87D4-20A813A7EE69}"/>
              </a:ext>
            </a:extLst>
          </p:cNvPr>
          <p:cNvSpPr txBox="1"/>
          <p:nvPr/>
        </p:nvSpPr>
        <p:spPr>
          <a:xfrm>
            <a:off x="259977" y="756218"/>
            <a:ext cx="8749553" cy="2769989"/>
          </a:xfrm>
          <a:prstGeom prst="rect">
            <a:avLst/>
          </a:prstGeom>
          <a:noFill/>
        </p:spPr>
        <p:txBody>
          <a:bodyPr wrap="square">
            <a:spAutoFit/>
          </a:bodyPr>
          <a:lstStyle/>
          <a:p>
            <a:pPr lvl="1" algn="just"/>
            <a:r>
              <a:rPr lang="en-US" sz="1800" dirty="0" err="1">
                <a:solidFill>
                  <a:srgbClr val="000000"/>
                </a:solidFill>
                <a:cs typeface="Times New Roman" panose="02020603050405020304" pitchFamily="18" charset="0"/>
              </a:rPr>
              <a:t>DistilBERT</a:t>
            </a:r>
            <a:r>
              <a:rPr lang="en-US" sz="1800" dirty="0">
                <a:solidFill>
                  <a:srgbClr val="000000"/>
                </a:solidFill>
                <a:cs typeface="Times New Roman" panose="02020603050405020304" pitchFamily="18" charset="0"/>
              </a:rPr>
              <a:t>:</a:t>
            </a:r>
          </a:p>
          <a:p>
            <a:pPr marL="742950" lvl="1" indent="-285750" algn="just">
              <a:buFont typeface="Arial" panose="020B0604020202020204" pitchFamily="34" charset="0"/>
              <a:buChar char="•"/>
            </a:pPr>
            <a:r>
              <a:rPr lang="en-US" sz="1800" dirty="0" err="1">
                <a:solidFill>
                  <a:srgbClr val="000000"/>
                </a:solidFill>
                <a:cs typeface="Times New Roman" panose="02020603050405020304" pitchFamily="18" charset="0"/>
              </a:rPr>
              <a:t>DistilBERT</a:t>
            </a:r>
            <a:r>
              <a:rPr lang="en-US" sz="1800" dirty="0">
                <a:solidFill>
                  <a:srgbClr val="000000"/>
                </a:solidFill>
                <a:cs typeface="Times New Roman" panose="02020603050405020304" pitchFamily="18" charset="0"/>
              </a:rPr>
              <a:t> is a distilled version of BERT. It is a small, fast, cheap and light transformer model based on the BERT architecture.</a:t>
            </a:r>
          </a:p>
          <a:p>
            <a:pPr marL="742950" lvl="1" indent="-285750" algn="just">
              <a:buFont typeface="Arial" panose="020B0604020202020204" pitchFamily="34" charset="0"/>
              <a:buChar char="•"/>
            </a:pPr>
            <a:r>
              <a:rPr lang="en-US" sz="1800" dirty="0">
                <a:solidFill>
                  <a:srgbClr val="000000"/>
                </a:solidFill>
                <a:cs typeface="Times New Roman" panose="02020603050405020304" pitchFamily="18" charset="0"/>
              </a:rPr>
              <a:t>It is 60% faster than BERT. It has 44M fewer parameters &amp; in total is 40% smaller than BERT and it retains 97% of BERT performance.</a:t>
            </a:r>
          </a:p>
          <a:p>
            <a:pPr marL="742950" lvl="1" indent="-285750" algn="just">
              <a:buFont typeface="Arial" panose="020B0604020202020204" pitchFamily="34" charset="0"/>
              <a:buChar char="•"/>
            </a:pPr>
            <a:r>
              <a:rPr lang="en-US" sz="1800" dirty="0">
                <a:solidFill>
                  <a:srgbClr val="000000"/>
                </a:solidFill>
                <a:cs typeface="Times New Roman" panose="02020603050405020304" pitchFamily="18" charset="0"/>
              </a:rPr>
              <a:t>In this work used hyper-tuning </a:t>
            </a:r>
            <a:r>
              <a:rPr lang="en-US" sz="1800" dirty="0" err="1">
                <a:solidFill>
                  <a:srgbClr val="000000"/>
                </a:solidFill>
                <a:cs typeface="Times New Roman" panose="02020603050405020304" pitchFamily="18" charset="0"/>
              </a:rPr>
              <a:t>DistilBert</a:t>
            </a:r>
            <a:r>
              <a:rPr lang="en-US" sz="1800" dirty="0">
                <a:solidFill>
                  <a:srgbClr val="000000"/>
                </a:solidFill>
                <a:cs typeface="Times New Roman" panose="02020603050405020304" pitchFamily="18" charset="0"/>
              </a:rPr>
              <a:t>. The hyper-parameter-tuning allows data scientist to tweak model performance for optimal results.</a:t>
            </a:r>
            <a:r>
              <a:rPr lang="en-US" sz="1800" dirty="0">
                <a:solidFill>
                  <a:srgbClr val="000000"/>
                </a:solidFill>
                <a:effectLst/>
                <a:ea typeface="Calibri" panose="020F0502020204030204" pitchFamily="34" charset="0"/>
                <a:cs typeface="Times New Roman" panose="02020603050405020304" pitchFamily="18" charset="0"/>
              </a:rPr>
              <a:t> </a:t>
            </a:r>
            <a:endParaRPr lang="en-IN" sz="1800" dirty="0">
              <a:effectLst/>
              <a:ea typeface="Calibri" panose="020F0502020204030204" pitchFamily="34" charset="0"/>
              <a:cs typeface="Times New Roman" panose="02020603050405020304" pitchFamily="18" charset="0"/>
            </a:endParaRPr>
          </a:p>
          <a:p>
            <a:pPr lvl="1" algn="just">
              <a:lnSpc>
                <a:spcPct val="150000"/>
              </a:lnSpc>
            </a:pPr>
            <a:endParaRPr lang="en-US" sz="1600" dirty="0">
              <a:solidFill>
                <a:srgbClr val="000000"/>
              </a:solidFill>
              <a:cs typeface="Times New Roman" panose="02020603050405020304" pitchFamily="18" charset="0"/>
            </a:endParaRPr>
          </a:p>
          <a:p>
            <a:pPr algn="just">
              <a:lnSpc>
                <a:spcPct val="150000"/>
              </a:lnSpc>
            </a:pPr>
            <a:endParaRPr lang="en-US" sz="1600" dirty="0">
              <a:solidFill>
                <a:srgbClr val="000000"/>
              </a:solidFill>
              <a:cs typeface="Times New Roman" panose="02020603050405020304" pitchFamily="18" charset="0"/>
            </a:endParaRPr>
          </a:p>
        </p:txBody>
      </p:sp>
      <p:pic>
        <p:nvPicPr>
          <p:cNvPr id="2" name="Picture 1">
            <a:extLst>
              <a:ext uri="{FF2B5EF4-FFF2-40B4-BE49-F238E27FC236}">
                <a16:creationId xmlns:a16="http://schemas.microsoft.com/office/drawing/2014/main" id="{A49FC3C3-E303-908D-51FC-D6724DAAA62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8037" y="2789066"/>
            <a:ext cx="6267926" cy="2947689"/>
          </a:xfrm>
          <a:prstGeom prst="rect">
            <a:avLst/>
          </a:prstGeom>
          <a:noFill/>
          <a:ln>
            <a:noFill/>
          </a:ln>
        </p:spPr>
      </p:pic>
      <p:sp>
        <p:nvSpPr>
          <p:cNvPr id="4" name="TextBox 3"/>
          <p:cNvSpPr txBox="1"/>
          <p:nvPr/>
        </p:nvSpPr>
        <p:spPr>
          <a:xfrm flipH="1">
            <a:off x="3128553" y="6026331"/>
            <a:ext cx="3759927" cy="276999"/>
          </a:xfrm>
          <a:prstGeom prst="rect">
            <a:avLst/>
          </a:prstGeom>
          <a:noFill/>
        </p:spPr>
        <p:txBody>
          <a:bodyPr wrap="square" rtlCol="0">
            <a:spAutoFit/>
          </a:bodyPr>
          <a:lstStyle/>
          <a:p>
            <a:pPr algn="ctr"/>
            <a:r>
              <a:rPr lang="en-IN" sz="1200" dirty="0"/>
              <a:t>Architecture of </a:t>
            </a:r>
            <a:r>
              <a:rPr lang="en-IN" sz="1200" dirty="0" err="1"/>
              <a:t>DistilBERT</a:t>
            </a:r>
            <a:endParaRPr lang="en-IN" sz="1200" dirty="0"/>
          </a:p>
        </p:txBody>
      </p:sp>
    </p:spTree>
    <p:extLst>
      <p:ext uri="{BB962C8B-B14F-4D97-AF65-F5344CB8AC3E}">
        <p14:creationId xmlns:p14="http://schemas.microsoft.com/office/powerpoint/2010/main" val="1365584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716307" y="124300"/>
            <a:ext cx="5567082" cy="461665"/>
          </a:xfrm>
          <a:prstGeom prst="rect">
            <a:avLst/>
          </a:prstGeom>
          <a:noFill/>
        </p:spPr>
        <p:txBody>
          <a:bodyPr wrap="square" rtlCol="0">
            <a:spAutoFit/>
          </a:bodyPr>
          <a:lstStyle/>
          <a:p>
            <a:r>
              <a:rPr lang="en-IN" b="1" dirty="0">
                <a:solidFill>
                  <a:schemeClr val="bg1"/>
                </a:solidFill>
              </a:rPr>
              <a:t>Performance of DistilBERT</a:t>
            </a:r>
          </a:p>
        </p:txBody>
      </p:sp>
      <p:graphicFrame>
        <p:nvGraphicFramePr>
          <p:cNvPr id="2" name="Table 1">
            <a:extLst>
              <a:ext uri="{FF2B5EF4-FFF2-40B4-BE49-F238E27FC236}">
                <a16:creationId xmlns:a16="http://schemas.microsoft.com/office/drawing/2014/main" id="{E542B86E-B389-F6BE-8D39-BE8888983208}"/>
              </a:ext>
            </a:extLst>
          </p:cNvPr>
          <p:cNvGraphicFramePr>
            <a:graphicFrameLocks noGrp="1"/>
          </p:cNvGraphicFramePr>
          <p:nvPr>
            <p:extLst>
              <p:ext uri="{D42A27DB-BD31-4B8C-83A1-F6EECF244321}">
                <p14:modId xmlns:p14="http://schemas.microsoft.com/office/powerpoint/2010/main" val="2639367037"/>
              </p:ext>
            </p:extLst>
          </p:nvPr>
        </p:nvGraphicFramePr>
        <p:xfrm>
          <a:off x="1726090" y="3164541"/>
          <a:ext cx="6373907" cy="1156371"/>
        </p:xfrm>
        <a:graphic>
          <a:graphicData uri="http://schemas.openxmlformats.org/drawingml/2006/table">
            <a:tbl>
              <a:tblPr firstRow="1" firstCol="1" bandRow="1">
                <a:tableStyleId>{5C22544A-7EE6-4342-B048-85BDC9FD1C3A}</a:tableStyleId>
              </a:tblPr>
              <a:tblGrid>
                <a:gridCol w="1561133">
                  <a:extLst>
                    <a:ext uri="{9D8B030D-6E8A-4147-A177-3AD203B41FA5}">
                      <a16:colId xmlns:a16="http://schemas.microsoft.com/office/drawing/2014/main" val="4119653100"/>
                    </a:ext>
                  </a:extLst>
                </a:gridCol>
                <a:gridCol w="1250631">
                  <a:extLst>
                    <a:ext uri="{9D8B030D-6E8A-4147-A177-3AD203B41FA5}">
                      <a16:colId xmlns:a16="http://schemas.microsoft.com/office/drawing/2014/main" val="240759560"/>
                    </a:ext>
                  </a:extLst>
                </a:gridCol>
                <a:gridCol w="1207783">
                  <a:extLst>
                    <a:ext uri="{9D8B030D-6E8A-4147-A177-3AD203B41FA5}">
                      <a16:colId xmlns:a16="http://schemas.microsoft.com/office/drawing/2014/main" val="3623766915"/>
                    </a:ext>
                  </a:extLst>
                </a:gridCol>
                <a:gridCol w="1026103">
                  <a:extLst>
                    <a:ext uri="{9D8B030D-6E8A-4147-A177-3AD203B41FA5}">
                      <a16:colId xmlns:a16="http://schemas.microsoft.com/office/drawing/2014/main" val="4150441365"/>
                    </a:ext>
                  </a:extLst>
                </a:gridCol>
                <a:gridCol w="1328257">
                  <a:extLst>
                    <a:ext uri="{9D8B030D-6E8A-4147-A177-3AD203B41FA5}">
                      <a16:colId xmlns:a16="http://schemas.microsoft.com/office/drawing/2014/main" val="3119717049"/>
                    </a:ext>
                  </a:extLst>
                </a:gridCol>
              </a:tblGrid>
              <a:tr h="779547">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Model Name / Metrics</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Accuracy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Precision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Recall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F1-Score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39001"/>
                  </a:ext>
                </a:extLst>
              </a:tr>
              <a:tr h="376824">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DistilBERT</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98.27</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98.88</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96.24</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97.55</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797860"/>
                  </a:ext>
                </a:extLst>
              </a:tr>
            </a:tbl>
          </a:graphicData>
        </a:graphic>
      </p:graphicFrame>
      <p:sp>
        <p:nvSpPr>
          <p:cNvPr id="3" name="Arrow: Chevron 2">
            <a:extLst>
              <a:ext uri="{FF2B5EF4-FFF2-40B4-BE49-F238E27FC236}">
                <a16:creationId xmlns:a16="http://schemas.microsoft.com/office/drawing/2014/main" id="{EDEE6854-E4C1-5ADB-4FCC-32BFB0DAD750}"/>
              </a:ext>
            </a:extLst>
          </p:cNvPr>
          <p:cNvSpPr/>
          <p:nvPr/>
        </p:nvSpPr>
        <p:spPr bwMode="auto">
          <a:xfrm>
            <a:off x="1338989" y="1631035"/>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66"/>
                </a:solidFill>
                <a:effectLst/>
                <a:latin typeface="Times New Roman" pitchFamily="18" charset="0"/>
              </a:rPr>
              <a:t>Dataset</a:t>
            </a:r>
            <a:endParaRPr kumimoji="0" lang="en-IN" sz="1600" b="1" i="0" u="none" strike="noStrike" cap="none" normalizeH="0" baseline="0" dirty="0">
              <a:ln>
                <a:noFill/>
              </a:ln>
              <a:solidFill>
                <a:srgbClr val="000066"/>
              </a:solidFill>
              <a:effectLst/>
              <a:latin typeface="Times New Roman" pitchFamily="18" charset="0"/>
            </a:endParaRPr>
          </a:p>
        </p:txBody>
      </p:sp>
      <p:sp>
        <p:nvSpPr>
          <p:cNvPr id="5" name="Arrow: Chevron 4">
            <a:extLst>
              <a:ext uri="{FF2B5EF4-FFF2-40B4-BE49-F238E27FC236}">
                <a16:creationId xmlns:a16="http://schemas.microsoft.com/office/drawing/2014/main" id="{58F3F140-6A45-ED8F-689C-A9E2B8DE2738}"/>
              </a:ext>
            </a:extLst>
          </p:cNvPr>
          <p:cNvSpPr/>
          <p:nvPr/>
        </p:nvSpPr>
        <p:spPr bwMode="auto">
          <a:xfrm>
            <a:off x="2400922" y="1631035"/>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Pre</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processing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6" name="Arrow: Chevron 5">
            <a:extLst>
              <a:ext uri="{FF2B5EF4-FFF2-40B4-BE49-F238E27FC236}">
                <a16:creationId xmlns:a16="http://schemas.microsoft.com/office/drawing/2014/main" id="{2F1DD3ED-50B8-C410-8313-981E14F767C3}"/>
              </a:ext>
            </a:extLst>
          </p:cNvPr>
          <p:cNvSpPr/>
          <p:nvPr/>
        </p:nvSpPr>
        <p:spPr bwMode="auto">
          <a:xfrm>
            <a:off x="3483172" y="1631035"/>
            <a:ext cx="1429872"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Word</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Embedding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9" name="Arrow: Chevron 8">
            <a:extLst>
              <a:ext uri="{FF2B5EF4-FFF2-40B4-BE49-F238E27FC236}">
                <a16:creationId xmlns:a16="http://schemas.microsoft.com/office/drawing/2014/main" id="{102E519B-8530-237A-320F-7D25A0C9E108}"/>
              </a:ext>
            </a:extLst>
          </p:cNvPr>
          <p:cNvSpPr/>
          <p:nvPr/>
        </p:nvSpPr>
        <p:spPr bwMode="auto">
          <a:xfrm>
            <a:off x="4624553" y="1631575"/>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DistiBERT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Model</a:t>
            </a:r>
            <a:endParaRPr kumimoji="0" lang="en-IN" sz="1400" b="1" i="0" u="none" strike="noStrike" cap="none" normalizeH="0" baseline="0" dirty="0">
              <a:ln>
                <a:noFill/>
              </a:ln>
              <a:solidFill>
                <a:srgbClr val="000066"/>
              </a:solidFill>
              <a:effectLst/>
              <a:latin typeface="Times New Roman" pitchFamily="18" charset="0"/>
            </a:endParaRPr>
          </a:p>
        </p:txBody>
      </p:sp>
      <p:sp>
        <p:nvSpPr>
          <p:cNvPr id="10" name="Arrow: Chevron 9">
            <a:extLst>
              <a:ext uri="{FF2B5EF4-FFF2-40B4-BE49-F238E27FC236}">
                <a16:creationId xmlns:a16="http://schemas.microsoft.com/office/drawing/2014/main" id="{56D7FB43-E9C1-BEAD-4BE1-AA5F0E133931}"/>
              </a:ext>
            </a:extLst>
          </p:cNvPr>
          <p:cNvSpPr/>
          <p:nvPr/>
        </p:nvSpPr>
        <p:spPr bwMode="auto">
          <a:xfrm>
            <a:off x="5844993"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Loss Fun</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&amp;</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Optimizer</a:t>
            </a:r>
          </a:p>
        </p:txBody>
      </p:sp>
      <p:sp>
        <p:nvSpPr>
          <p:cNvPr id="11" name="Arrow: Chevron 10">
            <a:extLst>
              <a:ext uri="{FF2B5EF4-FFF2-40B4-BE49-F238E27FC236}">
                <a16:creationId xmlns:a16="http://schemas.microsoft.com/office/drawing/2014/main" id="{E1A71664-76CD-995F-671A-9389908F3D99}"/>
              </a:ext>
            </a:extLst>
          </p:cNvPr>
          <p:cNvSpPr/>
          <p:nvPr/>
        </p:nvSpPr>
        <p:spPr bwMode="auto">
          <a:xfrm>
            <a:off x="7064188"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Performance</a:t>
            </a:r>
            <a:endParaRPr kumimoji="0" lang="en-IN" sz="1400" b="1" i="0" u="none" strike="noStrike" cap="none" normalizeH="0" baseline="0" dirty="0">
              <a:ln>
                <a:noFill/>
              </a:ln>
              <a:solidFill>
                <a:srgbClr val="000066"/>
              </a:solidFill>
              <a:effectLst/>
              <a:latin typeface="Times New Roman" pitchFamily="18" charset="0"/>
            </a:endParaRPr>
          </a:p>
        </p:txBody>
      </p:sp>
    </p:spTree>
    <p:extLst>
      <p:ext uri="{BB962C8B-B14F-4D97-AF65-F5344CB8AC3E}">
        <p14:creationId xmlns:p14="http://schemas.microsoft.com/office/powerpoint/2010/main" val="2706981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E085A4-EB62-47F8-87D4-20A813A7EE69}"/>
              </a:ext>
            </a:extLst>
          </p:cNvPr>
          <p:cNvSpPr txBox="1"/>
          <p:nvPr/>
        </p:nvSpPr>
        <p:spPr>
          <a:xfrm>
            <a:off x="259977" y="756218"/>
            <a:ext cx="8749553" cy="2585323"/>
          </a:xfrm>
          <a:prstGeom prst="rect">
            <a:avLst/>
          </a:prstGeom>
          <a:noFill/>
        </p:spPr>
        <p:txBody>
          <a:bodyPr wrap="square">
            <a:spAutoFit/>
          </a:bodyPr>
          <a:lstStyle/>
          <a:p>
            <a:pPr lvl="1" algn="just">
              <a:lnSpc>
                <a:spcPct val="150000"/>
              </a:lnSpc>
            </a:pPr>
            <a:r>
              <a:rPr lang="en-US" sz="1800" dirty="0" err="1">
                <a:solidFill>
                  <a:srgbClr val="000000"/>
                </a:solidFill>
                <a:cs typeface="Times New Roman" panose="02020603050405020304" pitchFamily="18" charset="0"/>
              </a:rPr>
              <a:t>XLNet:XLNet</a:t>
            </a:r>
            <a:r>
              <a:rPr lang="en-US" sz="1800" dirty="0">
                <a:solidFill>
                  <a:srgbClr val="000000"/>
                </a:solidFill>
                <a:cs typeface="Times New Roman" panose="02020603050405020304" pitchFamily="18" charset="0"/>
              </a:rPr>
              <a:t> is a generalized autoregressive model where next token is dependent on all previous tokens.</a:t>
            </a:r>
          </a:p>
          <a:p>
            <a:pPr marL="742950" lvl="1" indent="-285750" algn="just">
              <a:lnSpc>
                <a:spcPct val="150000"/>
              </a:lnSpc>
              <a:buFont typeface="Arial" panose="020B0604020202020204" pitchFamily="34" charset="0"/>
              <a:buChar char="•"/>
            </a:pPr>
            <a:r>
              <a:rPr lang="en-US" sz="1800" dirty="0" err="1">
                <a:solidFill>
                  <a:srgbClr val="000000"/>
                </a:solidFill>
                <a:cs typeface="Times New Roman" panose="02020603050405020304" pitchFamily="18" charset="0"/>
              </a:rPr>
              <a:t>XLNet</a:t>
            </a:r>
            <a:r>
              <a:rPr lang="en-US" sz="1800" dirty="0">
                <a:solidFill>
                  <a:srgbClr val="000000"/>
                </a:solidFill>
                <a:cs typeface="Times New Roman" panose="02020603050405020304" pitchFamily="18" charset="0"/>
              </a:rPr>
              <a:t> compr</a:t>
            </a:r>
            <a:r>
              <a:rPr lang="en-US" sz="1800" b="0" i="0" dirty="0">
                <a:solidFill>
                  <a:schemeClr val="tx1"/>
                </a:solidFill>
                <a:effectLst/>
                <a:highlight>
                  <a:srgbClr val="FFFFFF"/>
                </a:highlight>
                <a:cs typeface="Times New Roman" panose="02020603050405020304" pitchFamily="18" charset="0"/>
              </a:rPr>
              <a:t>ises input embedding's, multiple Transformer blocks with self-attention, position-wise feedforward networks, layer normalization, and residual connections. Its multi-head self-attention differs by allowing each token to attend to itself, enhancing contextual understanding compared to other models.</a:t>
            </a:r>
            <a:r>
              <a:rPr lang="en-US" sz="1600" dirty="0">
                <a:solidFill>
                  <a:srgbClr val="000000"/>
                </a:solidFill>
                <a:cs typeface="Times New Roman" panose="02020603050405020304" pitchFamily="18" charset="0"/>
              </a:rPr>
              <a:t> </a:t>
            </a:r>
          </a:p>
        </p:txBody>
      </p:sp>
      <p:sp>
        <p:nvSpPr>
          <p:cNvPr id="8" name="TextBox 7">
            <a:extLst>
              <a:ext uri="{FF2B5EF4-FFF2-40B4-BE49-F238E27FC236}">
                <a16:creationId xmlns:a16="http://schemas.microsoft.com/office/drawing/2014/main" id="{A1566862-0A86-EDEE-0934-061ED219616F}"/>
              </a:ext>
            </a:extLst>
          </p:cNvPr>
          <p:cNvSpPr txBox="1"/>
          <p:nvPr/>
        </p:nvSpPr>
        <p:spPr>
          <a:xfrm>
            <a:off x="2644588" y="79697"/>
            <a:ext cx="3980329" cy="461665"/>
          </a:xfrm>
          <a:prstGeom prst="rect">
            <a:avLst/>
          </a:prstGeom>
          <a:noFill/>
        </p:spPr>
        <p:txBody>
          <a:bodyPr wrap="square" rtlCol="0">
            <a:spAutoFit/>
          </a:bodyPr>
          <a:lstStyle/>
          <a:p>
            <a:pPr algn="ctr"/>
            <a:r>
              <a:rPr lang="en-IN" b="1" dirty="0">
                <a:solidFill>
                  <a:schemeClr val="bg1"/>
                </a:solidFill>
              </a:rPr>
              <a:t>XL-Net</a:t>
            </a:r>
          </a:p>
        </p:txBody>
      </p:sp>
      <p:pic>
        <p:nvPicPr>
          <p:cNvPr id="2" name="Picture 1"/>
          <p:cNvPicPr>
            <a:picLocks noChangeAspect="1"/>
          </p:cNvPicPr>
          <p:nvPr/>
        </p:nvPicPr>
        <p:blipFill>
          <a:blip r:embed="rId2"/>
          <a:stretch>
            <a:fillRect/>
          </a:stretch>
        </p:blipFill>
        <p:spPr>
          <a:xfrm>
            <a:off x="3013165" y="3257005"/>
            <a:ext cx="3091901" cy="3106389"/>
          </a:xfrm>
          <a:prstGeom prst="rect">
            <a:avLst/>
          </a:prstGeom>
        </p:spPr>
      </p:pic>
    </p:spTree>
    <p:extLst>
      <p:ext uri="{BB962C8B-B14F-4D97-AF65-F5344CB8AC3E}">
        <p14:creationId xmlns:p14="http://schemas.microsoft.com/office/powerpoint/2010/main" val="62562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2" name="TextBox 1">
            <a:extLst>
              <a:ext uri="{FF2B5EF4-FFF2-40B4-BE49-F238E27FC236}">
                <a16:creationId xmlns:a16="http://schemas.microsoft.com/office/drawing/2014/main" id="{C150B570-D492-0AB5-9950-FEAD29C47484}"/>
              </a:ext>
            </a:extLst>
          </p:cNvPr>
          <p:cNvSpPr txBox="1"/>
          <p:nvPr/>
        </p:nvSpPr>
        <p:spPr>
          <a:xfrm>
            <a:off x="640976" y="1733456"/>
            <a:ext cx="7862047" cy="954107"/>
          </a:xfrm>
          <a:prstGeom prst="rect">
            <a:avLst/>
          </a:prstGeom>
          <a:noFill/>
        </p:spPr>
        <p:txBody>
          <a:bodyPr wrap="square" rtlCol="0">
            <a:spAutoFit/>
          </a:bodyPr>
          <a:lstStyle/>
          <a:p>
            <a:pPr algn="ctr"/>
            <a:r>
              <a:rPr lang="en-IN" sz="2800" b="1" dirty="0">
                <a:solidFill>
                  <a:srgbClr val="C00000"/>
                </a:solidFill>
              </a:rPr>
              <a:t>A Multi-Model ensemble technique for SQL injection attack detection</a:t>
            </a:r>
          </a:p>
        </p:txBody>
      </p:sp>
      <p:sp>
        <p:nvSpPr>
          <p:cNvPr id="3" name="TextBox 2">
            <a:extLst>
              <a:ext uri="{FF2B5EF4-FFF2-40B4-BE49-F238E27FC236}">
                <a16:creationId xmlns:a16="http://schemas.microsoft.com/office/drawing/2014/main" id="{C4C152D1-FDF5-ABD6-68B2-BBE92324D783}"/>
              </a:ext>
            </a:extLst>
          </p:cNvPr>
          <p:cNvSpPr txBox="1"/>
          <p:nvPr/>
        </p:nvSpPr>
        <p:spPr>
          <a:xfrm>
            <a:off x="2419350" y="2687563"/>
            <a:ext cx="4305300" cy="1200329"/>
          </a:xfrm>
          <a:prstGeom prst="rect">
            <a:avLst/>
          </a:prstGeom>
          <a:noFill/>
        </p:spPr>
        <p:txBody>
          <a:bodyPr wrap="square" rtlCol="0">
            <a:spAutoFit/>
          </a:bodyPr>
          <a:lstStyle/>
          <a:p>
            <a:pPr marR="285750" algn="ctr"/>
            <a:endParaRPr lang="en-US" b="1" dirty="0">
              <a:solidFill>
                <a:srgbClr val="004282"/>
              </a:solidFill>
              <a:cs typeface="Times New Roman" panose="02020603050405020304" pitchFamily="18" charset="0"/>
            </a:endParaRPr>
          </a:p>
          <a:p>
            <a:pPr marR="285750" algn="ctr"/>
            <a:r>
              <a:rPr lang="en-US" b="1" dirty="0">
                <a:solidFill>
                  <a:srgbClr val="004282"/>
                </a:solidFill>
                <a:cs typeface="Times New Roman" panose="02020603050405020304" pitchFamily="18" charset="0"/>
              </a:rPr>
              <a:t>B. </a:t>
            </a:r>
            <a:r>
              <a:rPr lang="en-US" b="1" dirty="0" err="1">
                <a:solidFill>
                  <a:srgbClr val="004282"/>
                </a:solidFill>
                <a:cs typeface="Times New Roman" panose="02020603050405020304" pitchFamily="18" charset="0"/>
              </a:rPr>
              <a:t>Brindavathi</a:t>
            </a:r>
            <a:endParaRPr lang="en-US" b="1" dirty="0">
              <a:solidFill>
                <a:srgbClr val="004282"/>
              </a:solidFill>
              <a:cs typeface="Times New Roman" panose="02020603050405020304" pitchFamily="18" charset="0"/>
            </a:endParaRPr>
          </a:p>
          <a:p>
            <a:pPr marR="285750" algn="ctr"/>
            <a:r>
              <a:rPr lang="en-US" b="1" dirty="0">
                <a:solidFill>
                  <a:srgbClr val="004282"/>
                </a:solidFill>
                <a:cs typeface="Times New Roman" panose="02020603050405020304" pitchFamily="18" charset="0"/>
              </a:rPr>
              <a:t>22341DAK01</a:t>
            </a:r>
            <a:r>
              <a:rPr lang="en-IN" b="1" dirty="0">
                <a:solidFill>
                  <a:srgbClr val="004282"/>
                </a:solidFill>
                <a:cs typeface="Times New Roman" panose="02020603050405020304" pitchFamily="18" charset="0"/>
              </a:rPr>
              <a:t>  </a:t>
            </a:r>
          </a:p>
        </p:txBody>
      </p:sp>
      <p:sp>
        <p:nvSpPr>
          <p:cNvPr id="5" name="TextBox 4">
            <a:extLst>
              <a:ext uri="{FF2B5EF4-FFF2-40B4-BE49-F238E27FC236}">
                <a16:creationId xmlns:a16="http://schemas.microsoft.com/office/drawing/2014/main" id="{220E0BE4-9EEF-8564-1F2F-B5002CC64135}"/>
              </a:ext>
            </a:extLst>
          </p:cNvPr>
          <p:cNvSpPr txBox="1"/>
          <p:nvPr/>
        </p:nvSpPr>
        <p:spPr>
          <a:xfrm>
            <a:off x="2279276" y="4176612"/>
            <a:ext cx="4585446" cy="1508105"/>
          </a:xfrm>
          <a:prstGeom prst="rect">
            <a:avLst/>
          </a:prstGeom>
          <a:noFill/>
        </p:spPr>
        <p:txBody>
          <a:bodyPr wrap="square">
            <a:spAutoFit/>
          </a:bodyPr>
          <a:lstStyle/>
          <a:p>
            <a:pPr algn="ctr"/>
            <a:r>
              <a:rPr lang="en-US" sz="2000" b="1" dirty="0">
                <a:solidFill>
                  <a:srgbClr val="C00000"/>
                </a:solidFill>
                <a:cs typeface="Times New Roman" panose="02020603050405020304" pitchFamily="18" charset="0"/>
              </a:rPr>
              <a:t>Under the guidance of</a:t>
            </a:r>
          </a:p>
          <a:p>
            <a:pPr algn="ctr"/>
            <a:r>
              <a:rPr lang="en-US" b="1" dirty="0">
                <a:solidFill>
                  <a:srgbClr val="00B050"/>
                </a:solidFill>
                <a:cs typeface="Times New Roman" panose="02020603050405020304" pitchFamily="18" charset="0"/>
              </a:rPr>
              <a:t>Dr. A. V. Ramana </a:t>
            </a:r>
          </a:p>
          <a:p>
            <a:pPr algn="ctr"/>
            <a:r>
              <a:rPr lang="en-US" sz="2400" b="1" dirty="0">
                <a:solidFill>
                  <a:srgbClr val="00B050"/>
                </a:solidFill>
                <a:cs typeface="Times New Roman" panose="02020603050405020304" pitchFamily="18" charset="0"/>
              </a:rPr>
              <a:t>Professor, HOD-CSE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pic>
        <p:nvPicPr>
          <p:cNvPr id="8" name="Picture 7">
            <a:extLst>
              <a:ext uri="{FF2B5EF4-FFF2-40B4-BE49-F238E27FC236}">
                <a16:creationId xmlns:a16="http://schemas.microsoft.com/office/drawing/2014/main" id="{A5CF2940-E39D-F0EB-A365-C702E5C7DB98}"/>
              </a:ext>
            </a:extLst>
          </p:cNvPr>
          <p:cNvPicPr>
            <a:picLocks noChangeAspect="1"/>
          </p:cNvPicPr>
          <p:nvPr/>
        </p:nvPicPr>
        <p:blipFill>
          <a:blip r:embed="rId2"/>
          <a:stretch>
            <a:fillRect/>
          </a:stretch>
        </p:blipFill>
        <p:spPr>
          <a:xfrm>
            <a:off x="3450297" y="76567"/>
            <a:ext cx="4122777" cy="533446"/>
          </a:xfrm>
          <a:prstGeom prst="rect">
            <a:avLst/>
          </a:prstGeom>
        </p:spPr>
      </p:pic>
    </p:spTree>
    <p:extLst>
      <p:ext uri="{BB962C8B-B14F-4D97-AF65-F5344CB8AC3E}">
        <p14:creationId xmlns:p14="http://schemas.microsoft.com/office/powerpoint/2010/main" val="8603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716307" y="124300"/>
            <a:ext cx="5567082" cy="461665"/>
          </a:xfrm>
          <a:prstGeom prst="rect">
            <a:avLst/>
          </a:prstGeom>
          <a:noFill/>
        </p:spPr>
        <p:txBody>
          <a:bodyPr wrap="square" rtlCol="0">
            <a:spAutoFit/>
          </a:bodyPr>
          <a:lstStyle/>
          <a:p>
            <a:r>
              <a:rPr lang="en-IN" b="1" dirty="0">
                <a:solidFill>
                  <a:schemeClr val="bg1"/>
                </a:solidFill>
              </a:rPr>
              <a:t>Performance of XL-NET</a:t>
            </a:r>
          </a:p>
        </p:txBody>
      </p:sp>
      <p:graphicFrame>
        <p:nvGraphicFramePr>
          <p:cNvPr id="2" name="Table 1">
            <a:extLst>
              <a:ext uri="{FF2B5EF4-FFF2-40B4-BE49-F238E27FC236}">
                <a16:creationId xmlns:a16="http://schemas.microsoft.com/office/drawing/2014/main" id="{E542B86E-B389-F6BE-8D39-BE8888983208}"/>
              </a:ext>
            </a:extLst>
          </p:cNvPr>
          <p:cNvGraphicFramePr>
            <a:graphicFrameLocks noGrp="1"/>
          </p:cNvGraphicFramePr>
          <p:nvPr>
            <p:extLst>
              <p:ext uri="{D42A27DB-BD31-4B8C-83A1-F6EECF244321}">
                <p14:modId xmlns:p14="http://schemas.microsoft.com/office/powerpoint/2010/main" val="3205780013"/>
              </p:ext>
            </p:extLst>
          </p:nvPr>
        </p:nvGraphicFramePr>
        <p:xfrm>
          <a:off x="1726090" y="3164541"/>
          <a:ext cx="6373907" cy="1156371"/>
        </p:xfrm>
        <a:graphic>
          <a:graphicData uri="http://schemas.openxmlformats.org/drawingml/2006/table">
            <a:tbl>
              <a:tblPr firstRow="1" firstCol="1" bandRow="1">
                <a:tableStyleId>{5C22544A-7EE6-4342-B048-85BDC9FD1C3A}</a:tableStyleId>
              </a:tblPr>
              <a:tblGrid>
                <a:gridCol w="1561133">
                  <a:extLst>
                    <a:ext uri="{9D8B030D-6E8A-4147-A177-3AD203B41FA5}">
                      <a16:colId xmlns:a16="http://schemas.microsoft.com/office/drawing/2014/main" val="4119653100"/>
                    </a:ext>
                  </a:extLst>
                </a:gridCol>
                <a:gridCol w="1250631">
                  <a:extLst>
                    <a:ext uri="{9D8B030D-6E8A-4147-A177-3AD203B41FA5}">
                      <a16:colId xmlns:a16="http://schemas.microsoft.com/office/drawing/2014/main" val="240759560"/>
                    </a:ext>
                  </a:extLst>
                </a:gridCol>
                <a:gridCol w="1207783">
                  <a:extLst>
                    <a:ext uri="{9D8B030D-6E8A-4147-A177-3AD203B41FA5}">
                      <a16:colId xmlns:a16="http://schemas.microsoft.com/office/drawing/2014/main" val="3623766915"/>
                    </a:ext>
                  </a:extLst>
                </a:gridCol>
                <a:gridCol w="1026103">
                  <a:extLst>
                    <a:ext uri="{9D8B030D-6E8A-4147-A177-3AD203B41FA5}">
                      <a16:colId xmlns:a16="http://schemas.microsoft.com/office/drawing/2014/main" val="4150441365"/>
                    </a:ext>
                  </a:extLst>
                </a:gridCol>
                <a:gridCol w="1328257">
                  <a:extLst>
                    <a:ext uri="{9D8B030D-6E8A-4147-A177-3AD203B41FA5}">
                      <a16:colId xmlns:a16="http://schemas.microsoft.com/office/drawing/2014/main" val="3119717049"/>
                    </a:ext>
                  </a:extLst>
                </a:gridCol>
              </a:tblGrid>
              <a:tr h="779547">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Model Name / Metrics</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Accuracy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Precision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Recall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F1-Score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39001"/>
                  </a:ext>
                </a:extLst>
              </a:tr>
              <a:tr h="376824">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XL-NET</a:t>
                      </a:r>
                      <a:endParaRPr lang="en-IN"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99.56</a:t>
                      </a:r>
                      <a:endParaRPr lang="en-IN"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99.55</a:t>
                      </a:r>
                      <a:endParaRPr lang="en-IN"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99.23</a:t>
                      </a:r>
                      <a:endParaRPr lang="en-IN"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99.39</a:t>
                      </a:r>
                      <a:endParaRPr lang="en-IN" sz="14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797860"/>
                  </a:ext>
                </a:extLst>
              </a:tr>
            </a:tbl>
          </a:graphicData>
        </a:graphic>
      </p:graphicFrame>
      <p:sp>
        <p:nvSpPr>
          <p:cNvPr id="3" name="Arrow: Chevron 2">
            <a:extLst>
              <a:ext uri="{FF2B5EF4-FFF2-40B4-BE49-F238E27FC236}">
                <a16:creationId xmlns:a16="http://schemas.microsoft.com/office/drawing/2014/main" id="{EDEE6854-E4C1-5ADB-4FCC-32BFB0DAD750}"/>
              </a:ext>
            </a:extLst>
          </p:cNvPr>
          <p:cNvSpPr/>
          <p:nvPr/>
        </p:nvSpPr>
        <p:spPr bwMode="auto">
          <a:xfrm>
            <a:off x="1338989" y="1631035"/>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66"/>
                </a:solidFill>
                <a:effectLst/>
                <a:latin typeface="Times New Roman" pitchFamily="18" charset="0"/>
              </a:rPr>
              <a:t>Dataset</a:t>
            </a:r>
            <a:endParaRPr kumimoji="0" lang="en-IN" sz="1600" b="1" i="0" u="none" strike="noStrike" cap="none" normalizeH="0" baseline="0" dirty="0">
              <a:ln>
                <a:noFill/>
              </a:ln>
              <a:solidFill>
                <a:srgbClr val="000066"/>
              </a:solidFill>
              <a:effectLst/>
              <a:latin typeface="Times New Roman" pitchFamily="18" charset="0"/>
            </a:endParaRPr>
          </a:p>
        </p:txBody>
      </p:sp>
      <p:sp>
        <p:nvSpPr>
          <p:cNvPr id="5" name="Arrow: Chevron 4">
            <a:extLst>
              <a:ext uri="{FF2B5EF4-FFF2-40B4-BE49-F238E27FC236}">
                <a16:creationId xmlns:a16="http://schemas.microsoft.com/office/drawing/2014/main" id="{58F3F140-6A45-ED8F-689C-A9E2B8DE2738}"/>
              </a:ext>
            </a:extLst>
          </p:cNvPr>
          <p:cNvSpPr/>
          <p:nvPr/>
        </p:nvSpPr>
        <p:spPr bwMode="auto">
          <a:xfrm>
            <a:off x="2400922" y="1631035"/>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Pre</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processing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6" name="Arrow: Chevron 5">
            <a:extLst>
              <a:ext uri="{FF2B5EF4-FFF2-40B4-BE49-F238E27FC236}">
                <a16:creationId xmlns:a16="http://schemas.microsoft.com/office/drawing/2014/main" id="{2F1DD3ED-50B8-C410-8313-981E14F767C3}"/>
              </a:ext>
            </a:extLst>
          </p:cNvPr>
          <p:cNvSpPr/>
          <p:nvPr/>
        </p:nvSpPr>
        <p:spPr bwMode="auto">
          <a:xfrm>
            <a:off x="3483172" y="1631035"/>
            <a:ext cx="1429872"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Word</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Embedding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9" name="Arrow: Chevron 8">
            <a:extLst>
              <a:ext uri="{FF2B5EF4-FFF2-40B4-BE49-F238E27FC236}">
                <a16:creationId xmlns:a16="http://schemas.microsoft.com/office/drawing/2014/main" id="{102E519B-8530-237A-320F-7D25A0C9E108}"/>
              </a:ext>
            </a:extLst>
          </p:cNvPr>
          <p:cNvSpPr/>
          <p:nvPr/>
        </p:nvSpPr>
        <p:spPr bwMode="auto">
          <a:xfrm>
            <a:off x="4624553" y="1631575"/>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XL-NET </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Model</a:t>
            </a:r>
            <a:endParaRPr kumimoji="0" lang="en-IN" sz="1400" b="1" i="0" u="none" strike="noStrike" cap="none" normalizeH="0" baseline="0" dirty="0">
              <a:ln>
                <a:noFill/>
              </a:ln>
              <a:solidFill>
                <a:srgbClr val="000066"/>
              </a:solidFill>
              <a:effectLst/>
              <a:latin typeface="Times New Roman" pitchFamily="18" charset="0"/>
            </a:endParaRPr>
          </a:p>
        </p:txBody>
      </p:sp>
      <p:sp>
        <p:nvSpPr>
          <p:cNvPr id="10" name="Arrow: Chevron 9">
            <a:extLst>
              <a:ext uri="{FF2B5EF4-FFF2-40B4-BE49-F238E27FC236}">
                <a16:creationId xmlns:a16="http://schemas.microsoft.com/office/drawing/2014/main" id="{56D7FB43-E9C1-BEAD-4BE1-AA5F0E133931}"/>
              </a:ext>
            </a:extLst>
          </p:cNvPr>
          <p:cNvSpPr/>
          <p:nvPr/>
        </p:nvSpPr>
        <p:spPr bwMode="auto">
          <a:xfrm>
            <a:off x="5844993"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Loss Fun</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&amp;</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Optimizer</a:t>
            </a:r>
          </a:p>
        </p:txBody>
      </p:sp>
      <p:sp>
        <p:nvSpPr>
          <p:cNvPr id="11" name="Arrow: Chevron 10">
            <a:extLst>
              <a:ext uri="{FF2B5EF4-FFF2-40B4-BE49-F238E27FC236}">
                <a16:creationId xmlns:a16="http://schemas.microsoft.com/office/drawing/2014/main" id="{E1A71664-76CD-995F-671A-9389908F3D99}"/>
              </a:ext>
            </a:extLst>
          </p:cNvPr>
          <p:cNvSpPr/>
          <p:nvPr/>
        </p:nvSpPr>
        <p:spPr bwMode="auto">
          <a:xfrm>
            <a:off x="7064188"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Performance</a:t>
            </a:r>
            <a:endParaRPr kumimoji="0" lang="en-IN" sz="1400" b="1" i="0" u="none" strike="noStrike" cap="none" normalizeH="0" baseline="0" dirty="0">
              <a:ln>
                <a:noFill/>
              </a:ln>
              <a:solidFill>
                <a:srgbClr val="000066"/>
              </a:solidFill>
              <a:effectLst/>
              <a:latin typeface="Times New Roman" pitchFamily="18" charset="0"/>
            </a:endParaRPr>
          </a:p>
        </p:txBody>
      </p:sp>
    </p:spTree>
    <p:extLst>
      <p:ext uri="{BB962C8B-B14F-4D97-AF65-F5344CB8AC3E}">
        <p14:creationId xmlns:p14="http://schemas.microsoft.com/office/powerpoint/2010/main" val="101066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E085A4-EB62-47F8-87D4-20A813A7EE69}"/>
              </a:ext>
            </a:extLst>
          </p:cNvPr>
          <p:cNvSpPr txBox="1"/>
          <p:nvPr/>
        </p:nvSpPr>
        <p:spPr>
          <a:xfrm>
            <a:off x="98613" y="720359"/>
            <a:ext cx="8749553" cy="2633413"/>
          </a:xfrm>
          <a:prstGeom prst="rect">
            <a:avLst/>
          </a:prstGeom>
          <a:noFill/>
        </p:spPr>
        <p:txBody>
          <a:bodyPr wrap="square">
            <a:spAutoFit/>
          </a:bodyPr>
          <a:lstStyle/>
          <a:p>
            <a:pPr marL="742950" lvl="1" indent="-285750" algn="just">
              <a:lnSpc>
                <a:spcPct val="150000"/>
              </a:lnSpc>
              <a:buFont typeface="Arial" panose="020B0604020202020204" pitchFamily="34" charset="0"/>
              <a:buChar char="•"/>
            </a:pPr>
            <a:r>
              <a:rPr lang="en-US" sz="1600" b="1" dirty="0">
                <a:solidFill>
                  <a:srgbClr val="000000"/>
                </a:solidFill>
                <a:cs typeface="Times New Roman" panose="02020603050405020304" pitchFamily="18" charset="0"/>
              </a:rPr>
              <a:t>Through Customized DL Model</a:t>
            </a:r>
            <a:r>
              <a:rPr lang="en-US" sz="1600" dirty="0">
                <a:solidFill>
                  <a:srgbClr val="000000"/>
                </a:solidFill>
                <a:cs typeface="Times New Roman" panose="02020603050405020304" pitchFamily="18" charset="0"/>
              </a:rPr>
              <a:t>, we are going to do implement Fusion of 2D-CNN and Bi-LSTM </a:t>
            </a:r>
            <a:r>
              <a:rPr lang="en-US" sz="1600" dirty="0">
                <a:solidFill>
                  <a:schemeClr val="tx1"/>
                </a:solidFill>
                <a:cs typeface="Times New Roman" panose="02020603050405020304" pitchFamily="18" charset="0"/>
              </a:rPr>
              <a:t>then we are implementing by using ensemble with stacking of various ML algorithms like Light GBM, Cat Boost, Random Forest (RF) and Support Vector Machine (SVM).</a:t>
            </a:r>
          </a:p>
          <a:p>
            <a:pPr marL="742950" lvl="1" indent="-285750" algn="just">
              <a:lnSpc>
                <a:spcPct val="150000"/>
              </a:lnSpc>
              <a:buFont typeface="Arial" panose="020B0604020202020204" pitchFamily="34" charset="0"/>
              <a:buChar char="•"/>
            </a:pPr>
            <a:r>
              <a:rPr lang="en-US" sz="1600" dirty="0">
                <a:solidFill>
                  <a:srgbClr val="000000"/>
                </a:solidFill>
                <a:cs typeface="Times New Roman" panose="02020603050405020304" pitchFamily="18" charset="0"/>
              </a:rPr>
              <a:t>Then finally, we are adding Loss function (Cross entropy) and Optimizer (Adam) for better performance.</a:t>
            </a:r>
          </a:p>
          <a:p>
            <a:pPr lvl="1" algn="just">
              <a:lnSpc>
                <a:spcPct val="150000"/>
              </a:lnSpc>
            </a:pPr>
            <a:endParaRPr lang="en-IN" sz="1600" dirty="0">
              <a:cs typeface="Times New Roman" panose="02020603050405020304" pitchFamily="18" charset="0"/>
            </a:endParaRPr>
          </a:p>
          <a:p>
            <a:pPr lvl="1" algn="just">
              <a:lnSpc>
                <a:spcPct val="150000"/>
              </a:lnSpc>
            </a:pPr>
            <a:r>
              <a:rPr lang="en-US" sz="1600" dirty="0">
                <a:solidFill>
                  <a:srgbClr val="000000"/>
                </a:solidFill>
                <a:cs typeface="Times New Roman" panose="02020603050405020304" pitchFamily="18" charset="0"/>
              </a:rPr>
              <a:t> </a:t>
            </a:r>
          </a:p>
        </p:txBody>
      </p:sp>
      <p:pic>
        <p:nvPicPr>
          <p:cNvPr id="2" name="Picture 1">
            <a:extLst>
              <a:ext uri="{FF2B5EF4-FFF2-40B4-BE49-F238E27FC236}">
                <a16:creationId xmlns:a16="http://schemas.microsoft.com/office/drawing/2014/main" id="{4E4941C9-321F-D112-00BF-79F2A08137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2483" y="2634544"/>
            <a:ext cx="5440680" cy="1868170"/>
          </a:xfrm>
          <a:prstGeom prst="rect">
            <a:avLst/>
          </a:prstGeom>
          <a:noFill/>
          <a:ln>
            <a:noFill/>
          </a:ln>
        </p:spPr>
      </p:pic>
      <p:pic>
        <p:nvPicPr>
          <p:cNvPr id="5" name="Picture 4">
            <a:extLst>
              <a:ext uri="{FF2B5EF4-FFF2-40B4-BE49-F238E27FC236}">
                <a16:creationId xmlns:a16="http://schemas.microsoft.com/office/drawing/2014/main" id="{6BAD4FF1-8CE8-1664-5135-446F983156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95614" y="4592361"/>
            <a:ext cx="4952552" cy="2064715"/>
          </a:xfrm>
          <a:prstGeom prst="rect">
            <a:avLst/>
          </a:prstGeom>
          <a:noFill/>
          <a:ln>
            <a:noFill/>
          </a:ln>
        </p:spPr>
      </p:pic>
      <p:sp>
        <p:nvSpPr>
          <p:cNvPr id="8" name="TextBox 7">
            <a:extLst>
              <a:ext uri="{FF2B5EF4-FFF2-40B4-BE49-F238E27FC236}">
                <a16:creationId xmlns:a16="http://schemas.microsoft.com/office/drawing/2014/main" id="{10EAAF25-D739-F154-572D-4FAB594CD2DC}"/>
              </a:ext>
            </a:extLst>
          </p:cNvPr>
          <p:cNvSpPr txBox="1"/>
          <p:nvPr/>
        </p:nvSpPr>
        <p:spPr>
          <a:xfrm>
            <a:off x="952500" y="5267957"/>
            <a:ext cx="4585446" cy="461665"/>
          </a:xfrm>
          <a:prstGeom prst="rect">
            <a:avLst/>
          </a:prstGeom>
          <a:noFill/>
        </p:spPr>
        <p:txBody>
          <a:bodyPr wrap="square">
            <a:spAutoFit/>
          </a:bodyPr>
          <a:lstStyle/>
          <a:p>
            <a:r>
              <a:rPr lang="en-US" sz="2400" b="1" dirty="0">
                <a:solidFill>
                  <a:srgbClr val="FF0000"/>
                </a:solidFill>
                <a:cs typeface="Times New Roman" panose="02020603050405020304" pitchFamily="18" charset="0"/>
              </a:rPr>
              <a:t>2D-CNN</a:t>
            </a:r>
            <a:endParaRPr lang="en-IN" b="1" dirty="0">
              <a:solidFill>
                <a:srgbClr val="FF0000"/>
              </a:solidFill>
            </a:endParaRPr>
          </a:p>
        </p:txBody>
      </p:sp>
      <p:sp>
        <p:nvSpPr>
          <p:cNvPr id="10" name="TextBox 9">
            <a:extLst>
              <a:ext uri="{FF2B5EF4-FFF2-40B4-BE49-F238E27FC236}">
                <a16:creationId xmlns:a16="http://schemas.microsoft.com/office/drawing/2014/main" id="{2EF4A672-EFF6-9260-04C3-74C302871C16}"/>
              </a:ext>
            </a:extLst>
          </p:cNvPr>
          <p:cNvSpPr txBox="1"/>
          <p:nvPr/>
        </p:nvSpPr>
        <p:spPr>
          <a:xfrm>
            <a:off x="7254688" y="3563616"/>
            <a:ext cx="4585446" cy="461665"/>
          </a:xfrm>
          <a:prstGeom prst="rect">
            <a:avLst/>
          </a:prstGeom>
          <a:noFill/>
        </p:spPr>
        <p:txBody>
          <a:bodyPr wrap="square">
            <a:spAutoFit/>
          </a:bodyPr>
          <a:lstStyle/>
          <a:p>
            <a:r>
              <a:rPr lang="en-US" sz="2400" b="1" dirty="0">
                <a:solidFill>
                  <a:srgbClr val="FF0000"/>
                </a:solidFill>
                <a:cs typeface="Times New Roman" panose="02020603050405020304" pitchFamily="18" charset="0"/>
              </a:rPr>
              <a:t>Bi-LSTM</a:t>
            </a:r>
            <a:endParaRPr lang="en-IN" b="1" dirty="0">
              <a:solidFill>
                <a:srgbClr val="FF0000"/>
              </a:solidFill>
            </a:endParaRPr>
          </a:p>
        </p:txBody>
      </p:sp>
      <p:sp>
        <p:nvSpPr>
          <p:cNvPr id="11" name="Arrow: Down 10">
            <a:extLst>
              <a:ext uri="{FF2B5EF4-FFF2-40B4-BE49-F238E27FC236}">
                <a16:creationId xmlns:a16="http://schemas.microsoft.com/office/drawing/2014/main" id="{C670215E-6EBD-931A-2200-AECEE0B1626B}"/>
              </a:ext>
            </a:extLst>
          </p:cNvPr>
          <p:cNvSpPr/>
          <p:nvPr/>
        </p:nvSpPr>
        <p:spPr bwMode="auto">
          <a:xfrm>
            <a:off x="7646894" y="4001661"/>
            <a:ext cx="392654" cy="590700"/>
          </a:xfrm>
          <a:prstGeom prst="downArrow">
            <a:avLst/>
          </a:prstGeom>
          <a:solidFill>
            <a:schemeClr val="accent1">
              <a:lumMod val="9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12" name="Arrow: Down 11">
            <a:extLst>
              <a:ext uri="{FF2B5EF4-FFF2-40B4-BE49-F238E27FC236}">
                <a16:creationId xmlns:a16="http://schemas.microsoft.com/office/drawing/2014/main" id="{BE9A8981-6B19-8177-6641-673186269E30}"/>
              </a:ext>
            </a:extLst>
          </p:cNvPr>
          <p:cNvSpPr/>
          <p:nvPr/>
        </p:nvSpPr>
        <p:spPr bwMode="auto">
          <a:xfrm rot="10800000">
            <a:off x="1550894" y="4689139"/>
            <a:ext cx="392654" cy="590700"/>
          </a:xfrm>
          <a:prstGeom prst="downArrow">
            <a:avLst/>
          </a:prstGeom>
          <a:solidFill>
            <a:schemeClr val="accent1">
              <a:lumMod val="90000"/>
            </a:schemeClr>
          </a:solidFill>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IN" sz="2400" b="0" i="0" u="none" strike="noStrike" cap="none" normalizeH="0" baseline="0">
              <a:ln>
                <a:noFill/>
              </a:ln>
              <a:solidFill>
                <a:srgbClr val="000066"/>
              </a:solidFill>
              <a:effectLst/>
              <a:latin typeface="Times New Roman" pitchFamily="18" charset="0"/>
            </a:endParaRPr>
          </a:p>
        </p:txBody>
      </p:sp>
      <p:sp>
        <p:nvSpPr>
          <p:cNvPr id="13" name="TextBox 12">
            <a:extLst>
              <a:ext uri="{FF2B5EF4-FFF2-40B4-BE49-F238E27FC236}">
                <a16:creationId xmlns:a16="http://schemas.microsoft.com/office/drawing/2014/main" id="{B0A5E44C-4AAE-C89C-A0AF-2009398E6B89}"/>
              </a:ext>
            </a:extLst>
          </p:cNvPr>
          <p:cNvSpPr txBox="1"/>
          <p:nvPr/>
        </p:nvSpPr>
        <p:spPr>
          <a:xfrm>
            <a:off x="2487833" y="106905"/>
            <a:ext cx="4243892" cy="461665"/>
          </a:xfrm>
          <a:prstGeom prst="rect">
            <a:avLst/>
          </a:prstGeom>
          <a:noFill/>
        </p:spPr>
        <p:txBody>
          <a:bodyPr wrap="square" rtlCol="0">
            <a:spAutoFit/>
          </a:bodyPr>
          <a:lstStyle/>
          <a:p>
            <a:pPr algn="ctr"/>
            <a:r>
              <a:rPr lang="en-IN" b="1" dirty="0">
                <a:solidFill>
                  <a:schemeClr val="bg1"/>
                </a:solidFill>
              </a:rPr>
              <a:t>Fusion of 2D-CNN &amp;Bi-LSTM</a:t>
            </a:r>
          </a:p>
        </p:txBody>
      </p:sp>
    </p:spTree>
    <p:extLst>
      <p:ext uri="{BB962C8B-B14F-4D97-AF65-F5344CB8AC3E}">
        <p14:creationId xmlns:p14="http://schemas.microsoft.com/office/powerpoint/2010/main" val="527333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1984787" y="150426"/>
            <a:ext cx="5567082" cy="461665"/>
          </a:xfrm>
          <a:prstGeom prst="rect">
            <a:avLst/>
          </a:prstGeom>
          <a:noFill/>
        </p:spPr>
        <p:txBody>
          <a:bodyPr wrap="square" rtlCol="0">
            <a:spAutoFit/>
          </a:bodyPr>
          <a:lstStyle/>
          <a:p>
            <a:r>
              <a:rPr lang="en-IN" b="1" dirty="0">
                <a:solidFill>
                  <a:schemeClr val="bg1"/>
                </a:solidFill>
              </a:rPr>
              <a:t>Performance of 2D-CNN &amp; Bi-LSTM</a:t>
            </a:r>
          </a:p>
        </p:txBody>
      </p:sp>
      <p:graphicFrame>
        <p:nvGraphicFramePr>
          <p:cNvPr id="2" name="Table 1">
            <a:extLst>
              <a:ext uri="{FF2B5EF4-FFF2-40B4-BE49-F238E27FC236}">
                <a16:creationId xmlns:a16="http://schemas.microsoft.com/office/drawing/2014/main" id="{E542B86E-B389-F6BE-8D39-BE8888983208}"/>
              </a:ext>
            </a:extLst>
          </p:cNvPr>
          <p:cNvGraphicFramePr>
            <a:graphicFrameLocks noGrp="1"/>
          </p:cNvGraphicFramePr>
          <p:nvPr>
            <p:extLst>
              <p:ext uri="{D42A27DB-BD31-4B8C-83A1-F6EECF244321}">
                <p14:modId xmlns:p14="http://schemas.microsoft.com/office/powerpoint/2010/main" val="3708059946"/>
              </p:ext>
            </p:extLst>
          </p:nvPr>
        </p:nvGraphicFramePr>
        <p:xfrm>
          <a:off x="1718637" y="3191588"/>
          <a:ext cx="6373907" cy="1156371"/>
        </p:xfrm>
        <a:graphic>
          <a:graphicData uri="http://schemas.openxmlformats.org/drawingml/2006/table">
            <a:tbl>
              <a:tblPr firstRow="1" firstCol="1" bandRow="1">
                <a:tableStyleId>{5C22544A-7EE6-4342-B048-85BDC9FD1C3A}</a:tableStyleId>
              </a:tblPr>
              <a:tblGrid>
                <a:gridCol w="1561133">
                  <a:extLst>
                    <a:ext uri="{9D8B030D-6E8A-4147-A177-3AD203B41FA5}">
                      <a16:colId xmlns:a16="http://schemas.microsoft.com/office/drawing/2014/main" val="4119653100"/>
                    </a:ext>
                  </a:extLst>
                </a:gridCol>
                <a:gridCol w="1250631">
                  <a:extLst>
                    <a:ext uri="{9D8B030D-6E8A-4147-A177-3AD203B41FA5}">
                      <a16:colId xmlns:a16="http://schemas.microsoft.com/office/drawing/2014/main" val="240759560"/>
                    </a:ext>
                  </a:extLst>
                </a:gridCol>
                <a:gridCol w="1207783">
                  <a:extLst>
                    <a:ext uri="{9D8B030D-6E8A-4147-A177-3AD203B41FA5}">
                      <a16:colId xmlns:a16="http://schemas.microsoft.com/office/drawing/2014/main" val="3623766915"/>
                    </a:ext>
                  </a:extLst>
                </a:gridCol>
                <a:gridCol w="1026103">
                  <a:extLst>
                    <a:ext uri="{9D8B030D-6E8A-4147-A177-3AD203B41FA5}">
                      <a16:colId xmlns:a16="http://schemas.microsoft.com/office/drawing/2014/main" val="4150441365"/>
                    </a:ext>
                  </a:extLst>
                </a:gridCol>
                <a:gridCol w="1328257">
                  <a:extLst>
                    <a:ext uri="{9D8B030D-6E8A-4147-A177-3AD203B41FA5}">
                      <a16:colId xmlns:a16="http://schemas.microsoft.com/office/drawing/2014/main" val="3119717049"/>
                    </a:ext>
                  </a:extLst>
                </a:gridCol>
              </a:tblGrid>
              <a:tr h="779547">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Model Name / Metrics</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Accuracy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Precision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Recall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F1-Score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58539001"/>
                  </a:ext>
                </a:extLst>
              </a:tr>
              <a:tr h="376824">
                <a:tc>
                  <a:txBody>
                    <a:bodyPr/>
                    <a:lstStyle/>
                    <a:p>
                      <a:pPr algn="ctr">
                        <a:lnSpc>
                          <a:spcPct val="115000"/>
                        </a:lnSpc>
                        <a:spcAft>
                          <a:spcPts val="1000"/>
                        </a:spcAft>
                      </a:pPr>
                      <a:r>
                        <a:rPr lang="en-IN" sz="1600" dirty="0">
                          <a:solidFill>
                            <a:schemeClr val="tx1"/>
                          </a:solidFill>
                          <a:effectLst/>
                          <a:latin typeface="Cambria" panose="02040503050406030204" pitchFamily="18" charset="0"/>
                          <a:ea typeface="Cambria" panose="02040503050406030204" pitchFamily="18" charset="0"/>
                        </a:rPr>
                        <a:t>Model-3</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a:t>
                      </a:r>
                      <a:r>
                        <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rPr>
                        <a:t>9.19</a:t>
                      </a:r>
                    </a:p>
                  </a:txBody>
                  <a:tcPr marL="68580" marR="68580" marT="0" marB="0" anchor="ctr"/>
                </a:tc>
                <a:tc>
                  <a:txBody>
                    <a:bodyPr/>
                    <a:lstStyle/>
                    <a:p>
                      <a:pPr algn="ctr">
                        <a:lnSpc>
                          <a:spcPct val="115000"/>
                        </a:lnSpc>
                        <a:spcAft>
                          <a:spcPts val="1000"/>
                        </a:spcAft>
                      </a:pP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15000"/>
                        </a:lnSpc>
                        <a:spcAft>
                          <a:spcPts val="1000"/>
                        </a:spcAft>
                      </a:pP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04797860"/>
                  </a:ext>
                </a:extLst>
              </a:tr>
            </a:tbl>
          </a:graphicData>
        </a:graphic>
      </p:graphicFrame>
      <p:sp>
        <p:nvSpPr>
          <p:cNvPr id="3" name="Arrow: Chevron 2">
            <a:extLst>
              <a:ext uri="{FF2B5EF4-FFF2-40B4-BE49-F238E27FC236}">
                <a16:creationId xmlns:a16="http://schemas.microsoft.com/office/drawing/2014/main" id="{EDEE6854-E4C1-5ADB-4FCC-32BFB0DAD750}"/>
              </a:ext>
            </a:extLst>
          </p:cNvPr>
          <p:cNvSpPr/>
          <p:nvPr/>
        </p:nvSpPr>
        <p:spPr bwMode="auto">
          <a:xfrm>
            <a:off x="763894" y="1631033"/>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a:ln>
                  <a:noFill/>
                </a:ln>
                <a:solidFill>
                  <a:srgbClr val="000066"/>
                </a:solidFill>
                <a:effectLst/>
                <a:latin typeface="Times New Roman" pitchFamily="18" charset="0"/>
              </a:rPr>
              <a:t>Dataset</a:t>
            </a:r>
            <a:endParaRPr kumimoji="0" lang="en-IN" sz="1600" b="1" i="0" u="none" strike="noStrike" cap="none" normalizeH="0" baseline="0" dirty="0">
              <a:ln>
                <a:noFill/>
              </a:ln>
              <a:solidFill>
                <a:srgbClr val="000066"/>
              </a:solidFill>
              <a:effectLst/>
              <a:latin typeface="Times New Roman" pitchFamily="18" charset="0"/>
            </a:endParaRPr>
          </a:p>
        </p:txBody>
      </p:sp>
      <p:sp>
        <p:nvSpPr>
          <p:cNvPr id="5" name="Arrow: Chevron 4">
            <a:extLst>
              <a:ext uri="{FF2B5EF4-FFF2-40B4-BE49-F238E27FC236}">
                <a16:creationId xmlns:a16="http://schemas.microsoft.com/office/drawing/2014/main" id="{58F3F140-6A45-ED8F-689C-A9E2B8DE2738}"/>
              </a:ext>
            </a:extLst>
          </p:cNvPr>
          <p:cNvSpPr/>
          <p:nvPr/>
        </p:nvSpPr>
        <p:spPr bwMode="auto">
          <a:xfrm>
            <a:off x="1792934" y="1631033"/>
            <a:ext cx="1371599"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Pre</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processing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6" name="Arrow: Chevron 5">
            <a:extLst>
              <a:ext uri="{FF2B5EF4-FFF2-40B4-BE49-F238E27FC236}">
                <a16:creationId xmlns:a16="http://schemas.microsoft.com/office/drawing/2014/main" id="{2F1DD3ED-50B8-C410-8313-981E14F767C3}"/>
              </a:ext>
            </a:extLst>
          </p:cNvPr>
          <p:cNvSpPr/>
          <p:nvPr/>
        </p:nvSpPr>
        <p:spPr bwMode="auto">
          <a:xfrm>
            <a:off x="2832612" y="1631033"/>
            <a:ext cx="1429872"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Word</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Embedding</a:t>
            </a:r>
            <a:endParaRPr kumimoji="0" lang="en-IN" sz="1400" b="1" i="0" u="none" strike="noStrike" cap="none" normalizeH="0" baseline="0" dirty="0">
              <a:ln>
                <a:noFill/>
              </a:ln>
              <a:solidFill>
                <a:srgbClr val="000066"/>
              </a:solidFill>
              <a:effectLst/>
              <a:latin typeface="Times New Roman" pitchFamily="18" charset="0"/>
            </a:endParaRPr>
          </a:p>
        </p:txBody>
      </p:sp>
      <p:sp>
        <p:nvSpPr>
          <p:cNvPr id="9" name="Arrow: Chevron 8">
            <a:extLst>
              <a:ext uri="{FF2B5EF4-FFF2-40B4-BE49-F238E27FC236}">
                <a16:creationId xmlns:a16="http://schemas.microsoft.com/office/drawing/2014/main" id="{102E519B-8530-237A-320F-7D25A0C9E108}"/>
              </a:ext>
            </a:extLst>
          </p:cNvPr>
          <p:cNvSpPr/>
          <p:nvPr/>
        </p:nvSpPr>
        <p:spPr bwMode="auto">
          <a:xfrm>
            <a:off x="3914992" y="1631032"/>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Fusion of</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   2D-CNN</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Bi-LSTM</a:t>
            </a:r>
            <a:endParaRPr kumimoji="0" lang="en-IN" sz="1400" b="1" i="0" u="none" strike="noStrike" cap="none" normalizeH="0" baseline="0" dirty="0">
              <a:ln>
                <a:noFill/>
              </a:ln>
              <a:solidFill>
                <a:srgbClr val="000066"/>
              </a:solidFill>
              <a:effectLst/>
              <a:latin typeface="Times New Roman" pitchFamily="18" charset="0"/>
            </a:endParaRPr>
          </a:p>
        </p:txBody>
      </p:sp>
      <p:sp>
        <p:nvSpPr>
          <p:cNvPr id="10" name="Arrow: Chevron 9">
            <a:extLst>
              <a:ext uri="{FF2B5EF4-FFF2-40B4-BE49-F238E27FC236}">
                <a16:creationId xmlns:a16="http://schemas.microsoft.com/office/drawing/2014/main" id="{56D7FB43-E9C1-BEAD-4BE1-AA5F0E133931}"/>
              </a:ext>
            </a:extLst>
          </p:cNvPr>
          <p:cNvSpPr/>
          <p:nvPr/>
        </p:nvSpPr>
        <p:spPr bwMode="auto">
          <a:xfrm>
            <a:off x="6275313"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Loss Fun</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&amp;</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Optimizer</a:t>
            </a:r>
          </a:p>
        </p:txBody>
      </p:sp>
      <p:sp>
        <p:nvSpPr>
          <p:cNvPr id="11" name="Arrow: Chevron 10">
            <a:extLst>
              <a:ext uri="{FF2B5EF4-FFF2-40B4-BE49-F238E27FC236}">
                <a16:creationId xmlns:a16="http://schemas.microsoft.com/office/drawing/2014/main" id="{E1A71664-76CD-995F-671A-9389908F3D99}"/>
              </a:ext>
            </a:extLst>
          </p:cNvPr>
          <p:cNvSpPr/>
          <p:nvPr/>
        </p:nvSpPr>
        <p:spPr bwMode="auto">
          <a:xfrm>
            <a:off x="7449683" y="1631576"/>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Performance</a:t>
            </a:r>
            <a:endParaRPr kumimoji="0" lang="en-IN" sz="1400" b="1" i="0" u="none" strike="noStrike" cap="none" normalizeH="0" baseline="0" dirty="0">
              <a:ln>
                <a:noFill/>
              </a:ln>
              <a:solidFill>
                <a:srgbClr val="000066"/>
              </a:solidFill>
              <a:effectLst/>
              <a:latin typeface="Times New Roman" pitchFamily="18" charset="0"/>
            </a:endParaRPr>
          </a:p>
        </p:txBody>
      </p:sp>
      <p:sp>
        <p:nvSpPr>
          <p:cNvPr id="4" name="Arrow: Chevron 3">
            <a:extLst>
              <a:ext uri="{FF2B5EF4-FFF2-40B4-BE49-F238E27FC236}">
                <a16:creationId xmlns:a16="http://schemas.microsoft.com/office/drawing/2014/main" id="{68FB8DFB-0438-C14A-9764-EC420F6AED0A}"/>
              </a:ext>
            </a:extLst>
          </p:cNvPr>
          <p:cNvSpPr/>
          <p:nvPr/>
        </p:nvSpPr>
        <p:spPr bwMode="auto">
          <a:xfrm>
            <a:off x="5095149" y="1631032"/>
            <a:ext cx="1515035" cy="815713"/>
          </a:xfrm>
          <a:prstGeom prst="chevron">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   ensemble of</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66"/>
                </a:solidFill>
                <a:effectLst/>
                <a:latin typeface="Times New Roman" pitchFamily="18" charset="0"/>
              </a:rPr>
              <a:t>ML</a:t>
            </a:r>
          </a:p>
          <a:p>
            <a:pPr marL="0" marR="0" indent="0" algn="ctr" defTabSz="914400" rtl="0" eaLnBrk="1" fontAlgn="base" latinLnBrk="0" hangingPunct="1">
              <a:lnSpc>
                <a:spcPct val="100000"/>
              </a:lnSpc>
              <a:spcBef>
                <a:spcPct val="0"/>
              </a:spcBef>
              <a:spcAft>
                <a:spcPct val="0"/>
              </a:spcAft>
              <a:buClrTx/>
              <a:buSzTx/>
              <a:buFontTx/>
              <a:buNone/>
              <a:tabLst/>
            </a:pPr>
            <a:r>
              <a:rPr lang="en-US" sz="1400" b="1" dirty="0">
                <a:solidFill>
                  <a:srgbClr val="000066"/>
                </a:solidFill>
                <a:latin typeface="Times New Roman" pitchFamily="18" charset="0"/>
              </a:rPr>
              <a:t>algorithms</a:t>
            </a:r>
            <a:endParaRPr kumimoji="0" lang="en-IN" sz="1400" b="1" i="0" u="none" strike="noStrike" cap="none" normalizeH="0" baseline="0" dirty="0">
              <a:ln>
                <a:noFill/>
              </a:ln>
              <a:solidFill>
                <a:srgbClr val="000066"/>
              </a:solidFill>
              <a:effectLst/>
              <a:latin typeface="Times New Roman" pitchFamily="18" charset="0"/>
            </a:endParaRPr>
          </a:p>
        </p:txBody>
      </p:sp>
    </p:spTree>
    <p:extLst>
      <p:ext uri="{BB962C8B-B14F-4D97-AF65-F5344CB8AC3E}">
        <p14:creationId xmlns:p14="http://schemas.microsoft.com/office/powerpoint/2010/main" val="3656700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299448" y="88661"/>
            <a:ext cx="4787152" cy="461665"/>
          </a:xfrm>
          <a:prstGeom prst="rect">
            <a:avLst/>
          </a:prstGeom>
          <a:noFill/>
        </p:spPr>
        <p:txBody>
          <a:bodyPr wrap="square" rtlCol="0">
            <a:spAutoFit/>
          </a:bodyPr>
          <a:lstStyle/>
          <a:p>
            <a:r>
              <a:rPr lang="en-IN" b="1" dirty="0">
                <a:solidFill>
                  <a:schemeClr val="bg1"/>
                </a:solidFill>
              </a:rPr>
              <a:t>Comparison with Existing models</a:t>
            </a:r>
          </a:p>
        </p:txBody>
      </p:sp>
      <p:graphicFrame>
        <p:nvGraphicFramePr>
          <p:cNvPr id="2" name="Table 1">
            <a:extLst>
              <a:ext uri="{FF2B5EF4-FFF2-40B4-BE49-F238E27FC236}">
                <a16:creationId xmlns:a16="http://schemas.microsoft.com/office/drawing/2014/main" id="{3540B3DD-8DC2-A10F-691E-3E57E33EC66C}"/>
              </a:ext>
            </a:extLst>
          </p:cNvPr>
          <p:cNvGraphicFramePr>
            <a:graphicFrameLocks noGrp="1"/>
          </p:cNvGraphicFramePr>
          <p:nvPr>
            <p:extLst>
              <p:ext uri="{D42A27DB-BD31-4B8C-83A1-F6EECF244321}">
                <p14:modId xmlns:p14="http://schemas.microsoft.com/office/powerpoint/2010/main" val="846316774"/>
              </p:ext>
            </p:extLst>
          </p:nvPr>
        </p:nvGraphicFramePr>
        <p:xfrm>
          <a:off x="645460" y="1575052"/>
          <a:ext cx="8095129" cy="3429000"/>
        </p:xfrm>
        <a:graphic>
          <a:graphicData uri="http://schemas.openxmlformats.org/drawingml/2006/table">
            <a:tbl>
              <a:tblPr firstRow="1" firstCol="1" bandRow="1">
                <a:tableStyleId>{5C22544A-7EE6-4342-B048-85BDC9FD1C3A}</a:tableStyleId>
              </a:tblPr>
              <a:tblGrid>
                <a:gridCol w="1804138">
                  <a:extLst>
                    <a:ext uri="{9D8B030D-6E8A-4147-A177-3AD203B41FA5}">
                      <a16:colId xmlns:a16="http://schemas.microsoft.com/office/drawing/2014/main" val="2681328109"/>
                    </a:ext>
                  </a:extLst>
                </a:gridCol>
                <a:gridCol w="1548661">
                  <a:extLst>
                    <a:ext uri="{9D8B030D-6E8A-4147-A177-3AD203B41FA5}">
                      <a16:colId xmlns:a16="http://schemas.microsoft.com/office/drawing/2014/main" val="1568345632"/>
                    </a:ext>
                  </a:extLst>
                </a:gridCol>
                <a:gridCol w="1165412">
                  <a:extLst>
                    <a:ext uri="{9D8B030D-6E8A-4147-A177-3AD203B41FA5}">
                      <a16:colId xmlns:a16="http://schemas.microsoft.com/office/drawing/2014/main" val="567892161"/>
                    </a:ext>
                  </a:extLst>
                </a:gridCol>
                <a:gridCol w="1158970">
                  <a:extLst>
                    <a:ext uri="{9D8B030D-6E8A-4147-A177-3AD203B41FA5}">
                      <a16:colId xmlns:a16="http://schemas.microsoft.com/office/drawing/2014/main" val="2150121825"/>
                    </a:ext>
                  </a:extLst>
                </a:gridCol>
                <a:gridCol w="1208974">
                  <a:extLst>
                    <a:ext uri="{9D8B030D-6E8A-4147-A177-3AD203B41FA5}">
                      <a16:colId xmlns:a16="http://schemas.microsoft.com/office/drawing/2014/main" val="3097942503"/>
                    </a:ext>
                  </a:extLst>
                </a:gridCol>
                <a:gridCol w="1208974">
                  <a:extLst>
                    <a:ext uri="{9D8B030D-6E8A-4147-A177-3AD203B41FA5}">
                      <a16:colId xmlns:a16="http://schemas.microsoft.com/office/drawing/2014/main" val="2830636380"/>
                    </a:ext>
                  </a:extLst>
                </a:gridCol>
              </a:tblGrid>
              <a:tr h="0">
                <a:tc gridSpan="2">
                  <a:txBody>
                    <a:bodyPr/>
                    <a:lstStyle/>
                    <a:p>
                      <a:pPr algn="ctr">
                        <a:lnSpc>
                          <a:spcPct val="10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Ref. No.</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0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Accuracy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0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Precision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0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Recall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0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F1-Score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96168943"/>
                  </a:ext>
                </a:extLst>
              </a:tr>
              <a:tr h="201930">
                <a:tc rowSpan="2">
                  <a:txBody>
                    <a:bodyPr/>
                    <a:lstStyle/>
                    <a:p>
                      <a:pPr algn="ctr">
                        <a:lnSpc>
                          <a:spcPct val="15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[3]</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b="1" dirty="0">
                          <a:solidFill>
                            <a:schemeClr val="tx1"/>
                          </a:solidFill>
                          <a:effectLst/>
                          <a:latin typeface="Cambria" panose="02040503050406030204" pitchFamily="18" charset="0"/>
                          <a:ea typeface="Cambria" panose="02040503050406030204" pitchFamily="18" charset="0"/>
                        </a:rPr>
                        <a:t>RNN+LSTM</a:t>
                      </a:r>
                      <a:endParaRPr lang="en-IN" sz="16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90.11</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91.24</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67.46</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80.51</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80696862"/>
                  </a:ext>
                </a:extLst>
              </a:tr>
              <a:tr h="201930">
                <a:tc vMerge="1">
                  <a:txBody>
                    <a:bodyPr/>
                    <a:lstStyle/>
                    <a:p>
                      <a:endParaRPr lang="en-IN"/>
                    </a:p>
                  </a:txBody>
                  <a:tcPr/>
                </a:tc>
                <a:tc>
                  <a:txBody>
                    <a:bodyPr/>
                    <a:lstStyle/>
                    <a:p>
                      <a:pPr algn="ctr">
                        <a:lnSpc>
                          <a:spcPct val="150000"/>
                        </a:lnSpc>
                        <a:spcAft>
                          <a:spcPts val="1000"/>
                        </a:spcAft>
                      </a:pPr>
                      <a:r>
                        <a:rPr lang="en-IN" sz="1800" b="1" dirty="0">
                          <a:solidFill>
                            <a:schemeClr val="tx1"/>
                          </a:solidFill>
                          <a:effectLst/>
                          <a:latin typeface="Cambria" panose="02040503050406030204" pitchFamily="18" charset="0"/>
                          <a:ea typeface="Cambria" panose="02040503050406030204" pitchFamily="18" charset="0"/>
                        </a:rPr>
                        <a:t>RNN+GRU</a:t>
                      </a:r>
                      <a:endParaRPr lang="en-IN" sz="1600" b="1"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84.89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86.65</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46.29</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63.38</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12465386"/>
                  </a:ext>
                </a:extLst>
              </a:tr>
              <a:tr h="0">
                <a:tc gridSpan="2">
                  <a:txBody>
                    <a:bodyPr/>
                    <a:lstStyle/>
                    <a:p>
                      <a:pPr algn="ctr">
                        <a:lnSpc>
                          <a:spcPct val="150000"/>
                        </a:lnSpc>
                        <a:spcAft>
                          <a:spcPts val="1000"/>
                        </a:spcAft>
                      </a:pPr>
                      <a:r>
                        <a:rPr lang="en-IN" sz="1800">
                          <a:solidFill>
                            <a:schemeClr val="tx1"/>
                          </a:solidFill>
                          <a:effectLst/>
                          <a:latin typeface="Cambria" panose="02040503050406030204" pitchFamily="18" charset="0"/>
                          <a:ea typeface="Cambria" panose="02040503050406030204" pitchFamily="18" charset="0"/>
                        </a:rPr>
                        <a:t>[6] - RNN autoencoder</a:t>
                      </a:r>
                      <a:endParaRPr lang="en-IN" sz="160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94</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95</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90</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92</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0575260"/>
                  </a:ext>
                </a:extLst>
              </a:tr>
              <a:tr h="0">
                <a:tc gridSpan="2">
                  <a:txBody>
                    <a:bodyPr/>
                    <a:lstStyle/>
                    <a:p>
                      <a:pPr algn="ctr">
                        <a:lnSpc>
                          <a:spcPct val="150000"/>
                        </a:lnSpc>
                        <a:spcAft>
                          <a:spcPts val="1000"/>
                        </a:spcAft>
                      </a:pPr>
                      <a:r>
                        <a:rPr lang="en-IN" sz="1800">
                          <a:solidFill>
                            <a:schemeClr val="tx1"/>
                          </a:solidFill>
                          <a:effectLst/>
                          <a:latin typeface="Cambria" panose="02040503050406030204" pitchFamily="18" charset="0"/>
                          <a:ea typeface="Cambria" panose="02040503050406030204" pitchFamily="18" charset="0"/>
                        </a:rPr>
                        <a:t>[21] - SQLNN</a:t>
                      </a:r>
                      <a:endParaRPr lang="en-IN" sz="160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96.16</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97.28</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92.23</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94.68</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35052381"/>
                  </a:ext>
                </a:extLst>
              </a:tr>
              <a:tr h="0">
                <a:tc gridSpan="2">
                  <a:txBody>
                    <a:bodyPr/>
                    <a:lstStyle/>
                    <a:p>
                      <a:pPr algn="ctr">
                        <a:lnSpc>
                          <a:spcPct val="15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2D-CNN+BiLSTM+ensemble </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99.19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gridSpan="2">
                  <a:txBody>
                    <a:bodyPr/>
                    <a:lstStyle/>
                    <a:p>
                      <a:pPr algn="ctr">
                        <a:lnSpc>
                          <a:spcPct val="150000"/>
                        </a:lnSpc>
                        <a:spcAft>
                          <a:spcPts val="1000"/>
                        </a:spcAft>
                      </a:pPr>
                      <a:r>
                        <a:rPr lang="en-IN" sz="1800" dirty="0">
                          <a:solidFill>
                            <a:schemeClr val="tx1"/>
                          </a:solidFill>
                          <a:effectLst/>
                          <a:latin typeface="Cambria" panose="02040503050406030204" pitchFamily="18" charset="0"/>
                          <a:ea typeface="Cambria" panose="02040503050406030204" pitchFamily="18" charset="0"/>
                        </a:rPr>
                        <a:t>DistilBERT</a:t>
                      </a:r>
                      <a:endParaRPr lang="en-IN" sz="16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98.27</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98.88</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96.24</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97.55</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42395315"/>
                  </a:ext>
                </a:extLst>
              </a:tr>
              <a:tr h="0">
                <a:tc gridSpan="2">
                  <a:txBody>
                    <a:bodyPr/>
                    <a:lstStyle/>
                    <a:p>
                      <a:pPr algn="ctr">
                        <a:lnSpc>
                          <a:spcPct val="150000"/>
                        </a:lnSpc>
                        <a:spcAft>
                          <a:spcPts val="1000"/>
                        </a:spcAft>
                      </a:pPr>
                      <a:r>
                        <a:rPr lang="en-IN" sz="1800">
                          <a:solidFill>
                            <a:schemeClr val="tx1"/>
                          </a:solidFill>
                          <a:effectLst/>
                          <a:latin typeface="Cambria" panose="02040503050406030204" pitchFamily="18" charset="0"/>
                          <a:ea typeface="Cambria" panose="02040503050406030204" pitchFamily="18" charset="0"/>
                        </a:rPr>
                        <a:t>XL-NET</a:t>
                      </a:r>
                      <a:endParaRPr lang="en-IN" sz="160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nchor="ctr"/>
                </a:tc>
                <a:tc hMerge="1">
                  <a:txBody>
                    <a:bodyPr/>
                    <a:lstStyle/>
                    <a:p>
                      <a:endParaRPr lang="en-IN"/>
                    </a:p>
                  </a:txBody>
                  <a:tcPr/>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99.56</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a:effectLst/>
                          <a:latin typeface="Cambria" panose="02040503050406030204" pitchFamily="18" charset="0"/>
                          <a:ea typeface="Cambria" panose="02040503050406030204" pitchFamily="18" charset="0"/>
                        </a:rPr>
                        <a:t>99.55</a:t>
                      </a:r>
                      <a:endParaRPr lang="en-IN" sz="160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99.23</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tc>
                  <a:txBody>
                    <a:bodyPr/>
                    <a:lstStyle/>
                    <a:p>
                      <a:pPr algn="ctr">
                        <a:lnSpc>
                          <a:spcPct val="150000"/>
                        </a:lnSpc>
                        <a:spcAft>
                          <a:spcPts val="1000"/>
                        </a:spcAft>
                      </a:pPr>
                      <a:r>
                        <a:rPr lang="en-IN" sz="1800" dirty="0">
                          <a:effectLst/>
                          <a:latin typeface="Cambria" panose="02040503050406030204" pitchFamily="18" charset="0"/>
                          <a:ea typeface="Cambria" panose="02040503050406030204" pitchFamily="18" charset="0"/>
                        </a:rPr>
                        <a:t>99.39</a:t>
                      </a:r>
                      <a:endParaRPr lang="en-IN" sz="16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89143572"/>
                  </a:ext>
                </a:extLst>
              </a:tr>
            </a:tbl>
          </a:graphicData>
        </a:graphic>
      </p:graphicFrame>
    </p:spTree>
    <p:extLst>
      <p:ext uri="{BB962C8B-B14F-4D97-AF65-F5344CB8AC3E}">
        <p14:creationId xmlns:p14="http://schemas.microsoft.com/office/powerpoint/2010/main" val="1358718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3119718" y="88661"/>
            <a:ext cx="3980329" cy="461665"/>
          </a:xfrm>
          <a:prstGeom prst="rect">
            <a:avLst/>
          </a:prstGeom>
          <a:noFill/>
        </p:spPr>
        <p:txBody>
          <a:bodyPr wrap="square" rtlCol="0">
            <a:spAutoFit/>
          </a:bodyPr>
          <a:lstStyle/>
          <a:p>
            <a:r>
              <a:rPr lang="en-IN" b="1" dirty="0">
                <a:solidFill>
                  <a:schemeClr val="bg1"/>
                </a:solidFill>
              </a:rPr>
              <a:t>Results and Discussions</a:t>
            </a:r>
          </a:p>
        </p:txBody>
      </p:sp>
      <p:sp>
        <p:nvSpPr>
          <p:cNvPr id="4" name="TextBox 3">
            <a:extLst>
              <a:ext uri="{FF2B5EF4-FFF2-40B4-BE49-F238E27FC236}">
                <a16:creationId xmlns:a16="http://schemas.microsoft.com/office/drawing/2014/main" id="{B0AEC5BE-9BBB-E0DE-6DA8-8322B8726796}"/>
              </a:ext>
            </a:extLst>
          </p:cNvPr>
          <p:cNvSpPr txBox="1"/>
          <p:nvPr/>
        </p:nvSpPr>
        <p:spPr>
          <a:xfrm>
            <a:off x="519953" y="771867"/>
            <a:ext cx="8624047" cy="5868273"/>
          </a:xfrm>
          <a:prstGeom prst="rect">
            <a:avLst/>
          </a:prstGeom>
          <a:noFill/>
        </p:spPr>
        <p:txBody>
          <a:bodyPr wrap="square">
            <a:spAutoFit/>
          </a:bodyPr>
          <a:lstStyle/>
          <a:p>
            <a:pPr marL="270510" algn="just">
              <a:lnSpc>
                <a:spcPct val="150000"/>
              </a:lnSpc>
              <a:spcBef>
                <a:spcPts val="1200"/>
              </a:spcBef>
              <a:spcAft>
                <a:spcPts val="1000"/>
              </a:spcAft>
            </a:pPr>
            <a:r>
              <a:rPr lang="en-US"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Evaluation Metrics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70510" algn="just">
              <a:lnSpc>
                <a:spcPct val="150000"/>
              </a:lnSpc>
              <a:spcAft>
                <a:spcPts val="1000"/>
              </a:spcAft>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employs several well-known performance evaluation metrics to evaluate the performance of ML/DL models. In particular, accuracy, precision, recall, and F1 score are used with the following confusion matrix.</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186690" algn="just">
              <a:lnSpc>
                <a:spcPct val="150000"/>
              </a:lnSpc>
              <a:spcAft>
                <a:spcPts val="1000"/>
              </a:spcAft>
            </a:pP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confusion matrix is a matrix that summarizes the performance of a machine learning model on a set of test data. It is a means of displaying the number of accurate and inaccurate instances based on the model’s predictions. </a:t>
            </a:r>
          </a:p>
          <a:p>
            <a:pPr marL="270510" indent="186690" algn="just">
              <a:spcAft>
                <a:spcPts val="1000"/>
              </a:spcAft>
            </a:pPr>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 Positive (TP):</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model correctly predicted a positive outcome (the actual outcome was positive).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True Negative (TN):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model correctly predicted a negative outcome (the actual outcome was negative).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buFont typeface="Symbol" panose="05050102010706020507" pitchFamily="18"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False Positive (FP):</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model incorrectly predicted a positive outcome (the actual outcome was negative). Also known as a Type I error.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Bef>
                <a:spcPts val="1200"/>
              </a:spcBef>
              <a:spcAft>
                <a:spcPts val="1000"/>
              </a:spcAft>
              <a:buFont typeface="Symbol" panose="05050102010706020507" pitchFamily="18" charset="2"/>
              <a:buChar char=""/>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False Negative (FN):</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model incorrectly predicted a negative outcome (the actual outcome was positive). Also known as a Type II error.</a:t>
            </a:r>
            <a:endParaRPr lang="en-US" sz="1600" b="0" i="0" dirty="0">
              <a:solidFill>
                <a:srgbClr val="000000"/>
              </a:solidFill>
              <a:effectLst/>
              <a:cs typeface="Times New Roman" panose="02020603050405020304" pitchFamily="18" charset="0"/>
            </a:endParaRPr>
          </a:p>
        </p:txBody>
      </p:sp>
    </p:spTree>
    <p:extLst>
      <p:ext uri="{BB962C8B-B14F-4D97-AF65-F5344CB8AC3E}">
        <p14:creationId xmlns:p14="http://schemas.microsoft.com/office/powerpoint/2010/main" val="20707820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1927413" y="79696"/>
            <a:ext cx="5567082" cy="461665"/>
          </a:xfrm>
          <a:prstGeom prst="rect">
            <a:avLst/>
          </a:prstGeom>
          <a:noFill/>
        </p:spPr>
        <p:txBody>
          <a:bodyPr wrap="square" rtlCol="0">
            <a:spAutoFit/>
          </a:bodyPr>
          <a:lstStyle/>
          <a:p>
            <a:r>
              <a:rPr lang="en-IN" b="1" dirty="0">
                <a:solidFill>
                  <a:schemeClr val="bg1"/>
                </a:solidFill>
              </a:rPr>
              <a:t>Metrics based on Confusion Matrix Data</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0AEC5BE-9BBB-E0DE-6DA8-8322B8726796}"/>
                  </a:ext>
                </a:extLst>
              </p:cNvPr>
              <p:cNvSpPr txBox="1"/>
              <p:nvPr/>
            </p:nvSpPr>
            <p:spPr>
              <a:xfrm>
                <a:off x="519953" y="771867"/>
                <a:ext cx="8543365" cy="5909246"/>
              </a:xfrm>
              <a:prstGeom prst="rect">
                <a:avLst/>
              </a:prstGeom>
              <a:noFill/>
            </p:spPr>
            <p:txBody>
              <a:bodyPr wrap="square">
                <a:spAutoFit/>
              </a:bodyPr>
              <a:lstStyle/>
              <a:p>
                <a:pPr marL="270510" algn="just">
                  <a:spcBef>
                    <a:spcPts val="1200"/>
                  </a:spcBef>
                  <a:spcAft>
                    <a:spcPts val="10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Accuracy is used to measure the performance of the model. It is the ratio of Total correct instances to the total instances.</a:t>
                </a:r>
              </a:p>
              <a:p>
                <a:pPr marL="270510" algn="just">
                  <a:spcBef>
                    <a:spcPts val="1200"/>
                  </a:spcBef>
                  <a:spcAft>
                    <a:spcPts val="1000"/>
                  </a:spcAft>
                </a:pPr>
                <a14:m>
                  <m:oMathPara xmlns:m="http://schemas.openxmlformats.org/officeDocument/2006/math">
                    <m:oMathParaPr>
                      <m:jc m:val="centerGroup"/>
                    </m:oMathParaPr>
                    <m:oMath xmlns:m="http://schemas.openxmlformats.org/officeDocument/2006/math">
                      <m:r>
                        <m:rPr>
                          <m:sty m:val="p"/>
                        </m:rPr>
                        <a:rPr lang="en-IN" sz="16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Accuracy</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600" i="1">
                              <a:solidFill>
                                <a:srgbClr val="000000"/>
                              </a:solidFill>
                              <a:effectLst/>
                              <a:latin typeface="Cambria Math" panose="02040503050406030204" pitchFamily="18" charset="0"/>
                              <a:cs typeface="Times New Roman" panose="02020603050405020304" pitchFamily="18" charset="0"/>
                            </a:rPr>
                          </m:ctrlPr>
                        </m:fPr>
                        <m:num>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TN</m:t>
                          </m:r>
                        </m:num>
                        <m:den>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TN</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FP</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FN</m:t>
                          </m:r>
                        </m:den>
                      </m:f>
                    </m:oMath>
                  </m:oMathPara>
                </a14:m>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70510" algn="just">
                  <a:spcBef>
                    <a:spcPts val="1200"/>
                  </a:spcBef>
                  <a:spcAft>
                    <a:spcPts val="10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Precision: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measure of how accurate a model’s positive predictions are. It is defined as the ratio of true positive predictions to the total number of positive predictions made by the model.</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270510" algn="just">
                  <a:spcBef>
                    <a:spcPts val="1200"/>
                  </a:spcBef>
                  <a:spcAft>
                    <a:spcPts val="1000"/>
                  </a:spcAft>
                </a:pPr>
                <a14:m>
                  <m:oMathPara xmlns:m="http://schemas.openxmlformats.org/officeDocument/2006/math">
                    <m:oMathParaPr>
                      <m:jc m:val="centerGroup"/>
                    </m:oMathParaPr>
                    <m:oMath xmlns:m="http://schemas.openxmlformats.org/officeDocument/2006/math">
                      <m:r>
                        <m:rPr>
                          <m:sty m:val="p"/>
                        </m:rPr>
                        <a:rPr lang="en-IN" sz="16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Precision</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600" i="1">
                              <a:solidFill>
                                <a:srgbClr val="000000"/>
                              </a:solidFill>
                              <a:effectLst/>
                              <a:latin typeface="Cambria Math" panose="02040503050406030204" pitchFamily="18" charset="0"/>
                              <a:cs typeface="Times New Roman" panose="02020603050405020304" pitchFamily="18" charset="0"/>
                            </a:rPr>
                          </m:ctrlPr>
                        </m:fPr>
                        <m:num>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num>
                        <m:den>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FP</m:t>
                          </m:r>
                        </m:den>
                      </m:f>
                    </m:oMath>
                  </m:oMathPara>
                </a14:m>
                <a:endParaRPr lang="en-US" sz="1600" dirty="0">
                  <a:solidFill>
                    <a:srgbClr val="000000"/>
                  </a:solidFill>
                  <a:cs typeface="Times New Roman" panose="02020603050405020304" pitchFamily="18" charset="0"/>
                </a:endParaRPr>
              </a:p>
              <a:p>
                <a:pPr marL="270510" algn="just">
                  <a:spcBef>
                    <a:spcPts val="1200"/>
                  </a:spcBef>
                  <a:spcAft>
                    <a:spcPts val="10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Recall: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measures the effectiveness of a classification model in identifying all relevant instances from a dataset. It is the ratio of the number of true positive (TP) instances to the sum of true positive and false negative (FN) instances.</a:t>
                </a:r>
              </a:p>
              <a:p>
                <a:pPr marL="270510" algn="just">
                  <a:spcBef>
                    <a:spcPts val="1200"/>
                  </a:spcBef>
                  <a:spcAft>
                    <a:spcPts val="1000"/>
                  </a:spcAft>
                </a:pPr>
                <a14:m>
                  <m:oMathPara xmlns:m="http://schemas.openxmlformats.org/officeDocument/2006/math">
                    <m:oMathParaPr>
                      <m:jc m:val="centerGroup"/>
                    </m:oMathParaPr>
                    <m:oMath xmlns:m="http://schemas.openxmlformats.org/officeDocument/2006/math">
                      <m:r>
                        <m:rPr>
                          <m:sty m:val="p"/>
                        </m:rPr>
                        <a:rPr lang="en-IN" sz="16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Recall</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600" i="1">
                              <a:solidFill>
                                <a:srgbClr val="000000"/>
                              </a:solidFill>
                              <a:effectLst/>
                              <a:latin typeface="Cambria Math" panose="02040503050406030204" pitchFamily="18" charset="0"/>
                              <a:cs typeface="Times New Roman" panose="02020603050405020304" pitchFamily="18" charset="0"/>
                            </a:rPr>
                          </m:ctrlPr>
                        </m:fPr>
                        <m:num>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num>
                        <m:den>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TP</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FN</m:t>
                          </m:r>
                        </m:den>
                      </m:f>
                    </m:oMath>
                  </m:oMathPara>
                </a14:m>
                <a:endPar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70510" algn="just">
                  <a:spcBef>
                    <a:spcPts val="1200"/>
                  </a:spcBef>
                  <a:spcAft>
                    <a:spcPts val="1000"/>
                  </a:spcAft>
                </a:pP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F1-Score: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is used to evaluate the overall performance of a classification model. It is the harmonic mean of precision and recall</a:t>
                </a:r>
              </a:p>
              <a:p>
                <a:pPr marL="270510" algn="just">
                  <a:spcBef>
                    <a:spcPts val="1200"/>
                  </a:spcBef>
                  <a:spcAft>
                    <a:spcPts val="1000"/>
                  </a:spcAft>
                </a:pPr>
                <a14:m>
                  <m:oMathPara xmlns:m="http://schemas.openxmlformats.org/officeDocument/2006/math">
                    <m:oMathParaPr>
                      <m:jc m:val="centerGroup"/>
                    </m:oMathParaPr>
                    <m:oMath xmlns:m="http://schemas.openxmlformats.org/officeDocument/2006/math">
                      <m:r>
                        <m:rPr>
                          <m:sty m:val="p"/>
                        </m:rPr>
                        <a:rPr lang="en-IN" sz="16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F</m:t>
                      </m:r>
                      <m:r>
                        <a:rPr lang="en-IN" sz="160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Score</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IN" sz="1600">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 </m:t>
                      </m:r>
                      <m:r>
                        <a:rPr lang="en-IN" sz="16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f>
                        <m:fPr>
                          <m:ctrlPr>
                            <a:rPr lang="en-IN" sz="1600" i="1">
                              <a:solidFill>
                                <a:srgbClr val="000000"/>
                              </a:solidFill>
                              <a:effectLst/>
                              <a:latin typeface="Cambria Math" panose="02040503050406030204" pitchFamily="18" charset="0"/>
                              <a:cs typeface="Times New Roman" panose="02020603050405020304" pitchFamily="18" charset="0"/>
                            </a:rPr>
                          </m:ctrlPr>
                        </m:fPr>
                        <m:num>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Precision</m:t>
                          </m:r>
                          <m: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n-IN" sz="1600" i="1">
                              <a:solidFill>
                                <a:srgbClr val="000000"/>
                              </a:solidFill>
                              <a:effectLst/>
                              <a:latin typeface="Cambria Math" panose="02040503050406030204" pitchFamily="18" charset="0"/>
                              <a:ea typeface="Calibri" panose="020F0502020204030204" pitchFamily="34" charset="0"/>
                              <a:cs typeface="Cambria Math" panose="020405030504060302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Recall</m:t>
                          </m:r>
                        </m:num>
                        <m:den>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Precision</m:t>
                          </m:r>
                          <m:r>
                            <a:rPr lang="en-IN" sz="16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IN" sz="16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Recall</m:t>
                          </m:r>
                        </m:den>
                      </m:f>
                    </m:oMath>
                  </m:oMathPara>
                </a14:m>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270510" indent="186690">
                  <a:spcAft>
                    <a:spcPts val="1000"/>
                  </a:spcAft>
                </a:pPr>
                <a:endParaRPr lang="en-US" sz="1600" b="0" i="0" dirty="0">
                  <a:solidFill>
                    <a:srgbClr val="000000"/>
                  </a:solidFill>
                  <a:effectLst/>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B0AEC5BE-9BBB-E0DE-6DA8-8322B8726796}"/>
                  </a:ext>
                </a:extLst>
              </p:cNvPr>
              <p:cNvSpPr txBox="1">
                <a:spLocks noRot="1" noChangeAspect="1" noMove="1" noResize="1" noEditPoints="1" noAdjustHandles="1" noChangeArrowheads="1" noChangeShapeType="1" noTextEdit="1"/>
              </p:cNvSpPr>
              <p:nvPr/>
            </p:nvSpPr>
            <p:spPr>
              <a:xfrm>
                <a:off x="519953" y="771867"/>
                <a:ext cx="8543365" cy="5909246"/>
              </a:xfrm>
              <a:prstGeom prst="rect">
                <a:avLst/>
              </a:prstGeom>
              <a:blipFill>
                <a:blip r:embed="rId2"/>
                <a:stretch>
                  <a:fillRect t="-310" r="-357"/>
                </a:stretch>
              </a:blipFill>
            </p:spPr>
            <p:txBody>
              <a:bodyPr/>
              <a:lstStyle/>
              <a:p>
                <a:r>
                  <a:rPr lang="en-IN">
                    <a:noFill/>
                  </a:rPr>
                  <a:t> </a:t>
                </a:r>
              </a:p>
            </p:txBody>
          </p:sp>
        </mc:Fallback>
      </mc:AlternateContent>
    </p:spTree>
    <p:extLst>
      <p:ext uri="{BB962C8B-B14F-4D97-AF65-F5344CB8AC3E}">
        <p14:creationId xmlns:p14="http://schemas.microsoft.com/office/powerpoint/2010/main" val="8753491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3496236" y="106591"/>
            <a:ext cx="5567082" cy="461665"/>
          </a:xfrm>
          <a:prstGeom prst="rect">
            <a:avLst/>
          </a:prstGeom>
          <a:noFill/>
        </p:spPr>
        <p:txBody>
          <a:bodyPr wrap="square" rtlCol="0">
            <a:spAutoFit/>
          </a:bodyPr>
          <a:lstStyle/>
          <a:p>
            <a:r>
              <a:rPr lang="en-IN" b="1" dirty="0">
                <a:solidFill>
                  <a:schemeClr val="bg1"/>
                </a:solidFill>
              </a:rPr>
              <a:t>Execution Steps</a:t>
            </a:r>
          </a:p>
        </p:txBody>
      </p:sp>
      <p:pic>
        <p:nvPicPr>
          <p:cNvPr id="3" name="Picture 2">
            <a:extLst>
              <a:ext uri="{FF2B5EF4-FFF2-40B4-BE49-F238E27FC236}">
                <a16:creationId xmlns:a16="http://schemas.microsoft.com/office/drawing/2014/main" id="{0F2ED4BC-6F96-BF75-8BDD-63D3E6EEF2B3}"/>
              </a:ext>
            </a:extLst>
          </p:cNvPr>
          <p:cNvPicPr>
            <a:picLocks noChangeAspect="1"/>
          </p:cNvPicPr>
          <p:nvPr/>
        </p:nvPicPr>
        <p:blipFill rotWithShape="1">
          <a:blip r:embed="rId2">
            <a:extLst>
              <a:ext uri="{28A0092B-C50C-407E-A947-70E740481C1C}">
                <a14:useLocalDpi xmlns:a14="http://schemas.microsoft.com/office/drawing/2010/main" val="0"/>
              </a:ext>
            </a:extLst>
          </a:blip>
          <a:srcRect t="16873" r="46176" b="13024"/>
          <a:stretch/>
        </p:blipFill>
        <p:spPr>
          <a:xfrm>
            <a:off x="2111188" y="771524"/>
            <a:ext cx="4921624" cy="2286000"/>
          </a:xfrm>
          <a:prstGeom prst="rect">
            <a:avLst/>
          </a:prstGeom>
        </p:spPr>
      </p:pic>
      <p:pic>
        <p:nvPicPr>
          <p:cNvPr id="6" name="Picture 5">
            <a:extLst>
              <a:ext uri="{FF2B5EF4-FFF2-40B4-BE49-F238E27FC236}">
                <a16:creationId xmlns:a16="http://schemas.microsoft.com/office/drawing/2014/main" id="{A14A3389-0298-D313-2A3A-AF0B179291BF}"/>
              </a:ext>
            </a:extLst>
          </p:cNvPr>
          <p:cNvPicPr>
            <a:picLocks noChangeAspect="1"/>
          </p:cNvPicPr>
          <p:nvPr/>
        </p:nvPicPr>
        <p:blipFill rotWithShape="1">
          <a:blip r:embed="rId3">
            <a:extLst>
              <a:ext uri="{28A0092B-C50C-407E-A947-70E740481C1C}">
                <a14:useLocalDpi xmlns:a14="http://schemas.microsoft.com/office/drawing/2010/main" val="0"/>
              </a:ext>
            </a:extLst>
          </a:blip>
          <a:srcRect r="2648" b="25071"/>
          <a:stretch/>
        </p:blipFill>
        <p:spPr>
          <a:xfrm>
            <a:off x="712694" y="3233898"/>
            <a:ext cx="7718612" cy="3422315"/>
          </a:xfrm>
          <a:prstGeom prst="rect">
            <a:avLst/>
          </a:prstGeom>
        </p:spPr>
      </p:pic>
    </p:spTree>
    <p:extLst>
      <p:ext uri="{BB962C8B-B14F-4D97-AF65-F5344CB8AC3E}">
        <p14:creationId xmlns:p14="http://schemas.microsoft.com/office/powerpoint/2010/main" val="1543558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716307" y="124300"/>
            <a:ext cx="5567082" cy="461665"/>
          </a:xfrm>
          <a:prstGeom prst="rect">
            <a:avLst/>
          </a:prstGeom>
          <a:noFill/>
        </p:spPr>
        <p:txBody>
          <a:bodyPr wrap="square" rtlCol="0">
            <a:spAutoFit/>
          </a:bodyPr>
          <a:lstStyle/>
          <a:p>
            <a:r>
              <a:rPr lang="en-IN" b="1" dirty="0">
                <a:solidFill>
                  <a:schemeClr val="bg1"/>
                </a:solidFill>
              </a:rPr>
              <a:t>Identification of SQLi attack</a:t>
            </a:r>
          </a:p>
        </p:txBody>
      </p:sp>
      <p:sp>
        <p:nvSpPr>
          <p:cNvPr id="8" name="TextBox 7">
            <a:extLst>
              <a:ext uri="{FF2B5EF4-FFF2-40B4-BE49-F238E27FC236}">
                <a16:creationId xmlns:a16="http://schemas.microsoft.com/office/drawing/2014/main" id="{08C18164-D89D-74F8-F3D8-BC9C0E2098D7}"/>
              </a:ext>
            </a:extLst>
          </p:cNvPr>
          <p:cNvSpPr txBox="1"/>
          <p:nvPr/>
        </p:nvSpPr>
        <p:spPr>
          <a:xfrm>
            <a:off x="476934" y="5585054"/>
            <a:ext cx="8487772" cy="873572"/>
          </a:xfrm>
          <a:prstGeom prst="rect">
            <a:avLst/>
          </a:prstGeom>
          <a:noFill/>
        </p:spPr>
        <p:txBody>
          <a:bodyPr wrap="square">
            <a:spAutoFit/>
          </a:bodyPr>
          <a:lstStyle/>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case, we have given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normal string (</a:t>
            </a:r>
            <a:r>
              <a:rPr lang="en-US" sz="1800" b="1" i="1"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ertrggfhghi</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as a user request </a:t>
            </a:r>
            <a:r>
              <a:rPr lang="en-US" sz="1800" dirty="0">
                <a:solidFill>
                  <a:srgbClr val="000000"/>
                </a:solidFill>
                <a:effectLst/>
                <a:latin typeface="Times New Roman" panose="02020603050405020304" pitchFamily="18" charset="0"/>
                <a:ea typeface="Calibri" panose="020F0502020204030204" pitchFamily="34" charset="0"/>
              </a:rPr>
              <a:t>and it was considered as a genuine query</a:t>
            </a:r>
            <a:endParaRPr lang="en-IN" b="1" dirty="0"/>
          </a:p>
        </p:txBody>
      </p:sp>
      <p:pic>
        <p:nvPicPr>
          <p:cNvPr id="10" name="Picture 9">
            <a:extLst>
              <a:ext uri="{FF2B5EF4-FFF2-40B4-BE49-F238E27FC236}">
                <a16:creationId xmlns:a16="http://schemas.microsoft.com/office/drawing/2014/main" id="{C8722C7E-BF0D-715B-1D37-510B96C19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105" y="942444"/>
            <a:ext cx="8068236" cy="4530495"/>
          </a:xfrm>
          <a:prstGeom prst="rect">
            <a:avLst/>
          </a:prstGeom>
        </p:spPr>
      </p:pic>
    </p:spTree>
    <p:extLst>
      <p:ext uri="{BB962C8B-B14F-4D97-AF65-F5344CB8AC3E}">
        <p14:creationId xmlns:p14="http://schemas.microsoft.com/office/powerpoint/2010/main" val="39229741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2716307" y="124300"/>
            <a:ext cx="5567082" cy="461665"/>
          </a:xfrm>
          <a:prstGeom prst="rect">
            <a:avLst/>
          </a:prstGeom>
          <a:noFill/>
        </p:spPr>
        <p:txBody>
          <a:bodyPr wrap="square" rtlCol="0">
            <a:spAutoFit/>
          </a:bodyPr>
          <a:lstStyle/>
          <a:p>
            <a:r>
              <a:rPr lang="en-IN" b="1" dirty="0">
                <a:solidFill>
                  <a:schemeClr val="bg1"/>
                </a:solidFill>
              </a:rPr>
              <a:t>Identification of SQLi attack</a:t>
            </a:r>
          </a:p>
        </p:txBody>
      </p:sp>
      <p:pic>
        <p:nvPicPr>
          <p:cNvPr id="4" name="Picture 3">
            <a:extLst>
              <a:ext uri="{FF2B5EF4-FFF2-40B4-BE49-F238E27FC236}">
                <a16:creationId xmlns:a16="http://schemas.microsoft.com/office/drawing/2014/main" id="{C27BDC0A-4575-52D7-4C7D-CC11E009E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887" y="868115"/>
            <a:ext cx="8209866" cy="4614304"/>
          </a:xfrm>
          <a:prstGeom prst="rect">
            <a:avLst/>
          </a:prstGeom>
        </p:spPr>
      </p:pic>
      <p:sp>
        <p:nvSpPr>
          <p:cNvPr id="8" name="TextBox 7">
            <a:extLst>
              <a:ext uri="{FF2B5EF4-FFF2-40B4-BE49-F238E27FC236}">
                <a16:creationId xmlns:a16="http://schemas.microsoft.com/office/drawing/2014/main" id="{08C18164-D89D-74F8-F3D8-BC9C0E2098D7}"/>
              </a:ext>
            </a:extLst>
          </p:cNvPr>
          <p:cNvSpPr txBox="1"/>
          <p:nvPr/>
        </p:nvSpPr>
        <p:spPr>
          <a:xfrm>
            <a:off x="476934" y="5585054"/>
            <a:ext cx="8487772" cy="873572"/>
          </a:xfrm>
          <a:prstGeom prst="rect">
            <a:avLst/>
          </a:prstGeom>
          <a:noFill/>
        </p:spPr>
        <p:txBody>
          <a:bodyPr wrap="square">
            <a:spAutoFit/>
          </a:bodyPr>
          <a:lstStyle/>
          <a:p>
            <a:pPr>
              <a:lnSpc>
                <a:spcPct val="150000"/>
              </a:lnSpc>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case, we have given a query</a:t>
            </a:r>
            <a:r>
              <a:rPr lang="en-US" sz="1800" i="1" dirty="0">
                <a:solidFill>
                  <a:srgbClr val="000000"/>
                </a:solidFill>
                <a:effectLst/>
                <a:latin typeface="Times New Roman" panose="02020603050405020304" pitchFamily="18" charset="0"/>
                <a:ea typeface="Calibri" panose="020F0502020204030204" pitchFamily="34" charset="0"/>
              </a:rPr>
              <a:t> </a:t>
            </a:r>
            <a:r>
              <a:rPr lang="en-US" sz="1800" b="1" i="1" dirty="0">
                <a:solidFill>
                  <a:srgbClr val="000000"/>
                </a:solidFill>
                <a:effectLst/>
                <a:latin typeface="Times New Roman" panose="02020603050405020304" pitchFamily="18" charset="0"/>
                <a:ea typeface="Calibri" panose="020F0502020204030204" pitchFamily="34" charset="0"/>
              </a:rPr>
              <a:t>‘1’ OR ‘1’= ‘1’--’  </a:t>
            </a:r>
            <a:r>
              <a:rPr lang="en-US" sz="1800" dirty="0">
                <a:solidFill>
                  <a:srgbClr val="000000"/>
                </a:solidFill>
                <a:effectLst/>
                <a:latin typeface="Times New Roman" panose="02020603050405020304" pitchFamily="18" charset="0"/>
                <a:ea typeface="Calibri" panose="020F0502020204030204" pitchFamily="34" charset="0"/>
              </a:rPr>
              <a:t>and it was considered as Injected Query</a:t>
            </a:r>
            <a:endParaRPr lang="en-IN" b="1" dirty="0"/>
          </a:p>
        </p:txBody>
      </p:sp>
    </p:spTree>
    <p:extLst>
      <p:ext uri="{BB962C8B-B14F-4D97-AF65-F5344CB8AC3E}">
        <p14:creationId xmlns:p14="http://schemas.microsoft.com/office/powerpoint/2010/main" val="28750744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27572-F85E-18A3-FE89-8DA8B62F916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188A237-7F46-BC78-464C-6C9EFCAB0332}"/>
              </a:ext>
            </a:extLst>
          </p:cNvPr>
          <p:cNvSpPr txBox="1"/>
          <p:nvPr/>
        </p:nvSpPr>
        <p:spPr>
          <a:xfrm>
            <a:off x="3776383" y="97626"/>
            <a:ext cx="1833281" cy="461665"/>
          </a:xfrm>
          <a:prstGeom prst="rect">
            <a:avLst/>
          </a:prstGeom>
          <a:noFill/>
        </p:spPr>
        <p:txBody>
          <a:bodyPr wrap="square" rtlCol="0">
            <a:spAutoFit/>
          </a:bodyPr>
          <a:lstStyle/>
          <a:p>
            <a:r>
              <a:rPr lang="en-IN" b="1" dirty="0">
                <a:solidFill>
                  <a:schemeClr val="bg1"/>
                </a:solidFill>
              </a:rPr>
              <a:t>Conclusion</a:t>
            </a:r>
          </a:p>
        </p:txBody>
      </p:sp>
      <p:sp>
        <p:nvSpPr>
          <p:cNvPr id="4" name="TextBox 3">
            <a:extLst>
              <a:ext uri="{FF2B5EF4-FFF2-40B4-BE49-F238E27FC236}">
                <a16:creationId xmlns:a16="http://schemas.microsoft.com/office/drawing/2014/main" id="{3F6C8181-06DC-FDF3-A495-2CB5722F3028}"/>
              </a:ext>
            </a:extLst>
          </p:cNvPr>
          <p:cNvSpPr txBox="1"/>
          <p:nvPr/>
        </p:nvSpPr>
        <p:spPr>
          <a:xfrm>
            <a:off x="336177" y="810507"/>
            <a:ext cx="8713694" cy="3576172"/>
          </a:xfrm>
          <a:prstGeom prst="rect">
            <a:avLst/>
          </a:prstGeom>
          <a:noFill/>
        </p:spPr>
        <p:txBody>
          <a:bodyPr wrap="square">
            <a:spAutoFit/>
          </a:bodyPr>
          <a:lstStyle/>
          <a:p>
            <a:pPr marL="270510" algn="just">
              <a:lnSpc>
                <a:spcPct val="115000"/>
              </a:lnSpc>
              <a:spcBef>
                <a:spcPts val="120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Detecting SQL injection attacks presents a significant challenge due to the constant emergence of new attack types. Researchers are therefore exploring innovative, unprecedented methods to identify these attacks. The proposed method utilizes a novel multi-model ensemble approach and relies on a preprocessed dataset containing 30,919 SQL query statements in various "SELECT FROM" formats. This study introduces a multi-model ensemble technique for detecting SQL injection attacks, extracting high-level deep features from SQL textual data, which are then fed into multiple machine learning (ML) and deep learning (DL) models for performance evaluation. Three advanced ML/DL approaches are used in these evaluations. Extensive experiments show that XL-NET outperforms existing methods, achieving an impressive accuracy of 99.56% in SQL injection detection.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3962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984810" y="682238"/>
            <a:ext cx="1739155" cy="584775"/>
          </a:xfrm>
          <a:prstGeom prst="rect">
            <a:avLst/>
          </a:prstGeom>
          <a:noFill/>
        </p:spPr>
        <p:txBody>
          <a:bodyPr wrap="square" rtlCol="0">
            <a:spAutoFit/>
          </a:bodyPr>
          <a:lstStyle/>
          <a:p>
            <a:r>
              <a:rPr lang="en-IN" sz="3200" b="1" dirty="0">
                <a:solidFill>
                  <a:srgbClr val="C00000"/>
                </a:solidFill>
              </a:rPr>
              <a:t>Abstract</a:t>
            </a:r>
            <a:r>
              <a:rPr lang="en-IN" b="1" dirty="0"/>
              <a:t> </a:t>
            </a:r>
          </a:p>
        </p:txBody>
      </p:sp>
      <p:sp>
        <p:nvSpPr>
          <p:cNvPr id="3" name="TextBox 2">
            <a:extLst>
              <a:ext uri="{FF2B5EF4-FFF2-40B4-BE49-F238E27FC236}">
                <a16:creationId xmlns:a16="http://schemas.microsoft.com/office/drawing/2014/main" id="{3339A185-0E02-10AC-9F87-B81AD81BF152}"/>
              </a:ext>
            </a:extLst>
          </p:cNvPr>
          <p:cNvSpPr txBox="1"/>
          <p:nvPr/>
        </p:nvSpPr>
        <p:spPr>
          <a:xfrm>
            <a:off x="484095" y="5775939"/>
            <a:ext cx="8579223" cy="646331"/>
          </a:xfrm>
          <a:prstGeom prst="rect">
            <a:avLst/>
          </a:prstGeom>
          <a:noFill/>
        </p:spPr>
        <p:txBody>
          <a:bodyPr wrap="square" rtlCol="0">
            <a:spAutoFit/>
          </a:bodyPr>
          <a:lstStyle/>
          <a:p>
            <a:pPr algn="just"/>
            <a:r>
              <a:rPr lang="en-IN" sz="1800" b="1" dirty="0"/>
              <a:t>Keywords: </a:t>
            </a:r>
            <a:r>
              <a:rPr lang="en-US" sz="1800" dirty="0">
                <a:effectLst/>
                <a:latin typeface="Times New Roman" panose="02020603050405020304" pitchFamily="18" charset="0"/>
                <a:ea typeface="Times New Roman" panose="02020603050405020304" pitchFamily="18" charset="0"/>
              </a:rPr>
              <a:t>SQL Injection attacks, Normalization, Tokenization, </a:t>
            </a:r>
            <a:r>
              <a:rPr lang="en-US" sz="1800" dirty="0" err="1">
                <a:effectLst/>
                <a:latin typeface="Times New Roman" panose="02020603050405020304" pitchFamily="18" charset="0"/>
                <a:ea typeface="Times New Roman" panose="02020603050405020304" pitchFamily="18" charset="0"/>
              </a:rPr>
              <a:t>FastText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distilBERT</a:t>
            </a:r>
            <a:r>
              <a:rPr lang="en-US" sz="1800" dirty="0">
                <a:effectLst/>
                <a:latin typeface="Times New Roman" panose="02020603050405020304" pitchFamily="18" charset="0"/>
                <a:ea typeface="Times New Roman" panose="02020603050405020304" pitchFamily="18" charset="0"/>
              </a:rPr>
              <a:t>, XL-NET, 2D-CNN and Bi-LSTM.</a:t>
            </a:r>
            <a:endParaRPr lang="en-IN" sz="1800" b="1" dirty="0"/>
          </a:p>
        </p:txBody>
      </p:sp>
      <p:sp>
        <p:nvSpPr>
          <p:cNvPr id="4" name="TextBox 3">
            <a:extLst>
              <a:ext uri="{FF2B5EF4-FFF2-40B4-BE49-F238E27FC236}">
                <a16:creationId xmlns:a16="http://schemas.microsoft.com/office/drawing/2014/main" id="{724174BB-BC3F-39D7-F4AB-49C4BCECA8D0}"/>
              </a:ext>
            </a:extLst>
          </p:cNvPr>
          <p:cNvSpPr txBox="1"/>
          <p:nvPr/>
        </p:nvSpPr>
        <p:spPr>
          <a:xfrm>
            <a:off x="484095" y="1267013"/>
            <a:ext cx="8579223" cy="4524315"/>
          </a:xfrm>
          <a:prstGeom prst="rect">
            <a:avLst/>
          </a:prstGeom>
          <a:noFill/>
        </p:spPr>
        <p:txBody>
          <a:bodyPr wrap="square">
            <a:spAutoFit/>
          </a:bodyPr>
          <a:lstStyle/>
          <a:p>
            <a:pPr algn="just">
              <a:spcAft>
                <a:spcPts val="800"/>
              </a:spcAft>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SQL (Structured Query Language) injection attack is one of the most dangerous vulnerabilities in digital world particularly for web pages. It is a type of code injection attacks. This kind of attacks basically breaches the virtual portion of the databases. Many web applications accept to store the user’s private information (e.g., login credentials, credit card and other account details etc.,) in the database over the internet.  The detection of SQL injection attack is going to be a tough task for everyone because of an attacker can deploy various new type of SQL injections in day-to-day life. So, the researchers have required an innovative and never-before seen mechanisms for detecting these types of attacks. In this proposed method, novel multi-model ensemble approach has utilizing a preprocessed dataset containing various SQL query statements in the form "SELECT FROM" and related variations. This work was implemented using three different models: hyper-tuning DistilBERT, XL-NET, and a combination of 2D-CNN and Bi-LSTM along with ensemble algorithms. We trained on 80% of the dataset and reserved the remaining 20% for testing. Extensive experimental evaluation shows that the XL-NET model surpasses existing studies, achieving an impressive accuracy score of 99.56% for SQL injection detection.</a:t>
            </a:r>
            <a:endParaRPr lang="en-IN" sz="1800" dirty="0">
              <a:effectLst/>
              <a:latin typeface="Calibri" panose="020F0502020204030204" pitchFamily="34" charset="0"/>
              <a:ea typeface="Calibri" panose="020F0502020204030204" pitchFamily="34" charset="0"/>
              <a:cs typeface="Gautami" panose="020B0502040204020203" pitchFamily="34" charset="0"/>
            </a:endParaRPr>
          </a:p>
        </p:txBody>
      </p:sp>
      <p:pic>
        <p:nvPicPr>
          <p:cNvPr id="6" name="Picture 5">
            <a:extLst>
              <a:ext uri="{FF2B5EF4-FFF2-40B4-BE49-F238E27FC236}">
                <a16:creationId xmlns:a16="http://schemas.microsoft.com/office/drawing/2014/main" id="{AF2B0EE8-1807-C040-9C94-2D9399769315}"/>
              </a:ext>
            </a:extLst>
          </p:cNvPr>
          <p:cNvPicPr>
            <a:picLocks noChangeAspect="1"/>
          </p:cNvPicPr>
          <p:nvPr/>
        </p:nvPicPr>
        <p:blipFill>
          <a:blip r:embed="rId2"/>
          <a:stretch>
            <a:fillRect/>
          </a:stretch>
        </p:blipFill>
        <p:spPr>
          <a:xfrm>
            <a:off x="3450297" y="76567"/>
            <a:ext cx="4122777" cy="533446"/>
          </a:xfrm>
          <a:prstGeom prst="rect">
            <a:avLst/>
          </a:prstGeom>
        </p:spPr>
      </p:pic>
    </p:spTree>
    <p:extLst>
      <p:ext uri="{BB962C8B-B14F-4D97-AF65-F5344CB8AC3E}">
        <p14:creationId xmlns:p14="http://schemas.microsoft.com/office/powerpoint/2010/main" val="4260075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473822" y="610013"/>
            <a:ext cx="2635624" cy="457200"/>
          </a:xfrm>
          <a:prstGeom prst="rect">
            <a:avLst/>
          </a:prstGeom>
          <a:noFill/>
        </p:spPr>
        <p:txBody>
          <a:bodyPr wrap="square" rtlCol="0">
            <a:spAutoFit/>
          </a:bodyPr>
          <a:lstStyle/>
          <a:p>
            <a:pPr algn="ctr"/>
            <a:r>
              <a:rPr lang="en-IN" b="1" dirty="0"/>
              <a:t>References  </a:t>
            </a:r>
          </a:p>
        </p:txBody>
      </p:sp>
      <p:sp>
        <p:nvSpPr>
          <p:cNvPr id="4" name="TextBox 3">
            <a:extLst>
              <a:ext uri="{FF2B5EF4-FFF2-40B4-BE49-F238E27FC236}">
                <a16:creationId xmlns:a16="http://schemas.microsoft.com/office/drawing/2014/main" id="{5E7AD638-DBE4-084C-6F95-530FF7D46CA8}"/>
              </a:ext>
            </a:extLst>
          </p:cNvPr>
          <p:cNvSpPr txBox="1"/>
          <p:nvPr/>
        </p:nvSpPr>
        <p:spPr>
          <a:xfrm>
            <a:off x="439269" y="990600"/>
            <a:ext cx="8704731" cy="5978047"/>
          </a:xfrm>
          <a:prstGeom prst="rect">
            <a:avLst/>
          </a:prstGeom>
          <a:noFill/>
        </p:spPr>
        <p:txBody>
          <a:bodyPr wrap="square">
            <a:spAutoFit/>
          </a:bodyPr>
          <a:lstStyle/>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Thalji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N., Raza, A., Islam, M. S., Samee, N. A., &amp; Jamjoom, M. M. (2023). AE-Net: Novel Autoencoder-Based Deep Features for SQL Injection Attack Detection. IEEE Access, 11, 135507-135516.</a:t>
            </a:r>
          </a:p>
          <a:p>
            <a:pPr marL="342900" indent="-342900" algn="just">
              <a:lnSpc>
                <a:spcPct val="115000"/>
              </a:lnSpc>
              <a:buFont typeface="+mj-lt"/>
              <a:buAutoNum type="arabicPeriod"/>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Sun, H., Du, Y., &amp; Li, Q. (2023). Deep Learning-Based Detection Technology for SQL Injection Research and Implementation. Applied Sciences, 13(16), 9466.</a:t>
            </a:r>
          </a:p>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ALAzzawi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A. (2023). SQL Injection Detection Using RNN Deep Learning Model. Journal of Applied Engineering and Technological Science (JAETS), 5(1), 531-541.</a:t>
            </a:r>
          </a:p>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Rattrout</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A.,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Jaradat</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M., &amp;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Jayousi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R. (2023). Machine Learning Advancements in SQL Injection Detection: NLP and Feature Engineering Strategies.</a:t>
            </a:r>
          </a:p>
          <a:p>
            <a:pPr marL="342900" indent="-342900" algn="just">
              <a:lnSpc>
                <a:spcPct val="115000"/>
              </a:lnSpc>
              <a:buFont typeface="+mj-lt"/>
              <a:buAutoNum type="arabicPeriod"/>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Crespo-Martínez, I. S.,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Campazas</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-Vega, A., Guerrero-</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Higueras</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Á. M.,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Riego-DelCastillo</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V., Álvarez-Aparicio, C., &amp; Fernández-Llamas, C. (2023). SQL injection attack detection in network flow data. Computers &amp; Security, 127, 103093.</a:t>
            </a:r>
          </a:p>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Alghawazi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M.,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Alghazzawi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D., &amp;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Alarifi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S. (2023). Deep learning architecture for detecting SQL injection attacks based on RNN autoencoder model. Mathematics, 11(15), 3286.</a:t>
            </a:r>
          </a:p>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Alarfaj</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F. K., &amp; Khan, N. A. (2023). Enhancing the Performance of SQL Injection Attack Detection through Probabilistic Neural Networks. Applied Sciences, 13(7), 4365.</a:t>
            </a:r>
          </a:p>
          <a:p>
            <a:pPr marL="342900" indent="-342900" algn="just">
              <a:lnSpc>
                <a:spcPct val="115000"/>
              </a:lnSpc>
              <a:buFont typeface="+mj-lt"/>
              <a:buAutoNum type="arabicPeriod"/>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Lu, D., Fei, J., &amp; Liu, L. (2023). A Semantic Learning-Based SQL Injection Attack Detection Technology. Electronics, 12(6), 1344.</a:t>
            </a:r>
          </a:p>
          <a:p>
            <a:pPr marL="342900" indent="-342900" algn="just">
              <a:lnSpc>
                <a:spcPct val="115000"/>
              </a:lnSpc>
              <a:buFont typeface="+mj-lt"/>
              <a:buAutoNum type="arabicPeriod"/>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Guan, Y., He, J., Li, T., Zhao, H., &amp; Ma, B. (2023).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SSQLi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A Black-Box Adversarial Attack Method for SQL Injection Based on Reinforcement Learning. Future Internet, 15(4), 133.</a:t>
            </a:r>
          </a:p>
          <a:p>
            <a:pPr marL="342900" indent="-342900" algn="just">
              <a:lnSpc>
                <a:spcPct val="115000"/>
              </a:lnSpc>
              <a:buFont typeface="+mj-lt"/>
              <a:buAutoNum type="arabicPeriod"/>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Stiawan</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D.,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Bardadi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A.,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Afifah</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N., Melinda, L.,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Heryanto</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A.,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Septian</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T. W., ... &amp;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Budiarto</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R. (2023). An Improved LSTM-PCA Ensemble Classifier for SQL Injection and XSS Attack Detection. Computer Systems Science &amp; Engineering, 46(2).</a:t>
            </a:r>
          </a:p>
          <a:p>
            <a:pPr marL="342900" indent="-342900" algn="just">
              <a:lnSpc>
                <a:spcPct val="115000"/>
              </a:lnSpc>
              <a:buFont typeface="+mj-lt"/>
              <a:buAutoNum type="arabicPeriod" startAt="11"/>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AL-Maliki, M. H. A., &amp; Jasim, M. N. (2023). Comparison study for NLP using machine learning techniques to detecting SQL injection vulnerabilities. International Journal of Nonlinear Analysis and Applications.</a:t>
            </a:r>
          </a:p>
          <a:p>
            <a:pPr marL="342900" indent="-342900" algn="just">
              <a:lnSpc>
                <a:spcPct val="115000"/>
              </a:lnSpc>
              <a:buFont typeface="+mj-lt"/>
              <a:buAutoNum type="arabicPeriod" startAt="11"/>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Akhtar, C. G., Reddy, M. H., Keerthana, 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Likitha</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P., &amp; Sri, S. N. (2023) SQL Injection Detection Using Machine Learning Techniques.</a:t>
            </a:r>
          </a:p>
          <a:p>
            <a:pPr marL="342900" indent="-342900" algn="just">
              <a:lnSpc>
                <a:spcPct val="115000"/>
              </a:lnSpc>
              <a:buFont typeface="+mj-lt"/>
              <a:buAutoNum type="arabicPeriod" startAt="11"/>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Alghawazi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M.,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Alghazzawi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D., &amp;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Alarifi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S. (2022). Detection of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sql</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injection attack using machine learning techniques: a systematic literature review. Journal of Cybersecurity and Privacy, 2(4), 764-777.</a:t>
            </a:r>
          </a:p>
          <a:p>
            <a:pPr marL="342900" indent="-342900" algn="just">
              <a:lnSpc>
                <a:spcPct val="115000"/>
              </a:lnSpc>
              <a:buFont typeface="+mj-lt"/>
              <a:buAutoNum type="arabicPeriod" startAt="11"/>
            </a:pP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AL-Maliki, M. H. A., &amp; Jasim, M. N. (2022). Review of SQL injection attacks: Detection, to enhance the security of the website from client-side attacks. International Jour-</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nal</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of Nonlinear Analysis and Applications, 13(1), 3773-3782.</a:t>
            </a:r>
          </a:p>
          <a:p>
            <a:pPr marL="342900" indent="-342900" algn="just">
              <a:lnSpc>
                <a:spcPct val="115000"/>
              </a:lnSpc>
              <a:buFont typeface="+mj-lt"/>
              <a:buAutoNum type="arabicPeriod" startAt="11"/>
            </a:pP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Brindavathi</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B., Karrothu, A., &amp; </a:t>
            </a:r>
            <a:r>
              <a:rPr lang="en-US" sz="1150" dirty="0" err="1">
                <a:effectLst/>
                <a:latin typeface="Times New Roman" panose="02020603050405020304" pitchFamily="18" charset="0"/>
                <a:ea typeface="Times New Roman" panose="02020603050405020304" pitchFamily="18" charset="0"/>
                <a:cs typeface="Gautami" panose="020B0502040204020203" pitchFamily="34" charset="0"/>
              </a:rPr>
              <a:t>Anilkumar</a:t>
            </a:r>
            <a:r>
              <a:rPr lang="en-US" sz="1150" dirty="0">
                <a:effectLst/>
                <a:latin typeface="Times New Roman" panose="02020603050405020304" pitchFamily="18" charset="0"/>
                <a:ea typeface="Times New Roman" panose="02020603050405020304" pitchFamily="18" charset="0"/>
                <a:cs typeface="Gautami" panose="020B0502040204020203" pitchFamily="34" charset="0"/>
              </a:rPr>
              <a:t>, C. (2023, August). An Analysis of AI-based SQL Injection (SQLi) Attack Detection. In 2023 Second International Conference on Augmented Intelligence and Sustainable Systems (ICAISS) (pp. 31-35). IEEE. </a:t>
            </a:r>
          </a:p>
        </p:txBody>
      </p:sp>
      <p:pic>
        <p:nvPicPr>
          <p:cNvPr id="3" name="Picture 2">
            <a:extLst>
              <a:ext uri="{FF2B5EF4-FFF2-40B4-BE49-F238E27FC236}">
                <a16:creationId xmlns:a16="http://schemas.microsoft.com/office/drawing/2014/main" id="{A2CB121E-69C7-C022-F1A9-4370F134596C}"/>
              </a:ext>
            </a:extLst>
          </p:cNvPr>
          <p:cNvPicPr>
            <a:picLocks noChangeAspect="1"/>
          </p:cNvPicPr>
          <p:nvPr/>
        </p:nvPicPr>
        <p:blipFill>
          <a:blip r:embed="rId2"/>
          <a:stretch>
            <a:fillRect/>
          </a:stretch>
        </p:blipFill>
        <p:spPr>
          <a:xfrm>
            <a:off x="3450297" y="76567"/>
            <a:ext cx="4122777" cy="533446"/>
          </a:xfrm>
          <a:prstGeom prst="rect">
            <a:avLst/>
          </a:prstGeom>
        </p:spPr>
      </p:pic>
    </p:spTree>
    <p:extLst>
      <p:ext uri="{BB962C8B-B14F-4D97-AF65-F5344CB8AC3E}">
        <p14:creationId xmlns:p14="http://schemas.microsoft.com/office/powerpoint/2010/main" val="149008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E7AD638-DBE4-084C-6F95-530FF7D46CA8}"/>
              </a:ext>
            </a:extLst>
          </p:cNvPr>
          <p:cNvSpPr txBox="1"/>
          <p:nvPr/>
        </p:nvSpPr>
        <p:spPr>
          <a:xfrm>
            <a:off x="340659" y="610013"/>
            <a:ext cx="8803341" cy="6531275"/>
          </a:xfrm>
          <a:prstGeom prst="rect">
            <a:avLst/>
          </a:prstGeom>
          <a:noFill/>
        </p:spPr>
        <p:txBody>
          <a:bodyPr wrap="square">
            <a:spAutoFit/>
          </a:bodyPr>
          <a:lstStyle/>
          <a:p>
            <a:pPr marL="228600" indent="-228600" algn="just">
              <a:lnSpc>
                <a:spcPct val="115000"/>
              </a:lnSpc>
              <a:buFont typeface="+mj-lt"/>
              <a:buAutoNum type="arabicPeriod" startAt="16"/>
            </a:pP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Marashdih</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A. W.,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Zaaba</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Z. F., &amp;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Suwais</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K. (2022). Predicting input validation vulnerabilities based on minimal SSA features and machine learning. Journal of King Saud University-Computer and Information Sciences, 34(10), 9311-9331.</a:t>
            </a:r>
          </a:p>
          <a:p>
            <a:pPr marL="228600" indent="-228600" algn="just">
              <a:lnSpc>
                <a:spcPct val="115000"/>
              </a:lnSpc>
              <a:buFont typeface="+mj-lt"/>
              <a:buAutoNum type="arabicPeriod" startAt="16"/>
            </a:pP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Alkhathami</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J. M., &amp;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Alzahrani</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S. M. (2022). Detection Of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Sql</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Injection Attacks Using Machine Learning In Cloud Computing Platform. Journal Of Theoretical And Applied Information Technology, 100(15).</a:t>
            </a:r>
          </a:p>
          <a:p>
            <a:pPr marL="228600" indent="-228600" algn="just">
              <a:lnSpc>
                <a:spcPct val="115000"/>
              </a:lnSpc>
              <a:buFont typeface="+mj-lt"/>
              <a:buAutoNum type="arabicPeriod" startAt="16"/>
            </a:pP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Gowtham, M., &amp; Pramod, H. B. (2022). Semantic query-featured ensemble learning model for SQL-injection attack detection in IoT-ecosystems. IEEE Transactions on Reliability, 71(2), 1057-1074.</a:t>
            </a:r>
          </a:p>
          <a:p>
            <a:pPr marL="228600" indent="-228600" algn="just">
              <a:lnSpc>
                <a:spcPct val="115000"/>
              </a:lnSpc>
              <a:buFont typeface="+mj-lt"/>
              <a:buAutoNum type="arabicPeriod" startAt="16"/>
            </a:pP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Deriba</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F.,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Salau</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A. O., Mohammed, S. H.,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Kassa</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T. M., &amp;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Demilie</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W. B. (2022). Development of a compressive framework using machine learning approaches for SQL injection attacks. PRZEGLĄD ELEKTROTECHNICZNY, 1(7), 183-189.</a:t>
            </a:r>
          </a:p>
          <a:p>
            <a:pPr marL="228600" indent="-228600" algn="just">
              <a:lnSpc>
                <a:spcPct val="115000"/>
              </a:lnSpc>
              <a:buFont typeface="+mj-lt"/>
              <a:buAutoNum type="arabicPeriod" startAt="16"/>
            </a:pP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Demilie</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W. B., &amp;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Deriba</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F. G. (2022). Detection and prevention of SQLI attacks and developing compressive framework using machine learning and hybrid techniques. Journal of Big Data, 9(1), 124.</a:t>
            </a:r>
          </a:p>
          <a:p>
            <a:pPr marL="228600" indent="-228600" algn="just">
              <a:lnSpc>
                <a:spcPct val="115000"/>
              </a:lnSpc>
              <a:buFont typeface="+mj-lt"/>
              <a:buAutoNum type="arabicPeriod" startAt="16"/>
            </a:pP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Zhang, W., Li, Y., Li, X., Shao, M., Mi, Y., Zhang, H., &amp; Zhi, G. (2022). Deep neural network-based SQL injection detection method. Security and Communication Networks, 2022.</a:t>
            </a:r>
          </a:p>
          <a:p>
            <a:pPr marL="228600" indent="-228600" algn="just">
              <a:lnSpc>
                <a:spcPct val="115000"/>
              </a:lnSpc>
              <a:buFont typeface="+mj-lt"/>
              <a:buAutoNum type="arabicPeriod" startAt="16"/>
            </a:pP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Abdulhamza</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F. R., &amp; Al-</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Janabi</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R. J. S. (2022, November). SQL Injection Detection Using 2D-Convolutional Neural Networks (2D-CNN). In 2022 International Conference on Data Science and Intelligent Computing (ICDSIC) (pp. 212-217). IEEE.</a:t>
            </a:r>
          </a:p>
          <a:p>
            <a:pPr marL="228600" indent="-228600" algn="just">
              <a:lnSpc>
                <a:spcPct val="115000"/>
              </a:lnSpc>
              <a:buFont typeface="+mj-lt"/>
              <a:buAutoNum type="arabicPeriod" startAt="16"/>
            </a:pP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Jiang, J., Xu, M., Pan, S., &amp; Zhu, L. (2022, October). A SQL Injection Attack Recognition Model Based on 1D Convolutional Neural Network. In International Symposium on Artificial Intelligence and Robotics (pp. 281-289). Singapore: Springer Nature Singapore.</a:t>
            </a:r>
          </a:p>
          <a:p>
            <a:pPr marL="228600" indent="-228600" algn="just">
              <a:lnSpc>
                <a:spcPct val="115000"/>
              </a:lnSpc>
              <a:buFont typeface="+mj-lt"/>
              <a:buAutoNum type="arabicPeriod" startAt="16"/>
            </a:pP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Muhammad, T., &amp;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Ghafory</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H. (2022). </a:t>
            </a:r>
            <a:r>
              <a:rPr lang="en-US" sz="1140" dirty="0" err="1">
                <a:effectLst/>
                <a:latin typeface="Times New Roman" panose="02020603050405020304" pitchFamily="18" charset="0"/>
                <a:ea typeface="Times New Roman" panose="02020603050405020304" pitchFamily="18" charset="0"/>
                <a:cs typeface="Gautami" panose="020B0502040204020203" pitchFamily="34" charset="0"/>
              </a:rPr>
              <a:t>Sql</a:t>
            </a: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 injection attack detection using machine learning algorithm. Mesopotamian journal of cybersecurity, 2022, 5-17.</a:t>
            </a:r>
            <a:endParaRPr lang="en-US" sz="1140" dirty="0">
              <a:ea typeface="Times New Roman" panose="02020603050405020304" pitchFamily="18" charset="0"/>
              <a:cs typeface="Gautami" panose="020B0502040204020203" pitchFamily="34" charset="0"/>
            </a:endParaRPr>
          </a:p>
          <a:p>
            <a:pPr marL="228600" indent="-228600" algn="just">
              <a:lnSpc>
                <a:spcPct val="115000"/>
              </a:lnSpc>
              <a:buFont typeface="+mj-lt"/>
              <a:buAutoNum type="arabicPeriod" startAt="16"/>
            </a:pPr>
            <a:r>
              <a:rPr lang="en-IN" sz="1140" dirty="0" err="1">
                <a:cs typeface="Gautami" panose="020B0502040204020203" pitchFamily="34" charset="0"/>
              </a:rPr>
              <a:t>Erdődi</a:t>
            </a:r>
            <a:r>
              <a:rPr lang="en-IN" sz="1140" dirty="0">
                <a:cs typeface="Gautami" panose="020B0502040204020203" pitchFamily="34" charset="0"/>
              </a:rPr>
              <a:t>, L., </a:t>
            </a:r>
            <a:r>
              <a:rPr lang="en-IN" sz="1140" dirty="0" err="1">
                <a:cs typeface="Gautami" panose="020B0502040204020203" pitchFamily="34" charset="0"/>
              </a:rPr>
              <a:t>Sommervoll</a:t>
            </a:r>
            <a:r>
              <a:rPr lang="en-IN" sz="1140" dirty="0">
                <a:cs typeface="Gautami" panose="020B0502040204020203" pitchFamily="34" charset="0"/>
              </a:rPr>
              <a:t>, Å. Å., &amp; </a:t>
            </a:r>
            <a:r>
              <a:rPr lang="en-IN" sz="1140" dirty="0" err="1">
                <a:cs typeface="Gautami" panose="020B0502040204020203" pitchFamily="34" charset="0"/>
              </a:rPr>
              <a:t>Zennaro</a:t>
            </a:r>
            <a:r>
              <a:rPr lang="en-IN" sz="1140" dirty="0">
                <a:cs typeface="Gautami" panose="020B0502040204020203" pitchFamily="34" charset="0"/>
              </a:rPr>
              <a:t>, F. M. (2021). Simulating SQL injection vulnerability exploitation using Q-learning reinforcement learning agents. Journal of Information Security and Applications, 61, 102903.</a:t>
            </a:r>
          </a:p>
          <a:p>
            <a:pPr marL="228600" indent="-228600" algn="just">
              <a:lnSpc>
                <a:spcPct val="115000"/>
              </a:lnSpc>
              <a:buFont typeface="+mj-lt"/>
              <a:buAutoNum type="arabicPeriod" startAt="16"/>
            </a:pPr>
            <a:r>
              <a:rPr lang="en-US" sz="1140" dirty="0">
                <a:cs typeface="Gautami" panose="020B0502040204020203" pitchFamily="34" charset="0"/>
              </a:rPr>
              <a:t>Kasim, Ö. (2021). An ensemble classification-based approach to detect attack level of SQL injections. Journal of Information Security and Applications, 59, 102852.</a:t>
            </a:r>
          </a:p>
          <a:p>
            <a:pPr marL="228600" indent="-228600" algn="just">
              <a:lnSpc>
                <a:spcPct val="115000"/>
              </a:lnSpc>
              <a:buFont typeface="+mj-lt"/>
              <a:buAutoNum type="arabicPeriod" startAt="16"/>
            </a:pPr>
            <a:r>
              <a:rPr lang="en-US" sz="1140" dirty="0" err="1">
                <a:cs typeface="Gautami" panose="020B0502040204020203" pitchFamily="34" charset="0"/>
              </a:rPr>
              <a:t>Zhuo</a:t>
            </a:r>
            <a:r>
              <a:rPr lang="en-US" sz="1140" dirty="0">
                <a:cs typeface="Gautami" panose="020B0502040204020203" pitchFamily="34" charset="0"/>
              </a:rPr>
              <a:t>, Z., Cai, T., Zhang, X., &amp; </a:t>
            </a:r>
            <a:r>
              <a:rPr lang="en-US" sz="1140" dirty="0" err="1">
                <a:cs typeface="Gautami" panose="020B0502040204020203" pitchFamily="34" charset="0"/>
              </a:rPr>
              <a:t>Lv</a:t>
            </a:r>
            <a:r>
              <a:rPr lang="en-US" sz="1140" dirty="0">
                <a:cs typeface="Gautami" panose="020B0502040204020203" pitchFamily="34" charset="0"/>
              </a:rPr>
              <a:t>, F. (2021). Long short‐term memory on abstract syntax tree for SQL injection detection. IET Software, 15(2), 188-197.</a:t>
            </a:r>
          </a:p>
          <a:p>
            <a:pPr marL="228600" indent="-228600" algn="just">
              <a:lnSpc>
                <a:spcPct val="115000"/>
              </a:lnSpc>
              <a:buFont typeface="+mj-lt"/>
              <a:buAutoNum type="arabicPeriod" startAt="16"/>
            </a:pPr>
            <a:r>
              <a:rPr lang="en-US" sz="1140" dirty="0">
                <a:cs typeface="Gautami" panose="020B0502040204020203" pitchFamily="34" charset="0"/>
              </a:rPr>
              <a:t>Azman, M. A., </a:t>
            </a:r>
            <a:r>
              <a:rPr lang="en-US" sz="1140" dirty="0" err="1">
                <a:cs typeface="Gautami" panose="020B0502040204020203" pitchFamily="34" charset="0"/>
              </a:rPr>
              <a:t>Marhusin</a:t>
            </a:r>
            <a:r>
              <a:rPr lang="en-US" sz="1140" dirty="0">
                <a:cs typeface="Gautami" panose="020B0502040204020203" pitchFamily="34" charset="0"/>
              </a:rPr>
              <a:t>, M. F., &amp; </a:t>
            </a:r>
            <a:r>
              <a:rPr lang="en-US" sz="1140" dirty="0" err="1">
                <a:cs typeface="Gautami" panose="020B0502040204020203" pitchFamily="34" charset="0"/>
              </a:rPr>
              <a:t>Sulaiman</a:t>
            </a:r>
            <a:r>
              <a:rPr lang="en-US" sz="1140" dirty="0">
                <a:cs typeface="Gautami" panose="020B0502040204020203" pitchFamily="34" charset="0"/>
              </a:rPr>
              <a:t>, R. (2021). Machine learning-based technique to detect SQL injection attack. Journal of Computer Science.</a:t>
            </a:r>
          </a:p>
          <a:p>
            <a:pPr marL="228600" indent="-228600" algn="just">
              <a:lnSpc>
                <a:spcPct val="115000"/>
              </a:lnSpc>
              <a:buFont typeface="+mj-lt"/>
              <a:buAutoNum type="arabicPeriod" startAt="16"/>
            </a:pPr>
            <a:r>
              <a:rPr lang="en-US" sz="1140" dirty="0">
                <a:cs typeface="Gautami" panose="020B0502040204020203" pitchFamily="34" charset="0"/>
              </a:rPr>
              <a:t>Chen, D., Yan, Q., Wu, C., &amp; Zhao, J. (2021). </a:t>
            </a:r>
            <a:r>
              <a:rPr lang="en-US" sz="1140" dirty="0" err="1">
                <a:cs typeface="Gautami" panose="020B0502040204020203" pitchFamily="34" charset="0"/>
              </a:rPr>
              <a:t>Sql</a:t>
            </a:r>
            <a:r>
              <a:rPr lang="en-US" sz="1140" dirty="0">
                <a:cs typeface="Gautami" panose="020B0502040204020203" pitchFamily="34" charset="0"/>
              </a:rPr>
              <a:t> injection attack detection and prevention techniques using deep learning. In Journal of Physics: Conference Series (Vol. 1757, No. 1, p. 012055). IOP Publishing.</a:t>
            </a:r>
          </a:p>
          <a:p>
            <a:pPr marL="228600" indent="-228600" algn="just">
              <a:lnSpc>
                <a:spcPct val="115000"/>
              </a:lnSpc>
              <a:buFont typeface="+mj-lt"/>
              <a:buAutoNum type="arabicPeriod" startAt="16"/>
            </a:pPr>
            <a:r>
              <a:rPr lang="en-US" sz="1140" dirty="0" err="1">
                <a:cs typeface="Gautami" panose="020B0502040204020203" pitchFamily="34" charset="0"/>
              </a:rPr>
              <a:t>Meduri</a:t>
            </a:r>
            <a:r>
              <a:rPr lang="en-US" sz="1140" dirty="0">
                <a:cs typeface="Gautami" panose="020B0502040204020203" pitchFamily="34" charset="0"/>
              </a:rPr>
              <a:t>, V. V., Chowdhury, K., &amp; Sarwat, M. (2021). Evaluation of machine learning algorithms in predicting the next SQL query from the future. ACM Transactions on Database Systems (TODS), 46(1), 1-46.</a:t>
            </a:r>
          </a:p>
          <a:p>
            <a:pPr marL="228600" indent="-228600" algn="just">
              <a:lnSpc>
                <a:spcPct val="115000"/>
              </a:lnSpc>
              <a:buFont typeface="+mj-lt"/>
              <a:buAutoNum type="arabicPeriod" startAt="16"/>
            </a:pPr>
            <a:r>
              <a:rPr lang="en-US" sz="1140" dirty="0">
                <a:effectLst/>
                <a:latin typeface="Times New Roman" panose="02020603050405020304" pitchFamily="18" charset="0"/>
                <a:ea typeface="Times New Roman" panose="02020603050405020304" pitchFamily="18" charset="0"/>
                <a:cs typeface="Gautami" panose="020B0502040204020203" pitchFamily="34" charset="0"/>
              </a:rPr>
              <a:t>Kumar, M. N. A., &amp; Sujatha, B. (2022). Early Detection and Mitigation Methods for SQL Injection Attacks Using Adaptive Free Algorithm. Journal of Positive School Psychology, 6(8), 6315-6326.</a:t>
            </a:r>
          </a:p>
        </p:txBody>
      </p:sp>
      <p:pic>
        <p:nvPicPr>
          <p:cNvPr id="3" name="Picture 2">
            <a:extLst>
              <a:ext uri="{FF2B5EF4-FFF2-40B4-BE49-F238E27FC236}">
                <a16:creationId xmlns:a16="http://schemas.microsoft.com/office/drawing/2014/main" id="{A2CB121E-69C7-C022-F1A9-4370F134596C}"/>
              </a:ext>
            </a:extLst>
          </p:cNvPr>
          <p:cNvPicPr>
            <a:picLocks noChangeAspect="1"/>
          </p:cNvPicPr>
          <p:nvPr/>
        </p:nvPicPr>
        <p:blipFill>
          <a:blip r:embed="rId2"/>
          <a:stretch>
            <a:fillRect/>
          </a:stretch>
        </p:blipFill>
        <p:spPr>
          <a:xfrm>
            <a:off x="3450297" y="76567"/>
            <a:ext cx="4122777" cy="533446"/>
          </a:xfrm>
          <a:prstGeom prst="rect">
            <a:avLst/>
          </a:prstGeom>
        </p:spPr>
      </p:pic>
    </p:spTree>
    <p:extLst>
      <p:ext uri="{BB962C8B-B14F-4D97-AF65-F5344CB8AC3E}">
        <p14:creationId xmlns:p14="http://schemas.microsoft.com/office/powerpoint/2010/main" val="34220638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38290" y="1701800"/>
            <a:ext cx="3814910" cy="2857500"/>
          </a:xfrm>
          <a:prstGeom prst="rect">
            <a:avLst/>
          </a:prstGeom>
        </p:spPr>
      </p:pic>
      <p:pic>
        <p:nvPicPr>
          <p:cNvPr id="3" name="Picture 2">
            <a:extLst>
              <a:ext uri="{FF2B5EF4-FFF2-40B4-BE49-F238E27FC236}">
                <a16:creationId xmlns:a16="http://schemas.microsoft.com/office/drawing/2014/main" id="{D803588E-916E-DB0D-C168-9ECA9F93EE4B}"/>
              </a:ext>
            </a:extLst>
          </p:cNvPr>
          <p:cNvPicPr>
            <a:picLocks noChangeAspect="1"/>
          </p:cNvPicPr>
          <p:nvPr/>
        </p:nvPicPr>
        <p:blipFill>
          <a:blip r:embed="rId3"/>
          <a:stretch>
            <a:fillRect/>
          </a:stretch>
        </p:blipFill>
        <p:spPr>
          <a:xfrm>
            <a:off x="3450297" y="76567"/>
            <a:ext cx="4122777" cy="533446"/>
          </a:xfrm>
          <a:prstGeom prst="rect">
            <a:avLst/>
          </a:prstGeom>
        </p:spPr>
      </p:pic>
    </p:spTree>
    <p:extLst>
      <p:ext uri="{BB962C8B-B14F-4D97-AF65-F5344CB8AC3E}">
        <p14:creationId xmlns:p14="http://schemas.microsoft.com/office/powerpoint/2010/main" val="228473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879911" y="610013"/>
            <a:ext cx="3384177" cy="461665"/>
          </a:xfrm>
          <a:prstGeom prst="rect">
            <a:avLst/>
          </a:prstGeom>
          <a:noFill/>
        </p:spPr>
        <p:txBody>
          <a:bodyPr wrap="square" rtlCol="0">
            <a:spAutoFit/>
          </a:bodyPr>
          <a:lstStyle/>
          <a:p>
            <a:pPr algn="ctr"/>
            <a:r>
              <a:rPr lang="en-IN" b="1" dirty="0"/>
              <a:t>Introduction </a:t>
            </a:r>
          </a:p>
        </p:txBody>
      </p:sp>
      <p:pic>
        <p:nvPicPr>
          <p:cNvPr id="6" name="Picture 5">
            <a:extLst>
              <a:ext uri="{FF2B5EF4-FFF2-40B4-BE49-F238E27FC236}">
                <a16:creationId xmlns:a16="http://schemas.microsoft.com/office/drawing/2014/main" id="{AF2B0EE8-1807-C040-9C94-2D9399769315}"/>
              </a:ext>
            </a:extLst>
          </p:cNvPr>
          <p:cNvPicPr>
            <a:picLocks noChangeAspect="1"/>
          </p:cNvPicPr>
          <p:nvPr/>
        </p:nvPicPr>
        <p:blipFill>
          <a:blip r:embed="rId2"/>
          <a:stretch>
            <a:fillRect/>
          </a:stretch>
        </p:blipFill>
        <p:spPr>
          <a:xfrm>
            <a:off x="3450297" y="76567"/>
            <a:ext cx="4122777" cy="533446"/>
          </a:xfrm>
          <a:prstGeom prst="rect">
            <a:avLst/>
          </a:prstGeom>
        </p:spPr>
      </p:pic>
      <p:sp>
        <p:nvSpPr>
          <p:cNvPr id="5" name="TextBox 4">
            <a:extLst>
              <a:ext uri="{FF2B5EF4-FFF2-40B4-BE49-F238E27FC236}">
                <a16:creationId xmlns:a16="http://schemas.microsoft.com/office/drawing/2014/main" id="{811F47F3-14F0-6271-0D0F-58E83D96A620}"/>
              </a:ext>
            </a:extLst>
          </p:cNvPr>
          <p:cNvSpPr txBox="1"/>
          <p:nvPr/>
        </p:nvSpPr>
        <p:spPr>
          <a:xfrm>
            <a:off x="457199" y="1143459"/>
            <a:ext cx="8588188" cy="3503523"/>
          </a:xfrm>
          <a:prstGeom prst="rect">
            <a:avLst/>
          </a:prstGeom>
          <a:noFill/>
        </p:spPr>
        <p:txBody>
          <a:bodyPr wrap="square">
            <a:spAutoFit/>
          </a:bodyPr>
          <a:lstStyle/>
          <a:p>
            <a:pPr marL="285750" indent="-285750" algn="just">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In </a:t>
            </a:r>
            <a:r>
              <a:rPr lang="en-US" sz="1800" dirty="0">
                <a:ea typeface="Times New Roman" panose="02020603050405020304" pitchFamily="18" charset="0"/>
                <a:cs typeface="Gautami" panose="020B0502040204020203" pitchFamily="34" charset="0"/>
              </a:rPr>
              <a:t>digital world,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many of the organizations have used web-based applications for accessing the data over the Internet to perform various kinds of online transactions.</a:t>
            </a:r>
          </a:p>
          <a:p>
            <a:pPr marL="285750" indent="-285750" algn="just">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All the data entered by the users during these transactions on web applications or websites is stored in some kind of a database. Relational Databases can be communicated with a language called Structured Query Language (SQL). Any web application accepts the user’s data and produces SQL statements as output.</a:t>
            </a:r>
          </a:p>
          <a:p>
            <a:pPr marL="285750" indent="-285750" algn="just">
              <a:spcAft>
                <a:spcPts val="1000"/>
              </a:spcAft>
              <a:buFont typeface="Arial" panose="020B0604020202020204" pitchFamily="34" charset="0"/>
              <a:buChar char="•"/>
            </a:pPr>
            <a:endParaRPr lang="en-US" sz="1800" dirty="0">
              <a:ea typeface="Times New Roman" panose="02020603050405020304" pitchFamily="18" charset="0"/>
              <a:cs typeface="Gautami" panose="020B0502040204020203" pitchFamily="34" charset="0"/>
            </a:endParaRPr>
          </a:p>
          <a:p>
            <a:pPr marL="285750" indent="-285750" algn="just">
              <a:spcAft>
                <a:spcPts val="100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a:p>
            <a:pPr marL="285750" indent="-285750" algn="just">
              <a:spcAft>
                <a:spcPts val="1000"/>
              </a:spcAft>
              <a:buFont typeface="Arial" panose="020B0604020202020204" pitchFamily="34" charset="0"/>
              <a:buChar char="•"/>
            </a:pPr>
            <a:endParaRPr lang="en-US" sz="1800" dirty="0">
              <a:ea typeface="Times New Roman" panose="02020603050405020304" pitchFamily="18" charset="0"/>
              <a:cs typeface="Gautami" panose="020B0502040204020203" pitchFamily="34" charset="0"/>
            </a:endParaRPr>
          </a:p>
          <a:p>
            <a:pPr marL="285750" indent="-285750" algn="just">
              <a:spcAft>
                <a:spcPts val="1000"/>
              </a:spcAf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cs typeface="Gautami" panose="020B0502040204020203" pitchFamily="34" charset="0"/>
            </a:endParaRPr>
          </a:p>
        </p:txBody>
      </p:sp>
      <p:pic>
        <p:nvPicPr>
          <p:cNvPr id="7" name="Picture 6">
            <a:extLst>
              <a:ext uri="{FF2B5EF4-FFF2-40B4-BE49-F238E27FC236}">
                <a16:creationId xmlns:a16="http://schemas.microsoft.com/office/drawing/2014/main" id="{B6DB212C-EC32-5A64-503B-BFD67C6EA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8428" y="3240741"/>
            <a:ext cx="7678373" cy="2364583"/>
          </a:xfrm>
          <a:prstGeom prst="rect">
            <a:avLst/>
          </a:prstGeom>
        </p:spPr>
      </p:pic>
    </p:spTree>
    <p:extLst>
      <p:ext uri="{BB962C8B-B14F-4D97-AF65-F5344CB8AC3E}">
        <p14:creationId xmlns:p14="http://schemas.microsoft.com/office/powerpoint/2010/main" val="105704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EA715BD-4B8A-3FF2-A0B0-5A31CF5C8149}"/>
              </a:ext>
            </a:extLst>
          </p:cNvPr>
          <p:cNvSpPr txBox="1"/>
          <p:nvPr/>
        </p:nvSpPr>
        <p:spPr>
          <a:xfrm>
            <a:off x="331692" y="1238825"/>
            <a:ext cx="8812308" cy="2010807"/>
          </a:xfrm>
          <a:prstGeom prst="rect">
            <a:avLst/>
          </a:prstGeom>
          <a:noFill/>
        </p:spPr>
        <p:txBody>
          <a:bodyPr wrap="square">
            <a:spAutoFit/>
          </a:bodyPr>
          <a:lstStyle/>
          <a:p>
            <a:pPr marL="285750" indent="-285750" algn="just">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SQL injection attack is one of the most web-based attack and third most serious web application security risk in 2021 as per Open Web Application Security Project analysis.</a:t>
            </a:r>
          </a:p>
          <a:p>
            <a:pPr marL="285750" indent="-285750" algn="just">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SQL injection (SQLi) is a cyberattack that </a:t>
            </a: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injects malicious SQL code into an web application</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allowing the attacker to view or modify a database. </a:t>
            </a:r>
          </a:p>
          <a:p>
            <a:pPr marL="285750" indent="-285750" algn="just">
              <a:spcAft>
                <a:spcPts val="1000"/>
              </a:spcAf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A successful SQL injection attack can result in unauthorized access to sensitive data, such as passwords, credit card details, or personal user information. </a:t>
            </a:r>
          </a:p>
        </p:txBody>
      </p:sp>
      <p:sp>
        <p:nvSpPr>
          <p:cNvPr id="7" name="TextBox 6">
            <a:extLst>
              <a:ext uri="{FF2B5EF4-FFF2-40B4-BE49-F238E27FC236}">
                <a16:creationId xmlns:a16="http://schemas.microsoft.com/office/drawing/2014/main" id="{BB2A1748-6A5A-C718-A798-533C89659713}"/>
              </a:ext>
            </a:extLst>
          </p:cNvPr>
          <p:cNvSpPr txBox="1"/>
          <p:nvPr/>
        </p:nvSpPr>
        <p:spPr>
          <a:xfrm>
            <a:off x="2348751" y="743083"/>
            <a:ext cx="4446496" cy="461665"/>
          </a:xfrm>
          <a:prstGeom prst="rect">
            <a:avLst/>
          </a:prstGeom>
          <a:noFill/>
        </p:spPr>
        <p:txBody>
          <a:bodyPr wrap="square" rtlCol="0">
            <a:spAutoFit/>
          </a:bodyPr>
          <a:lstStyle/>
          <a:p>
            <a:r>
              <a:rPr lang="en-IN" b="1" dirty="0"/>
              <a:t>What is SQL Injection Attack</a:t>
            </a:r>
          </a:p>
        </p:txBody>
      </p:sp>
      <p:pic>
        <p:nvPicPr>
          <p:cNvPr id="8" name="Picture 7">
            <a:extLst>
              <a:ext uri="{FF2B5EF4-FFF2-40B4-BE49-F238E27FC236}">
                <a16:creationId xmlns:a16="http://schemas.microsoft.com/office/drawing/2014/main" id="{8361C56A-A02C-410B-8911-068B2DCF2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3331" y="3275332"/>
            <a:ext cx="2955698" cy="3141626"/>
          </a:xfrm>
          <a:prstGeom prst="rect">
            <a:avLst/>
          </a:prstGeom>
        </p:spPr>
      </p:pic>
      <p:pic>
        <p:nvPicPr>
          <p:cNvPr id="9" name="Picture 8">
            <a:extLst>
              <a:ext uri="{FF2B5EF4-FFF2-40B4-BE49-F238E27FC236}">
                <a16:creationId xmlns:a16="http://schemas.microsoft.com/office/drawing/2014/main" id="{A734DF4B-D25B-5B36-B794-541318262F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1623" y="3153473"/>
            <a:ext cx="3343836" cy="3263485"/>
          </a:xfrm>
          <a:prstGeom prst="rect">
            <a:avLst/>
          </a:prstGeom>
        </p:spPr>
      </p:pic>
      <p:pic>
        <p:nvPicPr>
          <p:cNvPr id="10" name="Picture 9">
            <a:extLst>
              <a:ext uri="{FF2B5EF4-FFF2-40B4-BE49-F238E27FC236}">
                <a16:creationId xmlns:a16="http://schemas.microsoft.com/office/drawing/2014/main" id="{12D6E970-15B2-9B4F-5ECF-E7D8AF236A69}"/>
              </a:ext>
            </a:extLst>
          </p:cNvPr>
          <p:cNvPicPr>
            <a:picLocks noChangeAspect="1"/>
          </p:cNvPicPr>
          <p:nvPr/>
        </p:nvPicPr>
        <p:blipFill>
          <a:blip r:embed="rId4"/>
          <a:stretch>
            <a:fillRect/>
          </a:stretch>
        </p:blipFill>
        <p:spPr>
          <a:xfrm>
            <a:off x="3450297" y="76567"/>
            <a:ext cx="4122777" cy="533446"/>
          </a:xfrm>
          <a:prstGeom prst="rect">
            <a:avLst/>
          </a:prstGeom>
        </p:spPr>
      </p:pic>
    </p:spTree>
    <p:extLst>
      <p:ext uri="{BB962C8B-B14F-4D97-AF65-F5344CB8AC3E}">
        <p14:creationId xmlns:p14="http://schemas.microsoft.com/office/powerpoint/2010/main" val="2925036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779057" y="755524"/>
            <a:ext cx="44464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66"/>
                </a:solidFill>
                <a:effectLst/>
                <a:uLnTx/>
                <a:uFillTx/>
                <a:latin typeface="Times New Roman" pitchFamily="18" charset="0"/>
                <a:ea typeface="ＭＳ Ｐゴシック"/>
              </a:rPr>
              <a:t>How SQL Injection works</a:t>
            </a:r>
          </a:p>
        </p:txBody>
      </p:sp>
      <p:sp>
        <p:nvSpPr>
          <p:cNvPr id="10" name="TextBox 9">
            <a:extLst>
              <a:ext uri="{FF2B5EF4-FFF2-40B4-BE49-F238E27FC236}">
                <a16:creationId xmlns:a16="http://schemas.microsoft.com/office/drawing/2014/main" id="{3C9EA6B4-86AC-2708-67DE-4DD7A0085354}"/>
              </a:ext>
            </a:extLst>
          </p:cNvPr>
          <p:cNvSpPr txBox="1"/>
          <p:nvPr/>
        </p:nvSpPr>
        <p:spPr>
          <a:xfrm>
            <a:off x="340658" y="4995952"/>
            <a:ext cx="8731624" cy="1862048"/>
          </a:xfrm>
          <a:prstGeom prst="rect">
            <a:avLst/>
          </a:prstGeom>
          <a:noFill/>
        </p:spPr>
        <p:txBody>
          <a:bodyPr wrap="square">
            <a:spAutoFit/>
          </a:bodyPr>
          <a:lstStyle/>
          <a:p>
            <a:pPr marL="285750" marR="0" lvl="0" indent="-285750" algn="just" defTabSz="9144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Times New Roman" panose="02020603050405020304" pitchFamily="18" charset="0"/>
                <a:cs typeface="Gautami" panose="020B0502040204020203" pitchFamily="34" charset="0"/>
              </a:rPr>
              <a:t>The attacker can give the input </a:t>
            </a:r>
            <a:r>
              <a:rPr kumimoji="0" lang="en-US" sz="1800" b="0" i="0" u="none" strike="noStrike" kern="1200" cap="none" spc="0" normalizeH="0" baseline="0" noProof="0" dirty="0" err="1">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rPr>
              <a:t>userID</a:t>
            </a:r>
            <a:r>
              <a:rPr kumimoji="0" lang="en-US" sz="1800" b="0" i="0" u="none" strike="noStrike" kern="1200" cap="none" spc="0" normalizeH="0" baseline="0" noProof="0" dirty="0">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rPr>
              <a:t> value as </a:t>
            </a:r>
          </a:p>
          <a:p>
            <a:pPr marL="0" marR="0" lvl="0" indent="0" algn="ctr" defTabSz="914400" rtl="0" eaLnBrk="1" fontAlgn="base" latinLnBrk="0" hangingPunct="1">
              <a:lnSpc>
                <a:spcPct val="100000"/>
              </a:lnSpc>
              <a:spcBef>
                <a:spcPct val="0"/>
              </a:spcBef>
              <a:spcAft>
                <a:spcPts val="1000"/>
              </a:spcAft>
              <a:buClrTx/>
              <a:buSzTx/>
              <a:buFontTx/>
              <a:buNone/>
              <a:tabLst/>
              <a:defRPr/>
            </a:pPr>
            <a:r>
              <a:rPr kumimoji="0" lang="en-US" sz="1800" b="0" i="0" u="none" strike="noStrike" kern="1200" cap="none" spc="0" normalizeH="0" baseline="0" noProof="0" dirty="0">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rPr>
              <a:t>SELECT * FROM USERS WHERE </a:t>
            </a:r>
            <a:r>
              <a:rPr kumimoji="0" lang="en-US" sz="1800" b="0" i="0" u="none" strike="noStrike" kern="1200" cap="none" spc="0" normalizeH="0" baseline="0" noProof="0" dirty="0" err="1">
                <a:ln>
                  <a:noFill/>
                </a:ln>
                <a:solidFill>
                  <a:srgbClr val="000066"/>
                </a:solidFill>
                <a:effectLst/>
                <a:uLnTx/>
                <a:uFillTx/>
                <a:latin typeface="Times New Roman" pitchFamily="18" charset="0"/>
                <a:ea typeface="Times New Roman" panose="02020603050405020304" pitchFamily="18" charset="0"/>
                <a:cs typeface="Gautami" panose="020B0502040204020203" pitchFamily="34" charset="0"/>
              </a:rPr>
              <a:t>user_id</a:t>
            </a:r>
            <a:r>
              <a:rPr kumimoji="0" lang="en-US" sz="1800" b="0" i="0" u="none" strike="noStrike" kern="1200" cap="none" spc="0" normalizeH="0" baseline="0" noProof="0" dirty="0">
                <a:ln>
                  <a:noFill/>
                </a:ln>
                <a:solidFill>
                  <a:srgbClr val="000066"/>
                </a:solidFill>
                <a:effectLst/>
                <a:uLnTx/>
                <a:uFillTx/>
                <a:latin typeface="Times New Roman" pitchFamily="18" charset="0"/>
                <a:ea typeface="Times New Roman" panose="02020603050405020304" pitchFamily="18" charset="0"/>
                <a:cs typeface="Gautami" panose="020B0502040204020203" pitchFamily="34" charset="0"/>
              </a:rPr>
              <a:t> = ‘ </a:t>
            </a:r>
            <a:r>
              <a:rPr kumimoji="0" lang="en-US" sz="1800" b="0" i="0" u="none" strike="noStrike" kern="1200" cap="none" spc="0" normalizeH="0" baseline="0" noProof="0" dirty="0">
                <a:ln>
                  <a:noFill/>
                </a:ln>
                <a:solidFill>
                  <a:srgbClr val="FF0000"/>
                </a:solidFill>
                <a:effectLst/>
                <a:uLnTx/>
                <a:uFillTx/>
                <a:latin typeface="Times New Roman" panose="02020603050405020304" pitchFamily="18" charset="0"/>
                <a:ea typeface="Times New Roman" panose="02020603050405020304" pitchFamily="18" charset="0"/>
                <a:cs typeface="Gautami" panose="020B0502040204020203" pitchFamily="34" charset="0"/>
              </a:rPr>
              <a:t>‘ OR ‘1’=‘1’-- </a:t>
            </a:r>
            <a:r>
              <a:rPr kumimoji="0" lang="en-US" sz="1800" b="0" i="0" u="none" strike="noStrike" kern="1200" cap="none" spc="0" normalizeH="0" baseline="0" noProof="0" dirty="0">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rPr>
              <a:t>’; </a:t>
            </a:r>
          </a:p>
          <a:p>
            <a:pPr marL="285750" marR="0" lvl="0" indent="-285750" algn="just" defTabSz="9144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rPr>
              <a:t>Then the server will execute the malicious query and as a result, sensitive data of all the users will be revealed to him.</a:t>
            </a:r>
          </a:p>
          <a:p>
            <a:pPr marL="285750" marR="0" lvl="0" indent="-285750" algn="just" defTabSz="914400" rtl="0" eaLnBrk="1" fontAlgn="base" latinLnBrk="0" hangingPunct="1">
              <a:lnSpc>
                <a:spcPct val="100000"/>
              </a:lnSpc>
              <a:spcBef>
                <a:spcPct val="0"/>
              </a:spcBef>
              <a:spcAft>
                <a:spcPts val="100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66"/>
              </a:solidFill>
              <a:effectLst/>
              <a:uLnTx/>
              <a:uFillTx/>
              <a:latin typeface="Times New Roman" panose="02020603050405020304" pitchFamily="18" charset="0"/>
              <a:ea typeface="Times New Roman" panose="02020603050405020304" pitchFamily="18" charset="0"/>
              <a:cs typeface="Gautami" panose="020B0502040204020203" pitchFamily="34" charset="0"/>
            </a:endParaRPr>
          </a:p>
        </p:txBody>
      </p:sp>
      <p:pic>
        <p:nvPicPr>
          <p:cNvPr id="4" name="Picture 3">
            <a:extLst>
              <a:ext uri="{FF2B5EF4-FFF2-40B4-BE49-F238E27FC236}">
                <a16:creationId xmlns:a16="http://schemas.microsoft.com/office/drawing/2014/main" id="{E0FE98D3-8873-2D7F-95EF-CA9127E52A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9013" y="3910085"/>
            <a:ext cx="1721223" cy="1152054"/>
          </a:xfrm>
          <a:prstGeom prst="rect">
            <a:avLst/>
          </a:prstGeom>
        </p:spPr>
      </p:pic>
      <p:sp>
        <p:nvSpPr>
          <p:cNvPr id="7" name="TextBox 6">
            <a:extLst>
              <a:ext uri="{FF2B5EF4-FFF2-40B4-BE49-F238E27FC236}">
                <a16:creationId xmlns:a16="http://schemas.microsoft.com/office/drawing/2014/main" id="{4642B4B6-F090-5426-4997-912D8B02391E}"/>
              </a:ext>
            </a:extLst>
          </p:cNvPr>
          <p:cNvSpPr txBox="1"/>
          <p:nvPr/>
        </p:nvSpPr>
        <p:spPr>
          <a:xfrm>
            <a:off x="251010" y="4169580"/>
            <a:ext cx="6795249" cy="646331"/>
          </a:xfrm>
          <a:prstGeom prst="rect">
            <a:avLst/>
          </a:prstGeom>
          <a:noFill/>
        </p:spPr>
        <p:txBody>
          <a:bodyPr wrap="square">
            <a:spAutoFit/>
          </a:bodyPr>
          <a:lstStyle/>
          <a:p>
            <a:pPr marL="285750" marR="0" lvl="0" indent="-285750" algn="just" defTabSz="914400" rtl="0" eaLnBrk="1" fontAlgn="base" latinLnBrk="0" hangingPunct="1">
              <a:lnSpc>
                <a:spcPct val="100000"/>
              </a:lnSpc>
              <a:spcBef>
                <a:spcPct val="0"/>
              </a:spcBef>
              <a:spcAft>
                <a:spcPts val="100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Times New Roman" panose="02020603050405020304" pitchFamily="18" charset="0"/>
                <a:cs typeface="Gautami" panose="020B0502040204020203" pitchFamily="34" charset="0"/>
              </a:rPr>
              <a:t>As per OR function, if any one of the input statement is true then the irrespective of the other input, the result output is always TRUE.</a:t>
            </a:r>
          </a:p>
        </p:txBody>
      </p:sp>
      <p:pic>
        <p:nvPicPr>
          <p:cNvPr id="5" name="Picture 4">
            <a:extLst>
              <a:ext uri="{FF2B5EF4-FFF2-40B4-BE49-F238E27FC236}">
                <a16:creationId xmlns:a16="http://schemas.microsoft.com/office/drawing/2014/main" id="{7713E173-823F-0B68-42EC-6CFB591C0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32" y="1105682"/>
            <a:ext cx="7331075" cy="2804403"/>
          </a:xfrm>
          <a:prstGeom prst="rect">
            <a:avLst/>
          </a:prstGeom>
        </p:spPr>
      </p:pic>
    </p:spTree>
    <p:extLst>
      <p:ext uri="{BB962C8B-B14F-4D97-AF65-F5344CB8AC3E}">
        <p14:creationId xmlns:p14="http://schemas.microsoft.com/office/powerpoint/2010/main" val="2747525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348751" y="743083"/>
            <a:ext cx="44464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66"/>
                </a:solidFill>
                <a:effectLst/>
                <a:uLnTx/>
                <a:uFillTx/>
                <a:latin typeface="Times New Roman" pitchFamily="18" charset="0"/>
                <a:ea typeface="ＭＳ Ｐゴシック"/>
              </a:rPr>
              <a:t>Types of SQL Injection Attacks</a:t>
            </a:r>
          </a:p>
        </p:txBody>
      </p:sp>
      <p:sp>
        <p:nvSpPr>
          <p:cNvPr id="5" name="TextBox 4">
            <a:extLst>
              <a:ext uri="{FF2B5EF4-FFF2-40B4-BE49-F238E27FC236}">
                <a16:creationId xmlns:a16="http://schemas.microsoft.com/office/drawing/2014/main" id="{B349BFF6-87A8-DE94-DF55-303D8F76FF4F}"/>
              </a:ext>
            </a:extLst>
          </p:cNvPr>
          <p:cNvSpPr txBox="1"/>
          <p:nvPr/>
        </p:nvSpPr>
        <p:spPr>
          <a:xfrm>
            <a:off x="466165" y="1204748"/>
            <a:ext cx="8534400" cy="2308324"/>
          </a:xfrm>
          <a:prstGeom prst="rect">
            <a:avLst/>
          </a:prstGeom>
          <a:noFill/>
        </p:spPr>
        <p:txBody>
          <a:bodyPr wrap="square">
            <a:spAutoFit/>
          </a:bodyPr>
          <a:lstStyle/>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SQL Injection, an attacker could bypass authentication, access, modify and delete data within a database. </a:t>
            </a: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In some cases, SQL Injection can even be used to execute commands on the operating system, potentially allowing an attacker to increase more damaging attacks inside of a network.</a:t>
            </a: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SQL Injection can be classified into </a:t>
            </a: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three major categories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In-band SQLi,  Out-of-band SQLi and Inferential SQLi.</a:t>
            </a:r>
          </a:p>
        </p:txBody>
      </p:sp>
      <p:pic>
        <p:nvPicPr>
          <p:cNvPr id="3" name="Picture 2">
            <a:extLst>
              <a:ext uri="{FF2B5EF4-FFF2-40B4-BE49-F238E27FC236}">
                <a16:creationId xmlns:a16="http://schemas.microsoft.com/office/drawing/2014/main" id="{CF2E9E36-FD89-A451-8A36-4B5118A4676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3971" y="3513072"/>
            <a:ext cx="6029775" cy="2308324"/>
          </a:xfrm>
          <a:prstGeom prst="rect">
            <a:avLst/>
          </a:prstGeom>
          <a:noFill/>
          <a:ln>
            <a:noFill/>
          </a:ln>
        </p:spPr>
      </p:pic>
    </p:spTree>
    <p:extLst>
      <p:ext uri="{BB962C8B-B14F-4D97-AF65-F5344CB8AC3E}">
        <p14:creationId xmlns:p14="http://schemas.microsoft.com/office/powerpoint/2010/main" val="3313045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2568388" y="743083"/>
            <a:ext cx="4329953"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1200" cap="none" spc="0" normalizeH="0" baseline="0" noProof="0" dirty="0">
                <a:ln>
                  <a:noFill/>
                </a:ln>
                <a:solidFill>
                  <a:srgbClr val="000066"/>
                </a:solidFill>
                <a:effectLst/>
                <a:uLnTx/>
                <a:uFillTx/>
                <a:latin typeface="Times New Roman" pitchFamily="18" charset="0"/>
                <a:ea typeface="ＭＳ Ｐゴシック"/>
              </a:rPr>
              <a:t>How to prevent SQL Injection</a:t>
            </a:r>
          </a:p>
        </p:txBody>
      </p:sp>
      <p:sp>
        <p:nvSpPr>
          <p:cNvPr id="5" name="TextBox 4">
            <a:extLst>
              <a:ext uri="{FF2B5EF4-FFF2-40B4-BE49-F238E27FC236}">
                <a16:creationId xmlns:a16="http://schemas.microsoft.com/office/drawing/2014/main" id="{B349BFF6-87A8-DE94-DF55-303D8F76FF4F}"/>
              </a:ext>
            </a:extLst>
          </p:cNvPr>
          <p:cNvSpPr txBox="1"/>
          <p:nvPr/>
        </p:nvSpPr>
        <p:spPr>
          <a:xfrm>
            <a:off x="466165" y="1204748"/>
            <a:ext cx="8534400" cy="6186309"/>
          </a:xfrm>
          <a:prstGeom prst="rect">
            <a:avLst/>
          </a:prstGeom>
          <a:noFill/>
        </p:spPr>
        <p:txBody>
          <a:bodyPr wrap="square">
            <a:spAutoFit/>
          </a:bodyPr>
          <a:lstStyle/>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It is manually impossible to check every page and every application on the website. Especially when updates are frequent and user-friendliness is the top priority.</a:t>
            </a: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Security analysts and research developers recommend that a number of the subsequent points guarantee your database is well protected inside the server.</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a:p>
            <a:pPr marL="342900" marR="0" lvl="0" indent="-342900" algn="just" defTabSz="914400" rtl="0" eaLnBrk="1" fontAlgn="base" latinLnBrk="0" hangingPunct="1">
              <a:lnSpc>
                <a:spcPct val="100000"/>
              </a:lnSpc>
              <a:spcBef>
                <a:spcPct val="0"/>
              </a:spcBef>
              <a:spcAft>
                <a:spcPct val="0"/>
              </a:spcAft>
              <a:buClrTx/>
              <a:buSzTx/>
              <a:buFont typeface="+mj-lt"/>
              <a:buAutoNum type="arabicPeriod"/>
              <a:tabLst/>
              <a:defRPr/>
            </a:pP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Continuous Scanning and Penetration Testing –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it</a:t>
            </a: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involves regularly running automated vulnerability scanning tools to identify and assess any vulnerabilities existed in a system.</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Penetration testing, also known as “pen testing,” involves simulating an attack on a system to identify and exploit vulnerabilities.</a:t>
            </a:r>
          </a:p>
          <a:p>
            <a:pPr marL="342900" marR="0" lvl="0" indent="-342900" algn="just" defTabSz="914400" rtl="0" eaLnBrk="1" fontAlgn="base" latinLnBrk="0" hangingPunct="1">
              <a:lnSpc>
                <a:spcPct val="100000"/>
              </a:lnSpc>
              <a:spcBef>
                <a:spcPct val="0"/>
              </a:spcBef>
              <a:spcAft>
                <a:spcPct val="0"/>
              </a:spcAft>
              <a:buClrTx/>
              <a:buSzTx/>
              <a:buFontTx/>
              <a:buAutoNum type="arabicPeriod" startAt="2"/>
              <a:tabLst/>
              <a:defRPr/>
            </a:pP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Restrict Privileges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This involves limiting the access and permissions of users and applications to the database and its components.  </a:t>
            </a:r>
          </a:p>
          <a:p>
            <a:pPr marL="342900" marR="0" lvl="0" indent="-342900" algn="just" defTabSz="914400" rtl="0" eaLnBrk="1" fontAlgn="base" latinLnBrk="0" hangingPunct="1">
              <a:lnSpc>
                <a:spcPct val="100000"/>
              </a:lnSpc>
              <a:spcBef>
                <a:spcPct val="0"/>
              </a:spcBef>
              <a:spcAft>
                <a:spcPct val="0"/>
              </a:spcAft>
              <a:buClrTx/>
              <a:buSzTx/>
              <a:buFontTx/>
              <a:buAutoNum type="arabicPeriod" startAt="2"/>
              <a:tabLst/>
              <a:defRPr/>
            </a:pP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Use Query Parameters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Using query parameters, you can separate user input from the SQL query, making it much more difficult for an attacker to inject malicious code into the query.  </a:t>
            </a:r>
          </a:p>
          <a:p>
            <a:pPr marL="342900" marR="0" lvl="0" indent="-342900" algn="just" defTabSz="914400" rtl="0" eaLnBrk="1" fontAlgn="base" latinLnBrk="0" hangingPunct="1">
              <a:lnSpc>
                <a:spcPct val="100000"/>
              </a:lnSpc>
              <a:spcBef>
                <a:spcPct val="0"/>
              </a:spcBef>
              <a:spcAft>
                <a:spcPct val="0"/>
              </a:spcAft>
              <a:buClrTx/>
              <a:buSzTx/>
              <a:buFontTx/>
              <a:buAutoNum type="arabicPeriod" startAt="2"/>
              <a:tabLst/>
              <a:defRPr/>
            </a:pPr>
            <a:r>
              <a:rPr kumimoji="0" lang="en-US" sz="1800" b="1"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Instant Protection with Web Application Firewall (WAF) </a:t>
            </a:r>
            <a:r>
              <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rPr>
              <a:t>- It can detect and block malicious traffic before it reaches the web application. A WAF can be configured to detect, and block known SQL injection payloads.</a:t>
            </a: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a:p>
            <a:pPr marL="0" marR="0" lvl="0" indent="0" algn="just"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66"/>
              </a:solidFill>
              <a:effectLst/>
              <a:uLnTx/>
              <a:uFillTx/>
              <a:latin typeface="Times New Roman" pitchFamily="18" charset="0"/>
              <a:ea typeface="ＭＳ Ｐゴシック"/>
              <a:cs typeface="Gautami" panose="020B0502040204020203" pitchFamily="34" charset="0"/>
            </a:endParaRPr>
          </a:p>
        </p:txBody>
      </p:sp>
    </p:spTree>
    <p:extLst>
      <p:ext uri="{BB962C8B-B14F-4D97-AF65-F5344CB8AC3E}">
        <p14:creationId xmlns:p14="http://schemas.microsoft.com/office/powerpoint/2010/main" val="1033727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EA48C9-55D3-E671-2349-F7FEF4CFA218}"/>
              </a:ext>
            </a:extLst>
          </p:cNvPr>
          <p:cNvSpPr txBox="1"/>
          <p:nvPr/>
        </p:nvSpPr>
        <p:spPr>
          <a:xfrm>
            <a:off x="466165" y="1204748"/>
            <a:ext cx="8534400" cy="5078313"/>
          </a:xfrm>
          <a:prstGeom prst="rect">
            <a:avLst/>
          </a:prstGeom>
          <a:noFill/>
        </p:spPr>
        <p:txBody>
          <a:bodyPr wrap="square">
            <a:spAutoFit/>
          </a:bodyPr>
          <a:lstStyle/>
          <a:p>
            <a:pPr marL="285750" indent="-285750" algn="just">
              <a:buFont typeface="Arial" panose="020B0604020202020204" pitchFamily="34" charset="0"/>
              <a:buChar char="•"/>
            </a:pPr>
            <a:r>
              <a:rPr lang="en-US" sz="1800" dirty="0">
                <a:cs typeface="Gautami" panose="020B0502040204020203" pitchFamily="34" charset="0"/>
              </a:rPr>
              <a:t>There are many traditional techniques or tools avail for identifying or mitigating SQLi attacks. But still there are some organizations fails to detect these attacks because, the most of organizations fail the problems like outdated code, scarcity of resources to test and make changes, no knowledge of application security, and also no frequent updates in the web-application. </a:t>
            </a:r>
          </a:p>
          <a:p>
            <a:pPr marL="285750" indent="-285750" algn="just">
              <a:buFont typeface="Arial" panose="020B0604020202020204" pitchFamily="34" charset="0"/>
              <a:buChar char="•"/>
            </a:pPr>
            <a:endParaRPr lang="en-US" sz="1800" dirty="0">
              <a:cs typeface="Gautami" panose="020B0502040204020203" pitchFamily="34" charset="0"/>
            </a:endParaRPr>
          </a:p>
          <a:p>
            <a:pPr marL="285750" indent="-285750" algn="just">
              <a:buFont typeface="Arial" panose="020B0604020202020204" pitchFamily="34" charset="0"/>
              <a:buChar char="•"/>
            </a:pPr>
            <a:endParaRPr lang="en-US" sz="1800" dirty="0">
              <a:cs typeface="Gautami" panose="020B0502040204020203" pitchFamily="34" charset="0"/>
            </a:endParaRPr>
          </a:p>
          <a:p>
            <a:pPr marL="285750" indent="-285750" algn="just">
              <a:buFont typeface="Arial" panose="020B0604020202020204" pitchFamily="34" charset="0"/>
              <a:buChar char="•"/>
            </a:pPr>
            <a:r>
              <a:rPr lang="en-US" sz="1800" dirty="0">
                <a:cs typeface="Gautami" panose="020B0502040204020203" pitchFamily="34" charset="0"/>
              </a:rPr>
              <a:t>For these, we need to solve those attacks by early identification of SQLi attacks by using statistical and artificial intellectual mechanisms such as machine learning, deep learning and etc., </a:t>
            </a:r>
          </a:p>
          <a:p>
            <a:pPr marL="285750" indent="-285750" algn="just">
              <a:buFont typeface="Arial" panose="020B0604020202020204" pitchFamily="34" charset="0"/>
              <a:buChar char="•"/>
            </a:pPr>
            <a:endParaRPr lang="en-US" sz="1800" dirty="0">
              <a:cs typeface="Gautami" panose="020B0502040204020203" pitchFamily="34" charset="0"/>
            </a:endParaRPr>
          </a:p>
          <a:p>
            <a:pPr marL="285750" indent="-285750" algn="just">
              <a:buFont typeface="Arial" panose="020B0604020202020204" pitchFamily="34" charset="0"/>
              <a:buChar char="•"/>
            </a:pPr>
            <a:r>
              <a:rPr lang="en-US" sz="1800" dirty="0">
                <a:cs typeface="Gautami" panose="020B0502040204020203" pitchFamily="34" charset="0"/>
              </a:rPr>
              <a:t>This proposed work is for identifying SQL injection attacks through a multi-model ensemble technique. Before going to implement, we need to get some existing knowledge of various mechanisms through literature survey.</a:t>
            </a:r>
          </a:p>
          <a:p>
            <a:pPr marL="285750" indent="-285750" algn="just">
              <a:buFont typeface="Arial" panose="020B0604020202020204" pitchFamily="34" charset="0"/>
              <a:buChar char="•"/>
            </a:pPr>
            <a:endParaRPr lang="en-US" sz="1800" dirty="0">
              <a:cs typeface="Gautami" panose="020B0502040204020203" pitchFamily="34" charset="0"/>
            </a:endParaRPr>
          </a:p>
          <a:p>
            <a:pPr marL="285750" indent="-285750" algn="just">
              <a:buFont typeface="Arial" panose="020B0604020202020204" pitchFamily="34" charset="0"/>
              <a:buChar char="•"/>
            </a:pPr>
            <a:r>
              <a:rPr lang="en-US" sz="1800" dirty="0">
                <a:cs typeface="Gautami" panose="020B0502040204020203" pitchFamily="34" charset="0"/>
              </a:rPr>
              <a:t>In Literature Survey we are going to explain the recent and major impact mechanisms elaborately. </a:t>
            </a:r>
          </a:p>
          <a:p>
            <a:pPr algn="just"/>
            <a:endParaRPr lang="en-US" sz="1800" dirty="0">
              <a:cs typeface="Gautami" panose="020B0502040204020203" pitchFamily="34" charset="0"/>
            </a:endParaRPr>
          </a:p>
        </p:txBody>
      </p:sp>
      <p:sp>
        <p:nvSpPr>
          <p:cNvPr id="3" name="TextBox 2">
            <a:extLst>
              <a:ext uri="{FF2B5EF4-FFF2-40B4-BE49-F238E27FC236}">
                <a16:creationId xmlns:a16="http://schemas.microsoft.com/office/drawing/2014/main" id="{5DEA4BDF-CAF2-B79D-E30C-B4E879AD3CF4}"/>
              </a:ext>
            </a:extLst>
          </p:cNvPr>
          <p:cNvSpPr txBox="1"/>
          <p:nvPr/>
        </p:nvSpPr>
        <p:spPr>
          <a:xfrm>
            <a:off x="4183156" y="743083"/>
            <a:ext cx="1100418" cy="461665"/>
          </a:xfrm>
          <a:prstGeom prst="rect">
            <a:avLst/>
          </a:prstGeom>
          <a:noFill/>
        </p:spPr>
        <p:txBody>
          <a:bodyPr wrap="square" rtlCol="0">
            <a:spAutoFit/>
          </a:bodyPr>
          <a:lstStyle/>
          <a:p>
            <a:r>
              <a:rPr lang="en-IN" b="1" dirty="0"/>
              <a:t>Motive</a:t>
            </a:r>
          </a:p>
        </p:txBody>
      </p:sp>
      <p:pic>
        <p:nvPicPr>
          <p:cNvPr id="4" name="Picture 3">
            <a:extLst>
              <a:ext uri="{FF2B5EF4-FFF2-40B4-BE49-F238E27FC236}">
                <a16:creationId xmlns:a16="http://schemas.microsoft.com/office/drawing/2014/main" id="{653D9203-BAA4-8220-DCDB-4B149C82EDEE}"/>
              </a:ext>
            </a:extLst>
          </p:cNvPr>
          <p:cNvPicPr>
            <a:picLocks noChangeAspect="1"/>
          </p:cNvPicPr>
          <p:nvPr/>
        </p:nvPicPr>
        <p:blipFill>
          <a:blip r:embed="rId2"/>
          <a:stretch>
            <a:fillRect/>
          </a:stretch>
        </p:blipFill>
        <p:spPr>
          <a:xfrm>
            <a:off x="3450297" y="76567"/>
            <a:ext cx="4122777" cy="533446"/>
          </a:xfrm>
          <a:prstGeom prst="rect">
            <a:avLst/>
          </a:prstGeom>
        </p:spPr>
      </p:pic>
    </p:spTree>
    <p:extLst>
      <p:ext uri="{BB962C8B-B14F-4D97-AF65-F5344CB8AC3E}">
        <p14:creationId xmlns:p14="http://schemas.microsoft.com/office/powerpoint/2010/main" val="3931135778"/>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88912</TotalTime>
  <Words>4998</Words>
  <Application>Microsoft Office PowerPoint</Application>
  <PresentationFormat>On-screen Show (4:3)</PresentationFormat>
  <Paragraphs>458</Paragraphs>
  <Slides>32</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32</vt:i4>
      </vt:variant>
    </vt:vector>
  </HeadingPairs>
  <TitlesOfParts>
    <vt:vector size="45" baseType="lpstr">
      <vt:lpstr>Arial</vt:lpstr>
      <vt:lpstr>Calibri</vt:lpstr>
      <vt:lpstr>Cambria</vt:lpstr>
      <vt:lpstr>Cambria Math</vt:lpstr>
      <vt:lpstr>Gautami</vt:lpstr>
      <vt:lpstr>Symbol</vt:lpstr>
      <vt:lpstr>Times New Roman</vt:lpstr>
      <vt:lpstr>Verdana</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indhu mathi</cp:lastModifiedBy>
  <cp:revision>6391</cp:revision>
  <cp:lastPrinted>2016-03-11T10:52:57Z</cp:lastPrinted>
  <dcterms:created xsi:type="dcterms:W3CDTF">2005-07-02T04:48:06Z</dcterms:created>
  <dcterms:modified xsi:type="dcterms:W3CDTF">2025-01-31T10:32:06Z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