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28"/>
  </p:notesMasterIdLst>
  <p:sldIdLst>
    <p:sldId id="257" r:id="rId4"/>
    <p:sldId id="258" r:id="rId5"/>
    <p:sldId id="769" r:id="rId6"/>
    <p:sldId id="774" r:id="rId7"/>
    <p:sldId id="770" r:id="rId8"/>
    <p:sldId id="775" r:id="rId9"/>
    <p:sldId id="776" r:id="rId10"/>
    <p:sldId id="785" r:id="rId11"/>
    <p:sldId id="786" r:id="rId12"/>
    <p:sldId id="787" r:id="rId13"/>
    <p:sldId id="788" r:id="rId14"/>
    <p:sldId id="792" r:id="rId15"/>
    <p:sldId id="793" r:id="rId16"/>
    <p:sldId id="779" r:id="rId17"/>
    <p:sldId id="781" r:id="rId18"/>
    <p:sldId id="777" r:id="rId19"/>
    <p:sldId id="780" r:id="rId20"/>
    <p:sldId id="783" r:id="rId21"/>
    <p:sldId id="784" r:id="rId22"/>
    <p:sldId id="771" r:id="rId23"/>
    <p:sldId id="789" r:id="rId24"/>
    <p:sldId id="790" r:id="rId25"/>
    <p:sldId id="791" r:id="rId26"/>
    <p:sldId id="768" r:id="rId27"/>
  </p:sldIdLst>
  <p:sldSz cx="9144000" cy="6858000" type="screen4x3"/>
  <p:notesSz cx="6858000" cy="9144000"/>
  <p:defaultTex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3D8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94660"/>
  </p:normalViewPr>
  <p:slideViewPr>
    <p:cSldViewPr snapToGrid="0" showGuides="1">
      <p:cViewPr varScale="1">
        <p:scale>
          <a:sx n="78" d="100"/>
          <a:sy n="78" d="100"/>
        </p:scale>
        <p:origin x="2021"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9EE84-D671-4A1D-A9BE-2D287C6D11C0}" type="datetimeFigureOut">
              <a:rPr lang="en-IN" smtClean="0"/>
              <a:t>03-02-2025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1701A-B2CF-4D0A-9233-A735D6C3295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anose="020B0604020202020204" pitchFamily="34" charset="0"/>
                <a:ea typeface="MS PGothic" panose="020B0600070205080204" charset="-128"/>
                <a:cs typeface="MS PGothic" panose="020B0600070205080204" charset="-128"/>
              </a:rPr>
              <a:t>2/3/2025</a:t>
            </a:fld>
            <a:endParaRPr lang="en-US">
              <a:latin typeface="Arial" panose="020B0604020202020204" pitchFamily="34" charset="0"/>
              <a:ea typeface="MS PGothic" panose="020B0600070205080204" charset="-128"/>
              <a:cs typeface="MS PGothic" panose="020B0600070205080204" charset="-128"/>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anose="020B0604020202020204" pitchFamily="34" charset="0"/>
                <a:ea typeface="MS PGothic" panose="020B0600070205080204" charset="-128"/>
                <a:cs typeface="MS PGothic" panose="020B0600070205080204" charset="-128"/>
              </a:rPr>
              <a:t>1</a:t>
            </a:fld>
            <a:endParaRPr lang="en-US">
              <a:latin typeface="Arial" panose="020B0604020202020204" pitchFamily="34" charset="0"/>
              <a:ea typeface="MS PGothic" panose="020B0600070205080204" charset="-128"/>
              <a:cs typeface="MS PGothic" panose="020B0600070205080204" charset="-128"/>
            </a:endParaRPr>
          </a:p>
        </p:txBody>
      </p:sp>
      <p:sp>
        <p:nvSpPr>
          <p:cNvPr id="44036" name="Rectangle 2"/>
          <p:cNvSpPr>
            <a:spLocks noGrp="1" noRot="1" noChangeAspect="1" noChangeArrowheads="1" noTextEdit="1"/>
          </p:cNvSpPr>
          <p:nvPr>
            <p:ph type="sldImg"/>
          </p:nvPr>
        </p:nvSpPr>
        <p:spPr>
          <a:xfrm>
            <a:off x="1371600" y="1143000"/>
            <a:ext cx="4114800" cy="3086100"/>
          </a:xfrm>
        </p:spPr>
      </p:sp>
      <p:sp>
        <p:nvSpPr>
          <p:cNvPr id="44037"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8318500" y="839788"/>
            <a:ext cx="723900" cy="314325"/>
          </a:xfrm>
          <a:prstGeom prst="rect">
            <a:avLst/>
          </a:prstGeom>
        </p:spPr>
        <p:txBody>
          <a:bodyPr/>
          <a:lstStyle>
            <a:lvl1pPr algn="ctr">
              <a:defRPr/>
            </a:lvl1pPr>
          </a:lstStyle>
          <a:p>
            <a:fld id="{4EB5E226-0E5F-498D-ACC4-1147483C5A3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2"/>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4"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p:txBody>
          <a:bodyPr/>
          <a:lstStyle>
            <a:lvl1pPr>
              <a:defRPr/>
            </a:lvl1pPr>
          </a:lstStyle>
          <a:p>
            <a:pPr>
              <a:defRPr/>
            </a:pPr>
            <a:fld id="{4260DDFF-470B-469F-A544-30C18E9E4613}"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C7289E8B-DC1F-46A8-A876-E4E809DADE64}" type="datetime5">
              <a:rPr lang="en-US"/>
              <a:t>3-Feb-25</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p:txBody>
          <a:bodyPr/>
          <a:lstStyle>
            <a:lvl1pPr>
              <a:defRPr/>
            </a:lvl1pPr>
          </a:lstStyle>
          <a:p>
            <a:pPr>
              <a:defRPr/>
            </a:pPr>
            <a:fld id="{804C2A1B-3629-4436-9CC7-6AC1B9072DC8}"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0D398333-5B76-4458-9998-290553FD95D2}" type="datetime5">
              <a:rPr lang="en-US"/>
              <a:t>3-Feb-25</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p:txBody>
          <a:bodyPr/>
          <a:lstStyle>
            <a:lvl1pPr>
              <a:defRPr/>
            </a:lvl1pPr>
          </a:lstStyle>
          <a:p>
            <a:pPr>
              <a:defRPr/>
            </a:pPr>
            <a:fld id="{B8964AA2-2766-4D48-BBDD-709A11AC3575}"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38E30502-0CC5-4638-BD6B-856F24286FCA}" type="datetime5">
              <a:rPr lang="en-US"/>
              <a:t>3-Feb-25</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p:txBody>
          <a:bodyPr/>
          <a:lstStyle>
            <a:lvl1pPr>
              <a:defRPr/>
            </a:lvl1pPr>
          </a:lstStyle>
          <a:p>
            <a:pPr>
              <a:defRPr/>
            </a:pPr>
            <a:fld id="{0B063AFA-A1A6-43A2-B54C-22F18E9483F7}" type="slidenum">
              <a:rPr lang="en-IN"/>
              <a:t>‹#›</a:t>
            </a:fld>
            <a:endParaRPr lang="en-IN"/>
          </a:p>
        </p:txBody>
      </p:sp>
      <p:sp>
        <p:nvSpPr>
          <p:cNvPr id="6" name="Rectangle 49"/>
          <p:cNvSpPr>
            <a:spLocks noGrp="1" noChangeArrowheads="1"/>
          </p:cNvSpPr>
          <p:nvPr>
            <p:ph type="dt" sz="half" idx="11"/>
          </p:nvPr>
        </p:nvSpPr>
        <p:spPr/>
        <p:txBody>
          <a:bodyPr/>
          <a:lstStyle>
            <a:lvl1pPr>
              <a:defRPr/>
            </a:lvl1pPr>
          </a:lstStyle>
          <a:p>
            <a:pPr>
              <a:defRPr/>
            </a:pPr>
            <a:fld id="{28A66D33-C908-4A04-AB30-0EE793113E22}" type="datetime5">
              <a:rPr lang="en-US"/>
              <a:t>3-Feb-25</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p:txBody>
          <a:bodyPr/>
          <a:lstStyle>
            <a:lvl1pPr>
              <a:defRPr/>
            </a:lvl1pPr>
          </a:lstStyle>
          <a:p>
            <a:pPr>
              <a:defRPr/>
            </a:pPr>
            <a:fld id="{07F8A546-3FC0-40F6-AE85-8A3DF391350F}" type="slidenum">
              <a:rPr lang="en-IN"/>
              <a:t>‹#›</a:t>
            </a:fld>
            <a:endParaRPr lang="en-IN"/>
          </a:p>
        </p:txBody>
      </p:sp>
      <p:sp>
        <p:nvSpPr>
          <p:cNvPr id="8" name="Rectangle 49"/>
          <p:cNvSpPr>
            <a:spLocks noGrp="1" noChangeArrowheads="1"/>
          </p:cNvSpPr>
          <p:nvPr>
            <p:ph type="dt" sz="half" idx="11"/>
          </p:nvPr>
        </p:nvSpPr>
        <p:spPr/>
        <p:txBody>
          <a:bodyPr/>
          <a:lstStyle>
            <a:lvl1pPr>
              <a:defRPr/>
            </a:lvl1pPr>
          </a:lstStyle>
          <a:p>
            <a:pPr>
              <a:defRPr/>
            </a:pPr>
            <a:fld id="{5D0C763D-E06B-4240-AD6E-C89C34B4C3A4}" type="datetime5">
              <a:rPr lang="en-US"/>
              <a:t>3-Feb-25</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p:txBody>
          <a:bodyPr/>
          <a:lstStyle>
            <a:lvl1pPr>
              <a:defRPr/>
            </a:lvl1pPr>
          </a:lstStyle>
          <a:p>
            <a:pPr>
              <a:defRPr/>
            </a:pPr>
            <a:fld id="{D06D2879-1186-4218-BD1C-4C4FDBDA518C}" type="slidenum">
              <a:rPr lang="en-IN"/>
              <a:t>‹#›</a:t>
            </a:fld>
            <a:endParaRPr lang="en-IN"/>
          </a:p>
        </p:txBody>
      </p:sp>
      <p:sp>
        <p:nvSpPr>
          <p:cNvPr id="4" name="Rectangle 49"/>
          <p:cNvSpPr>
            <a:spLocks noGrp="1" noChangeArrowheads="1"/>
          </p:cNvSpPr>
          <p:nvPr>
            <p:ph type="dt" sz="half" idx="11"/>
          </p:nvPr>
        </p:nvSpPr>
        <p:spPr/>
        <p:txBody>
          <a:bodyPr/>
          <a:lstStyle>
            <a:lvl1pPr>
              <a:defRPr/>
            </a:lvl1pPr>
          </a:lstStyle>
          <a:p>
            <a:pPr>
              <a:defRPr/>
            </a:pPr>
            <a:fld id="{A0B590DB-B566-4D42-99B6-1B1E57D8DF67}" type="datetime5">
              <a:rPr lang="en-US"/>
              <a:t>3-Feb-25</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p:txBody>
          <a:bodyPr/>
          <a:lstStyle>
            <a:lvl1pPr>
              <a:defRPr/>
            </a:lvl1pPr>
          </a:lstStyle>
          <a:p>
            <a:pPr>
              <a:defRPr/>
            </a:pPr>
            <a:fld id="{357C594D-7D8A-492D-BE37-0D84DEBB7518}" type="slidenum">
              <a:rPr lang="en-IN"/>
              <a:t>‹#›</a:t>
            </a:fld>
            <a:endParaRPr lang="en-IN"/>
          </a:p>
        </p:txBody>
      </p:sp>
      <p:sp>
        <p:nvSpPr>
          <p:cNvPr id="3" name="Rectangle 49"/>
          <p:cNvSpPr>
            <a:spLocks noGrp="1" noChangeArrowheads="1"/>
          </p:cNvSpPr>
          <p:nvPr>
            <p:ph type="dt" sz="half" idx="11"/>
          </p:nvPr>
        </p:nvSpPr>
        <p:spPr/>
        <p:txBody>
          <a:bodyPr/>
          <a:lstStyle>
            <a:lvl1pPr>
              <a:defRPr/>
            </a:lvl1pPr>
          </a:lstStyle>
          <a:p>
            <a:pPr>
              <a:defRPr/>
            </a:pPr>
            <a:fld id="{8B0A3628-4B93-495B-8257-DB9ABF29DBAC}" type="datetime5">
              <a:rPr lang="en-US"/>
              <a:t>3-Feb-25</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p:txBody>
          <a:bodyPr/>
          <a:lstStyle>
            <a:lvl1pPr>
              <a:defRPr/>
            </a:lvl1pPr>
          </a:lstStyle>
          <a:p>
            <a:pPr>
              <a:defRPr/>
            </a:pPr>
            <a:fld id="{79B5411D-9101-4D0F-9FC3-F9865FFE7BB4}" type="slidenum">
              <a:rPr lang="en-IN"/>
              <a:t>‹#›</a:t>
            </a:fld>
            <a:endParaRPr lang="en-IN"/>
          </a:p>
        </p:txBody>
      </p:sp>
      <p:sp>
        <p:nvSpPr>
          <p:cNvPr id="6" name="Rectangle 49"/>
          <p:cNvSpPr>
            <a:spLocks noGrp="1" noChangeArrowheads="1"/>
          </p:cNvSpPr>
          <p:nvPr>
            <p:ph type="dt" sz="half" idx="11"/>
          </p:nvPr>
        </p:nvSpPr>
        <p:spPr/>
        <p:txBody>
          <a:bodyPr/>
          <a:lstStyle>
            <a:lvl1pPr>
              <a:defRPr/>
            </a:lvl1pPr>
          </a:lstStyle>
          <a:p>
            <a:pPr>
              <a:defRPr/>
            </a:pPr>
            <a:fld id="{16F5554A-C45B-4ADD-B18A-FBCE91D1D6B7}" type="datetime5">
              <a:rPr lang="en-US"/>
              <a:t>3-Feb-25</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p:txBody>
          <a:bodyPr/>
          <a:lstStyle>
            <a:lvl1pPr>
              <a:defRPr/>
            </a:lvl1pPr>
          </a:lstStyle>
          <a:p>
            <a:pPr>
              <a:defRPr/>
            </a:pPr>
            <a:fld id="{D353426A-7E99-4B3C-B0EA-8E4F5886D28D}" type="slidenum">
              <a:rPr lang="en-IN"/>
              <a:t>‹#›</a:t>
            </a:fld>
            <a:endParaRPr lang="en-IN"/>
          </a:p>
        </p:txBody>
      </p:sp>
      <p:sp>
        <p:nvSpPr>
          <p:cNvPr id="6" name="Rectangle 49"/>
          <p:cNvSpPr>
            <a:spLocks noGrp="1" noChangeArrowheads="1"/>
          </p:cNvSpPr>
          <p:nvPr>
            <p:ph type="dt" sz="half" idx="11"/>
          </p:nvPr>
        </p:nvSpPr>
        <p:spPr/>
        <p:txBody>
          <a:bodyPr/>
          <a:lstStyle>
            <a:lvl1pPr>
              <a:defRPr/>
            </a:lvl1pPr>
          </a:lstStyle>
          <a:p>
            <a:pPr>
              <a:defRPr/>
            </a:pPr>
            <a:fld id="{3ED51023-1BE8-4AE4-A748-7A0A2C61C517}" type="datetime5">
              <a:rPr lang="en-US"/>
              <a:t>3-Feb-25</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p:txBody>
          <a:bodyPr/>
          <a:lstStyle>
            <a:lvl1pPr>
              <a:defRPr/>
            </a:lvl1pPr>
          </a:lstStyle>
          <a:p>
            <a:pPr>
              <a:defRPr/>
            </a:pPr>
            <a:fld id="{03B49B19-B38B-4B54-BFBC-9AF75E2D3BAA}"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0E398551-1FDD-4BEE-9222-344EE61F735C}" type="datetime5">
              <a:rPr lang="en-US"/>
              <a:t>3-Feb-25</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p:txBody>
          <a:bodyPr/>
          <a:lstStyle>
            <a:lvl1pPr>
              <a:defRPr/>
            </a:lvl1pPr>
          </a:lstStyle>
          <a:p>
            <a:pPr>
              <a:defRPr/>
            </a:pPr>
            <a:fld id="{443C0DC8-5C22-4390-A568-1201AA148C43}"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9DF9FB91-727C-4B6B-A93D-D39D91C8DC90}" type="datetime5">
              <a:rPr lang="en-US"/>
              <a:t>3-Feb-25</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9"/>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4"/>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fld id="{9672A2B6-7302-4124-A531-A1326537F1A8}" type="datetime5">
              <a:rPr lang="en-US"/>
              <a:t>3-Feb-25</a:t>
            </a:fld>
            <a:endParaRPr lang="en-US"/>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z="1200">
                <a:latin typeface="Calibri" panose="020F0502020204030204" pitchFamily="34" charset="0"/>
                <a:cs typeface="Calibri" panose="020F0502020204030204" pitchFamily="34" charset="0"/>
              </a:defRPr>
            </a:lvl1pPr>
          </a:lstStyle>
          <a:p>
            <a:pPr>
              <a:defRPr/>
            </a:pPr>
            <a:fld id="{D01474FF-C8D4-4993-B339-BE6B55D0AC10}" type="datetime5">
              <a:rPr lang="en-US" smtClean="0"/>
              <a:t>3-Feb-25</a:t>
            </a:fld>
            <a:endParaRPr lang="en-US"/>
          </a:p>
        </p:txBody>
      </p:sp>
      <p:sp>
        <p:nvSpPr>
          <p:cNvPr id="3"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9"/>
            <a:ext cx="1905000" cy="314325"/>
          </a:xfrm>
          <a:prstGeom prst="rect">
            <a:avLst/>
          </a:prstGeom>
        </p:spPr>
        <p:txBody>
          <a:bodyPr/>
          <a:lstStyle>
            <a:lvl1pPr>
              <a:defRPr sz="1200"/>
            </a:lvl1pPr>
          </a:lstStyle>
          <a:p>
            <a:pPr>
              <a:defRPr/>
            </a:pPr>
            <a:fld id="{CCE60E7C-9340-4E78-8FF1-5B9A5C8058C3}"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2"/>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fld id="{48BF9499-C23C-4B8C-8977-F9EE39F453AC}" type="datetime5">
              <a:rPr lang="en-US"/>
              <a:t>3-Feb-25</a:t>
            </a:fld>
            <a:endParaRPr lang="en-US"/>
          </a:p>
        </p:txBody>
      </p:sp>
      <p:sp>
        <p:nvSpPr>
          <p:cNvPr id="4"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pPr>
              <a:defRPr/>
            </a:pPr>
            <a:fld id="{B9A37242-22DB-4743-88F0-CDF2C6375226}"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CECF6B73-7E50-4A5A-B24D-F4AE97F3F616}" type="datetime5">
              <a:rPr lang="en-US"/>
              <a:t>3-Feb-25</a:t>
            </a:fld>
            <a:endParaRPr lang="en-US"/>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pPr>
              <a:defRPr/>
            </a:pPr>
            <a:fld id="{51EDAF45-A1ED-443F-B7DC-99AC8969684E}"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6" name="Footer Placeholder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8"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4"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z="1200">
                <a:latin typeface="Calibri" panose="020F0502020204030204" pitchFamily="34" charset="0"/>
                <a:cs typeface="Calibri" panose="020F0502020204030204" pitchFamily="34" charset="0"/>
              </a:defRPr>
            </a:lvl1pPr>
          </a:lstStyle>
          <a:p>
            <a:fld id="{E9609CBC-7A11-4AC5-866B-7670BCEC6313}" type="datetimeFigureOut">
              <a:rPr lang="en-IN" smtClean="0"/>
              <a:t>03-02-2025</a:t>
            </a:fld>
            <a:endParaRPr lang="en-IN"/>
          </a:p>
        </p:txBody>
      </p:sp>
      <p:sp>
        <p:nvSpPr>
          <p:cNvPr id="3"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7239000" y="6510789"/>
            <a:ext cx="1905000" cy="314325"/>
          </a:xfrm>
          <a:prstGeom prst="rect">
            <a:avLst/>
          </a:prstGeom>
        </p:spPr>
        <p:txBody>
          <a:bodyPr/>
          <a:lstStyle>
            <a:lvl1pPr>
              <a:defRPr sz="1200"/>
            </a:lvl1pPr>
          </a:lstStyle>
          <a:p>
            <a:fld id="{4EB5E226-0E5F-498D-ACC4-1147483C5A3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6" name="Footer Placeholder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E9609CBC-7A11-4AC5-866B-7670BCEC6313}" type="datetimeFigureOut">
              <a:rPr lang="en-IN" smtClean="0"/>
              <a:t>03-02-2025</a:t>
            </a:fld>
            <a:endParaRPr lang="en-IN"/>
          </a:p>
        </p:txBody>
      </p:sp>
      <p:sp>
        <p:nvSpPr>
          <p:cNvPr id="6" name="Footer Placeholder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3.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ln>
          <a:effectLst/>
        </p:spPr>
        <p:txBody>
          <a:bodyPr wrap="none" anchor="ctr"/>
          <a:lstStyle/>
          <a:p>
            <a:pPr>
              <a:defRPr/>
            </a:pPr>
            <a:endParaRPr lang="en-US" sz="1800">
              <a:ea typeface="+mn-ea"/>
              <a:cs typeface="+mn-cs"/>
            </a:endParaRPr>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9"/>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4"/>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ln>
        </p:spPr>
        <p:txBody>
          <a:bodyPr vert="vert270" wrap="square" lIns="91440" tIns="45720" rIns="91440" bIns="45720" numCol="1" anchor="t" anchorCtr="0" compatLnSpc="1"/>
          <a:lstStyle>
            <a:lvl1pPr algn="r" eaLnBrk="0" hangingPunct="0">
              <a:defRPr sz="1400">
                <a:solidFill>
                  <a:schemeClr val="bg1"/>
                </a:solidFill>
                <a:latin typeface="+mn-lt"/>
                <a:ea typeface="+mn-ea"/>
                <a:cs typeface="+mn-cs"/>
              </a:defRPr>
            </a:lvl1pPr>
          </a:lstStyle>
          <a:p>
            <a:fld id="{E9609CBC-7A11-4AC5-866B-7670BCEC6313}" type="datetimeFigureOut">
              <a:rPr lang="en-IN" smtClean="0"/>
              <a:t>03-02-2025</a:t>
            </a:fld>
            <a:endParaRPr lang="en-IN"/>
          </a:p>
        </p:txBody>
      </p:sp>
      <p:pic>
        <p:nvPicPr>
          <p:cNvPr id="1031" name="Picture 16"/>
          <p:cNvPicPr>
            <a:picLocks noChangeAspect="1" noChangeArrowheads="1"/>
          </p:cNvPicPr>
          <p:nvPr/>
        </p:nvPicPr>
        <p:blipFill>
          <a:blip r:embed="rId16" cstate="print"/>
          <a:srcRect/>
          <a:stretch>
            <a:fillRect/>
          </a:stretch>
        </p:blipFill>
        <p:spPr bwMode="auto">
          <a:xfrm>
            <a:off x="7733612" y="122458"/>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25435"/>
            <a:ext cx="4517898" cy="369332"/>
          </a:xfrm>
          <a:prstGeom prst="rect">
            <a:avLst/>
          </a:prstGeom>
          <a:solidFill>
            <a:srgbClr val="004282"/>
          </a:solidFill>
          <a:ln w="9525" algn="ctr">
            <a:noFill/>
            <a:miter lim="800000"/>
          </a:ln>
          <a:effectLst/>
        </p:spPr>
        <p:txBody>
          <a:bodyPr wrap="square">
            <a:spAutoFit/>
          </a:bodyPr>
          <a:lstStyle/>
          <a:p>
            <a:pPr algn="ctr">
              <a:spcBef>
                <a:spcPct val="50000"/>
              </a:spcBef>
              <a:defRPr/>
            </a:pPr>
            <a:r>
              <a:rPr lang="en-US" sz="1800" b="0">
                <a:solidFill>
                  <a:schemeClr val="bg1"/>
                </a:solidFill>
                <a:latin typeface="+mn-lt"/>
              </a:rPr>
              <a:t>GMR Institute of Technology</a:t>
            </a:r>
            <a:r>
              <a:rPr lang="en-US" sz="1800" b="0">
                <a:solidFill>
                  <a:schemeClr val="bg1"/>
                </a:solidFill>
                <a:latin typeface="Verdana" panose="020B0604030504040204" pitchFamily="34" charset="0"/>
              </a:rPr>
              <a:t> </a:t>
            </a:r>
          </a:p>
        </p:txBody>
      </p:sp>
      <p:sp>
        <p:nvSpPr>
          <p:cNvPr id="3" name="Slide Number Placeholder 2"/>
          <p:cNvSpPr>
            <a:spLocks noGrp="1"/>
          </p:cNvSpPr>
          <p:nvPr>
            <p:ph type="sldNum" sz="quarter" idx="4"/>
          </p:nvPr>
        </p:nvSpPr>
        <p:spPr>
          <a:xfrm>
            <a:off x="8547100" y="806450"/>
            <a:ext cx="48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EB5E226-0E5F-498D-ACC4-1147483C5A3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ln>
          <a:effectLst/>
        </p:spPr>
        <p:txBody>
          <a:bodyPr wrap="none" anchor="ctr"/>
          <a:lstStyle/>
          <a:p>
            <a:pPr>
              <a:defRPr/>
            </a:pPr>
            <a:endParaRPr lang="en-US" sz="240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ln>
          <a:effectLst/>
        </p:spPr>
        <p:txBody>
          <a:bodyPr wrap="none" anchor="ctr"/>
          <a:lstStyle/>
          <a:p>
            <a:pPr>
              <a:defRPr/>
            </a:pPr>
            <a:endParaRPr lang="en-US" sz="240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ln>
          <a:effectLst/>
        </p:spPr>
        <p:txBody>
          <a:bodyPr wrap="none" anchor="ctr"/>
          <a:lstStyle/>
          <a:p>
            <a:pPr>
              <a:defRPr/>
            </a:pPr>
            <a:endParaRPr lang="en-US" sz="2400">
              <a:ea typeface="+mn-ea"/>
              <a:cs typeface="+mn-cs"/>
            </a:endParaRPr>
          </a:p>
        </p:txBody>
      </p:sp>
      <p:sp>
        <p:nvSpPr>
          <p:cNvPr id="110597" name="Text Box 5"/>
          <p:cNvSpPr txBox="1">
            <a:spLocks noChangeArrowheads="1"/>
          </p:cNvSpPr>
          <p:nvPr/>
        </p:nvSpPr>
        <p:spPr bwMode="auto">
          <a:xfrm rot="-5400000">
            <a:off x="-2667000" y="3503714"/>
            <a:ext cx="5791200" cy="307777"/>
          </a:xfrm>
          <a:prstGeom prst="rect">
            <a:avLst/>
          </a:prstGeom>
          <a:noFill/>
          <a:ln w="9525" algn="ctr">
            <a:noFill/>
            <a:miter lim="800000"/>
          </a:ln>
          <a:effectLst/>
        </p:spPr>
        <p:txBody>
          <a:bodyPr>
            <a:spAutoFit/>
          </a:bodyPr>
          <a:lstStyle/>
          <a:p>
            <a:pPr algn="ctr">
              <a:spcBef>
                <a:spcPct val="50000"/>
              </a:spcBef>
              <a:defRPr/>
            </a:pPr>
            <a:r>
              <a:rPr lang="en-US" sz="1400" b="1">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ln>
          <a:effectLst/>
        </p:spPr>
        <p:txBody>
          <a:bodyPr wrap="none" anchor="ctr"/>
          <a:lstStyle/>
          <a:p>
            <a:pPr>
              <a:defRPr/>
            </a:pPr>
            <a:endParaRPr lang="en-US" sz="240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2"/>
            <a:ext cx="1219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Humility</a:t>
            </a:r>
          </a:p>
        </p:txBody>
      </p:sp>
      <p:sp>
        <p:nvSpPr>
          <p:cNvPr id="110601" name="Text Box 9"/>
          <p:cNvSpPr txBox="1">
            <a:spLocks noChangeArrowheads="1"/>
          </p:cNvSpPr>
          <p:nvPr/>
        </p:nvSpPr>
        <p:spPr bwMode="auto">
          <a:xfrm>
            <a:off x="3657600" y="152402"/>
            <a:ext cx="1981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Entrepreneurship</a:t>
            </a:r>
          </a:p>
        </p:txBody>
      </p:sp>
      <p:sp>
        <p:nvSpPr>
          <p:cNvPr id="110602" name="Text Box 10"/>
          <p:cNvSpPr txBox="1">
            <a:spLocks noChangeArrowheads="1"/>
          </p:cNvSpPr>
          <p:nvPr/>
        </p:nvSpPr>
        <p:spPr bwMode="auto">
          <a:xfrm>
            <a:off x="5791200" y="152402"/>
            <a:ext cx="1981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Teamwork</a:t>
            </a:r>
          </a:p>
        </p:txBody>
      </p:sp>
      <p:sp>
        <p:nvSpPr>
          <p:cNvPr id="110603" name="Text Box 11"/>
          <p:cNvSpPr txBox="1">
            <a:spLocks noChangeArrowheads="1"/>
          </p:cNvSpPr>
          <p:nvPr/>
        </p:nvSpPr>
        <p:spPr bwMode="auto">
          <a:xfrm>
            <a:off x="2362200" y="6519865"/>
            <a:ext cx="1219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Learning</a:t>
            </a:r>
          </a:p>
        </p:txBody>
      </p:sp>
      <p:sp>
        <p:nvSpPr>
          <p:cNvPr id="110604" name="Text Box 12"/>
          <p:cNvSpPr txBox="1">
            <a:spLocks noChangeArrowheads="1"/>
          </p:cNvSpPr>
          <p:nvPr/>
        </p:nvSpPr>
        <p:spPr bwMode="auto">
          <a:xfrm>
            <a:off x="4343400" y="6519865"/>
            <a:ext cx="1981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Social Responsibility</a:t>
            </a:r>
          </a:p>
        </p:txBody>
      </p:sp>
      <p:sp>
        <p:nvSpPr>
          <p:cNvPr id="110605" name="Text Box 13"/>
          <p:cNvSpPr txBox="1">
            <a:spLocks noChangeArrowheads="1"/>
          </p:cNvSpPr>
          <p:nvPr/>
        </p:nvSpPr>
        <p:spPr bwMode="auto">
          <a:xfrm>
            <a:off x="7162800" y="6519865"/>
            <a:ext cx="1981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Respect for Individual</a:t>
            </a:r>
          </a:p>
        </p:txBody>
      </p:sp>
      <p:sp>
        <p:nvSpPr>
          <p:cNvPr id="110606" name="Text Box 14"/>
          <p:cNvSpPr txBox="1">
            <a:spLocks noChangeArrowheads="1"/>
          </p:cNvSpPr>
          <p:nvPr/>
        </p:nvSpPr>
        <p:spPr bwMode="auto">
          <a:xfrm>
            <a:off x="0" y="6515102"/>
            <a:ext cx="18288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Deliver The Promise</a:t>
            </a:r>
          </a:p>
        </p:txBody>
      </p:sp>
      <p:sp>
        <p:nvSpPr>
          <p:cNvPr id="110607" name="Text Box 15"/>
          <p:cNvSpPr txBox="1">
            <a:spLocks noChangeArrowheads="1"/>
          </p:cNvSpPr>
          <p:nvPr/>
        </p:nvSpPr>
        <p:spPr bwMode="auto">
          <a:xfrm rot="-5400000">
            <a:off x="-2682875" y="3412124"/>
            <a:ext cx="5791200" cy="338554"/>
          </a:xfrm>
          <a:prstGeom prst="rect">
            <a:avLst/>
          </a:prstGeom>
          <a:noFill/>
          <a:ln w="9525" algn="ctr">
            <a:noFill/>
            <a:miter lim="800000"/>
          </a:ln>
          <a:effectLst/>
        </p:spPr>
        <p:txBody>
          <a:bodyPr>
            <a:spAutoFit/>
          </a:bodyPr>
          <a:lstStyle/>
          <a:p>
            <a:pPr algn="ctr">
              <a:spcBef>
                <a:spcPct val="50000"/>
              </a:spcBef>
              <a:defRPr/>
            </a:pPr>
            <a:r>
              <a:rPr lang="en-US" sz="1600" b="1">
                <a:solidFill>
                  <a:schemeClr val="bg1"/>
                </a:solidFill>
                <a:latin typeface="Verdana" panose="020B0604030504040204"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2" y="4"/>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ln>
          <a:effectLst/>
        </p:spPr>
        <p:txBody>
          <a:bodyPr vert="horz" wrap="square" lIns="91440" tIns="45720" rIns="91440" bIns="45720" numCol="1" anchor="t" anchorCtr="0" compatLnSpc="1"/>
          <a:lstStyle>
            <a:lvl1pPr algn="r">
              <a:defRPr sz="1200" i="1">
                <a:solidFill>
                  <a:schemeClr val="tx1"/>
                </a:solidFill>
                <a:ea typeface="+mn-ea"/>
                <a:cs typeface="+mn-cs"/>
              </a:defRPr>
            </a:lvl1pPr>
          </a:lstStyle>
          <a:p>
            <a:pPr>
              <a:defRPr/>
            </a:pPr>
            <a:fld id="{C9DA4647-D6BA-4DF1-A77A-751DA1F08E30}" type="slidenum">
              <a:rPr lang="en-IN"/>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ln>
          <a:effectLst/>
        </p:spPr>
        <p:txBody>
          <a:bodyPr vert="horz" wrap="square" lIns="91440" tIns="45720" rIns="91440" bIns="45720" numCol="1" anchor="t" anchorCtr="0" compatLnSpc="1"/>
          <a:lstStyle>
            <a:lvl1pPr algn="ctr">
              <a:defRPr sz="1200" i="1">
                <a:solidFill>
                  <a:schemeClr val="tx1"/>
                </a:solidFill>
                <a:ea typeface="+mn-ea"/>
                <a:cs typeface="+mn-cs"/>
              </a:defRPr>
            </a:lvl1pPr>
          </a:lstStyle>
          <a:p>
            <a:pPr>
              <a:defRPr/>
            </a:pPr>
            <a:fld id="{002C7B4F-9174-4207-8116-7C93C7294B96}" type="datetime5">
              <a:rPr lang="en-US"/>
              <a:t>3-Feb-25</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3075" name="Text Placeholder 2"/>
          <p:cNvSpPr>
            <a:spLocks noGrp="1"/>
          </p:cNvSpPr>
          <p:nvPr>
            <p:ph type="body" idx="1"/>
          </p:nvPr>
        </p:nvSpPr>
        <p:spPr bwMode="auto">
          <a:xfrm>
            <a:off x="457200" y="1600204"/>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4"/>
            <a:ext cx="2133600" cy="365125"/>
          </a:xfrm>
          <a:prstGeom prst="rect">
            <a:avLst/>
          </a:prstGeom>
        </p:spPr>
        <p:txBody>
          <a:bodyPr vert="horz" wrap="square" lIns="91440" tIns="45720" rIns="91440" bIns="45720" numCol="1" anchor="ctr" anchorCtr="0" compatLnSpc="1"/>
          <a:lstStyle>
            <a:lvl1pPr>
              <a:defRPr sz="1200">
                <a:solidFill>
                  <a:srgbClr val="898989"/>
                </a:solidFill>
                <a:ea typeface="+mn-ea"/>
                <a:cs typeface="+mn-cs"/>
              </a:defRPr>
            </a:lvl1pPr>
          </a:lstStyle>
          <a:p>
            <a:pPr>
              <a:defRPr/>
            </a:pPr>
            <a:fld id="{CAAB658B-48FF-47F0-9EEF-8394CD8AA35F}" type="datetime5">
              <a:rPr lang="en-US"/>
              <a:t>3-Feb-25</a:t>
            </a:fld>
            <a:endParaRPr lang="en-US"/>
          </a:p>
        </p:txBody>
      </p:sp>
      <p:sp>
        <p:nvSpPr>
          <p:cNvPr id="10" name="Rectangle 3"/>
          <p:cNvSpPr>
            <a:spLocks noGrp="1" noChangeArrowheads="1"/>
          </p:cNvSpPr>
          <p:nvPr>
            <p:ph type="ftr" sz="quarter" idx="3"/>
          </p:nvPr>
        </p:nvSpPr>
        <p:spPr>
          <a:xfrm>
            <a:off x="3124200" y="6356354"/>
            <a:ext cx="2895600" cy="365125"/>
          </a:xfrm>
          <a:prstGeom prst="rect">
            <a:avLst/>
          </a:prstGeom>
        </p:spPr>
        <p:txBody>
          <a:bodyPr vert="horz" wrap="square" lIns="91440" tIns="45720" rIns="91440" bIns="45720" numCol="1" anchor="ctr" anchorCtr="0" compatLnSpc="1"/>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hf hdr="0" ftr="0"/>
  <p:txStyles>
    <p:titleStyle>
      <a:lvl1pPr algn="ctr" rtl="0" eaLnBrk="1" fontAlgn="base" hangingPunct="1">
        <a:spcBef>
          <a:spcPct val="0"/>
        </a:spcBef>
        <a:spcAft>
          <a:spcPct val="0"/>
        </a:spcAft>
        <a:defRPr sz="4400" kern="1200">
          <a:solidFill>
            <a:schemeClr val="tx1"/>
          </a:solidFill>
          <a:latin typeface="Arial" panose="020B0604020202020204" pitchFamily="34" charset="0"/>
          <a:ea typeface="+mj-ea"/>
          <a:cs typeface="+mj-cs"/>
        </a:defRPr>
      </a:lvl1pPr>
      <a:lvl2pPr algn="ctr" rtl="0" eaLnBrk="1" fontAlgn="base" hangingPunct="1">
        <a:spcBef>
          <a:spcPct val="0"/>
        </a:spcBef>
        <a:spcAft>
          <a:spcPct val="0"/>
        </a:spcAft>
        <a:defRPr sz="4400">
          <a:solidFill>
            <a:schemeClr val="tx1"/>
          </a:solidFill>
          <a:latin typeface="Arial" panose="020B0604020202020204" pitchFamily="34" charset="0"/>
        </a:defRPr>
      </a:lvl2pPr>
      <a:lvl3pPr algn="ctr" rtl="0" eaLnBrk="1" fontAlgn="base" hangingPunct="1">
        <a:spcBef>
          <a:spcPct val="0"/>
        </a:spcBef>
        <a:spcAft>
          <a:spcPct val="0"/>
        </a:spcAft>
        <a:defRPr sz="4400">
          <a:solidFill>
            <a:schemeClr val="tx1"/>
          </a:solidFill>
          <a:latin typeface="Arial" panose="020B0604020202020204" pitchFamily="34" charset="0"/>
        </a:defRPr>
      </a:lvl3pPr>
      <a:lvl4pPr algn="ctr" rtl="0" eaLnBrk="1" fontAlgn="base" hangingPunct="1">
        <a:spcBef>
          <a:spcPct val="0"/>
        </a:spcBef>
        <a:spcAft>
          <a:spcPct val="0"/>
        </a:spcAft>
        <a:defRPr sz="4400">
          <a:solidFill>
            <a:schemeClr val="tx1"/>
          </a:solidFill>
          <a:latin typeface="Arial" panose="020B0604020202020204" pitchFamily="34" charset="0"/>
        </a:defRPr>
      </a:lvl4pPr>
      <a:lvl5pPr algn="ctr" rtl="0" eaLnBrk="1" fontAlgn="base" hangingPunct="1">
        <a:spcBef>
          <a:spcPct val="0"/>
        </a:spcBef>
        <a:spcAft>
          <a:spcPct val="0"/>
        </a:spcAft>
        <a:defRPr sz="4400">
          <a:solidFill>
            <a:schemeClr val="tx1"/>
          </a:solidFill>
          <a:latin typeface="Arial" panose="020B060402020202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half" idx="10"/>
          </p:nvPr>
        </p:nvSpPr>
        <p:spPr/>
        <p:txBody>
          <a:bodyPr/>
          <a:lstStyle/>
          <a:p>
            <a:pPr>
              <a:defRPr/>
            </a:pPr>
            <a:fld id="{26C00169-2767-40E7-9850-643C50CC1986}" type="datetime5">
              <a:rPr lang="en-US"/>
              <a:t>3-Feb-25</a:t>
            </a:fld>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ln>
        </p:spPr>
        <p:txBody>
          <a:bodyPr/>
          <a:lstStyle/>
          <a:p>
            <a:pPr eaLnBrk="0" hangingPunct="0">
              <a:defRPr/>
            </a:pPr>
            <a:fld id="{0BB7D5F5-0A21-4911-A5AE-A96CE83F90B6}" type="datetime5">
              <a:rPr lang="en-US" sz="1400"/>
              <a:t>3-Feb-25</a:t>
            </a:fld>
            <a:endParaRPr lang="en-US" sz="1400" dirty="0"/>
          </a:p>
        </p:txBody>
      </p:sp>
      <p:sp>
        <p:nvSpPr>
          <p:cNvPr id="10" name="Slide Number Placeholder 3"/>
          <p:cNvSpPr txBox="1">
            <a:spLocks noGrp="1"/>
          </p:cNvSpPr>
          <p:nvPr/>
        </p:nvSpPr>
        <p:spPr bwMode="auto">
          <a:xfrm>
            <a:off x="7239000" y="6415091"/>
            <a:ext cx="1905000" cy="314325"/>
          </a:xfrm>
          <a:prstGeom prst="rect">
            <a:avLst/>
          </a:prstGeom>
          <a:noFill/>
          <a:ln>
            <a:miter lim="800000"/>
          </a:ln>
        </p:spPr>
        <p:txBody>
          <a:bodyPr/>
          <a:lstStyle/>
          <a:p>
            <a:pPr algn="r" eaLnBrk="0" hangingPunct="0">
              <a:defRPr/>
            </a:pPr>
            <a:fld id="{056E73CB-34FA-445C-917D-1D0218594425}" type="slidenum">
              <a:rPr lang="en-US" sz="1400"/>
              <a:t>1</a:t>
            </a:fld>
            <a:endParaRPr lang="en-US" sz="1400" dirty="0"/>
          </a:p>
        </p:txBody>
      </p:sp>
      <p:sp>
        <p:nvSpPr>
          <p:cNvPr id="5126" name="Slide Number Placeholder 1"/>
          <p:cNvSpPr txBox="1">
            <a:spLocks noGrp="1"/>
          </p:cNvSpPr>
          <p:nvPr/>
        </p:nvSpPr>
        <p:spPr bwMode="auto">
          <a:xfrm>
            <a:off x="7924800" y="6172201"/>
            <a:ext cx="1219200" cy="476251"/>
          </a:xfrm>
          <a:prstGeom prst="rect">
            <a:avLst/>
          </a:prstGeom>
          <a:noFill/>
          <a:ln w="9525">
            <a:noFill/>
            <a:miter lim="800000"/>
          </a:ln>
        </p:spPr>
        <p:txBody>
          <a:bodyPr/>
          <a:lstStyle/>
          <a:p>
            <a:pPr algn="r"/>
            <a:fld id="{E1E9ED73-292D-4AD3-919A-4D6BF5CF2DEB}" type="slidenum">
              <a:rPr lang="en-IN" sz="1200" i="1"/>
              <a:t>1</a:t>
            </a:fld>
            <a:endParaRPr lang="en-IN" sz="1200" i="1" dirty="0"/>
          </a:p>
        </p:txBody>
      </p:sp>
      <p:sp>
        <p:nvSpPr>
          <p:cNvPr id="5127" name="Date Placeholder 2"/>
          <p:cNvSpPr txBox="1">
            <a:spLocks noGrp="1"/>
          </p:cNvSpPr>
          <p:nvPr/>
        </p:nvSpPr>
        <p:spPr bwMode="auto">
          <a:xfrm>
            <a:off x="200025" y="6096001"/>
            <a:ext cx="1371600" cy="476251"/>
          </a:xfrm>
          <a:prstGeom prst="rect">
            <a:avLst/>
          </a:prstGeom>
          <a:noFill/>
          <a:ln w="9525">
            <a:noFill/>
            <a:miter lim="800000"/>
          </a:ln>
        </p:spPr>
        <p:txBody>
          <a:bodyPr/>
          <a:lstStyle/>
          <a:p>
            <a:pPr algn="ctr"/>
            <a:fld id="{431A6F25-9475-4B00-9A62-794CECE6A410}" type="datetime5">
              <a:rPr lang="en-US" sz="1200" i="1"/>
              <a:t>3-Feb-25</a:t>
            </a:fld>
            <a:endParaRPr lang="en-US" sz="1200" i="1" dirty="0"/>
          </a:p>
        </p:txBody>
      </p:sp>
      <p:pic>
        <p:nvPicPr>
          <p:cNvPr id="5128" name="Picture 11" descr="PPTmainpage"/>
          <p:cNvPicPr>
            <a:picLocks noChangeAspect="1" noChangeArrowheads="1"/>
          </p:cNvPicPr>
          <p:nvPr/>
        </p:nvPicPr>
        <p:blipFill>
          <a:blip r:embed="rId3" cstate="print"/>
          <a:srcRect/>
          <a:stretch>
            <a:fillRect/>
          </a:stretch>
        </p:blipFill>
        <p:spPr bwMode="auto">
          <a:xfrm>
            <a:off x="372308" y="696411"/>
            <a:ext cx="8791355" cy="6161589"/>
          </a:xfrm>
          <a:prstGeom prst="rect">
            <a:avLst/>
          </a:prstGeom>
          <a:noFill/>
          <a:ln w="9525">
            <a:noFill/>
            <a:miter lim="800000"/>
            <a:headEnd/>
            <a:tailEnd/>
          </a:ln>
        </p:spPr>
      </p:pic>
      <p:sp>
        <p:nvSpPr>
          <p:cNvPr id="5129" name="Text Box 5"/>
          <p:cNvSpPr txBox="1">
            <a:spLocks noChangeArrowheads="1"/>
          </p:cNvSpPr>
          <p:nvPr/>
        </p:nvSpPr>
        <p:spPr bwMode="auto">
          <a:xfrm>
            <a:off x="1607705" y="892277"/>
            <a:ext cx="6926695" cy="658835"/>
          </a:xfrm>
          <a:prstGeom prst="rect">
            <a:avLst/>
          </a:prstGeom>
          <a:noFill/>
          <a:ln w="9525">
            <a:noFill/>
            <a:miter lim="800000"/>
          </a:ln>
        </p:spPr>
        <p:txBody>
          <a:bodyPr wrap="square">
            <a:spAutoFit/>
          </a:bodyPr>
          <a:lstStyle/>
          <a:p>
            <a:pPr eaLnBrk="0" hangingPunct="0">
              <a:lnSpc>
                <a:spcPct val="150000"/>
              </a:lnSpc>
              <a:spcBef>
                <a:spcPct val="50000"/>
              </a:spcBef>
            </a:pPr>
            <a:r>
              <a:rPr lang="en-US" sz="2800" dirty="0">
                <a:solidFill>
                  <a:schemeClr val="bg1"/>
                </a:solidFill>
                <a:latin typeface="Arial" panose="020B0604020202020204" pitchFamily="34" charset="0"/>
              </a:rPr>
              <a:t>GMR Institute of Technology, </a:t>
            </a:r>
            <a:r>
              <a:rPr lang="en-US" sz="2800" dirty="0" err="1">
                <a:solidFill>
                  <a:schemeClr val="bg1"/>
                </a:solidFill>
                <a:latin typeface="Arial" panose="020B0604020202020204" pitchFamily="34" charset="0"/>
              </a:rPr>
              <a:t>Rajam</a:t>
            </a:r>
            <a:endParaRPr lang="en-US" sz="2800" dirty="0">
              <a:solidFill>
                <a:schemeClr val="bg1"/>
              </a:solidFill>
              <a:latin typeface="Arial" panose="020B0604020202020204" pitchFamily="34" charset="0"/>
            </a:endParaRPr>
          </a:p>
        </p:txBody>
      </p:sp>
      <p:sp>
        <p:nvSpPr>
          <p:cNvPr id="13" name="Text Box 5"/>
          <p:cNvSpPr txBox="1">
            <a:spLocks noChangeArrowheads="1"/>
          </p:cNvSpPr>
          <p:nvPr/>
        </p:nvSpPr>
        <p:spPr bwMode="auto">
          <a:xfrm>
            <a:off x="381000" y="2992349"/>
            <a:ext cx="9014800" cy="2336646"/>
          </a:xfrm>
          <a:prstGeom prst="rect">
            <a:avLst/>
          </a:prstGeom>
          <a:noFill/>
          <a:ln w="9525">
            <a:noFill/>
            <a:miter lim="800000"/>
          </a:ln>
        </p:spPr>
        <p:txBody>
          <a:bodyPr wrap="square" lIns="104249" tIns="52124" rIns="104249" bIns="52124">
            <a:spAutoFit/>
          </a:bodyPr>
          <a:lstStyle/>
          <a:p>
            <a:pPr>
              <a:spcBef>
                <a:spcPts val="600"/>
              </a:spcBef>
              <a:buClr>
                <a:schemeClr val="accent1"/>
              </a:buClr>
              <a:buSzPts val="1400"/>
            </a:pPr>
            <a:endParaRPr lang="en-US" sz="2000" b="1" dirty="0">
              <a:solidFill>
                <a:srgbClr val="DDDDDD"/>
              </a:solidFill>
            </a:endParaRPr>
          </a:p>
          <a:p>
            <a:pPr>
              <a:spcBef>
                <a:spcPts val="600"/>
              </a:spcBef>
              <a:buClr>
                <a:schemeClr val="accent1"/>
              </a:buClr>
              <a:buSzPts val="1400"/>
            </a:pPr>
            <a:endParaRPr lang="en-US" sz="2000" b="1" dirty="0">
              <a:solidFill>
                <a:srgbClr val="DDDDDD"/>
              </a:solidFill>
            </a:endParaRPr>
          </a:p>
          <a:p>
            <a:pPr>
              <a:spcBef>
                <a:spcPts val="0"/>
              </a:spcBef>
              <a:buClr>
                <a:schemeClr val="accent1"/>
              </a:buClr>
              <a:buSzPts val="1400"/>
            </a:pPr>
            <a:endParaRPr lang="en-US" sz="2000" b="1" dirty="0">
              <a:solidFill>
                <a:srgbClr val="DDDDDD"/>
              </a:solidFill>
              <a:cs typeface="Times New Roman" panose="02020603050405020304" pitchFamily="18" charset="0"/>
            </a:endParaRPr>
          </a:p>
          <a:p>
            <a:pPr>
              <a:spcBef>
                <a:spcPts val="0"/>
              </a:spcBef>
              <a:buClr>
                <a:schemeClr val="accent1"/>
              </a:buClr>
              <a:buSzPts val="1400"/>
            </a:pPr>
            <a:r>
              <a:rPr lang="en-US" sz="2000" b="1" dirty="0">
                <a:solidFill>
                  <a:schemeClr val="accent6">
                    <a:lumMod val="20000"/>
                    <a:lumOff val="80000"/>
                  </a:schemeClr>
                </a:solidFill>
                <a:cs typeface="Times New Roman" panose="02020603050405020304" pitchFamily="18" charset="0"/>
              </a:rPr>
              <a:t>Project Supervisor                       		P .Indhumathi</a:t>
            </a:r>
            <a:r>
              <a:rPr lang="en-US" sz="2000" dirty="0">
                <a:solidFill>
                  <a:schemeClr val="accent6">
                    <a:lumMod val="20000"/>
                    <a:lumOff val="80000"/>
                  </a:schemeClr>
                </a:solidFill>
                <a:cs typeface="Times New Roman" panose="02020603050405020304" pitchFamily="18" charset="0"/>
              </a:rPr>
              <a:t>           </a:t>
            </a:r>
            <a:r>
              <a:rPr lang="en-US" sz="2000" b="1" dirty="0">
                <a:solidFill>
                  <a:schemeClr val="accent6">
                    <a:lumMod val="20000"/>
                    <a:lumOff val="80000"/>
                  </a:schemeClr>
                </a:solidFill>
                <a:cs typeface="Times New Roman" panose="02020603050405020304" pitchFamily="18" charset="0"/>
              </a:rPr>
              <a:t>(21341A1298)</a:t>
            </a:r>
          </a:p>
          <a:p>
            <a:pPr>
              <a:spcBef>
                <a:spcPts val="0"/>
              </a:spcBef>
              <a:buClr>
                <a:schemeClr val="accent1"/>
              </a:buClr>
              <a:buSzPts val="1400"/>
            </a:pPr>
            <a:r>
              <a:rPr lang="en-US" sz="2000" b="1" dirty="0">
                <a:solidFill>
                  <a:schemeClr val="accent6">
                    <a:lumMod val="20000"/>
                    <a:lumOff val="80000"/>
                  </a:schemeClr>
                </a:solidFill>
                <a:cs typeface="Times New Roman" panose="02020603050405020304" pitchFamily="18" charset="0"/>
              </a:rPr>
              <a:t>Dr. K. Aravind                                        	T. Yamu</a:t>
            </a:r>
            <a:r>
              <a:rPr lang="en-US" sz="2000" b="1" dirty="0" err="1">
                <a:solidFill>
                  <a:schemeClr val="accent6">
                    <a:lumMod val="20000"/>
                    <a:lumOff val="80000"/>
                  </a:schemeClr>
                </a:solidFill>
                <a:cs typeface="Times New Roman" panose="02020603050405020304" pitchFamily="18" charset="0"/>
              </a:rPr>
              <a:t>na</a:t>
            </a:r>
            <a:r>
              <a:rPr lang="en-US" sz="2000" b="1" dirty="0">
                <a:solidFill>
                  <a:schemeClr val="accent6">
                    <a:lumMod val="20000"/>
                    <a:lumOff val="80000"/>
                  </a:schemeClr>
                </a:solidFill>
                <a:cs typeface="Times New Roman" panose="02020603050405020304" pitchFamily="18" charset="0"/>
              </a:rPr>
              <a:t>                 (21341A12B7)</a:t>
            </a:r>
          </a:p>
          <a:p>
            <a:pPr>
              <a:spcBef>
                <a:spcPts val="0"/>
              </a:spcBef>
              <a:buClr>
                <a:schemeClr val="accent1"/>
              </a:buClr>
              <a:buSzPts val="1400"/>
            </a:pPr>
            <a:r>
              <a:rPr lang="en-US" sz="2000" b="1" dirty="0">
                <a:solidFill>
                  <a:schemeClr val="accent6">
                    <a:lumMod val="20000"/>
                    <a:lumOff val="80000"/>
                  </a:schemeClr>
                </a:solidFill>
                <a:cs typeface="Times New Roman" panose="02020603050405020304" pitchFamily="18" charset="0"/>
              </a:rPr>
              <a:t>Assistant Professor                                 	M. Gaffar                  (21341A1275)</a:t>
            </a:r>
          </a:p>
          <a:p>
            <a:pPr>
              <a:spcBef>
                <a:spcPts val="0"/>
              </a:spcBef>
              <a:buClr>
                <a:schemeClr val="accent1"/>
              </a:buClr>
              <a:buSzPts val="1400"/>
            </a:pPr>
            <a:r>
              <a:rPr lang="en-US" sz="2000" b="1" dirty="0">
                <a:solidFill>
                  <a:schemeClr val="accent6">
                    <a:lumMod val="20000"/>
                    <a:lumOff val="80000"/>
                  </a:schemeClr>
                </a:solidFill>
                <a:cs typeface="Times New Roman" panose="02020603050405020304" pitchFamily="18" charset="0"/>
              </a:rPr>
              <a:t>Department of IT                                   	S. Sai Srinivas           (21341A12B4)</a:t>
            </a:r>
            <a:endParaRPr lang="en-US" sz="1400" b="1" dirty="0">
              <a:solidFill>
                <a:srgbClr val="FFFFFF"/>
              </a:solidFill>
              <a:latin typeface="Cambria" panose="02040503050406030204" pitchFamily="18" charset="0"/>
              <a:cs typeface="Arial" panose="020B0604020202020204" pitchFamily="34" charset="0"/>
            </a:endParaRPr>
          </a:p>
        </p:txBody>
      </p:sp>
      <p:sp>
        <p:nvSpPr>
          <p:cNvPr id="2" name="Rectangle 1"/>
          <p:cNvSpPr/>
          <p:nvPr/>
        </p:nvSpPr>
        <p:spPr>
          <a:xfrm>
            <a:off x="973667" y="2262818"/>
            <a:ext cx="7352186" cy="954107"/>
          </a:xfrm>
          <a:prstGeom prst="rect">
            <a:avLst/>
          </a:prstGeom>
        </p:spPr>
        <p:txBody>
          <a:bodyPr wrap="square">
            <a:spAutoFit/>
          </a:bodyPr>
          <a:lstStyle/>
          <a:p>
            <a:pPr algn="ctr" eaLnBrk="0" hangingPunct="0"/>
            <a:r>
              <a:rPr lang="en-US" altLang="en-US" sz="2800" b="1" dirty="0">
                <a:solidFill>
                  <a:schemeClr val="bg1"/>
                </a:solidFill>
                <a:cs typeface="Times New Roman" panose="02020603050405020304" pitchFamily="18" charset="0"/>
              </a:rPr>
              <a:t>An ensemble technique for SQL injection Attack (SQLiA) detection in Web Applications</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66516-B492-C7E1-AC0E-6026BCF9A6A3}"/>
              </a:ext>
            </a:extLst>
          </p:cNvPr>
          <p:cNvSpPr txBox="1"/>
          <p:nvPr/>
        </p:nvSpPr>
        <p:spPr>
          <a:xfrm>
            <a:off x="393290" y="688258"/>
            <a:ext cx="8642555" cy="6326732"/>
          </a:xfrm>
          <a:prstGeom prst="rect">
            <a:avLst/>
          </a:prstGeom>
          <a:noFill/>
        </p:spPr>
        <p:txBody>
          <a:bodyPr wrap="square">
            <a:spAutoFit/>
          </a:bodyPr>
          <a:lstStyle/>
          <a:p>
            <a:pPr>
              <a:lnSpc>
                <a:spcPct val="150000"/>
              </a:lnSpc>
            </a:pPr>
            <a:r>
              <a:rPr lang="en-IN" altLang="en-US" sz="1600" b="1" dirty="0">
                <a:solidFill>
                  <a:schemeClr val="tx1"/>
                </a:solidFill>
              </a:rPr>
              <a:t>5.</a:t>
            </a:r>
            <a:r>
              <a:rPr lang="en-US" altLang="en-US" sz="1600" b="1" dirty="0">
                <a:solidFill>
                  <a:schemeClr val="tx1"/>
                </a:solidFill>
              </a:rPr>
              <a:t>Tram, D. T. N., &amp; Cam, N. T. (2024, August). </a:t>
            </a:r>
            <a:r>
              <a:rPr lang="en-US" altLang="en-US" sz="1600" b="1" dirty="0" err="1">
                <a:solidFill>
                  <a:schemeClr val="tx1"/>
                </a:solidFill>
              </a:rPr>
              <a:t>uitSQLid</a:t>
            </a:r>
            <a:r>
              <a:rPr lang="en-US" altLang="en-US" sz="1600" b="1" dirty="0">
                <a:solidFill>
                  <a:schemeClr val="tx1"/>
                </a:solidFill>
              </a:rPr>
              <a:t>: SQL Injection Detection Using Multi Deep Learning Models Approach. In 2024 International Conference on Information Management and Technology (</a:t>
            </a:r>
            <a:r>
              <a:rPr lang="en-US" altLang="en-US" sz="1600" b="1" dirty="0" err="1">
                <a:solidFill>
                  <a:schemeClr val="tx1"/>
                </a:solidFill>
              </a:rPr>
              <a:t>ICIMTech</a:t>
            </a:r>
            <a:r>
              <a:rPr lang="en-US" altLang="en-US" sz="1600" b="1" dirty="0">
                <a:solidFill>
                  <a:schemeClr val="tx1"/>
                </a:solidFill>
              </a:rPr>
              <a:t>) (pp. 765-770). IEEE.</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 paper presents </a:t>
            </a:r>
            <a:r>
              <a:rPr lang="en-US" altLang="en-US" sz="1600" dirty="0" err="1">
                <a:ln>
                  <a:solidFill>
                    <a:schemeClr val="bg1">
                      <a:lumMod val="50000"/>
                    </a:schemeClr>
                  </a:solidFill>
                </a:ln>
                <a:solidFill>
                  <a:schemeClr val="tx1"/>
                </a:solidFill>
                <a:cs typeface="Times New Roman" panose="02020603050405020304" pitchFamily="18" charset="0"/>
              </a:rPr>
              <a:t>uitSQLid</a:t>
            </a:r>
            <a:r>
              <a:rPr lang="en-US" altLang="en-US" sz="1600" dirty="0">
                <a:ln>
                  <a:solidFill>
                    <a:schemeClr val="bg1">
                      <a:lumMod val="50000"/>
                    </a:schemeClr>
                  </a:solidFill>
                </a:ln>
                <a:solidFill>
                  <a:schemeClr val="tx1"/>
                </a:solidFill>
                <a:cs typeface="Times New Roman" panose="02020603050405020304" pitchFamily="18" charset="0"/>
              </a:rPr>
              <a:t>, a system for detecting SQL injection attacks using deep learning and NLP, emphasizing model diversity and feature extraction for improved accuracy.</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 study utilizes a dataset of 30,905 SQL queries, comprising 19,537 labeled as normal (label 0) and 11,382 as SQL injection attacks (label 1).</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a:t>
            </a:r>
            <a:r>
              <a:rPr lang="en-IN" altLang="en-US" sz="1600" dirty="0">
                <a:ln>
                  <a:solidFill>
                    <a:schemeClr val="bg1">
                      <a:lumMod val="50000"/>
                    </a:schemeClr>
                  </a:solidFill>
                </a:ln>
                <a:solidFill>
                  <a:schemeClr val="tx1"/>
                </a:solidFill>
                <a:cs typeface="Times New Roman" panose="02020603050405020304" pitchFamily="18" charset="0"/>
              </a:rPr>
              <a:t>Proposed Models like </a:t>
            </a:r>
            <a:r>
              <a:rPr lang="en-US" altLang="en-US" sz="1600" dirty="0">
                <a:ln>
                  <a:solidFill>
                    <a:schemeClr val="bg1">
                      <a:lumMod val="50000"/>
                    </a:schemeClr>
                  </a:solidFill>
                </a:ln>
                <a:solidFill>
                  <a:schemeClr val="tx1"/>
                </a:solidFill>
                <a:cs typeface="Times New Roman" panose="02020603050405020304" pitchFamily="18" charset="0"/>
              </a:rPr>
              <a:t>CNN and LSTM models to detect SQL injection attacks, achieving a peak accuracy of 99.73% with CNN and 99.66% with LSTM, both employing the </a:t>
            </a:r>
            <a:r>
              <a:rPr lang="en-US" altLang="en-US" sz="1600" dirty="0" err="1">
                <a:ln>
                  <a:solidFill>
                    <a:schemeClr val="bg1">
                      <a:lumMod val="50000"/>
                    </a:schemeClr>
                  </a:solidFill>
                </a:ln>
                <a:solidFill>
                  <a:schemeClr val="tx1"/>
                </a:solidFill>
                <a:cs typeface="Times New Roman" panose="02020603050405020304" pitchFamily="18" charset="0"/>
              </a:rPr>
              <a:t>DistilBERT</a:t>
            </a:r>
            <a:r>
              <a:rPr lang="en-US" altLang="en-US" sz="1600" dirty="0">
                <a:ln>
                  <a:solidFill>
                    <a:schemeClr val="bg1">
                      <a:lumMod val="50000"/>
                    </a:schemeClr>
                  </a:solidFill>
                </a:ln>
                <a:solidFill>
                  <a:schemeClr val="tx1"/>
                </a:solidFill>
                <a:cs typeface="Times New Roman" panose="02020603050405020304" pitchFamily="18" charset="0"/>
              </a:rPr>
              <a:t> feature extraction method. </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 paper identifies two main limitations: a small dataset and the use of isolated detection models. To overcome these challenges, it suggests expanding the dataset and incorporating adversarial networks to improve detection performance. </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 proposed system effectively detects SQL injection attacks by employing multiple NLP models—BERT, </a:t>
            </a:r>
            <a:r>
              <a:rPr lang="en-US" altLang="en-US" sz="1600" dirty="0" err="1">
                <a:ln>
                  <a:solidFill>
                    <a:schemeClr val="bg1">
                      <a:lumMod val="50000"/>
                    </a:schemeClr>
                  </a:solidFill>
                </a:ln>
                <a:solidFill>
                  <a:schemeClr val="tx1"/>
                </a:solidFill>
                <a:cs typeface="Times New Roman" panose="02020603050405020304" pitchFamily="18" charset="0"/>
              </a:rPr>
              <a:t>DistilBERT</a:t>
            </a:r>
            <a:r>
              <a:rPr lang="en-US" altLang="en-US" sz="1600" dirty="0">
                <a:ln>
                  <a:solidFill>
                    <a:schemeClr val="bg1">
                      <a:lumMod val="50000"/>
                    </a:schemeClr>
                  </a:solidFill>
                </a:ln>
                <a:solidFill>
                  <a:schemeClr val="tx1"/>
                </a:solidFill>
                <a:cs typeface="Times New Roman" panose="02020603050405020304" pitchFamily="18" charset="0"/>
              </a:rPr>
              <a:t>, and Word2Vec—for feature extraction, thereby enhancing detection robustness.</a:t>
            </a:r>
          </a:p>
          <a:p>
            <a:pPr>
              <a:lnSpc>
                <a:spcPct val="150000"/>
              </a:lnSpc>
            </a:pPr>
            <a:endParaRPr lang="en-US" altLang="en-US" sz="1600" b="1" dirty="0">
              <a:solidFill>
                <a:schemeClr val="tx1"/>
              </a:solidFill>
            </a:endParaRPr>
          </a:p>
        </p:txBody>
      </p:sp>
      <p:sp>
        <p:nvSpPr>
          <p:cNvPr id="5" name="TextBox 4">
            <a:extLst>
              <a:ext uri="{FF2B5EF4-FFF2-40B4-BE49-F238E27FC236}">
                <a16:creationId xmlns:a16="http://schemas.microsoft.com/office/drawing/2014/main" id="{16408604-5023-D5C6-BBC6-D5885DBB56C8}"/>
              </a:ext>
            </a:extLst>
          </p:cNvPr>
          <p:cNvSpPr txBox="1"/>
          <p:nvPr/>
        </p:nvSpPr>
        <p:spPr>
          <a:xfrm>
            <a:off x="973394" y="226142"/>
            <a:ext cx="5877231"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SURVEY-5</a:t>
            </a:r>
          </a:p>
        </p:txBody>
      </p:sp>
    </p:spTree>
    <p:extLst>
      <p:ext uri="{BB962C8B-B14F-4D97-AF65-F5344CB8AC3E}">
        <p14:creationId xmlns:p14="http://schemas.microsoft.com/office/powerpoint/2010/main" val="43178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BB72A-E2AF-E73E-AF2F-3D4757CDDE46}"/>
              </a:ext>
            </a:extLst>
          </p:cNvPr>
          <p:cNvSpPr txBox="1"/>
          <p:nvPr/>
        </p:nvSpPr>
        <p:spPr>
          <a:xfrm>
            <a:off x="442452" y="747252"/>
            <a:ext cx="8701548" cy="5983241"/>
          </a:xfrm>
          <a:prstGeom prst="rect">
            <a:avLst/>
          </a:prstGeom>
          <a:noFill/>
        </p:spPr>
        <p:txBody>
          <a:bodyPr wrap="square">
            <a:spAutoFit/>
          </a:bodyPr>
          <a:lstStyle/>
          <a:p>
            <a:pPr algn="just">
              <a:lnSpc>
                <a:spcPct val="150000"/>
              </a:lnSpc>
            </a:pPr>
            <a:r>
              <a:rPr lang="en-IN" altLang="en-US" sz="1600" b="1" dirty="0">
                <a:solidFill>
                  <a:schemeClr val="tx1"/>
                </a:solidFill>
              </a:rPr>
              <a:t>6.</a:t>
            </a:r>
            <a:r>
              <a:rPr lang="en-US" altLang="en-US" sz="1600" b="1" dirty="0">
                <a:solidFill>
                  <a:schemeClr val="tx1"/>
                </a:solidFill>
              </a:rPr>
              <a:t>Sun, H., Du, Y., &amp; Li, Q. (2023). Deep Learning-Based Detection Technology for SQL Injection Research and Implementation. Applied Sciences, 13(16), 9466.</a:t>
            </a:r>
          </a:p>
          <a:p>
            <a:pPr marL="285750" indent="-285750" algn="just">
              <a:lnSpc>
                <a:spcPct val="150000"/>
              </a:lnSpc>
              <a:buFont typeface="Wingdings" panose="05000000000000000000" charset="0"/>
              <a:buChar char="Ø"/>
            </a:pPr>
            <a:r>
              <a:rPr lang="en-US" altLang="en-US" sz="1500" dirty="0">
                <a:solidFill>
                  <a:schemeClr val="tx1"/>
                </a:solidFill>
              </a:rPr>
              <a:t>The paper </a:t>
            </a:r>
            <a:r>
              <a:rPr lang="en-IN" altLang="en-US" sz="1500" dirty="0">
                <a:solidFill>
                  <a:schemeClr val="tx1"/>
                </a:solidFill>
              </a:rPr>
              <a:t>focuses on </a:t>
            </a:r>
            <a:r>
              <a:rPr lang="en-US" altLang="en-US" sz="1500" dirty="0">
                <a:solidFill>
                  <a:schemeClr val="tx1"/>
                </a:solidFill>
              </a:rPr>
              <a:t> deep learning-based method for detecting SQL injection attacks, addressing challenges like diverse attack patterns and effective feature extraction. It employs enhanced </a:t>
            </a:r>
            <a:r>
              <a:rPr lang="en-US" altLang="en-US" sz="1500" dirty="0" err="1">
                <a:solidFill>
                  <a:schemeClr val="tx1"/>
                </a:solidFill>
              </a:rPr>
              <a:t>TextCNN</a:t>
            </a:r>
            <a:r>
              <a:rPr lang="en-US" altLang="en-US" sz="1500" dirty="0">
                <a:solidFill>
                  <a:schemeClr val="tx1"/>
                </a:solidFill>
              </a:rPr>
              <a:t> and LSTM models to improve detection performance</a:t>
            </a:r>
          </a:p>
          <a:p>
            <a:pPr marL="285750" indent="-285750" algn="just">
              <a:lnSpc>
                <a:spcPct val="150000"/>
              </a:lnSpc>
              <a:buFont typeface="Wingdings" panose="05000000000000000000" charset="0"/>
              <a:buChar char="Ø"/>
            </a:pPr>
            <a:r>
              <a:rPr lang="en-US" altLang="en-US" sz="1500" dirty="0">
                <a:solidFill>
                  <a:schemeClr val="tx1"/>
                </a:solidFill>
              </a:rPr>
              <a:t>The  dataset comprises 10,052 SQL injection samples, collected from various sources, including a specific SQL injection sample generation tool and </a:t>
            </a:r>
            <a:r>
              <a:rPr lang="en-US" altLang="en-US" sz="1500" dirty="0" err="1">
                <a:solidFill>
                  <a:schemeClr val="tx1"/>
                </a:solidFill>
              </a:rPr>
              <a:t>SQLmap</a:t>
            </a:r>
            <a:r>
              <a:rPr lang="en-US" altLang="en-US" sz="1500" dirty="0">
                <a:solidFill>
                  <a:schemeClr val="tx1"/>
                </a:solidFill>
              </a:rPr>
              <a:t>. These samples encompass multiple SQL dialects from different database management systems. </a:t>
            </a:r>
          </a:p>
          <a:p>
            <a:pPr marL="285750" indent="-285750" algn="just">
              <a:lnSpc>
                <a:spcPct val="150000"/>
              </a:lnSpc>
              <a:buFont typeface="Wingdings" panose="05000000000000000000" charset="0"/>
              <a:buChar char="Ø"/>
            </a:pPr>
            <a:r>
              <a:rPr lang="en-US" altLang="en-US" sz="1500" dirty="0">
                <a:solidFill>
                  <a:schemeClr val="tx1"/>
                </a:solidFill>
              </a:rPr>
              <a:t>The </a:t>
            </a:r>
            <a:r>
              <a:rPr lang="en-IN" altLang="en-US" sz="1500" dirty="0">
                <a:solidFill>
                  <a:schemeClr val="tx1"/>
                </a:solidFill>
              </a:rPr>
              <a:t>Proposed Models like </a:t>
            </a:r>
            <a:r>
              <a:rPr lang="en-US" altLang="en-US" sz="1500" dirty="0" err="1">
                <a:solidFill>
                  <a:schemeClr val="tx1"/>
                </a:solidFill>
              </a:rPr>
              <a:t>TextCNN</a:t>
            </a:r>
            <a:r>
              <a:rPr lang="en-US" altLang="en-US" sz="1500" dirty="0">
                <a:solidFill>
                  <a:schemeClr val="tx1"/>
                </a:solidFill>
              </a:rPr>
              <a:t> for local feature extraction and a Bidirectional LSTM (Bi-LSTM) for sequence analysis. Integrating an attention mechanism and pre-trained BERT features, the model achieves a detection accuracy of 99.19%.</a:t>
            </a:r>
          </a:p>
          <a:p>
            <a:pPr marL="285750" indent="-285750" algn="just">
              <a:lnSpc>
                <a:spcPct val="150000"/>
              </a:lnSpc>
              <a:buFont typeface="Wingdings" panose="05000000000000000000" charset="0"/>
              <a:buChar char="Ø"/>
            </a:pPr>
            <a:r>
              <a:rPr lang="en-US" altLang="en-US" sz="1500" dirty="0">
                <a:solidFill>
                  <a:schemeClr val="tx1"/>
                </a:solidFill>
              </a:rPr>
              <a:t>The paper identifies two main challenges: the scarcity of publicly available SQL injection datasets, which can lead to overfitting during training, and the need for further exploration in converting SQL samples into feature vectors. </a:t>
            </a:r>
          </a:p>
          <a:p>
            <a:pPr marL="285750" indent="-285750" algn="just">
              <a:lnSpc>
                <a:spcPct val="150000"/>
              </a:lnSpc>
              <a:buFont typeface="Wingdings" panose="05000000000000000000" charset="0"/>
              <a:buChar char="Ø"/>
            </a:pPr>
            <a:r>
              <a:rPr lang="en-US" altLang="en-US" sz="1500" dirty="0">
                <a:solidFill>
                  <a:schemeClr val="tx1"/>
                </a:solidFill>
              </a:rPr>
              <a:t>The proposed method effectively reduces false positives and negatives while enhancing detection accuracy. By leveraging deep learning's capability to automatically learn features, it offers scalability and adaptability to various SQL injection attacks</a:t>
            </a:r>
            <a:r>
              <a:rPr lang="en-US" altLang="en-US" sz="1200" dirty="0">
                <a:solidFill>
                  <a:schemeClr val="tx1"/>
                </a:solidFill>
              </a:rPr>
              <a:t>. </a:t>
            </a:r>
          </a:p>
        </p:txBody>
      </p:sp>
      <p:sp>
        <p:nvSpPr>
          <p:cNvPr id="5" name="TextBox 4">
            <a:extLst>
              <a:ext uri="{FF2B5EF4-FFF2-40B4-BE49-F238E27FC236}">
                <a16:creationId xmlns:a16="http://schemas.microsoft.com/office/drawing/2014/main" id="{F74F0473-DF1A-1173-C214-DD61D93E1566}"/>
              </a:ext>
            </a:extLst>
          </p:cNvPr>
          <p:cNvSpPr txBox="1"/>
          <p:nvPr/>
        </p:nvSpPr>
        <p:spPr>
          <a:xfrm>
            <a:off x="934065" y="127507"/>
            <a:ext cx="5877232"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SURVEY-6</a:t>
            </a:r>
          </a:p>
        </p:txBody>
      </p:sp>
    </p:spTree>
    <p:extLst>
      <p:ext uri="{BB962C8B-B14F-4D97-AF65-F5344CB8AC3E}">
        <p14:creationId xmlns:p14="http://schemas.microsoft.com/office/powerpoint/2010/main" val="377169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EFB79-5205-CEE5-603B-CBAE0D97BD50}"/>
              </a:ext>
            </a:extLst>
          </p:cNvPr>
          <p:cNvSpPr txBox="1"/>
          <p:nvPr/>
        </p:nvSpPr>
        <p:spPr>
          <a:xfrm>
            <a:off x="983226" y="167148"/>
            <a:ext cx="5867399" cy="830997"/>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SURVEY-7</a:t>
            </a:r>
          </a:p>
          <a:p>
            <a:endParaRPr lang="en-IN" b="1" dirty="0">
              <a:solidFill>
                <a:srgbClr val="FF9900"/>
              </a:solidFill>
              <a:cs typeface="Times New Roman" panose="02020603050405020304" pitchFamily="18" charset="0"/>
            </a:endParaRPr>
          </a:p>
        </p:txBody>
      </p:sp>
      <p:sp>
        <p:nvSpPr>
          <p:cNvPr id="5" name="TextBox 4">
            <a:extLst>
              <a:ext uri="{FF2B5EF4-FFF2-40B4-BE49-F238E27FC236}">
                <a16:creationId xmlns:a16="http://schemas.microsoft.com/office/drawing/2014/main" id="{460EDA56-37C4-ED66-4FBD-EAF5B6CE2E66}"/>
              </a:ext>
            </a:extLst>
          </p:cNvPr>
          <p:cNvSpPr txBox="1"/>
          <p:nvPr/>
        </p:nvSpPr>
        <p:spPr>
          <a:xfrm>
            <a:off x="412954" y="582646"/>
            <a:ext cx="8662219" cy="6006324"/>
          </a:xfrm>
          <a:prstGeom prst="rect">
            <a:avLst/>
          </a:prstGeom>
          <a:noFill/>
        </p:spPr>
        <p:txBody>
          <a:bodyPr wrap="square">
            <a:spAutoFit/>
          </a:bodyPr>
          <a:lstStyle/>
          <a:p>
            <a:pPr marL="0" indent="0" algn="just">
              <a:lnSpc>
                <a:spcPct val="150000"/>
              </a:lnSpc>
              <a:buFont typeface="Wingdings" panose="05000000000000000000" charset="0"/>
              <a:buNone/>
            </a:pPr>
            <a:r>
              <a:rPr lang="en-US" altLang="en-US" sz="1600" b="1" dirty="0">
                <a:solidFill>
                  <a:schemeClr val="tx1"/>
                </a:solidFill>
              </a:rPr>
              <a:t>7.Thalji, N., Raza, A., Islam, M. S., Samee, N. A., &amp; Jamjoom, M. M. (2023). AE-Net: Novel Autoencoder-Based Deep Features for SQL Injection Attack Detection. IEEE Access, 11, 135507-135516.</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Paper focuses on SQL injection attacks, highlighting their threat to database applications. It critiques existing methods, identifies research gaps, and stresses the need for better detection strategies.</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Paper used a public SQL query dataset with three files—"sqli.csv," "sqliv2.csv," and "SQLiV3.csv." After preprocessing, it included 46,392 queries, nearly balanced between 'Attack' (23,555) and 'Benign' (22,837) labels.</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Proposed Models like machine learning, including a novel Autoencoder (AE-Net) for feature extraction. The extreme gradient boosting classifier achieved a 0.99 k-fold accuracy in SQL injection detection.</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paper highlights limitations such as the absence of detailed performance metrics like precision and recall in certain models and the inadequate assessment of the model’s adaptability to various attack scenarios.</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AE-Net model autonomously detects SQL injection techniques, improving usability and scalability. Its automatic feature engineering and high accuracy mark a significant advancement in SQL injection detection.</a:t>
            </a:r>
          </a:p>
        </p:txBody>
      </p:sp>
    </p:spTree>
    <p:extLst>
      <p:ext uri="{BB962C8B-B14F-4D97-AF65-F5344CB8AC3E}">
        <p14:creationId xmlns:p14="http://schemas.microsoft.com/office/powerpoint/2010/main" val="176515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55184-7497-D3FE-4370-A1C6E2BC3B2D}"/>
              </a:ext>
            </a:extLst>
          </p:cNvPr>
          <p:cNvSpPr txBox="1"/>
          <p:nvPr/>
        </p:nvSpPr>
        <p:spPr>
          <a:xfrm>
            <a:off x="875071" y="226142"/>
            <a:ext cx="5975554" cy="830997"/>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SURVEY-8</a:t>
            </a:r>
          </a:p>
          <a:p>
            <a:endParaRPr lang="en-IN" b="1" dirty="0">
              <a:solidFill>
                <a:srgbClr val="FF9900"/>
              </a:solidFill>
              <a:cs typeface="Times New Roman" panose="02020603050405020304" pitchFamily="18" charset="0"/>
            </a:endParaRPr>
          </a:p>
        </p:txBody>
      </p:sp>
      <p:sp>
        <p:nvSpPr>
          <p:cNvPr id="7" name="TextBox 6">
            <a:extLst>
              <a:ext uri="{FF2B5EF4-FFF2-40B4-BE49-F238E27FC236}">
                <a16:creationId xmlns:a16="http://schemas.microsoft.com/office/drawing/2014/main" id="{578F4358-365A-A609-E557-A168F902D072}"/>
              </a:ext>
            </a:extLst>
          </p:cNvPr>
          <p:cNvSpPr txBox="1"/>
          <p:nvPr/>
        </p:nvSpPr>
        <p:spPr>
          <a:xfrm>
            <a:off x="486697" y="731705"/>
            <a:ext cx="8524568" cy="5290744"/>
          </a:xfrm>
          <a:prstGeom prst="rect">
            <a:avLst/>
          </a:prstGeom>
          <a:noFill/>
        </p:spPr>
        <p:txBody>
          <a:bodyPr wrap="square">
            <a:spAutoFit/>
          </a:bodyPr>
          <a:lstStyle/>
          <a:p>
            <a:pPr marL="0" indent="0">
              <a:lnSpc>
                <a:spcPct val="150000"/>
              </a:lnSpc>
              <a:buFont typeface="Wingdings" panose="05000000000000000000" charset="0"/>
              <a:buNone/>
            </a:pPr>
            <a:r>
              <a:rPr lang="en-US" altLang="en-US" sz="1600" b="1" dirty="0">
                <a:solidFill>
                  <a:schemeClr val="tx1"/>
                </a:solidFill>
              </a:rPr>
              <a:t>8.Muhammad, T., &amp; </a:t>
            </a:r>
            <a:r>
              <a:rPr lang="en-US" altLang="en-US" sz="1600" b="1" dirty="0" err="1">
                <a:solidFill>
                  <a:schemeClr val="tx1"/>
                </a:solidFill>
              </a:rPr>
              <a:t>Ghafory</a:t>
            </a:r>
            <a:r>
              <a:rPr lang="en-US" altLang="en-US" sz="1600" b="1" dirty="0">
                <a:solidFill>
                  <a:schemeClr val="tx1"/>
                </a:solidFill>
              </a:rPr>
              <a:t>, H. (2022). </a:t>
            </a:r>
            <a:r>
              <a:rPr lang="en-US" altLang="en-US" sz="1600" b="1" dirty="0" err="1">
                <a:solidFill>
                  <a:schemeClr val="tx1"/>
                </a:solidFill>
              </a:rPr>
              <a:t>Sql</a:t>
            </a:r>
            <a:r>
              <a:rPr lang="en-US" altLang="en-US" sz="1600" b="1" dirty="0">
                <a:solidFill>
                  <a:schemeClr val="tx1"/>
                </a:solidFill>
              </a:rPr>
              <a:t> injection attack detection using machine learning algorithm. Mesopotamian journal of cybersecurity, 2022, 5-17.</a:t>
            </a:r>
            <a:endParaRPr lang="en-US" altLang="en-US" sz="1500" dirty="0">
              <a:solidFill>
                <a:schemeClr val="tx1">
                  <a:lumMod val="50000"/>
                  <a:lumOff val="50000"/>
                </a:schemeClr>
              </a:solidFill>
            </a:endParaRPr>
          </a:p>
          <a:p>
            <a:pPr marL="285750" indent="-285750" algn="just">
              <a:lnSpc>
                <a:spcPct val="150000"/>
              </a:lnSpc>
              <a:buFont typeface="Wingdings" panose="05000000000000000000" charset="0"/>
              <a:buChar char="Ø"/>
            </a:pPr>
            <a:r>
              <a:rPr lang="en-US" altLang="en-US" sz="1500" dirty="0">
                <a:solidFill>
                  <a:schemeClr val="tx1"/>
                </a:solidFill>
              </a:rPr>
              <a:t>The paper highlights the difficulty of obtaining reliable datasets for SQL injection research. It proposes generating datasets internally by simulating SQL injection attacks on a basic login page. However, it does not specify the number of columns in the dataset.</a:t>
            </a:r>
          </a:p>
          <a:p>
            <a:pPr marL="285750" indent="-285750" algn="just">
              <a:lnSpc>
                <a:spcPct val="150000"/>
              </a:lnSpc>
              <a:buFont typeface="Wingdings" panose="05000000000000000000" charset="0"/>
              <a:buChar char="Ø"/>
            </a:pPr>
            <a:r>
              <a:rPr lang="en-US" altLang="en-US" sz="1500" dirty="0">
                <a:solidFill>
                  <a:schemeClr val="tx1"/>
                </a:solidFill>
              </a:rPr>
              <a:t>The study assesses various The  </a:t>
            </a:r>
            <a:r>
              <a:rPr lang="en-US" altLang="en-US" sz="1500" dirty="0" err="1">
                <a:solidFill>
                  <a:schemeClr val="tx1"/>
                </a:solidFill>
              </a:rPr>
              <a:t>Ppaer</a:t>
            </a:r>
            <a:r>
              <a:rPr lang="en-US" altLang="en-US" sz="1500" dirty="0">
                <a:solidFill>
                  <a:schemeClr val="tx1"/>
                </a:solidFill>
              </a:rPr>
              <a:t> Focuses on SQL injection detection with machine learning. Qiu et al. reviewed AI in security, while Martins et al. examined adversarial ML in malware detection.</a:t>
            </a:r>
          </a:p>
          <a:p>
            <a:pPr marL="285750" indent="-285750" algn="just">
              <a:lnSpc>
                <a:spcPct val="150000"/>
              </a:lnSpc>
              <a:buFont typeface="Wingdings" panose="05000000000000000000" charset="0"/>
              <a:buChar char="Ø"/>
            </a:pPr>
            <a:r>
              <a:rPr lang="en-US" altLang="en-US" sz="1500" dirty="0">
                <a:solidFill>
                  <a:schemeClr val="tx1"/>
                </a:solidFill>
              </a:rPr>
              <a:t>machine learning algorithms, such as SVM and MLP. Notably, the IBK algorithm achieved 98.43% accuracy with cross-validation.</a:t>
            </a:r>
          </a:p>
          <a:p>
            <a:pPr marL="285750" indent="-285750" algn="just">
              <a:lnSpc>
                <a:spcPct val="150000"/>
              </a:lnSpc>
              <a:buFont typeface="Wingdings" panose="05000000000000000000" charset="0"/>
              <a:buChar char="Ø"/>
            </a:pPr>
            <a:r>
              <a:rPr lang="en-US" altLang="en-US" sz="1500" dirty="0">
                <a:solidFill>
                  <a:schemeClr val="tx1"/>
                </a:solidFill>
              </a:rPr>
              <a:t>A major limitation is the dependence on a small set of SQL injection datasets, potentially missing various attack types. The paper also highlights that many approaches focus on suggesting detection mechanisms rather than assessing their effectiveness.</a:t>
            </a:r>
          </a:p>
          <a:p>
            <a:pPr marL="285750" indent="-285750" algn="just">
              <a:lnSpc>
                <a:spcPct val="150000"/>
              </a:lnSpc>
              <a:buFont typeface="Wingdings" panose="05000000000000000000" charset="0"/>
              <a:buChar char="Ø"/>
            </a:pPr>
            <a:r>
              <a:rPr lang="en-US" altLang="en-US" sz="1500" dirty="0">
                <a:solidFill>
                  <a:schemeClr val="tx1"/>
                </a:solidFill>
              </a:rPr>
              <a:t>The paper showcases the effective use of machine learning to distinguish between malicious and benign requests with high accuracy, while emphasizing the potential of real-time detection to thwart SQL injection attacks</a:t>
            </a:r>
            <a:endParaRPr lang="en-IN" sz="1500" dirty="0">
              <a:solidFill>
                <a:schemeClr val="tx1"/>
              </a:solidFill>
            </a:endParaRPr>
          </a:p>
        </p:txBody>
      </p:sp>
    </p:spTree>
    <p:extLst>
      <p:ext uri="{BB962C8B-B14F-4D97-AF65-F5344CB8AC3E}">
        <p14:creationId xmlns:p14="http://schemas.microsoft.com/office/powerpoint/2010/main" val="116313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29959-87E3-8D6F-BF8C-00AE37758F2F}"/>
              </a:ext>
            </a:extLst>
          </p:cNvPr>
          <p:cNvSpPr txBox="1"/>
          <p:nvPr/>
        </p:nvSpPr>
        <p:spPr>
          <a:xfrm>
            <a:off x="983226" y="157316"/>
            <a:ext cx="5867399" cy="461665"/>
          </a:xfrm>
          <a:prstGeom prst="rect">
            <a:avLst/>
          </a:prstGeom>
          <a:noFill/>
        </p:spPr>
        <p:txBody>
          <a:bodyPr wrap="square">
            <a:spAutoFit/>
          </a:bodyPr>
          <a:lstStyle/>
          <a:p>
            <a:r>
              <a:rPr lang="en-IN" b="1">
                <a:solidFill>
                  <a:srgbClr val="FFC000"/>
                </a:solidFill>
              </a:rPr>
              <a:t>Analysis of Exiting Methodologies</a:t>
            </a:r>
            <a:endParaRPr lang="en-IN" b="1" dirty="0">
              <a:solidFill>
                <a:srgbClr val="FFC000"/>
              </a:solidFill>
            </a:endParaRPr>
          </a:p>
        </p:txBody>
      </p:sp>
      <p:graphicFrame>
        <p:nvGraphicFramePr>
          <p:cNvPr id="9" name="Table 8">
            <a:extLst>
              <a:ext uri="{FF2B5EF4-FFF2-40B4-BE49-F238E27FC236}">
                <a16:creationId xmlns:a16="http://schemas.microsoft.com/office/drawing/2014/main" id="{F58702F5-4261-125B-EE98-26DCF7DD14D9}"/>
              </a:ext>
            </a:extLst>
          </p:cNvPr>
          <p:cNvGraphicFramePr>
            <a:graphicFrameLocks noGrp="1"/>
          </p:cNvGraphicFramePr>
          <p:nvPr>
            <p:extLst>
              <p:ext uri="{D42A27DB-BD31-4B8C-83A1-F6EECF244321}">
                <p14:modId xmlns:p14="http://schemas.microsoft.com/office/powerpoint/2010/main" val="2336899684"/>
              </p:ext>
            </p:extLst>
          </p:nvPr>
        </p:nvGraphicFramePr>
        <p:xfrm>
          <a:off x="471948" y="725587"/>
          <a:ext cx="8573729" cy="6055105"/>
        </p:xfrm>
        <a:graphic>
          <a:graphicData uri="http://schemas.openxmlformats.org/drawingml/2006/table">
            <a:tbl>
              <a:tblPr firstRow="1" bandRow="1">
                <a:tableStyleId>{F5AB1C69-6EDB-4FF4-983F-18BD219EF322}</a:tableStyleId>
              </a:tblPr>
              <a:tblGrid>
                <a:gridCol w="751257">
                  <a:extLst>
                    <a:ext uri="{9D8B030D-6E8A-4147-A177-3AD203B41FA5}">
                      <a16:colId xmlns:a16="http://schemas.microsoft.com/office/drawing/2014/main" val="1856460900"/>
                    </a:ext>
                  </a:extLst>
                </a:gridCol>
                <a:gridCol w="1459269">
                  <a:extLst>
                    <a:ext uri="{9D8B030D-6E8A-4147-A177-3AD203B41FA5}">
                      <a16:colId xmlns:a16="http://schemas.microsoft.com/office/drawing/2014/main" val="499392772"/>
                    </a:ext>
                  </a:extLst>
                </a:gridCol>
                <a:gridCol w="1637955">
                  <a:extLst>
                    <a:ext uri="{9D8B030D-6E8A-4147-A177-3AD203B41FA5}">
                      <a16:colId xmlns:a16="http://schemas.microsoft.com/office/drawing/2014/main" val="2181651127"/>
                    </a:ext>
                  </a:extLst>
                </a:gridCol>
                <a:gridCol w="1765739">
                  <a:extLst>
                    <a:ext uri="{9D8B030D-6E8A-4147-A177-3AD203B41FA5}">
                      <a16:colId xmlns:a16="http://schemas.microsoft.com/office/drawing/2014/main" val="2643136721"/>
                    </a:ext>
                  </a:extLst>
                </a:gridCol>
                <a:gridCol w="1376516">
                  <a:extLst>
                    <a:ext uri="{9D8B030D-6E8A-4147-A177-3AD203B41FA5}">
                      <a16:colId xmlns:a16="http://schemas.microsoft.com/office/drawing/2014/main" val="4001121268"/>
                    </a:ext>
                  </a:extLst>
                </a:gridCol>
                <a:gridCol w="1582993">
                  <a:extLst>
                    <a:ext uri="{9D8B030D-6E8A-4147-A177-3AD203B41FA5}">
                      <a16:colId xmlns:a16="http://schemas.microsoft.com/office/drawing/2014/main" val="1799451654"/>
                    </a:ext>
                  </a:extLst>
                </a:gridCol>
              </a:tblGrid>
              <a:tr h="470137">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ID </a:t>
                      </a:r>
                    </a:p>
                    <a:p>
                      <a:pPr algn="ctr">
                        <a:lnSpc>
                          <a:spcPct val="115000"/>
                        </a:lnSpc>
                        <a:spcAft>
                          <a:spcPts val="800"/>
                        </a:spcAft>
                      </a:pPr>
                      <a:r>
                        <a:rPr lang="en-IN" sz="11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o P)</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Techniques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Details Performance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5545325"/>
                  </a:ext>
                </a:extLst>
              </a:tr>
              <a:tr h="1369146">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Alan Paul, Vishal Sharma, and Oluwafemi Olukoya.</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NLP for feature extraction</a:t>
                      </a:r>
                    </a:p>
                    <a:p>
                      <a:pPr algn="l">
                        <a:lnSpc>
                          <a:spcPct val="115000"/>
                        </a:lnSpc>
                        <a:spcAft>
                          <a:spcPts val="800"/>
                        </a:spcAft>
                      </a:pP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SQLR34P3R tool for real-time web filtering </a:t>
                      </a: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SQLR34P3R  incorporates a novel risk analysis approach for effective vulnerability.</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tools is only applicable for HTTP requests.</a:t>
                      </a: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Neglecting other data sources like IP addresses and HTTP responses.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dataset consists of 457,233 network traffic samples, including 70,023 samples with SQLi statements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521182"/>
                  </a:ext>
                </a:extLst>
              </a:tr>
              <a:tr h="1900194">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 </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Nwabudike</a:t>
                      </a: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Augustine, Abu Bakar, Md Sultan, Mohd Osman, and Yatim Sharif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Support Vector Machine (SVM), Convolutional Neural Networks (CNN), and ensemble methods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These techniques enable high detection rates, with some algorithms </a:t>
                      </a:r>
                    </a:p>
                    <a:p>
                      <a:pP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ability to identify complex patterns in SQL queries.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Challenges include the need for high-quality training data, model interpretability issues, susceptibility to adversarial attacks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dataset consists of 457,233 network traffic samples, including 70,023 samples with SQLi statements</a:t>
                      </a: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99.8% of Accuracy with ensemble methods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056602"/>
                  </a:ext>
                </a:extLst>
              </a:tr>
              <a:tr h="2108750">
                <a:tc>
                  <a:txBody>
                    <a:bodyPr/>
                    <a:lstStyle/>
                    <a:p>
                      <a:pPr algn="ctr"/>
                      <a:r>
                        <a:rPr lang="en-IN" sz="1200" dirty="0">
                          <a:latin typeface="Times New Roman" panose="02020603050405020304" pitchFamily="18" charset="0"/>
                          <a:cs typeface="Times New Roman" panose="02020603050405020304" pitchFamily="18" charset="0"/>
                        </a:rPr>
                        <a:t>3</a:t>
                      </a:r>
                    </a:p>
                    <a:p>
                      <a:pPr algn="ctr"/>
                      <a:r>
                        <a:rPr lang="en-IN" sz="1200" dirty="0">
                          <a:latin typeface="Times New Roman" panose="02020603050405020304" pitchFamily="18" charset="0"/>
                          <a:cs typeface="Times New Roman" panose="02020603050405020304" pitchFamily="18" charset="0"/>
                        </a:rPr>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Kangqiang</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Luo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Yindong</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Chen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HCLSTM model combines three main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techniques:a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(DFNN) , Convolutional Neural Network (CNN) , Long Short-Term Memory (Bi-LSTM)  </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effectively extracting features from HTTP request packets and capturing intricate relationships between URLs and payloads, enhancing interpretability and accuracy.</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model faces limitations in interpretability, particularly with URL representation, where character-level embedding may miss semantic meaning. </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dk1"/>
                          </a:solidFill>
                          <a:effectLst/>
                          <a:latin typeface="+mn-lt"/>
                          <a:ea typeface="+mn-ea"/>
                          <a:cs typeface="+mn-cs"/>
                        </a:rPr>
                        <a:t>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CSIC 2010 HTTP dataset, which contains over 36,000 normal requests and includes various web attacks.</a:t>
                      </a:r>
                    </a:p>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HCLSTM model achieves high accuracy (99.46%) </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135505"/>
                  </a:ext>
                </a:extLst>
              </a:tr>
            </a:tbl>
          </a:graphicData>
        </a:graphic>
      </p:graphicFrame>
    </p:spTree>
    <p:extLst>
      <p:ext uri="{BB962C8B-B14F-4D97-AF65-F5344CB8AC3E}">
        <p14:creationId xmlns:p14="http://schemas.microsoft.com/office/powerpoint/2010/main" val="26220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90CE0-D2B8-B92B-133F-F40134236E5E}"/>
              </a:ext>
            </a:extLst>
          </p:cNvPr>
          <p:cNvSpPr txBox="1"/>
          <p:nvPr/>
        </p:nvSpPr>
        <p:spPr>
          <a:xfrm>
            <a:off x="934065" y="127819"/>
            <a:ext cx="5837902" cy="461665"/>
          </a:xfrm>
          <a:prstGeom prst="rect">
            <a:avLst/>
          </a:prstGeom>
          <a:noFill/>
        </p:spPr>
        <p:txBody>
          <a:bodyPr wrap="square">
            <a:spAutoFit/>
          </a:bodyPr>
          <a:lstStyle/>
          <a:p>
            <a:r>
              <a:rPr lang="en-IN" b="1" dirty="0">
                <a:solidFill>
                  <a:srgbClr val="FFC000"/>
                </a:solidFill>
              </a:rPr>
              <a:t>Analysis of Exiting Methodologies</a:t>
            </a:r>
          </a:p>
        </p:txBody>
      </p:sp>
      <p:graphicFrame>
        <p:nvGraphicFramePr>
          <p:cNvPr id="3" name="Table 2">
            <a:extLst>
              <a:ext uri="{FF2B5EF4-FFF2-40B4-BE49-F238E27FC236}">
                <a16:creationId xmlns:a16="http://schemas.microsoft.com/office/drawing/2014/main" id="{4BCF548B-86B2-9B1E-9726-92FBF9F0D112}"/>
              </a:ext>
            </a:extLst>
          </p:cNvPr>
          <p:cNvGraphicFramePr>
            <a:graphicFrameLocks noGrp="1"/>
          </p:cNvGraphicFramePr>
          <p:nvPr>
            <p:extLst>
              <p:ext uri="{D42A27DB-BD31-4B8C-83A1-F6EECF244321}">
                <p14:modId xmlns:p14="http://schemas.microsoft.com/office/powerpoint/2010/main" val="3973562848"/>
              </p:ext>
            </p:extLst>
          </p:nvPr>
        </p:nvGraphicFramePr>
        <p:xfrm>
          <a:off x="393290" y="765917"/>
          <a:ext cx="8642555" cy="6042470"/>
        </p:xfrm>
        <a:graphic>
          <a:graphicData uri="http://schemas.openxmlformats.org/drawingml/2006/table">
            <a:tbl>
              <a:tblPr firstRow="1" bandRow="1">
                <a:tableStyleId>{F5AB1C69-6EDB-4FF4-983F-18BD219EF322}</a:tableStyleId>
              </a:tblPr>
              <a:tblGrid>
                <a:gridCol w="646693">
                  <a:extLst>
                    <a:ext uri="{9D8B030D-6E8A-4147-A177-3AD203B41FA5}">
                      <a16:colId xmlns:a16="http://schemas.microsoft.com/office/drawing/2014/main" val="3392641703"/>
                    </a:ext>
                  </a:extLst>
                </a:gridCol>
                <a:gridCol w="1481919">
                  <a:extLst>
                    <a:ext uri="{9D8B030D-6E8A-4147-A177-3AD203B41FA5}">
                      <a16:colId xmlns:a16="http://schemas.microsoft.com/office/drawing/2014/main" val="450587238"/>
                    </a:ext>
                  </a:extLst>
                </a:gridCol>
                <a:gridCol w="1635876">
                  <a:extLst>
                    <a:ext uri="{9D8B030D-6E8A-4147-A177-3AD203B41FA5}">
                      <a16:colId xmlns:a16="http://schemas.microsoft.com/office/drawing/2014/main" val="769313578"/>
                    </a:ext>
                  </a:extLst>
                </a:gridCol>
                <a:gridCol w="1852959">
                  <a:extLst>
                    <a:ext uri="{9D8B030D-6E8A-4147-A177-3AD203B41FA5}">
                      <a16:colId xmlns:a16="http://schemas.microsoft.com/office/drawing/2014/main" val="2923350106"/>
                    </a:ext>
                  </a:extLst>
                </a:gridCol>
                <a:gridCol w="1407028">
                  <a:extLst>
                    <a:ext uri="{9D8B030D-6E8A-4147-A177-3AD203B41FA5}">
                      <a16:colId xmlns:a16="http://schemas.microsoft.com/office/drawing/2014/main" val="2464004970"/>
                    </a:ext>
                  </a:extLst>
                </a:gridCol>
                <a:gridCol w="1618080">
                  <a:extLst>
                    <a:ext uri="{9D8B030D-6E8A-4147-A177-3AD203B41FA5}">
                      <a16:colId xmlns:a16="http://schemas.microsoft.com/office/drawing/2014/main" val="175861619"/>
                    </a:ext>
                  </a:extLst>
                </a:gridCol>
              </a:tblGrid>
              <a:tr h="478918">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ID </a:t>
                      </a:r>
                    </a:p>
                    <a:p>
                      <a:pPr algn="ctr">
                        <a:lnSpc>
                          <a:spcPct val="115000"/>
                        </a:lnSpc>
                        <a:spcAft>
                          <a:spcPts val="800"/>
                        </a:spcAft>
                      </a:pPr>
                      <a:r>
                        <a:rPr lang="en-IN" sz="11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o P)</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Techniques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Details Performance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584545"/>
                  </a:ext>
                </a:extLst>
              </a:tr>
              <a:tr h="1424509">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Rashid </a:t>
                      </a:r>
                      <a:r>
                        <a:rPr lang="en-IN" sz="1200" kern="1200"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Jayousi</a:t>
                      </a:r>
                      <a:r>
                        <a:rPr lang="en-IN" sz="120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 Amjad </a:t>
                      </a:r>
                      <a:r>
                        <a:rPr lang="en-IN" sz="1200" kern="1200"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Rattrout</a:t>
                      </a:r>
                      <a:r>
                        <a:rPr lang="en-IN" sz="120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 and </a:t>
                      </a:r>
                      <a:r>
                        <a:rPr lang="en-IN" sz="1200" kern="1200"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Majdi</a:t>
                      </a:r>
                      <a:r>
                        <a:rPr lang="en-IN" sz="120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Jaradat</a:t>
                      </a:r>
                      <a:r>
                        <a:rPr lang="en-US" sz="1200" b="0" kern="1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en-IN" sz="1200" b="0" kern="1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NLP techniques like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tokenization,POStagging,NER</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gn="just">
                        <a:lnSpc>
                          <a:spcPct val="115000"/>
                        </a:lnSpc>
                        <a:spcAft>
                          <a:spcPts val="800"/>
                        </a:spcAft>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ML,algorithms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including decision trees, SVM,ANN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pPr>
                      <a:r>
                        <a:rPr lang="en-US" sz="1200" dirty="0">
                          <a:latin typeface="Times New Roman" panose="02020603050405020304" pitchFamily="18" charset="0"/>
                          <a:cs typeface="Times New Roman" panose="02020603050405020304" pitchFamily="18" charset="0"/>
                        </a:rPr>
                        <a:t>The DSQLIA model improves SQL injection detection using NLP, feature engineering, and SVM for higher accuracy</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pPr>
                      <a:r>
                        <a:rPr lang="en-US" sz="1200" dirty="0">
                          <a:latin typeface="Times New Roman" panose="02020603050405020304" pitchFamily="18" charset="0"/>
                          <a:cs typeface="Times New Roman" panose="02020603050405020304" pitchFamily="18" charset="0"/>
                        </a:rPr>
                        <a:t>The model's reliance on feature engineering and machine learning may increase computational complexity and time</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The dataset used in the study contained nearly 23,000 SQL statements, including both legitimate and malicious entries.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079822"/>
                  </a:ext>
                </a:extLst>
              </a:tr>
              <a:tr h="2042098">
                <a:tc>
                  <a:txBody>
                    <a:bodyPr/>
                    <a:lstStyle/>
                    <a:p>
                      <a:pPr algn="ctr">
                        <a:lnSpc>
                          <a:spcPct val="115000"/>
                        </a:lnSpc>
                        <a:spcAft>
                          <a:spcPts val="800"/>
                        </a:spcAft>
                      </a:pPr>
                      <a:r>
                        <a:rPr lang="en-IN" sz="1200" b="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 (2023)</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Maha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Alghawazi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Daniyal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Alghazzawi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Suaad</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Alarifi</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dirty="0">
                          <a:latin typeface="Times New Roman" panose="02020603050405020304" pitchFamily="18" charset="0"/>
                          <a:cs typeface="Times New Roman" panose="02020603050405020304" pitchFamily="18" charset="0"/>
                        </a:rPr>
                        <a:t>RNN autoencoder with hyperparameter tuning , accuracy, precision, recall, F1-score evaluation, comparison with ANN, CNN, decision tree, naive Bayes, SVM, random forest, logistic regression.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pPr>
                      <a:r>
                        <a:rPr lang="en-US" sz="1200" dirty="0">
                          <a:latin typeface="Times New Roman" panose="02020603050405020304" pitchFamily="18" charset="0"/>
                          <a:cs typeface="Times New Roman" panose="02020603050405020304" pitchFamily="18" charset="0"/>
                        </a:rPr>
                        <a:t>High accuracy, detects anomalies, learns complex patterns, outperforms traditional models, enhances SQL injection detection.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Overfitting risk, overconfident predictions, limited by small dataset size, reduced generalizability, incorrect unfamiliar </a:t>
                      </a:r>
                      <a:r>
                        <a:rPr lang="en-US" sz="1200" dirty="0" err="1">
                          <a:latin typeface="Times New Roman" panose="02020603050405020304" pitchFamily="18" charset="0"/>
                          <a:cs typeface="Times New Roman" panose="02020603050405020304" pitchFamily="18" charset="0"/>
                        </a:rPr>
                        <a:t>dataclassification</a:t>
                      </a:r>
                      <a:r>
                        <a:rPr lang="en-US" sz="1200" dirty="0">
                          <a:latin typeface="Times New Roman" panose="02020603050405020304" pitchFamily="18" charset="0"/>
                          <a:cs typeface="Times New Roman" panose="02020603050405020304" pitchFamily="18" charset="0"/>
                        </a:rPr>
                        <a:t>.</a:t>
                      </a: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attacks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30,919 SQL queries ('SELECT FROM' variations), labeled as malicious (1) or benign (0), split 80%-20% using stratified sampling.</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1978320"/>
                  </a:ext>
                </a:extLst>
              </a:tr>
              <a:tr h="1664326">
                <a:tc>
                  <a:txBody>
                    <a:bodyPr/>
                    <a:lstStyle/>
                    <a:p>
                      <a:pPr algn="ctr"/>
                      <a:r>
                        <a:rPr lang="en-IN" sz="1200" dirty="0">
                          <a:latin typeface="Times New Roman" panose="02020603050405020304" pitchFamily="18" charset="0"/>
                          <a:cs typeface="Times New Roman" panose="02020603050405020304" pitchFamily="18" charset="0"/>
                        </a:rPr>
                        <a:t>6</a:t>
                      </a:r>
                    </a:p>
                    <a:p>
                      <a:pPr algn="ctr"/>
                      <a:r>
                        <a:rPr lang="en-IN" sz="1200" dirty="0">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Dongzhe</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Lu,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Jinlong</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Fei, and Long Liu. </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200" dirty="0" err="1">
                          <a:latin typeface="Times New Roman" panose="02020603050405020304" pitchFamily="18" charset="0"/>
                          <a:cs typeface="Times New Roman" panose="02020603050405020304" pitchFamily="18" charset="0"/>
                        </a:rPr>
                        <a:t>SynBERT</a:t>
                      </a:r>
                      <a:r>
                        <a:rPr lang="en-IN" sz="1200" dirty="0">
                          <a:latin typeface="Times New Roman" panose="02020603050405020304" pitchFamily="18" charset="0"/>
                          <a:cs typeface="Times New Roman" panose="02020603050405020304" pitchFamily="18" charset="0"/>
                        </a:rPr>
                        <a:t> model,  (TF-IDF, N-grams), LSTM, deep learning, static and dynamic analysis, semantic embedding, handling overfitting, imbalanced data, and leveraging vulnerability sources like CVE, CNVD.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Times New Roman" panose="02020603050405020304" pitchFamily="18" charset="0"/>
                          <a:cs typeface="Times New Roman" panose="02020603050405020304" pitchFamily="18" charset="0"/>
                        </a:rPr>
                        <a:t>High accuracy, semantic learning, improved SQL injection detection, deep learning handles overfitting and imbalanced data effectively.</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False negatives, ineffective against zero-day attacks, overfitting risk, limited data, some models lack experimental validation.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dk1"/>
                          </a:solidFill>
                          <a:effectLst/>
                          <a:latin typeface="+mn-lt"/>
                          <a:ea typeface="+mn-ea"/>
                          <a:cs typeface="+mn-cs"/>
                        </a:rPr>
                        <a:t> </a:t>
                      </a:r>
                      <a:r>
                        <a:rPr lang="en-US" sz="1200" dirty="0">
                          <a:latin typeface="Times New Roman" panose="02020603050405020304" pitchFamily="18" charset="0"/>
                          <a:cs typeface="Times New Roman" panose="02020603050405020304" pitchFamily="18" charset="0"/>
                        </a:rPr>
                        <a:t>2936 malicious and 3155 benign SQL samples, covering attacks like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-based blind injection and union queries, sourced from CVE, CNVD, Exploit Database, and vulnerability conte</a:t>
                      </a:r>
                      <a:r>
                        <a:rPr lang="en-US" sz="1200" dirty="0"/>
                        <a:t>sts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2774454"/>
                  </a:ext>
                </a:extLst>
              </a:tr>
            </a:tbl>
          </a:graphicData>
        </a:graphic>
      </p:graphicFrame>
    </p:spTree>
    <p:extLst>
      <p:ext uri="{BB962C8B-B14F-4D97-AF65-F5344CB8AC3E}">
        <p14:creationId xmlns:p14="http://schemas.microsoft.com/office/powerpoint/2010/main" val="2890581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71C66-250C-C6F8-39FE-26E347C726E4}"/>
              </a:ext>
            </a:extLst>
          </p:cNvPr>
          <p:cNvSpPr txBox="1"/>
          <p:nvPr/>
        </p:nvSpPr>
        <p:spPr>
          <a:xfrm>
            <a:off x="1012723" y="176982"/>
            <a:ext cx="5837902" cy="461665"/>
          </a:xfrm>
          <a:prstGeom prst="rect">
            <a:avLst/>
          </a:prstGeom>
          <a:noFill/>
        </p:spPr>
        <p:txBody>
          <a:bodyPr wrap="square">
            <a:spAutoFit/>
          </a:bodyPr>
          <a:lstStyle/>
          <a:p>
            <a:r>
              <a:rPr lang="en-IN" b="1" dirty="0">
                <a:solidFill>
                  <a:srgbClr val="FFC000"/>
                </a:solidFill>
              </a:rPr>
              <a:t>Analysis of Exiting Methodologies</a:t>
            </a:r>
          </a:p>
        </p:txBody>
      </p:sp>
      <p:graphicFrame>
        <p:nvGraphicFramePr>
          <p:cNvPr id="2" name="Table 1">
            <a:extLst>
              <a:ext uri="{FF2B5EF4-FFF2-40B4-BE49-F238E27FC236}">
                <a16:creationId xmlns:a16="http://schemas.microsoft.com/office/drawing/2014/main" id="{4515E4E1-CD8C-534F-C995-82337EB05B2E}"/>
              </a:ext>
            </a:extLst>
          </p:cNvPr>
          <p:cNvGraphicFramePr>
            <a:graphicFrameLocks noGrp="1"/>
          </p:cNvGraphicFramePr>
          <p:nvPr>
            <p:extLst>
              <p:ext uri="{D42A27DB-BD31-4B8C-83A1-F6EECF244321}">
                <p14:modId xmlns:p14="http://schemas.microsoft.com/office/powerpoint/2010/main" val="936182051"/>
              </p:ext>
            </p:extLst>
          </p:nvPr>
        </p:nvGraphicFramePr>
        <p:xfrm>
          <a:off x="441837" y="746803"/>
          <a:ext cx="8623505" cy="6145989"/>
        </p:xfrm>
        <a:graphic>
          <a:graphicData uri="http://schemas.openxmlformats.org/drawingml/2006/table">
            <a:tbl>
              <a:tblPr firstRow="1" bandRow="1">
                <a:tableStyleId>{F5AB1C69-6EDB-4FF4-983F-18BD219EF322}</a:tableStyleId>
              </a:tblPr>
              <a:tblGrid>
                <a:gridCol w="629162">
                  <a:extLst>
                    <a:ext uri="{9D8B030D-6E8A-4147-A177-3AD203B41FA5}">
                      <a16:colId xmlns:a16="http://schemas.microsoft.com/office/drawing/2014/main" val="4256938369"/>
                    </a:ext>
                  </a:extLst>
                </a:gridCol>
                <a:gridCol w="1217812">
                  <a:extLst>
                    <a:ext uri="{9D8B030D-6E8A-4147-A177-3AD203B41FA5}">
                      <a16:colId xmlns:a16="http://schemas.microsoft.com/office/drawing/2014/main" val="619035556"/>
                    </a:ext>
                  </a:extLst>
                </a:gridCol>
                <a:gridCol w="1889899">
                  <a:extLst>
                    <a:ext uri="{9D8B030D-6E8A-4147-A177-3AD203B41FA5}">
                      <a16:colId xmlns:a16="http://schemas.microsoft.com/office/drawing/2014/main" val="639424805"/>
                    </a:ext>
                  </a:extLst>
                </a:gridCol>
                <a:gridCol w="1645682">
                  <a:extLst>
                    <a:ext uri="{9D8B030D-6E8A-4147-A177-3AD203B41FA5}">
                      <a16:colId xmlns:a16="http://schemas.microsoft.com/office/drawing/2014/main" val="1212351127"/>
                    </a:ext>
                  </a:extLst>
                </a:gridCol>
                <a:gridCol w="1532085">
                  <a:extLst>
                    <a:ext uri="{9D8B030D-6E8A-4147-A177-3AD203B41FA5}">
                      <a16:colId xmlns:a16="http://schemas.microsoft.com/office/drawing/2014/main" val="1854007719"/>
                    </a:ext>
                  </a:extLst>
                </a:gridCol>
                <a:gridCol w="1708865">
                  <a:extLst>
                    <a:ext uri="{9D8B030D-6E8A-4147-A177-3AD203B41FA5}">
                      <a16:colId xmlns:a16="http://schemas.microsoft.com/office/drawing/2014/main" val="792858415"/>
                    </a:ext>
                  </a:extLst>
                </a:gridCol>
              </a:tblGrid>
              <a:tr h="418469">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ID </a:t>
                      </a:r>
                    </a:p>
                    <a:p>
                      <a:pPr algn="ctr">
                        <a:lnSpc>
                          <a:spcPct val="115000"/>
                        </a:lnSpc>
                        <a:spcAft>
                          <a:spcPts val="800"/>
                        </a:spcAft>
                      </a:pPr>
                      <a:r>
                        <a:rPr lang="en-IN" sz="11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o P)</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Techniques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Details Performance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3494112"/>
                  </a:ext>
                </a:extLst>
              </a:tr>
              <a:tr h="1582435">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pP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Mazdak</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Zamani,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Yuting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Guan,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Junjiang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He, Tao Li, Hui Zhao, and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Baoqiang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dirty="0">
                          <a:latin typeface="Times New Roman" panose="02020603050405020304" pitchFamily="18" charset="0"/>
                          <a:cs typeface="Times New Roman" panose="02020603050405020304" pitchFamily="18" charset="0"/>
                        </a:rPr>
                        <a:t>11 syntax transformation strategies , reinforcement-learning-based adversarial example generation, black-box evasion, vector transformation, and attack-rule </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High evasion rate, bypasses traditional models, adaptive attack generation, enhances SQL injection detection robustness.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Vulnerable detection models, reliance on single strategies, lacks real-world complexity, incomplete SQL injection .</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34,395 SQL injection attack samples from open-source intelligence, GitHub, detection datasets, and 45,991 normal queries from Amazon Alexa's top-1000 websites.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665266"/>
                  </a:ext>
                </a:extLst>
              </a:tr>
              <a:tr h="1982056">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8</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Maha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Alghawazi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Daniyal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Alghazzawi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Suaad</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Alarifi</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dirty="0">
                          <a:latin typeface="Times New Roman" panose="02020603050405020304" pitchFamily="18" charset="0"/>
                          <a:cs typeface="Times New Roman" panose="02020603050405020304" pitchFamily="18" charset="0"/>
                        </a:rPr>
                        <a:t>Supervised, unsupervised, and semi-supervised learning, CNN, LSTM, CNN-</a:t>
                      </a:r>
                      <a:r>
                        <a:rPr lang="en-IN" sz="1200" dirty="0" err="1">
                          <a:latin typeface="Times New Roman" panose="02020603050405020304" pitchFamily="18" charset="0"/>
                          <a:cs typeface="Times New Roman" panose="02020603050405020304" pitchFamily="18" charset="0"/>
                        </a:rPr>
                        <a:t>BiLSTM</a:t>
                      </a:r>
                      <a:r>
                        <a:rPr lang="en-IN" sz="1200" dirty="0">
                          <a:latin typeface="Times New Roman" panose="02020603050405020304" pitchFamily="18" charset="0"/>
                          <a:cs typeface="Times New Roman" panose="02020603050405020304" pitchFamily="18" charset="0"/>
                        </a:rPr>
                        <a:t> hybrid model, reinforcement learning, adversarial attack generation, mutation operators, and GANs for detection improvement.</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200" dirty="0">
                          <a:latin typeface="Times New Roman" panose="02020603050405020304" pitchFamily="18" charset="0"/>
                          <a:cs typeface="Times New Roman" panose="02020603050405020304" pitchFamily="18" charset="0"/>
                        </a:rPr>
                        <a:t>High accuracy, effective SQL injection detection, robust hybrid models, adaptive learning, and adversarial attack handling.</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Lacks specific drawbacks, potential data dependency, adversarial vulnerabilities, computational complexity, and real-world generalization challenges.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b="1" dirty="0">
                          <a:latin typeface="Times New Roman" panose="02020603050405020304" pitchFamily="18" charset="0"/>
                          <a:cs typeface="Times New Roman" panose="02020603050405020304" pitchFamily="18" charset="0"/>
                        </a:rPr>
                        <a:t>Microsoft dataset:</a:t>
                      </a:r>
                      <a:r>
                        <a:rPr lang="en-IN" sz="1200" dirty="0">
                          <a:latin typeface="Times New Roman" panose="02020603050405020304" pitchFamily="18" charset="0"/>
                          <a:cs typeface="Times New Roman" panose="02020603050405020304" pitchFamily="18" charset="0"/>
                        </a:rPr>
                        <a:t> 362,603 items (98.60% accuracy)</a:t>
                      </a:r>
                      <a:r>
                        <a:rPr lang="en-IN" sz="1200" b="1" dirty="0">
                          <a:latin typeface="Times New Roman" panose="02020603050405020304" pitchFamily="18" charset="0"/>
                          <a:cs typeface="Times New Roman" panose="02020603050405020304" pitchFamily="18" charset="0"/>
                        </a:rPr>
                        <a:t>Injected vs. genuine queries dataset:</a:t>
                      </a:r>
                      <a:r>
                        <a:rPr lang="en-IN" sz="1200" dirty="0">
                          <a:latin typeface="Times New Roman" panose="02020603050405020304" pitchFamily="18" charset="0"/>
                          <a:cs typeface="Times New Roman" panose="02020603050405020304" pitchFamily="18" charset="0"/>
                        </a:rPr>
                        <a:t> 4610 injected, 4884 genuine queries (92.84% accuracy)</a:t>
                      </a:r>
                      <a:r>
                        <a:rPr lang="en-IN" sz="1200" b="1" dirty="0" err="1">
                          <a:latin typeface="Times New Roman" panose="02020603050405020304" pitchFamily="18" charset="0"/>
                          <a:cs typeface="Times New Roman" panose="02020603050405020304" pitchFamily="18" charset="0"/>
                        </a:rPr>
                        <a:t>MovieLens</a:t>
                      </a:r>
                      <a:r>
                        <a:rPr lang="en-IN" sz="1200" b="1" dirty="0">
                          <a:latin typeface="Times New Roman" panose="02020603050405020304" pitchFamily="18" charset="0"/>
                          <a:cs typeface="Times New Roman" panose="02020603050405020304" pitchFamily="18" charset="0"/>
                        </a:rPr>
                        <a:t> dataset:</a:t>
                      </a:r>
                      <a:r>
                        <a:rPr lang="en-IN" sz="1200" dirty="0">
                          <a:latin typeface="Times New Roman" panose="02020603050405020304" pitchFamily="18" charset="0"/>
                          <a:cs typeface="Times New Roman" panose="02020603050405020304" pitchFamily="18" charset="0"/>
                        </a:rPr>
                        <a:t> Accuracy of 99.87%</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150796"/>
                  </a:ext>
                </a:extLst>
              </a:tr>
              <a:tr h="1904887">
                <a:tc>
                  <a:txBody>
                    <a:bodyPr/>
                    <a:lstStyle/>
                    <a:p>
                      <a:pPr algn="ctr"/>
                      <a:r>
                        <a:rPr lang="en-IN" sz="1200" dirty="0">
                          <a:latin typeface="Times New Roman" panose="02020603050405020304" pitchFamily="18" charset="0"/>
                          <a:cs typeface="Times New Roman" panose="02020603050405020304" pitchFamily="18" charset="0"/>
                        </a:rPr>
                        <a:t>9</a:t>
                      </a:r>
                    </a:p>
                    <a:p>
                      <a:pPr algn="ctr"/>
                      <a:r>
                        <a:rPr lang="en-IN" sz="1200"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Wei Zhang,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Yueqin</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Li,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Xiaofeng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Li,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Minggang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Shao,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Yajie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Mi,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Hongli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Guoqing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Zhi, and Huong 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200" dirty="0">
                          <a:latin typeface="Times New Roman" panose="02020603050405020304" pitchFamily="18" charset="0"/>
                          <a:cs typeface="Times New Roman" panose="02020603050405020304" pitchFamily="18" charset="0"/>
                        </a:rPr>
                        <a:t>Deep neural network (DNN)-based model, multi-hidden layer architecture, </a:t>
                      </a:r>
                      <a:r>
                        <a:rPr lang="en-IN" sz="1200" dirty="0" err="1">
                          <a:latin typeface="Times New Roman" panose="02020603050405020304" pitchFamily="18" charset="0"/>
                          <a:cs typeface="Times New Roman" panose="02020603050405020304" pitchFamily="18" charset="0"/>
                        </a:rPr>
                        <a:t>ReLU</a:t>
                      </a:r>
                      <a:r>
                        <a:rPr lang="en-IN" sz="1200" dirty="0">
                          <a:latin typeface="Times New Roman" panose="02020603050405020304" pitchFamily="18" charset="0"/>
                          <a:cs typeface="Times New Roman" panose="02020603050405020304" pitchFamily="18" charset="0"/>
                        </a:rPr>
                        <a:t> activation function, SQLNN model, raw query string analysis, and supervised learning for SQL injection detection with improved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High accuracy, improved detection, effective deep learning model, enhanced performance, and efficient SQL injection identification.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Limited contextual understanding, reliance on raw queries, restricted advanced techniques, and potential challenges in real-world applications.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dk1"/>
                          </a:solidFill>
                          <a:effectLst/>
                          <a:latin typeface="+mn-lt"/>
                          <a:ea typeface="+mn-ea"/>
                          <a:cs typeface="+mn-cs"/>
                        </a:rPr>
                        <a:t> </a:t>
                      </a:r>
                      <a:r>
                        <a:rPr lang="en-IN" sz="1200" b="1" dirty="0">
                          <a:latin typeface="Times New Roman" panose="02020603050405020304" pitchFamily="18" charset="0"/>
                          <a:cs typeface="Times New Roman" panose="02020603050405020304" pitchFamily="18" charset="0"/>
                        </a:rPr>
                        <a:t>Dataset:</a:t>
                      </a:r>
                      <a:r>
                        <a:rPr lang="en-IN" sz="1200" dirty="0">
                          <a:latin typeface="Times New Roman" panose="02020603050405020304" pitchFamily="18" charset="0"/>
                          <a:cs typeface="Times New Roman" panose="02020603050405020304" pitchFamily="18" charset="0"/>
                        </a:rPr>
                        <a:t> 30,919 SQL queries (SQL injection = 1, non-SQL injection = 0).</a:t>
                      </a:r>
                    </a:p>
                    <a:p>
                      <a:pPr algn="just"/>
                      <a:r>
                        <a:rPr lang="en-IN" sz="1200" b="1" dirty="0">
                          <a:latin typeface="Times New Roman" panose="02020603050405020304" pitchFamily="18" charset="0"/>
                          <a:cs typeface="Times New Roman" panose="02020603050405020304" pitchFamily="18" charset="0"/>
                        </a:rPr>
                        <a:t>Accuracy</a:t>
                      </a:r>
                      <a:r>
                        <a:rPr lang="en-IN" sz="1200" b="1" dirty="0"/>
                        <a:t>:</a:t>
                      </a:r>
                      <a:r>
                        <a:rPr lang="en-IN" sz="1200" dirty="0"/>
                        <a:t> Over 96%.</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132694"/>
                  </a:ext>
                </a:extLst>
              </a:tr>
            </a:tbl>
          </a:graphicData>
        </a:graphic>
      </p:graphicFrame>
    </p:spTree>
    <p:extLst>
      <p:ext uri="{BB962C8B-B14F-4D97-AF65-F5344CB8AC3E}">
        <p14:creationId xmlns:p14="http://schemas.microsoft.com/office/powerpoint/2010/main" val="128195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C1B586-6D55-4AD2-4745-1C12EE2B97CC}"/>
              </a:ext>
            </a:extLst>
          </p:cNvPr>
          <p:cNvSpPr txBox="1"/>
          <p:nvPr/>
        </p:nvSpPr>
        <p:spPr>
          <a:xfrm>
            <a:off x="1022555" y="167148"/>
            <a:ext cx="5828070" cy="461665"/>
          </a:xfrm>
          <a:prstGeom prst="rect">
            <a:avLst/>
          </a:prstGeom>
          <a:noFill/>
        </p:spPr>
        <p:txBody>
          <a:bodyPr wrap="square">
            <a:spAutoFit/>
          </a:bodyPr>
          <a:lstStyle/>
          <a:p>
            <a:r>
              <a:rPr lang="en-IN" b="1" dirty="0">
                <a:solidFill>
                  <a:srgbClr val="FFC000"/>
                </a:solidFill>
              </a:rPr>
              <a:t>Analysis of Exiting Methodologies</a:t>
            </a:r>
          </a:p>
        </p:txBody>
      </p:sp>
      <p:graphicFrame>
        <p:nvGraphicFramePr>
          <p:cNvPr id="2" name="Table 1">
            <a:extLst>
              <a:ext uri="{FF2B5EF4-FFF2-40B4-BE49-F238E27FC236}">
                <a16:creationId xmlns:a16="http://schemas.microsoft.com/office/drawing/2014/main" id="{8C2ADBA3-B2E0-6436-591C-5A50B043B27B}"/>
              </a:ext>
            </a:extLst>
          </p:cNvPr>
          <p:cNvGraphicFramePr>
            <a:graphicFrameLocks noGrp="1"/>
          </p:cNvGraphicFramePr>
          <p:nvPr>
            <p:extLst>
              <p:ext uri="{D42A27DB-BD31-4B8C-83A1-F6EECF244321}">
                <p14:modId xmlns:p14="http://schemas.microsoft.com/office/powerpoint/2010/main" val="4250939153"/>
              </p:ext>
            </p:extLst>
          </p:nvPr>
        </p:nvGraphicFramePr>
        <p:xfrm>
          <a:off x="490998" y="724412"/>
          <a:ext cx="8573729" cy="6000853"/>
        </p:xfrm>
        <a:graphic>
          <a:graphicData uri="http://schemas.openxmlformats.org/drawingml/2006/table">
            <a:tbl>
              <a:tblPr firstRow="1" bandRow="1">
                <a:tableStyleId>{F5AB1C69-6EDB-4FF4-983F-18BD219EF322}</a:tableStyleId>
              </a:tblPr>
              <a:tblGrid>
                <a:gridCol w="629879">
                  <a:extLst>
                    <a:ext uri="{9D8B030D-6E8A-4147-A177-3AD203B41FA5}">
                      <a16:colId xmlns:a16="http://schemas.microsoft.com/office/drawing/2014/main" val="3237611674"/>
                    </a:ext>
                  </a:extLst>
                </a:gridCol>
                <a:gridCol w="1209368">
                  <a:extLst>
                    <a:ext uri="{9D8B030D-6E8A-4147-A177-3AD203B41FA5}">
                      <a16:colId xmlns:a16="http://schemas.microsoft.com/office/drawing/2014/main" val="578540299"/>
                    </a:ext>
                  </a:extLst>
                </a:gridCol>
                <a:gridCol w="1946787">
                  <a:extLst>
                    <a:ext uri="{9D8B030D-6E8A-4147-A177-3AD203B41FA5}">
                      <a16:colId xmlns:a16="http://schemas.microsoft.com/office/drawing/2014/main" val="1744798885"/>
                    </a:ext>
                  </a:extLst>
                </a:gridCol>
                <a:gridCol w="1465007">
                  <a:extLst>
                    <a:ext uri="{9D8B030D-6E8A-4147-A177-3AD203B41FA5}">
                      <a16:colId xmlns:a16="http://schemas.microsoft.com/office/drawing/2014/main" val="3212434398"/>
                    </a:ext>
                  </a:extLst>
                </a:gridCol>
                <a:gridCol w="1484671">
                  <a:extLst>
                    <a:ext uri="{9D8B030D-6E8A-4147-A177-3AD203B41FA5}">
                      <a16:colId xmlns:a16="http://schemas.microsoft.com/office/drawing/2014/main" val="1758799874"/>
                    </a:ext>
                  </a:extLst>
                </a:gridCol>
                <a:gridCol w="1838017">
                  <a:extLst>
                    <a:ext uri="{9D8B030D-6E8A-4147-A177-3AD203B41FA5}">
                      <a16:colId xmlns:a16="http://schemas.microsoft.com/office/drawing/2014/main" val="735214535"/>
                    </a:ext>
                  </a:extLst>
                </a:gridCol>
              </a:tblGrid>
              <a:tr h="377334">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ID </a:t>
                      </a:r>
                    </a:p>
                    <a:p>
                      <a:pPr algn="ctr">
                        <a:lnSpc>
                          <a:spcPct val="115000"/>
                        </a:lnSpc>
                        <a:spcAft>
                          <a:spcPts val="800"/>
                        </a:spcAft>
                      </a:pPr>
                      <a:r>
                        <a:rPr lang="en-IN" sz="11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o P)</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Techniques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Details Performance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517107"/>
                  </a:ext>
                </a:extLst>
              </a:tr>
              <a:tr h="515549">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 </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Fitsum</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Gizachew</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Deriba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Ayodeji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Salau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Shaimaa Hadi Mohammed,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Tsegay</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Kassa,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Wubetu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Demilie</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a:t>
                      </a: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dirty="0">
                          <a:latin typeface="Times New Roman" panose="02020603050405020304" pitchFamily="18" charset="0"/>
                          <a:cs typeface="Times New Roman" panose="02020603050405020304" pitchFamily="18" charset="0"/>
                        </a:rPr>
                        <a:t>Statistical analysis, dynamic analysis, hybrid approaches, supervised learning, dataset maximization, manual data collection, </a:t>
                      </a:r>
                      <a:r>
                        <a:rPr lang="en-IN" sz="1200" dirty="0" err="1">
                          <a:latin typeface="Times New Roman" panose="02020603050405020304" pitchFamily="18" charset="0"/>
                          <a:cs typeface="Times New Roman" panose="02020603050405020304" pitchFamily="18" charset="0"/>
                        </a:rPr>
                        <a:t>SQLmap</a:t>
                      </a:r>
                      <a:r>
                        <a:rPr lang="en-IN" sz="1200" dirty="0">
                          <a:latin typeface="Times New Roman" panose="02020603050405020304" pitchFamily="18" charset="0"/>
                          <a:cs typeface="Times New Roman" panose="02020603050405020304" pitchFamily="18" charset="0"/>
                        </a:rPr>
                        <a:t> and OWASP </a:t>
                      </a:r>
                      <a:r>
                        <a:rPr lang="en-IN" sz="1200" dirty="0" err="1">
                          <a:latin typeface="Times New Roman" panose="02020603050405020304" pitchFamily="18" charset="0"/>
                          <a:cs typeface="Times New Roman" panose="02020603050405020304" pitchFamily="18" charset="0"/>
                        </a:rPr>
                        <a:t>Xenotix</a:t>
                      </a:r>
                      <a:r>
                        <a:rPr lang="en-IN" sz="1200" dirty="0">
                          <a:latin typeface="Times New Roman" panose="02020603050405020304" pitchFamily="18" charset="0"/>
                          <a:cs typeface="Times New Roman" panose="02020603050405020304" pitchFamily="18" charset="0"/>
                        </a:rPr>
                        <a:t> tool payloads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Improved accuracy, enhanced security, broader attack coverage, real-world applicability, and effective SQL injection prevention.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Limited dataset size, unaddressed vulnerabilities, reduced generalizability, and incomplete coverage of SQL injection threats.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dirty="0">
                          <a:latin typeface="Times New Roman" panose="02020603050405020304" pitchFamily="18" charset="0"/>
                          <a:cs typeface="Times New Roman" panose="02020603050405020304" pitchFamily="18" charset="0"/>
                        </a:rPr>
                        <a:t>Tutorials, GitHub, hacker challenge websites, </a:t>
                      </a:r>
                      <a:r>
                        <a:rPr lang="en-IN" sz="1200" dirty="0" err="1">
                          <a:latin typeface="Times New Roman" panose="02020603050405020304" pitchFamily="18" charset="0"/>
                          <a:cs typeface="Times New Roman" panose="02020603050405020304" pitchFamily="18" charset="0"/>
                        </a:rPr>
                        <a:t>SQLmap</a:t>
                      </a:r>
                      <a:r>
                        <a:rPr lang="en-IN" sz="1200" dirty="0">
                          <a:latin typeface="Times New Roman" panose="02020603050405020304" pitchFamily="18" charset="0"/>
                          <a:cs typeface="Times New Roman" panose="02020603050405020304" pitchFamily="18" charset="0"/>
                        </a:rPr>
                        <a:t>, and OWASP </a:t>
                      </a:r>
                      <a:r>
                        <a:rPr lang="en-IN" sz="1200" dirty="0" err="1">
                          <a:latin typeface="Times New Roman" panose="02020603050405020304" pitchFamily="18" charset="0"/>
                          <a:cs typeface="Times New Roman" panose="02020603050405020304" pitchFamily="18" charset="0"/>
                        </a:rPr>
                        <a:t>Xenotix</a:t>
                      </a:r>
                      <a:r>
                        <a:rPr lang="en-IN" sz="1200" dirty="0">
                          <a:latin typeface="Times New Roman" panose="02020603050405020304" pitchFamily="18" charset="0"/>
                          <a:cs typeface="Times New Roman" panose="02020603050405020304" pitchFamily="18" charset="0"/>
                        </a:rPr>
                        <a:t> XSS Exploit </a:t>
                      </a:r>
                      <a:r>
                        <a:rPr lang="en-IN" sz="1200" dirty="0" err="1">
                          <a:latin typeface="Times New Roman" panose="02020603050405020304" pitchFamily="18" charset="0"/>
                          <a:cs typeface="Times New Roman" panose="02020603050405020304" pitchFamily="18" charset="0"/>
                        </a:rPr>
                        <a:t>Framework.</a:t>
                      </a:r>
                      <a:r>
                        <a:rPr lang="en-IN" sz="1200" b="1" dirty="0" err="1">
                          <a:latin typeface="Times New Roman" panose="02020603050405020304" pitchFamily="18" charset="0"/>
                          <a:cs typeface="Times New Roman" panose="02020603050405020304" pitchFamily="18" charset="0"/>
                        </a:rPr>
                        <a:t>Accuracy</a:t>
                      </a:r>
                      <a:r>
                        <a:rPr lang="en-IN" sz="1200" b="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Improved but unspecified in the study.</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6192153"/>
                  </a:ext>
                </a:extLst>
              </a:tr>
              <a:tr h="1738599">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11</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Anandha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Krishnan,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Adhil</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Sabu, Priya Sajan,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Sreedeep</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dirty="0">
                          <a:latin typeface="Times New Roman" panose="02020603050405020304" pitchFamily="18" charset="0"/>
                          <a:cs typeface="Times New Roman" panose="02020603050405020304" pitchFamily="18" charset="0"/>
                        </a:rPr>
                        <a:t>Naive Bayes Classifier, Passive Aggressive </a:t>
                      </a:r>
                      <a:r>
                        <a:rPr lang="en-IN" sz="1200" dirty="0" err="1">
                          <a:latin typeface="Times New Roman" panose="02020603050405020304" pitchFamily="18" charset="0"/>
                          <a:cs typeface="Times New Roman" panose="02020603050405020304" pitchFamily="18" charset="0"/>
                        </a:rPr>
                        <a:t>Classifieer</a:t>
                      </a:r>
                      <a:r>
                        <a:rPr lang="en-IN" sz="1200" dirty="0">
                          <a:latin typeface="Times New Roman" panose="02020603050405020304" pitchFamily="18" charset="0"/>
                          <a:cs typeface="Times New Roman" panose="02020603050405020304" pitchFamily="18" charset="0"/>
                        </a:rPr>
                        <a:t>, (SVM), (CNN), Logistic Regression  and planned integration with </a:t>
                      </a:r>
                      <a:r>
                        <a:rPr lang="en-IN" sz="1200" dirty="0" err="1">
                          <a:latin typeface="Times New Roman" panose="02020603050405020304" pitchFamily="18" charset="0"/>
                          <a:cs typeface="Times New Roman" panose="02020603050405020304" pitchFamily="18" charset="0"/>
                        </a:rPr>
                        <a:t>Nikto</a:t>
                      </a:r>
                      <a:r>
                        <a:rPr lang="en-IN" sz="1200" dirty="0">
                          <a:latin typeface="Times New Roman" panose="02020603050405020304" pitchFamily="18" charset="0"/>
                          <a:cs typeface="Times New Roman" panose="02020603050405020304" pitchFamily="18" charset="0"/>
                        </a:rPr>
                        <a:t> HTTP scanner for enhanced detection.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200" dirty="0">
                          <a:latin typeface="Times New Roman" panose="02020603050405020304" pitchFamily="18" charset="0"/>
                          <a:cs typeface="Times New Roman" panose="02020603050405020304" pitchFamily="18" charset="0"/>
                        </a:rPr>
                        <a:t>High accuracy, effective detection, diverse classifiers, robust learning models, and improved SQL injection prevention.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200" dirty="0">
                          <a:latin typeface="Times New Roman" panose="02020603050405020304" pitchFamily="18" charset="0"/>
                          <a:cs typeface="Times New Roman" panose="02020603050405020304" pitchFamily="18" charset="0"/>
                        </a:rPr>
                        <a:t>Unspecified limitations, potential dataset dependency, evolving SQL threats, and incomplete real-world effectiveness of existing models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GitHub and Kaggle, containing non-structured text requiring parsing for </a:t>
                      </a:r>
                      <a:r>
                        <a:rPr lang="en-US" sz="1200" dirty="0" err="1">
                          <a:latin typeface="Times New Roman" panose="02020603050405020304" pitchFamily="18" charset="0"/>
                          <a:cs typeface="Times New Roman" panose="02020603050405020304" pitchFamily="18" charset="0"/>
                        </a:rPr>
                        <a:t>processing.</a:t>
                      </a:r>
                      <a:r>
                        <a:rPr lang="en-US" sz="1200" b="1" dirty="0" err="1">
                          <a:latin typeface="Times New Roman" panose="02020603050405020304" pitchFamily="18" charset="0"/>
                          <a:cs typeface="Times New Roman" panose="02020603050405020304" pitchFamily="18" charset="0"/>
                        </a:rPr>
                        <a:t>Accuracy</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CNN (97%), Naive Bayes (95%), strong performance from other classifiers.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2436583"/>
                  </a:ext>
                </a:extLst>
              </a:tr>
              <a:tr h="1585157">
                <a:tc>
                  <a:txBody>
                    <a:bodyPr/>
                    <a:lstStyle/>
                    <a:p>
                      <a:pPr algn="ctr"/>
                      <a:r>
                        <a:rPr lang="en-IN" sz="1200" dirty="0">
                          <a:latin typeface="Times New Roman" panose="02020603050405020304" pitchFamily="18" charset="0"/>
                          <a:cs typeface="Times New Roman" panose="02020603050405020304" pitchFamily="18" charset="0"/>
                        </a:rPr>
                        <a:t>12</a:t>
                      </a:r>
                    </a:p>
                    <a:p>
                      <a:pPr algn="ctr"/>
                      <a:r>
                        <a:rPr lang="en-IN" sz="120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Sivasangari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and K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Pravalika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err="1">
                          <a:latin typeface="Times New Roman" panose="02020603050405020304" pitchFamily="18" charset="0"/>
                          <a:cs typeface="Times New Roman" panose="02020603050405020304" pitchFamily="18" charset="0"/>
                        </a:rPr>
                        <a:t>Adaboost</a:t>
                      </a:r>
                      <a:r>
                        <a:rPr lang="en-US" sz="1200" dirty="0">
                          <a:latin typeface="Times New Roman" panose="02020603050405020304" pitchFamily="18" charset="0"/>
                          <a:cs typeface="Times New Roman" panose="02020603050405020304" pitchFamily="18" charset="0"/>
                        </a:rPr>
                        <a:t> algorithm, ensemble learning, boosting technique, SQL injection detection, accuracy improvement, overfitting reduction, and classification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High accuracy, improved detection, reduced overfitting, effective classification, and enhanced security against SQL attacks.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Sensitive to noisy data, potential model instability, complex parameter tuning, and performance variations in real-world scenarios.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SQL statements and attack samples targeting databases and </a:t>
                      </a:r>
                      <a:r>
                        <a:rPr lang="en-US" sz="1200" dirty="0" err="1">
                          <a:latin typeface="Times New Roman" panose="02020603050405020304" pitchFamily="18" charset="0"/>
                          <a:cs typeface="Times New Roman" panose="02020603050405020304" pitchFamily="18" charset="0"/>
                        </a:rPr>
                        <a:t>websites.</a:t>
                      </a:r>
                      <a:r>
                        <a:rPr lang="en-US" sz="1200" b="1" dirty="0" err="1">
                          <a:latin typeface="Times New Roman" panose="02020603050405020304" pitchFamily="18" charset="0"/>
                          <a:cs typeface="Times New Roman" panose="02020603050405020304" pitchFamily="18" charset="0"/>
                        </a:rPr>
                        <a:t>Accuracy</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Improved accuracy with </a:t>
                      </a:r>
                      <a:r>
                        <a:rPr lang="en-US" sz="1200" dirty="0" err="1">
                          <a:latin typeface="Times New Roman" panose="02020603050405020304" pitchFamily="18" charset="0"/>
                          <a:cs typeface="Times New Roman" panose="02020603050405020304" pitchFamily="18" charset="0"/>
                        </a:rPr>
                        <a:t>Adaboost</a:t>
                      </a:r>
                      <a:r>
                        <a:rPr lang="en-US" sz="1200" dirty="0">
                          <a:latin typeface="Times New Roman" panose="02020603050405020304" pitchFamily="18" charset="0"/>
                          <a:cs typeface="Times New Roman" panose="02020603050405020304" pitchFamily="18" charset="0"/>
                        </a:rPr>
                        <a:t>, but exact percentage unspecified</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550462"/>
                  </a:ext>
                </a:extLst>
              </a:tr>
            </a:tbl>
          </a:graphicData>
        </a:graphic>
      </p:graphicFrame>
    </p:spTree>
    <p:extLst>
      <p:ext uri="{BB962C8B-B14F-4D97-AF65-F5344CB8AC3E}">
        <p14:creationId xmlns:p14="http://schemas.microsoft.com/office/powerpoint/2010/main" val="244622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6A69E-4BF2-7D1A-A2D7-6B0A0124A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778653"/>
            <a:ext cx="8573729" cy="5808960"/>
          </a:xfrm>
          <a:prstGeom prst="rect">
            <a:avLst/>
          </a:prstGeom>
        </p:spPr>
      </p:pic>
      <p:sp>
        <p:nvSpPr>
          <p:cNvPr id="4" name="TextBox 3">
            <a:extLst>
              <a:ext uri="{FF2B5EF4-FFF2-40B4-BE49-F238E27FC236}">
                <a16:creationId xmlns:a16="http://schemas.microsoft.com/office/drawing/2014/main" id="{E365E7E0-E7F5-1108-A8F2-AA46DF618FEB}"/>
              </a:ext>
            </a:extLst>
          </p:cNvPr>
          <p:cNvSpPr txBox="1"/>
          <p:nvPr/>
        </p:nvSpPr>
        <p:spPr>
          <a:xfrm>
            <a:off x="973394" y="186814"/>
            <a:ext cx="5877231" cy="461665"/>
          </a:xfrm>
          <a:prstGeom prst="rect">
            <a:avLst/>
          </a:prstGeom>
          <a:noFill/>
        </p:spPr>
        <p:txBody>
          <a:bodyPr wrap="square">
            <a:spAutoFit/>
          </a:bodyPr>
          <a:lstStyle/>
          <a:p>
            <a:r>
              <a:rPr lang="en-IN" b="1" dirty="0">
                <a:solidFill>
                  <a:srgbClr val="FFC000"/>
                </a:solidFill>
              </a:rPr>
              <a:t>Analysis of Exiting Methodologies</a:t>
            </a:r>
          </a:p>
        </p:txBody>
      </p:sp>
    </p:spTree>
    <p:extLst>
      <p:ext uri="{BB962C8B-B14F-4D97-AF65-F5344CB8AC3E}">
        <p14:creationId xmlns:p14="http://schemas.microsoft.com/office/powerpoint/2010/main" val="418026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7838AB-779F-AB21-FBB6-D2403595DC21}"/>
              </a:ext>
            </a:extLst>
          </p:cNvPr>
          <p:cNvGraphicFramePr>
            <a:graphicFrameLocks noGrp="1"/>
          </p:cNvGraphicFramePr>
          <p:nvPr>
            <p:extLst>
              <p:ext uri="{D42A27DB-BD31-4B8C-83A1-F6EECF244321}">
                <p14:modId xmlns:p14="http://schemas.microsoft.com/office/powerpoint/2010/main" val="3576345390"/>
              </p:ext>
            </p:extLst>
          </p:nvPr>
        </p:nvGraphicFramePr>
        <p:xfrm>
          <a:off x="521110" y="747252"/>
          <a:ext cx="8426245" cy="5919411"/>
        </p:xfrm>
        <a:graphic>
          <a:graphicData uri="http://schemas.openxmlformats.org/drawingml/2006/table">
            <a:tbl>
              <a:tblPr>
                <a:tableStyleId>{C083E6E3-FA7D-4D7B-A595-EF9225AFEA82}</a:tableStyleId>
              </a:tblPr>
              <a:tblGrid>
                <a:gridCol w="3996447">
                  <a:extLst>
                    <a:ext uri="{9D8B030D-6E8A-4147-A177-3AD203B41FA5}">
                      <a16:colId xmlns:a16="http://schemas.microsoft.com/office/drawing/2014/main" val="1882577243"/>
                    </a:ext>
                  </a:extLst>
                </a:gridCol>
                <a:gridCol w="4429798">
                  <a:extLst>
                    <a:ext uri="{9D8B030D-6E8A-4147-A177-3AD203B41FA5}">
                      <a16:colId xmlns:a16="http://schemas.microsoft.com/office/drawing/2014/main" val="3523918056"/>
                    </a:ext>
                  </a:extLst>
                </a:gridCol>
              </a:tblGrid>
              <a:tr h="175390">
                <a:tc>
                  <a:txBody>
                    <a:bodyPr/>
                    <a:lstStyle/>
                    <a:p>
                      <a:r>
                        <a:rPr lang="en-IN" sz="1100" b="1" dirty="0">
                          <a:latin typeface="Times New Roman" panose="02020603050405020304" pitchFamily="18" charset="0"/>
                          <a:cs typeface="Times New Roman" panose="02020603050405020304" pitchFamily="18" charset="0"/>
                        </a:rPr>
                        <a:t>Limitation</a:t>
                      </a:r>
                      <a:r>
                        <a:rPr lang="en-IN" sz="1200" b="1" dirty="0">
                          <a:latin typeface="Times New Roman" panose="02020603050405020304" pitchFamily="18" charset="0"/>
                          <a:cs typeface="Times New Roman" panose="02020603050405020304" pitchFamily="18" charset="0"/>
                        </a:rPr>
                        <a:t> in Existing Works</a:t>
                      </a:r>
                      <a:endParaRPr lang="en-IN" sz="1200" dirty="0">
                        <a:latin typeface="Times New Roman" panose="02020603050405020304" pitchFamily="18" charset="0"/>
                        <a:cs typeface="Times New Roman" panose="02020603050405020304" pitchFamily="18" charset="0"/>
                      </a:endParaRP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latin typeface="Times New Roman" panose="02020603050405020304" pitchFamily="18" charset="0"/>
                          <a:cs typeface="Times New Roman" panose="02020603050405020304" pitchFamily="18" charset="0"/>
                        </a:rPr>
                        <a:t>How Our Ensemble Approach Overcomes It</a:t>
                      </a:r>
                      <a:endParaRPr lang="en-US" sz="1200">
                        <a:latin typeface="Times New Roman" panose="02020603050405020304" pitchFamily="18" charset="0"/>
                        <a:cs typeface="Times New Roman" panose="02020603050405020304" pitchFamily="18" charset="0"/>
                      </a:endParaRP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157368"/>
                  </a:ext>
                </a:extLst>
              </a:tr>
              <a:tr h="921413">
                <a:tc>
                  <a:txBody>
                    <a:bodyPr/>
                    <a:lstStyle/>
                    <a:p>
                      <a:r>
                        <a:rPr lang="en-US" sz="1200" b="1" dirty="0">
                          <a:latin typeface="Times New Roman" panose="02020603050405020304" pitchFamily="18" charset="0"/>
                          <a:cs typeface="Times New Roman" panose="02020603050405020304" pitchFamily="18" charset="0"/>
                        </a:rPr>
                        <a:t>Limited feature extraction methods:</a:t>
                      </a:r>
                      <a:r>
                        <a:rPr lang="en-US" sz="1200" dirty="0">
                          <a:latin typeface="Times New Roman" panose="02020603050405020304" pitchFamily="18" charset="0"/>
                          <a:cs typeface="Times New Roman" panose="02020603050405020304" pitchFamily="18" charset="0"/>
                        </a:rPr>
                        <a:t> Some papers rely only on TF-IDF, bag-of-words, or rule-based detection, which may miss deep contextual relationships.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We integrate multiple word embedding techniques (</a:t>
                      </a:r>
                      <a:r>
                        <a:rPr lang="en-US" sz="1200" b="1" dirty="0">
                          <a:latin typeface="Times New Roman" panose="02020603050405020304" pitchFamily="18" charset="0"/>
                          <a:cs typeface="Times New Roman" panose="02020603050405020304" pitchFamily="18" charset="0"/>
                        </a:rPr>
                        <a:t>TF-IDF, Word2Vec, and BERT</a:t>
                      </a:r>
                      <a:r>
                        <a:rPr lang="en-US" sz="1200" dirty="0">
                          <a:latin typeface="Times New Roman" panose="02020603050405020304" pitchFamily="18" charset="0"/>
                          <a:cs typeface="Times New Roman" panose="02020603050405020304" pitchFamily="18" charset="0"/>
                        </a:rPr>
                        <a:t>) to improve feature extraction and capture SQL query semantics.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201656"/>
                  </a:ext>
                </a:extLst>
              </a:tr>
              <a:tr h="699445">
                <a:tc>
                  <a:txBody>
                    <a:bodyPr/>
                    <a:lstStyle/>
                    <a:p>
                      <a:r>
                        <a:rPr lang="en-US" sz="1200" b="1" dirty="0">
                          <a:latin typeface="Times New Roman" panose="02020603050405020304" pitchFamily="18" charset="0"/>
                          <a:cs typeface="Times New Roman" panose="02020603050405020304" pitchFamily="18" charset="0"/>
                        </a:rPr>
                        <a:t>Overfitting in deep learning models:</a:t>
                      </a:r>
                      <a:r>
                        <a:rPr lang="en-US" sz="1200" dirty="0">
                          <a:latin typeface="Times New Roman" panose="02020603050405020304" pitchFamily="18" charset="0"/>
                          <a:cs typeface="Times New Roman" panose="02020603050405020304" pitchFamily="18" charset="0"/>
                        </a:rPr>
                        <a:t> LSTMs and CNNs tend to overfit due to small or imbalanced datasets.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We use </a:t>
                      </a:r>
                      <a:r>
                        <a:rPr lang="en-US" sz="1200" b="1" dirty="0">
                          <a:latin typeface="Times New Roman" panose="02020603050405020304" pitchFamily="18" charset="0"/>
                          <a:cs typeface="Times New Roman" panose="02020603050405020304" pitchFamily="18" charset="0"/>
                        </a:rPr>
                        <a:t>regularization techniques (dropout, batch normalization)</a:t>
                      </a:r>
                      <a:r>
                        <a:rPr lang="en-US" sz="1200" dirty="0">
                          <a:latin typeface="Times New Roman" panose="02020603050405020304" pitchFamily="18" charset="0"/>
                          <a:cs typeface="Times New Roman" panose="02020603050405020304" pitchFamily="18" charset="0"/>
                        </a:rPr>
                        <a:t> and combine deep learning with ML models, reducing dependency on a single deep model.</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94494"/>
                  </a:ext>
                </a:extLst>
              </a:tr>
              <a:tr h="949295">
                <a:tc>
                  <a:txBody>
                    <a:bodyPr/>
                    <a:lstStyle/>
                    <a:p>
                      <a:r>
                        <a:rPr lang="en-US" sz="1200" b="1">
                          <a:latin typeface="Times New Roman" panose="02020603050405020304" pitchFamily="18" charset="0"/>
                          <a:cs typeface="Times New Roman" panose="02020603050405020304" pitchFamily="18" charset="0"/>
                        </a:rPr>
                        <a:t>High false positives and false negatives:</a:t>
                      </a:r>
                      <a:r>
                        <a:rPr lang="en-US" sz="1200">
                          <a:latin typeface="Times New Roman" panose="02020603050405020304" pitchFamily="18" charset="0"/>
                          <a:cs typeface="Times New Roman" panose="02020603050405020304" pitchFamily="18" charset="0"/>
                        </a:rPr>
                        <a:t> Many ML models struggle with misclassifying benign queries as attacks (false positives) and missing advanced SQLi attacks (false negatives).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a:latin typeface="Times New Roman" panose="02020603050405020304" pitchFamily="18" charset="0"/>
                          <a:cs typeface="Times New Roman" panose="02020603050405020304" pitchFamily="18" charset="0"/>
                        </a:rPr>
                        <a:t>Stacking ensemble of ML models (SVM, Decision Tree, Naïve Bayes, K-NN, Logistic Regression)</a:t>
                      </a:r>
                      <a:r>
                        <a:rPr lang="en-IN" sz="1200">
                          <a:latin typeface="Times New Roman" panose="02020603050405020304" pitchFamily="18" charset="0"/>
                          <a:cs typeface="Times New Roman" panose="02020603050405020304" pitchFamily="18" charset="0"/>
                        </a:rPr>
                        <a:t> ensures diverse decision boundaries, reducing false classifications.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3002462"/>
                  </a:ext>
                </a:extLst>
              </a:tr>
              <a:tr h="835424">
                <a:tc>
                  <a:txBody>
                    <a:bodyPr/>
                    <a:lstStyle/>
                    <a:p>
                      <a:r>
                        <a:rPr lang="en-US" sz="1200" b="1" dirty="0">
                          <a:latin typeface="Times New Roman" panose="02020603050405020304" pitchFamily="18" charset="0"/>
                          <a:cs typeface="Times New Roman" panose="02020603050405020304" pitchFamily="18" charset="0"/>
                        </a:rPr>
                        <a:t>Heavy computational requirements in deep models:</a:t>
                      </a:r>
                      <a:r>
                        <a:rPr lang="en-US" sz="1200" dirty="0">
                          <a:latin typeface="Times New Roman" panose="02020603050405020304" pitchFamily="18" charset="0"/>
                          <a:cs typeface="Times New Roman" panose="02020603050405020304" pitchFamily="18" charset="0"/>
                        </a:rPr>
                        <a:t> Deep learning models like LSTM and CNN require high processing power.</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Instead of relying solely on deep models, we use </a:t>
                      </a:r>
                      <a:r>
                        <a:rPr lang="en-US" sz="1200" b="1" dirty="0">
                          <a:latin typeface="Times New Roman" panose="02020603050405020304" pitchFamily="18" charset="0"/>
                          <a:cs typeface="Times New Roman" panose="02020603050405020304" pitchFamily="18" charset="0"/>
                        </a:rPr>
                        <a:t>1D-CNN for feature extraction</a:t>
                      </a:r>
                      <a:r>
                        <a:rPr lang="en-US" sz="1200" dirty="0">
                          <a:latin typeface="Times New Roman" panose="02020603050405020304" pitchFamily="18" charset="0"/>
                          <a:cs typeface="Times New Roman" panose="02020603050405020304" pitchFamily="18" charset="0"/>
                        </a:rPr>
                        <a:t> and then lightweight ML classifiers for final classification, optimizing computation.</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654834"/>
                  </a:ext>
                </a:extLst>
              </a:tr>
              <a:tr h="699445">
                <a:tc>
                  <a:txBody>
                    <a:bodyPr/>
                    <a:lstStyle/>
                    <a:p>
                      <a:r>
                        <a:rPr lang="en-US" sz="1200" b="1">
                          <a:latin typeface="Times New Roman" panose="02020603050405020304" pitchFamily="18" charset="0"/>
                          <a:cs typeface="Times New Roman" panose="02020603050405020304" pitchFamily="18" charset="0"/>
                        </a:rPr>
                        <a:t>Vulnerability to adversarial attacks:</a:t>
                      </a:r>
                      <a:r>
                        <a:rPr lang="en-US" sz="1200">
                          <a:latin typeface="Times New Roman" panose="02020603050405020304" pitchFamily="18" charset="0"/>
                          <a:cs typeface="Times New Roman" panose="02020603050405020304" pitchFamily="18" charset="0"/>
                        </a:rPr>
                        <a:t> Some approaches fail when attackers modify SQL queries slightly to evade detection.</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The </a:t>
                      </a:r>
                      <a:r>
                        <a:rPr lang="en-US" sz="1200" b="1" dirty="0">
                          <a:latin typeface="Times New Roman" panose="02020603050405020304" pitchFamily="18" charset="0"/>
                          <a:cs typeface="Times New Roman" panose="02020603050405020304" pitchFamily="18" charset="0"/>
                        </a:rPr>
                        <a:t>attention mechanism</a:t>
                      </a:r>
                      <a:r>
                        <a:rPr lang="en-US" sz="1200" dirty="0">
                          <a:latin typeface="Times New Roman" panose="02020603050405020304" pitchFamily="18" charset="0"/>
                          <a:cs typeface="Times New Roman" panose="02020603050405020304" pitchFamily="18" charset="0"/>
                        </a:rPr>
                        <a:t> in 1D-CNN improves detection of subtle modifications in SQL syntax, making our model more robust.</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8271"/>
                  </a:ext>
                </a:extLst>
              </a:tr>
              <a:tr h="746590">
                <a:tc>
                  <a:txBody>
                    <a:bodyPr/>
                    <a:lstStyle/>
                    <a:p>
                      <a:r>
                        <a:rPr lang="en-US" sz="1200" b="1" dirty="0">
                          <a:latin typeface="Times New Roman" panose="02020603050405020304" pitchFamily="18" charset="0"/>
                          <a:cs typeface="Times New Roman" panose="02020603050405020304" pitchFamily="18" charset="0"/>
                        </a:rPr>
                        <a:t>Limited real-time detection capability:</a:t>
                      </a:r>
                      <a:r>
                        <a:rPr lang="en-US" sz="1200" dirty="0">
                          <a:latin typeface="Times New Roman" panose="02020603050405020304" pitchFamily="18" charset="0"/>
                          <a:cs typeface="Times New Roman" panose="02020603050405020304" pitchFamily="18" charset="0"/>
                        </a:rPr>
                        <a:t> Some methods require high computation time, making them impractical for real-time SQL injection detection.</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Our </a:t>
                      </a:r>
                      <a:r>
                        <a:rPr lang="en-US" sz="1200" b="1" dirty="0">
                          <a:latin typeface="Times New Roman" panose="02020603050405020304" pitchFamily="18" charset="0"/>
                          <a:cs typeface="Times New Roman" panose="02020603050405020304" pitchFamily="18" charset="0"/>
                        </a:rPr>
                        <a:t>hybrid approach</a:t>
                      </a:r>
                      <a:r>
                        <a:rPr lang="en-US" sz="1200" dirty="0">
                          <a:latin typeface="Times New Roman" panose="02020603050405020304" pitchFamily="18" charset="0"/>
                          <a:cs typeface="Times New Roman" panose="02020603050405020304" pitchFamily="18" charset="0"/>
                        </a:rPr>
                        <a:t> reduces inference time by using CNN for feature extraction and ML models for final decision-making, balancing accuracy and speed.</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783773"/>
                  </a:ext>
                </a:extLst>
              </a:tr>
              <a:tr h="852687">
                <a:tc>
                  <a:txBody>
                    <a:bodyPr/>
                    <a:lstStyle/>
                    <a:p>
                      <a:r>
                        <a:rPr lang="en-US" sz="1200" b="1" dirty="0">
                          <a:latin typeface="Times New Roman" panose="02020603050405020304" pitchFamily="18" charset="0"/>
                          <a:cs typeface="Times New Roman" panose="02020603050405020304" pitchFamily="18" charset="0"/>
                        </a:rPr>
                        <a:t>Dataset dependency &amp; imbalance issues:</a:t>
                      </a:r>
                      <a:r>
                        <a:rPr lang="en-US" sz="1200" dirty="0">
                          <a:latin typeface="Times New Roman" panose="02020603050405020304" pitchFamily="18" charset="0"/>
                          <a:cs typeface="Times New Roman" panose="02020603050405020304" pitchFamily="18" charset="0"/>
                        </a:rPr>
                        <a:t> Many works rely on specific datasets (CSIC, Kaggle, GitHub), limiting generalization to real-world web applications.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We apply </a:t>
                      </a:r>
                      <a:r>
                        <a:rPr lang="en-US" sz="1200" b="1" dirty="0">
                          <a:latin typeface="Times New Roman" panose="02020603050405020304" pitchFamily="18" charset="0"/>
                          <a:cs typeface="Times New Roman" panose="02020603050405020304" pitchFamily="18" charset="0"/>
                        </a:rPr>
                        <a:t>data augmentation techniques</a:t>
                      </a:r>
                      <a:r>
                        <a:rPr lang="en-US" sz="1200" dirty="0">
                          <a:latin typeface="Times New Roman" panose="02020603050405020304" pitchFamily="18" charset="0"/>
                          <a:cs typeface="Times New Roman" panose="02020603050405020304" pitchFamily="18" charset="0"/>
                        </a:rPr>
                        <a:t> to balance SQL injection attack types and use multiple datasets to improve generalizability.</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779022"/>
                  </a:ext>
                </a:extLst>
              </a:tr>
            </a:tbl>
          </a:graphicData>
        </a:graphic>
      </p:graphicFrame>
    </p:spTree>
    <p:extLst>
      <p:ext uri="{BB962C8B-B14F-4D97-AF65-F5344CB8AC3E}">
        <p14:creationId xmlns:p14="http://schemas.microsoft.com/office/powerpoint/2010/main" val="217372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7691" y="132523"/>
            <a:ext cx="6406672" cy="830997"/>
          </a:xfrm>
          <a:prstGeom prst="rect">
            <a:avLst/>
          </a:prstGeom>
          <a:noFill/>
        </p:spPr>
        <p:txBody>
          <a:bodyPr wrap="square" rtlCol="0">
            <a:spAutoFit/>
          </a:bodyPr>
          <a:lstStyle/>
          <a:p>
            <a:r>
              <a:rPr lang="en-IN" b="1" dirty="0">
                <a:solidFill>
                  <a:srgbClr val="FF9900"/>
                </a:solidFill>
                <a:cs typeface="Times New Roman" panose="02020603050405020304" pitchFamily="18" charset="0"/>
              </a:rPr>
              <a:t>ABSTRACT</a:t>
            </a:r>
          </a:p>
          <a:p>
            <a:endParaRPr lang="en-IN" dirty="0"/>
          </a:p>
        </p:txBody>
      </p:sp>
      <p:sp>
        <p:nvSpPr>
          <p:cNvPr id="3" name="TextBox 2"/>
          <p:cNvSpPr txBox="1"/>
          <p:nvPr/>
        </p:nvSpPr>
        <p:spPr>
          <a:xfrm>
            <a:off x="410967" y="575354"/>
            <a:ext cx="8661114" cy="6748302"/>
          </a:xfrm>
          <a:prstGeom prst="rect">
            <a:avLst/>
          </a:prstGeom>
          <a:noFill/>
        </p:spPr>
        <p:txBody>
          <a:bodyPr wrap="square">
            <a:spAutoFit/>
          </a:bodyPr>
          <a:lstStyle/>
          <a:p>
            <a:pPr algn="just">
              <a:lnSpc>
                <a:spcPct val="150000"/>
              </a:lnSpc>
            </a:pPr>
            <a:r>
              <a:rPr lang="en-US" altLang="en-US" sz="1800" dirty="0">
                <a:solidFill>
                  <a:schemeClr val="tx1"/>
                </a:solidFill>
                <a:ea typeface="Calibri" panose="020F0502020204030204" pitchFamily="34" charset="0"/>
                <a:cs typeface="Times New Roman" panose="02020603050405020304" pitchFamily="18" charset="0"/>
              </a:rPr>
              <a:t>SQL (Structured Query Language) injection attack is one of the most dangerous vulnerabilities in digital world particularly for web pages. It is a type of code injection attacks. This kind of attacks basically breaches the virtual portion of the databases. Many web applications accept to store the user’s private information (e.g., login credentials, credit card and other account details etc.,) in the database over the internet.  The detection of SQL injection attack is going to be a tough task for everyone because of an attacker can deploy various new type of SQL injections in day-to-day life. This proposed work is for identifying SQL injection attacks through an ensemble technique. The technique is based on the ensemble of Deep Learning (DL) such as 1D-CNN and attention mechanism along with the different extraction of features from various word embedding techniques. However, the performance is going to valuate and test by an ensemble stacking-based technique from Machine Learning (ML) classifiers (i.e., Support Vector Machine (SVM), Decision Tree, Logistic Regression, Naïve Bayes, k-Nearest Neighbors (K-NN)).</a:t>
            </a:r>
          </a:p>
          <a:p>
            <a:pPr algn="just">
              <a:lnSpc>
                <a:spcPct val="150000"/>
              </a:lnSpc>
            </a:pPr>
            <a:r>
              <a:rPr lang="en-IN" sz="1800" b="1" i="1" dirty="0" err="1">
                <a:solidFill>
                  <a:schemeClr val="tx1"/>
                </a:solidFill>
                <a:ea typeface="Calibri" panose="020F0502020204030204" pitchFamily="34" charset="0"/>
                <a:cs typeface="Times New Roman" panose="02020603050405020304" pitchFamily="18" charset="0"/>
              </a:rPr>
              <a:t>KeyWords</a:t>
            </a:r>
            <a:r>
              <a:rPr lang="en-IN" sz="1800" b="1" i="1" dirty="0">
                <a:solidFill>
                  <a:schemeClr val="tx1"/>
                </a:solidFill>
                <a:ea typeface="Calibri" panose="020F0502020204030204" pitchFamily="34" charset="0"/>
                <a:cs typeface="Times New Roman" panose="02020603050405020304" pitchFamily="18" charset="0"/>
              </a:rPr>
              <a:t>: </a:t>
            </a:r>
            <a:r>
              <a:rPr lang="en-US" altLang="en-US" sz="1800" i="1" dirty="0">
                <a:solidFill>
                  <a:schemeClr val="tx1"/>
                </a:solidFill>
                <a:cs typeface="Times New Roman" panose="02020603050405020304" pitchFamily="18" charset="0"/>
              </a:rPr>
              <a:t>SQL Injection attacks, word embedding techniques, 1-D CNN model, attention mechanism, ML ensemble stacking</a:t>
            </a:r>
          </a:p>
          <a:p>
            <a:pPr marL="285750" indent="-285750" algn="just">
              <a:buFont typeface="Wingdings" panose="05000000000000000000" pitchFamily="2" charset="2"/>
              <a:buChar char="§"/>
            </a:pPr>
            <a:endParaRPr lang="en-US" altLang="en-US" sz="1550" i="1" dirty="0">
              <a:solidFill>
                <a:schemeClr val="tx1"/>
              </a:solidFill>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7025" y="147709"/>
            <a:ext cx="4586748" cy="461665"/>
          </a:xfrm>
          <a:prstGeom prst="rect">
            <a:avLst/>
          </a:prstGeom>
          <a:noFill/>
        </p:spPr>
        <p:txBody>
          <a:bodyPr wrap="square">
            <a:spAutoFit/>
          </a:bodyPr>
          <a:lstStyle/>
          <a:p>
            <a:r>
              <a:rPr lang="en-IN" b="1" dirty="0">
                <a:solidFill>
                  <a:srgbClr val="FF9900"/>
                </a:solidFill>
                <a:cs typeface="Times New Roman" panose="02020603050405020304" pitchFamily="18" charset="0"/>
              </a:rPr>
              <a:t>REFERENCES</a:t>
            </a:r>
          </a:p>
        </p:txBody>
      </p:sp>
      <p:sp>
        <p:nvSpPr>
          <p:cNvPr id="5" name="TextBox 4"/>
          <p:cNvSpPr txBox="1"/>
          <p:nvPr/>
        </p:nvSpPr>
        <p:spPr>
          <a:xfrm>
            <a:off x="442452" y="811365"/>
            <a:ext cx="8701548" cy="9582880"/>
          </a:xfrm>
          <a:prstGeom prst="rect">
            <a:avLst/>
          </a:prstGeom>
          <a:noFill/>
        </p:spPr>
        <p:txBody>
          <a:bodyPr wrap="square">
            <a:spAutoFit/>
          </a:bodyPr>
          <a:lstStyle/>
          <a:p>
            <a:pPr algn="just">
              <a:lnSpc>
                <a:spcPct val="150000"/>
              </a:lnSpc>
            </a:pPr>
            <a:r>
              <a:rPr lang="en-IN" sz="1550" b="0" i="0" dirty="0">
                <a:solidFill>
                  <a:srgbClr val="222222"/>
                </a:solidFill>
                <a:effectLst/>
                <a:cs typeface="Times New Roman" panose="02020603050405020304" pitchFamily="18" charset="0"/>
              </a:rPr>
              <a:t>[1].</a:t>
            </a:r>
            <a:r>
              <a:rPr lang="en-US" sz="1550" b="0" i="0" dirty="0">
                <a:solidFill>
                  <a:srgbClr val="222222"/>
                </a:solidFill>
                <a:effectLst/>
                <a:latin typeface="Arial" panose="020B0604020202020204" pitchFamily="34" charset="0"/>
              </a:rPr>
              <a:t> </a:t>
            </a:r>
            <a:r>
              <a:rPr lang="en-IN" sz="1400" i="0" dirty="0">
                <a:solidFill>
                  <a:schemeClr val="tx1"/>
                </a:solidFill>
                <a:effectLst/>
                <a:cs typeface="Times New Roman" panose="02020603050405020304" pitchFamily="18" charset="0"/>
              </a:rPr>
              <a:t>Ali, S. H., Mohammed, A. I., Mustafa, S. M., &amp; Salih, S. O. (2025). WEB VULNERABILITIES DETECTION USING A HYBRID MODEL OF CNN, GRU AND ATTENTION MECHANISM. </a:t>
            </a:r>
            <a:r>
              <a:rPr lang="en-IN" sz="1400" i="1" dirty="0">
                <a:solidFill>
                  <a:schemeClr val="tx1"/>
                </a:solidFill>
                <a:effectLst/>
                <a:cs typeface="Times New Roman" panose="02020603050405020304" pitchFamily="18" charset="0"/>
              </a:rPr>
              <a:t>Science Journal of University of </a:t>
            </a:r>
            <a:r>
              <a:rPr lang="en-IN" sz="1400" i="1" dirty="0" err="1">
                <a:solidFill>
                  <a:schemeClr val="tx1"/>
                </a:solidFill>
                <a:effectLst/>
                <a:cs typeface="Times New Roman" panose="02020603050405020304" pitchFamily="18" charset="0"/>
              </a:rPr>
              <a:t>Zakho</a:t>
            </a:r>
            <a:r>
              <a:rPr lang="en-IN" sz="1400" i="0" dirty="0">
                <a:solidFill>
                  <a:schemeClr val="tx1"/>
                </a:solidFill>
                <a:effectLst/>
                <a:cs typeface="Times New Roman" panose="02020603050405020304" pitchFamily="18" charset="0"/>
              </a:rPr>
              <a:t>, </a:t>
            </a:r>
            <a:r>
              <a:rPr lang="en-IN" sz="1400" i="1" dirty="0">
                <a:solidFill>
                  <a:schemeClr val="tx1"/>
                </a:solidFill>
                <a:effectLst/>
                <a:cs typeface="Times New Roman" panose="02020603050405020304" pitchFamily="18" charset="0"/>
              </a:rPr>
              <a:t>13</a:t>
            </a:r>
            <a:r>
              <a:rPr lang="en-IN" sz="1400" i="0" dirty="0">
                <a:solidFill>
                  <a:schemeClr val="tx1"/>
                </a:solidFill>
                <a:effectLst/>
                <a:cs typeface="Times New Roman" panose="02020603050405020304" pitchFamily="18" charset="0"/>
              </a:rPr>
              <a:t>(1), 58-64.</a:t>
            </a:r>
          </a:p>
          <a:p>
            <a:pPr algn="just">
              <a:lnSpc>
                <a:spcPct val="150000"/>
              </a:lnSpc>
            </a:pPr>
            <a:r>
              <a:rPr lang="en-IN" sz="1550" b="0" i="0" dirty="0">
                <a:solidFill>
                  <a:srgbClr val="222222"/>
                </a:solidFill>
                <a:effectLst/>
                <a:cs typeface="Times New Roman" panose="02020603050405020304" pitchFamily="18" charset="0"/>
              </a:rPr>
              <a:t>[2</a:t>
            </a:r>
            <a:r>
              <a:rPr lang="en-IN" sz="1400" i="0" dirty="0">
                <a:solidFill>
                  <a:srgbClr val="222222"/>
                </a:solidFill>
                <a:effectLst/>
                <a:cs typeface="Times New Roman" panose="02020603050405020304" pitchFamily="18" charset="0"/>
              </a:rPr>
              <a:t>].</a:t>
            </a:r>
            <a:r>
              <a:rPr lang="en-US" sz="1400" i="0" dirty="0">
                <a:solidFill>
                  <a:schemeClr val="tx1"/>
                </a:solidFill>
                <a:effectLst/>
                <a:cs typeface="Times New Roman" panose="02020603050405020304" pitchFamily="18" charset="0"/>
              </a:rPr>
              <a:t> </a:t>
            </a:r>
            <a:r>
              <a:rPr lang="en-US" sz="1400" i="0" dirty="0" err="1">
                <a:solidFill>
                  <a:schemeClr val="tx1"/>
                </a:solidFill>
                <a:effectLst/>
                <a:cs typeface="Times New Roman" panose="02020603050405020304" pitchFamily="18" charset="0"/>
              </a:rPr>
              <a:t>Seada</a:t>
            </a:r>
            <a:r>
              <a:rPr lang="en-US" sz="1400" i="0" dirty="0">
                <a:solidFill>
                  <a:schemeClr val="tx1"/>
                </a:solidFill>
                <a:effectLst/>
                <a:cs typeface="Times New Roman" panose="02020603050405020304" pitchFamily="18" charset="0"/>
              </a:rPr>
              <a:t>, Y., Mohamed, A., Hany, M., Mansour, H., &amp; </a:t>
            </a:r>
            <a:r>
              <a:rPr lang="en-US" sz="1400" i="0" dirty="0" err="1">
                <a:solidFill>
                  <a:schemeClr val="tx1"/>
                </a:solidFill>
                <a:effectLst/>
                <a:cs typeface="Times New Roman" panose="02020603050405020304" pitchFamily="18" charset="0"/>
              </a:rPr>
              <a:t>Elsersy</a:t>
            </a:r>
            <a:r>
              <a:rPr lang="en-US" sz="1400" i="0" dirty="0">
                <a:solidFill>
                  <a:schemeClr val="tx1"/>
                </a:solidFill>
                <a:effectLst/>
                <a:cs typeface="Times New Roman" panose="02020603050405020304" pitchFamily="18" charset="0"/>
              </a:rPr>
              <a:t>, W. (2024, July). A Machine Learning Approach to SQL Injection Detection in Web Applications. In </a:t>
            </a:r>
            <a:r>
              <a:rPr lang="en-US" sz="1400" i="1" dirty="0">
                <a:solidFill>
                  <a:schemeClr val="tx1"/>
                </a:solidFill>
                <a:effectLst/>
                <a:cs typeface="Times New Roman" panose="02020603050405020304" pitchFamily="18" charset="0"/>
              </a:rPr>
              <a:t>2024 Intelligent Methods, Systems, and Applications (IMSA)</a:t>
            </a:r>
            <a:r>
              <a:rPr lang="en-US" sz="1400" i="0" dirty="0">
                <a:solidFill>
                  <a:schemeClr val="tx1"/>
                </a:solidFill>
                <a:effectLst/>
                <a:cs typeface="Times New Roman" panose="02020603050405020304" pitchFamily="18" charset="0"/>
              </a:rPr>
              <a:t> (pp. 26-32). IEEE</a:t>
            </a:r>
            <a:r>
              <a:rPr lang="en-US" altLang="en-US" sz="1400" dirty="0">
                <a:solidFill>
                  <a:srgbClr val="222222"/>
                </a:solidFill>
                <a:cs typeface="Times New Roman" panose="02020603050405020304" pitchFamily="18" charset="0"/>
              </a:rPr>
              <a:t> </a:t>
            </a:r>
          </a:p>
          <a:p>
            <a:pPr algn="just">
              <a:lnSpc>
                <a:spcPct val="150000"/>
              </a:lnSpc>
            </a:pPr>
            <a:r>
              <a:rPr lang="en-IN" sz="1550" dirty="0">
                <a:solidFill>
                  <a:srgbClr val="222222"/>
                </a:solidFill>
                <a:cs typeface="Times New Roman" panose="02020603050405020304" pitchFamily="18" charset="0"/>
              </a:rPr>
              <a:t>[3</a:t>
            </a:r>
            <a:r>
              <a:rPr lang="en-IN" sz="1400" dirty="0">
                <a:solidFill>
                  <a:srgbClr val="222222"/>
                </a:solidFill>
                <a:cs typeface="Times New Roman" panose="02020603050405020304" pitchFamily="18" charset="0"/>
              </a:rPr>
              <a:t>].</a:t>
            </a:r>
            <a:r>
              <a:rPr lang="en-US" altLang="en-US" sz="1400" dirty="0">
                <a:solidFill>
                  <a:schemeClr val="tx1"/>
                </a:solidFill>
                <a:cs typeface="Times New Roman" panose="02020603050405020304" pitchFamily="18" charset="0"/>
              </a:rPr>
              <a:t> </a:t>
            </a:r>
            <a:r>
              <a:rPr lang="en-US" altLang="en-US" sz="1400" dirty="0" err="1">
                <a:solidFill>
                  <a:schemeClr val="tx1"/>
                </a:solidFill>
                <a:cs typeface="Times New Roman" panose="02020603050405020304" pitchFamily="18" charset="0"/>
              </a:rPr>
              <a:t>Leelaprute</a:t>
            </a:r>
            <a:r>
              <a:rPr lang="en-US" altLang="en-US" sz="1400" dirty="0">
                <a:solidFill>
                  <a:schemeClr val="tx1"/>
                </a:solidFill>
                <a:cs typeface="Times New Roman" panose="02020603050405020304" pitchFamily="18" charset="0"/>
              </a:rPr>
              <a:t>, P., Kase, Y., </a:t>
            </a:r>
            <a:r>
              <a:rPr lang="en-US" altLang="en-US" sz="1400" dirty="0" err="1">
                <a:solidFill>
                  <a:schemeClr val="tx1"/>
                </a:solidFill>
                <a:cs typeface="Times New Roman" panose="02020603050405020304" pitchFamily="18" charset="0"/>
              </a:rPr>
              <a:t>Amasaki</a:t>
            </a:r>
            <a:r>
              <a:rPr lang="en-US" altLang="en-US" sz="1400" dirty="0">
                <a:solidFill>
                  <a:schemeClr val="tx1"/>
                </a:solidFill>
                <a:cs typeface="Times New Roman" panose="02020603050405020304" pitchFamily="18" charset="0"/>
              </a:rPr>
              <a:t>, S., Aman, H., &amp; Yokogawa, T. (2024, May). A Multi-Aspect Evaluation of DL-based SQLi Attack Detection Models. In 2024 IEEE/ACIS 22nd International Conference on Software Engineering Research, Management and Applications (SERA) (pp. 352-355). IEEE.</a:t>
            </a:r>
          </a:p>
          <a:p>
            <a:pPr algn="just">
              <a:lnSpc>
                <a:spcPct val="150000"/>
              </a:lnSpc>
            </a:pPr>
            <a:r>
              <a:rPr lang="en-IN" sz="1400" dirty="0">
                <a:solidFill>
                  <a:srgbClr val="222222"/>
                </a:solidFill>
                <a:cs typeface="Times New Roman" panose="02020603050405020304" pitchFamily="18" charset="0"/>
              </a:rPr>
              <a:t> [4]. </a:t>
            </a:r>
            <a:r>
              <a:rPr lang="en-US" altLang="en-US" sz="1400" dirty="0">
                <a:solidFill>
                  <a:schemeClr val="tx1"/>
                </a:solidFill>
                <a:cs typeface="Times New Roman" panose="02020603050405020304" pitchFamily="18" charset="0"/>
              </a:rPr>
              <a:t>Crespo-Martínez, I. S., </a:t>
            </a:r>
            <a:r>
              <a:rPr lang="en-US" altLang="en-US" sz="1400" dirty="0" err="1">
                <a:solidFill>
                  <a:schemeClr val="tx1"/>
                </a:solidFill>
                <a:cs typeface="Times New Roman" panose="02020603050405020304" pitchFamily="18" charset="0"/>
              </a:rPr>
              <a:t>Campazas</a:t>
            </a:r>
            <a:r>
              <a:rPr lang="en-US" altLang="en-US" sz="1400" dirty="0">
                <a:solidFill>
                  <a:schemeClr val="tx1"/>
                </a:solidFill>
                <a:cs typeface="Times New Roman" panose="02020603050405020304" pitchFamily="18" charset="0"/>
              </a:rPr>
              <a:t>-Vega, A., Guerrero-</a:t>
            </a:r>
            <a:r>
              <a:rPr lang="en-US" altLang="en-US" sz="1400" dirty="0" err="1">
                <a:solidFill>
                  <a:schemeClr val="tx1"/>
                </a:solidFill>
                <a:cs typeface="Times New Roman" panose="02020603050405020304" pitchFamily="18" charset="0"/>
              </a:rPr>
              <a:t>Higueras</a:t>
            </a:r>
            <a:r>
              <a:rPr lang="en-US" altLang="en-US" sz="1400" dirty="0">
                <a:solidFill>
                  <a:schemeClr val="tx1"/>
                </a:solidFill>
                <a:cs typeface="Times New Roman" panose="02020603050405020304" pitchFamily="18" charset="0"/>
              </a:rPr>
              <a:t>, Á. M., </a:t>
            </a:r>
            <a:r>
              <a:rPr lang="en-US" altLang="en-US" sz="1400" dirty="0" err="1">
                <a:solidFill>
                  <a:schemeClr val="tx1"/>
                </a:solidFill>
                <a:cs typeface="Times New Roman" panose="02020603050405020304" pitchFamily="18" charset="0"/>
              </a:rPr>
              <a:t>Riego-DelCastillo</a:t>
            </a:r>
            <a:r>
              <a:rPr lang="en-US" altLang="en-US" sz="1400" dirty="0">
                <a:solidFill>
                  <a:schemeClr val="tx1"/>
                </a:solidFill>
                <a:cs typeface="Times New Roman" panose="02020603050405020304" pitchFamily="18" charset="0"/>
              </a:rPr>
              <a:t>, V., Álvarez-Aparicio, C., &amp; Fernández-Llamas, C. (2023). SQL injection attack detection in network flow data. Computers &amp; Security, 127, 103093</a:t>
            </a:r>
            <a:r>
              <a:rPr lang="en-US" altLang="en-US" sz="1400" b="1" dirty="0">
                <a:solidFill>
                  <a:schemeClr val="tx1"/>
                </a:solidFill>
                <a:cs typeface="Times New Roman" panose="02020603050405020304" pitchFamily="18" charset="0"/>
              </a:rPr>
              <a:t>.</a:t>
            </a:r>
          </a:p>
          <a:p>
            <a:pPr algn="just">
              <a:lnSpc>
                <a:spcPct val="150000"/>
              </a:lnSpc>
            </a:pPr>
            <a:r>
              <a:rPr lang="en-IN" sz="1550" b="0" i="0" dirty="0">
                <a:solidFill>
                  <a:srgbClr val="222222"/>
                </a:solidFill>
                <a:effectLst/>
                <a:cs typeface="Times New Roman" panose="02020603050405020304" pitchFamily="18" charset="0"/>
              </a:rPr>
              <a:t>[5].</a:t>
            </a:r>
            <a:r>
              <a:rPr lang="en-US" altLang="en-US" sz="1400" dirty="0">
                <a:solidFill>
                  <a:schemeClr val="tx1"/>
                </a:solidFill>
              </a:rPr>
              <a:t>Tram, D. T. N., &amp; Cam, N. T. (2024, August). </a:t>
            </a:r>
            <a:r>
              <a:rPr lang="en-US" altLang="en-US" sz="1400" dirty="0" err="1">
                <a:solidFill>
                  <a:schemeClr val="tx1"/>
                </a:solidFill>
              </a:rPr>
              <a:t>uitSQLid</a:t>
            </a:r>
            <a:r>
              <a:rPr lang="en-US" altLang="en-US" sz="1400" dirty="0">
                <a:solidFill>
                  <a:schemeClr val="tx1"/>
                </a:solidFill>
              </a:rPr>
              <a:t>: SQL Injection Detection Using Multi Deep Learning Models Approach. In 2024 International Conference on Information Management and Technology (</a:t>
            </a:r>
            <a:r>
              <a:rPr lang="en-US" altLang="en-US" sz="1400" dirty="0" err="1">
                <a:solidFill>
                  <a:schemeClr val="tx1"/>
                </a:solidFill>
              </a:rPr>
              <a:t>ICIMTech</a:t>
            </a:r>
            <a:r>
              <a:rPr lang="en-US" altLang="en-US" sz="1400" dirty="0">
                <a:solidFill>
                  <a:schemeClr val="tx1"/>
                </a:solidFill>
              </a:rPr>
              <a:t>) (pp. 765-770). IEEE.</a:t>
            </a:r>
          </a:p>
          <a:p>
            <a:pPr algn="just">
              <a:lnSpc>
                <a:spcPct val="150000"/>
              </a:lnSpc>
            </a:pPr>
            <a:r>
              <a:rPr lang="en-US" altLang="en-US" sz="1400" dirty="0">
                <a:solidFill>
                  <a:schemeClr val="tx1"/>
                </a:solidFill>
              </a:rPr>
              <a:t>[6].</a:t>
            </a:r>
            <a:r>
              <a:rPr lang="en-US" altLang="en-US" sz="1400" b="1" dirty="0">
                <a:solidFill>
                  <a:schemeClr val="tx1"/>
                </a:solidFill>
              </a:rPr>
              <a:t> </a:t>
            </a:r>
            <a:r>
              <a:rPr lang="en-US" altLang="en-US" sz="1400" dirty="0">
                <a:solidFill>
                  <a:schemeClr val="tx1"/>
                </a:solidFill>
              </a:rPr>
              <a:t>Sun, H., Du, Y., &amp; Li, Q. (2023). Deep Learning-Based Detection Technology for SQL Injection Research and Implementation. Applied Sciences, 13(16), 9466.</a:t>
            </a:r>
          </a:p>
          <a:p>
            <a:pPr algn="just">
              <a:lnSpc>
                <a:spcPct val="150000"/>
              </a:lnSpc>
            </a:pPr>
            <a:endParaRPr lang="en-US" altLang="en-US" sz="1400" dirty="0">
              <a:solidFill>
                <a:schemeClr val="tx1"/>
              </a:solidFill>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4FB93-D07C-531A-05D4-67F17D39B792}"/>
              </a:ext>
            </a:extLst>
          </p:cNvPr>
          <p:cNvSpPr txBox="1"/>
          <p:nvPr/>
        </p:nvSpPr>
        <p:spPr>
          <a:xfrm>
            <a:off x="422786" y="707923"/>
            <a:ext cx="8721213" cy="5937075"/>
          </a:xfrm>
          <a:prstGeom prst="rect">
            <a:avLst/>
          </a:prstGeom>
          <a:noFill/>
        </p:spPr>
        <p:txBody>
          <a:bodyPr wrap="square">
            <a:spAutoFit/>
          </a:bodyPr>
          <a:lstStyle/>
          <a:p>
            <a:pPr algn="just">
              <a:lnSpc>
                <a:spcPct val="150000"/>
              </a:lnSpc>
            </a:pPr>
            <a:r>
              <a:rPr lang="en-US" sz="1500" b="0" i="0" dirty="0">
                <a:solidFill>
                  <a:srgbClr val="222222"/>
                </a:solidFill>
                <a:effectLst/>
                <a:cs typeface="Times New Roman" panose="02020603050405020304" pitchFamily="18" charset="0"/>
              </a:rPr>
              <a:t>[</a:t>
            </a:r>
            <a:r>
              <a:rPr lang="en-US" sz="1500" i="0" dirty="0">
                <a:solidFill>
                  <a:srgbClr val="222222"/>
                </a:solidFill>
                <a:effectLst/>
                <a:cs typeface="Times New Roman" panose="02020603050405020304" pitchFamily="18" charset="0"/>
              </a:rPr>
              <a:t>7].</a:t>
            </a:r>
            <a:r>
              <a:rPr lang="en-US" altLang="en-US" sz="1500" dirty="0" err="1">
                <a:solidFill>
                  <a:schemeClr val="tx1"/>
                </a:solidFill>
              </a:rPr>
              <a:t>Thalji</a:t>
            </a:r>
            <a:r>
              <a:rPr lang="en-US" altLang="en-US" sz="1500" dirty="0">
                <a:solidFill>
                  <a:schemeClr val="tx1"/>
                </a:solidFill>
              </a:rPr>
              <a:t>, N., Raza, A., Islam, M. S., Samee, N. A., &amp; Jamjoom, M. M. (2023). AE-Net: Novel Autoencoder-Based Deep Features for SQL Injection Attack Detection. IEEE Access, 11, 135507-135516.</a:t>
            </a:r>
            <a:endParaRPr lang="en-US" sz="1500" i="0" dirty="0">
              <a:solidFill>
                <a:srgbClr val="222222"/>
              </a:solidFill>
              <a:effectLst/>
              <a:cs typeface="Times New Roman" panose="02020603050405020304" pitchFamily="18" charset="0"/>
            </a:endParaRPr>
          </a:p>
          <a:p>
            <a:pPr algn="just">
              <a:lnSpc>
                <a:spcPct val="150000"/>
              </a:lnSpc>
            </a:pPr>
            <a:r>
              <a:rPr lang="en-US" sz="1500" dirty="0">
                <a:solidFill>
                  <a:srgbClr val="222222"/>
                </a:solidFill>
                <a:cs typeface="Times New Roman" panose="02020603050405020304" pitchFamily="18" charset="0"/>
              </a:rPr>
              <a:t>[8].</a:t>
            </a:r>
            <a:r>
              <a:rPr lang="en-US" altLang="en-US" sz="1500" b="1" dirty="0">
                <a:solidFill>
                  <a:schemeClr val="tx1"/>
                </a:solidFill>
              </a:rPr>
              <a:t> </a:t>
            </a:r>
            <a:r>
              <a:rPr lang="en-US" altLang="en-US" sz="1500" dirty="0">
                <a:solidFill>
                  <a:schemeClr val="tx1"/>
                </a:solidFill>
              </a:rPr>
              <a:t>Muhammad, T., &amp; </a:t>
            </a:r>
            <a:r>
              <a:rPr lang="en-US" altLang="en-US" sz="1500" dirty="0" err="1">
                <a:solidFill>
                  <a:schemeClr val="tx1"/>
                </a:solidFill>
              </a:rPr>
              <a:t>Ghafory</a:t>
            </a:r>
            <a:r>
              <a:rPr lang="en-US" altLang="en-US" sz="1500" dirty="0">
                <a:solidFill>
                  <a:schemeClr val="tx1"/>
                </a:solidFill>
              </a:rPr>
              <a:t>, H. (2022). </a:t>
            </a:r>
            <a:r>
              <a:rPr lang="en-US" altLang="en-US" sz="1500" dirty="0" err="1">
                <a:solidFill>
                  <a:schemeClr val="tx1"/>
                </a:solidFill>
              </a:rPr>
              <a:t>Sql</a:t>
            </a:r>
            <a:r>
              <a:rPr lang="en-US" altLang="en-US" sz="1500" dirty="0">
                <a:solidFill>
                  <a:schemeClr val="tx1"/>
                </a:solidFill>
              </a:rPr>
              <a:t> injection attack detection using machine learning algorithm. Mesopotamian journal of cybersecurity, 2022, 5-17.</a:t>
            </a:r>
            <a:endParaRPr lang="en-US" sz="1500" dirty="0">
              <a:solidFill>
                <a:srgbClr val="222222"/>
              </a:solidFill>
              <a:cs typeface="Times New Roman" panose="02020603050405020304" pitchFamily="18" charset="0"/>
            </a:endParaRPr>
          </a:p>
          <a:p>
            <a:pPr algn="just">
              <a:lnSpc>
                <a:spcPct val="150000"/>
              </a:lnSpc>
            </a:pPr>
            <a:r>
              <a:rPr lang="en-US" sz="1500" b="0" i="0" dirty="0">
                <a:solidFill>
                  <a:srgbClr val="222222"/>
                </a:solidFill>
                <a:effectLst/>
                <a:cs typeface="Times New Roman" panose="02020603050405020304" pitchFamily="18" charset="0"/>
              </a:rPr>
              <a:t>[9].Paul, A., Sharma, V., &amp; Olukoya, O. (2024). SQL injection attack: Detection, prioritization &amp; prevention. </a:t>
            </a:r>
            <a:r>
              <a:rPr lang="en-US" sz="1500" b="0" i="1" dirty="0">
                <a:solidFill>
                  <a:srgbClr val="222222"/>
                </a:solidFill>
                <a:effectLst/>
                <a:cs typeface="Times New Roman" panose="02020603050405020304" pitchFamily="18" charset="0"/>
              </a:rPr>
              <a:t>Journal of Information Security and Applications</a:t>
            </a:r>
            <a:r>
              <a:rPr lang="en-US" sz="1500" b="0" i="0" dirty="0">
                <a:solidFill>
                  <a:srgbClr val="222222"/>
                </a:solidFill>
                <a:effectLst/>
                <a:cs typeface="Times New Roman" panose="02020603050405020304" pitchFamily="18" charset="0"/>
              </a:rPr>
              <a:t>, </a:t>
            </a:r>
            <a:r>
              <a:rPr lang="en-US" sz="1500" b="0" i="1" dirty="0">
                <a:solidFill>
                  <a:srgbClr val="222222"/>
                </a:solidFill>
                <a:effectLst/>
                <a:cs typeface="Times New Roman" panose="02020603050405020304" pitchFamily="18" charset="0"/>
              </a:rPr>
              <a:t>85</a:t>
            </a:r>
            <a:r>
              <a:rPr lang="en-US" sz="1500" b="0" i="0" dirty="0">
                <a:solidFill>
                  <a:srgbClr val="222222"/>
                </a:solidFill>
                <a:effectLst/>
                <a:cs typeface="Times New Roman" panose="02020603050405020304" pitchFamily="18" charset="0"/>
              </a:rPr>
              <a:t>, 103871.</a:t>
            </a:r>
          </a:p>
          <a:p>
            <a:pPr algn="just">
              <a:lnSpc>
                <a:spcPct val="150000"/>
              </a:lnSpc>
            </a:pPr>
            <a:r>
              <a:rPr lang="en-US" sz="1500" dirty="0">
                <a:solidFill>
                  <a:srgbClr val="222222"/>
                </a:solidFill>
                <a:ea typeface="Tahoma" panose="020B0604030504040204" pitchFamily="34" charset="0"/>
                <a:cs typeface="Times New Roman" panose="02020603050405020304" pitchFamily="18" charset="0"/>
              </a:rPr>
              <a:t>[10].</a:t>
            </a:r>
            <a:r>
              <a:rPr lang="en-US" sz="1500" b="0" i="0" dirty="0">
                <a:solidFill>
                  <a:srgbClr val="222222"/>
                </a:solidFill>
                <a:effectLst/>
                <a:cs typeface="Times New Roman" panose="02020603050405020304" pitchFamily="18" charset="0"/>
              </a:rPr>
              <a:t> Luo, K., &amp; Chen, Y. (2024). A novel hybrid neural network approach incorporating convolution and LSTM with a self-attention mechanism for web attack detection. </a:t>
            </a:r>
            <a:r>
              <a:rPr lang="en-US" sz="1500" b="0" i="1" dirty="0">
                <a:solidFill>
                  <a:srgbClr val="222222"/>
                </a:solidFill>
                <a:effectLst/>
                <a:cs typeface="Times New Roman" panose="02020603050405020304" pitchFamily="18" charset="0"/>
              </a:rPr>
              <a:t>Applied Intelligence</a:t>
            </a:r>
            <a:r>
              <a:rPr lang="en-US" sz="1500" b="0" i="0" dirty="0">
                <a:solidFill>
                  <a:srgbClr val="222222"/>
                </a:solidFill>
                <a:effectLst/>
                <a:cs typeface="Times New Roman" panose="02020603050405020304" pitchFamily="18" charset="0"/>
              </a:rPr>
              <a:t>, </a:t>
            </a:r>
            <a:r>
              <a:rPr lang="en-US" sz="1500" b="0" i="1" dirty="0">
                <a:solidFill>
                  <a:srgbClr val="222222"/>
                </a:solidFill>
                <a:effectLst/>
                <a:cs typeface="Times New Roman" panose="02020603050405020304" pitchFamily="18" charset="0"/>
              </a:rPr>
              <a:t>55</a:t>
            </a:r>
            <a:r>
              <a:rPr lang="en-US" sz="1500" b="0" i="0" dirty="0">
                <a:solidFill>
                  <a:srgbClr val="222222"/>
                </a:solidFill>
                <a:effectLst/>
                <a:cs typeface="Times New Roman" panose="02020603050405020304" pitchFamily="18" charset="0"/>
              </a:rPr>
              <a:t>(2), 1-17.</a:t>
            </a:r>
          </a:p>
          <a:p>
            <a:pPr algn="just">
              <a:lnSpc>
                <a:spcPct val="150000"/>
              </a:lnSpc>
            </a:pPr>
            <a:r>
              <a:rPr lang="en-US" sz="1500" dirty="0">
                <a:solidFill>
                  <a:srgbClr val="222222"/>
                </a:solidFill>
                <a:ea typeface="Tahoma" panose="020B0604030504040204" pitchFamily="34" charset="0"/>
                <a:cs typeface="Times New Roman" panose="02020603050405020304" pitchFamily="18" charset="0"/>
              </a:rPr>
              <a:t>[11].</a:t>
            </a:r>
            <a:r>
              <a:rPr lang="en-US" sz="1500" b="0" i="0" dirty="0">
                <a:solidFill>
                  <a:srgbClr val="222222"/>
                </a:solidFill>
                <a:effectLst/>
                <a:cs typeface="Times New Roman" panose="02020603050405020304" pitchFamily="18" charset="0"/>
              </a:rPr>
              <a:t> Augustine, N., Sultan, A. B. M., Osman, M. H., &amp; Sharif, K. Y. (2024). Application of Artificial Intelligence in Detecting SQL Injection Attacks. </a:t>
            </a:r>
            <a:r>
              <a:rPr lang="en-US" sz="1500" b="0" i="1" dirty="0">
                <a:solidFill>
                  <a:srgbClr val="222222"/>
                </a:solidFill>
                <a:effectLst/>
                <a:cs typeface="Times New Roman" panose="02020603050405020304" pitchFamily="18" charset="0"/>
              </a:rPr>
              <a:t>JOIV: International Journal on Informatics Visualization</a:t>
            </a:r>
            <a:r>
              <a:rPr lang="en-US" sz="1500" b="0" i="0" dirty="0">
                <a:solidFill>
                  <a:srgbClr val="222222"/>
                </a:solidFill>
                <a:effectLst/>
                <a:cs typeface="Times New Roman" panose="02020603050405020304" pitchFamily="18" charset="0"/>
              </a:rPr>
              <a:t>, </a:t>
            </a:r>
            <a:r>
              <a:rPr lang="en-US" sz="1500" b="0" i="1" dirty="0">
                <a:solidFill>
                  <a:srgbClr val="222222"/>
                </a:solidFill>
                <a:effectLst/>
                <a:cs typeface="Times New Roman" panose="02020603050405020304" pitchFamily="18" charset="0"/>
              </a:rPr>
              <a:t>8</a:t>
            </a:r>
            <a:r>
              <a:rPr lang="en-US" sz="1500" b="0" i="0" dirty="0">
                <a:solidFill>
                  <a:srgbClr val="222222"/>
                </a:solidFill>
                <a:effectLst/>
                <a:cs typeface="Times New Roman" panose="02020603050405020304" pitchFamily="18" charset="0"/>
              </a:rPr>
              <a:t>(4), 2131-2138.</a:t>
            </a:r>
          </a:p>
          <a:p>
            <a:pPr algn="just">
              <a:lnSpc>
                <a:spcPct val="150000"/>
              </a:lnSpc>
            </a:pPr>
            <a:r>
              <a:rPr lang="en-US" sz="1500" dirty="0">
                <a:solidFill>
                  <a:srgbClr val="222222"/>
                </a:solidFill>
                <a:ea typeface="Tahoma" panose="020B0604030504040204" pitchFamily="34" charset="0"/>
                <a:cs typeface="Times New Roman" panose="02020603050405020304" pitchFamily="18" charset="0"/>
              </a:rPr>
              <a:t>[12].</a:t>
            </a:r>
            <a:r>
              <a:rPr lang="en-IN" sz="1500" b="0" i="0" dirty="0">
                <a:solidFill>
                  <a:srgbClr val="222222"/>
                </a:solidFill>
                <a:effectLst/>
                <a:cs typeface="Times New Roman" panose="02020603050405020304" pitchFamily="18" charset="0"/>
              </a:rPr>
              <a:t> </a:t>
            </a:r>
            <a:r>
              <a:rPr lang="en-IN" sz="1500" b="0" i="0" dirty="0" err="1">
                <a:solidFill>
                  <a:srgbClr val="222222"/>
                </a:solidFill>
                <a:effectLst/>
                <a:cs typeface="Times New Roman" panose="02020603050405020304" pitchFamily="18" charset="0"/>
              </a:rPr>
              <a:t>Alghawazi</a:t>
            </a:r>
            <a:r>
              <a:rPr lang="en-IN" sz="1500" b="0" i="0" dirty="0">
                <a:solidFill>
                  <a:srgbClr val="222222"/>
                </a:solidFill>
                <a:effectLst/>
                <a:cs typeface="Times New Roman" panose="02020603050405020304" pitchFamily="18" charset="0"/>
              </a:rPr>
              <a:t>, M., </a:t>
            </a:r>
            <a:r>
              <a:rPr lang="en-IN" sz="1500" b="0" i="0" dirty="0" err="1">
                <a:solidFill>
                  <a:srgbClr val="222222"/>
                </a:solidFill>
                <a:effectLst/>
                <a:cs typeface="Times New Roman" panose="02020603050405020304" pitchFamily="18" charset="0"/>
              </a:rPr>
              <a:t>Alghazzawi</a:t>
            </a:r>
            <a:r>
              <a:rPr lang="en-IN" sz="1500" b="0" i="0" dirty="0">
                <a:solidFill>
                  <a:srgbClr val="222222"/>
                </a:solidFill>
                <a:effectLst/>
                <a:cs typeface="Times New Roman" panose="02020603050405020304" pitchFamily="18" charset="0"/>
              </a:rPr>
              <a:t>, D., &amp; </a:t>
            </a:r>
            <a:r>
              <a:rPr lang="en-IN" sz="1500" b="0" i="0" dirty="0" err="1">
                <a:solidFill>
                  <a:srgbClr val="222222"/>
                </a:solidFill>
                <a:effectLst/>
                <a:cs typeface="Times New Roman" panose="02020603050405020304" pitchFamily="18" charset="0"/>
              </a:rPr>
              <a:t>Alarifi</a:t>
            </a:r>
            <a:r>
              <a:rPr lang="en-IN" sz="1500" b="0" i="0" dirty="0">
                <a:solidFill>
                  <a:srgbClr val="222222"/>
                </a:solidFill>
                <a:effectLst/>
                <a:cs typeface="Times New Roman" panose="02020603050405020304" pitchFamily="18" charset="0"/>
              </a:rPr>
              <a:t>, S. (2023). Deep learning architecture for detecting SQL injection attacks based on RNN autoencoder model. </a:t>
            </a:r>
            <a:r>
              <a:rPr lang="en-IN" sz="1500" b="0" i="1" dirty="0">
                <a:solidFill>
                  <a:srgbClr val="222222"/>
                </a:solidFill>
                <a:effectLst/>
                <a:cs typeface="Times New Roman" panose="02020603050405020304" pitchFamily="18" charset="0"/>
              </a:rPr>
              <a:t>Mathematics</a:t>
            </a:r>
            <a:r>
              <a:rPr lang="en-IN" sz="1500" b="0" i="0" dirty="0">
                <a:solidFill>
                  <a:srgbClr val="222222"/>
                </a:solidFill>
                <a:effectLst/>
                <a:cs typeface="Times New Roman" panose="02020603050405020304" pitchFamily="18" charset="0"/>
              </a:rPr>
              <a:t>, </a:t>
            </a:r>
            <a:r>
              <a:rPr lang="en-IN" sz="1500" b="0" i="1" dirty="0">
                <a:solidFill>
                  <a:srgbClr val="222222"/>
                </a:solidFill>
                <a:effectLst/>
                <a:cs typeface="Times New Roman" panose="02020603050405020304" pitchFamily="18" charset="0"/>
              </a:rPr>
              <a:t>11</a:t>
            </a:r>
            <a:r>
              <a:rPr lang="en-IN" sz="1500" b="0" i="0" dirty="0">
                <a:solidFill>
                  <a:srgbClr val="222222"/>
                </a:solidFill>
                <a:effectLst/>
                <a:cs typeface="Times New Roman" panose="02020603050405020304" pitchFamily="18" charset="0"/>
              </a:rPr>
              <a:t>(15), 3286.</a:t>
            </a:r>
          </a:p>
          <a:p>
            <a:pPr algn="just">
              <a:lnSpc>
                <a:spcPct val="150000"/>
              </a:lnSpc>
            </a:pPr>
            <a:r>
              <a:rPr lang="en-IN" sz="1500" dirty="0">
                <a:solidFill>
                  <a:srgbClr val="222222"/>
                </a:solidFill>
                <a:ea typeface="Tahoma" panose="020B0604030504040204" pitchFamily="34" charset="0"/>
                <a:cs typeface="Times New Roman" panose="02020603050405020304" pitchFamily="18" charset="0"/>
              </a:rPr>
              <a:t>[13].</a:t>
            </a:r>
            <a:r>
              <a:rPr lang="en-US" sz="1500" b="0" i="0" dirty="0">
                <a:solidFill>
                  <a:srgbClr val="222222"/>
                </a:solidFill>
                <a:effectLst/>
                <a:cs typeface="Times New Roman" panose="02020603050405020304" pitchFamily="18" charset="0"/>
              </a:rPr>
              <a:t> </a:t>
            </a:r>
            <a:r>
              <a:rPr lang="en-US" sz="1500" b="0" i="0" dirty="0" err="1">
                <a:solidFill>
                  <a:srgbClr val="222222"/>
                </a:solidFill>
                <a:effectLst/>
                <a:cs typeface="Times New Roman" panose="02020603050405020304" pitchFamily="18" charset="0"/>
              </a:rPr>
              <a:t>ALAzzawi</a:t>
            </a:r>
            <a:r>
              <a:rPr lang="en-US" sz="1500" b="0" i="0" dirty="0">
                <a:solidFill>
                  <a:srgbClr val="222222"/>
                </a:solidFill>
                <a:effectLst/>
                <a:cs typeface="Times New Roman" panose="02020603050405020304" pitchFamily="18" charset="0"/>
              </a:rPr>
              <a:t>, A. (2023). SQL Injection Detection Using RNN Deep Learning Model. </a:t>
            </a:r>
            <a:r>
              <a:rPr lang="en-US" sz="1500" b="0" i="1" dirty="0">
                <a:solidFill>
                  <a:srgbClr val="222222"/>
                </a:solidFill>
                <a:effectLst/>
                <a:cs typeface="Times New Roman" panose="02020603050405020304" pitchFamily="18" charset="0"/>
              </a:rPr>
              <a:t>Journal of Applied Engineering and Technological Science (JAETS)</a:t>
            </a:r>
            <a:r>
              <a:rPr lang="en-US" sz="1500" b="0" i="0" dirty="0">
                <a:solidFill>
                  <a:srgbClr val="222222"/>
                </a:solidFill>
                <a:effectLst/>
                <a:cs typeface="Times New Roman" panose="02020603050405020304" pitchFamily="18" charset="0"/>
              </a:rPr>
              <a:t>, </a:t>
            </a:r>
            <a:r>
              <a:rPr lang="en-US" sz="1500" b="0" i="1" dirty="0">
                <a:solidFill>
                  <a:srgbClr val="222222"/>
                </a:solidFill>
                <a:effectLst/>
                <a:cs typeface="Times New Roman" panose="02020603050405020304" pitchFamily="18" charset="0"/>
              </a:rPr>
              <a:t>5</a:t>
            </a:r>
            <a:r>
              <a:rPr lang="en-US" sz="1500" b="0" i="0" dirty="0">
                <a:solidFill>
                  <a:srgbClr val="222222"/>
                </a:solidFill>
                <a:effectLst/>
                <a:cs typeface="Times New Roman" panose="02020603050405020304" pitchFamily="18" charset="0"/>
              </a:rPr>
              <a:t>(1), 531-541.</a:t>
            </a:r>
          </a:p>
          <a:p>
            <a:pPr algn="just">
              <a:lnSpc>
                <a:spcPct val="150000"/>
              </a:lnSpc>
            </a:pPr>
            <a:r>
              <a:rPr lang="en-US" sz="1500" dirty="0">
                <a:solidFill>
                  <a:srgbClr val="222222"/>
                </a:solidFill>
                <a:ea typeface="Tahoma" panose="020B0604030504040204" pitchFamily="34" charset="0"/>
                <a:cs typeface="Times New Roman" panose="02020603050405020304" pitchFamily="18" charset="0"/>
              </a:rPr>
              <a:t>[14].</a:t>
            </a:r>
            <a:r>
              <a:rPr lang="en-US" sz="1500" b="0" i="0" dirty="0">
                <a:solidFill>
                  <a:srgbClr val="222222"/>
                </a:solidFill>
                <a:effectLst/>
                <a:cs typeface="Times New Roman" panose="02020603050405020304" pitchFamily="18" charset="0"/>
              </a:rPr>
              <a:t> </a:t>
            </a:r>
            <a:r>
              <a:rPr lang="en-US" sz="1500" b="0" i="0" dirty="0" err="1">
                <a:solidFill>
                  <a:srgbClr val="222222"/>
                </a:solidFill>
                <a:effectLst/>
                <a:cs typeface="Times New Roman" panose="02020603050405020304" pitchFamily="18" charset="0"/>
              </a:rPr>
              <a:t>Rattrout</a:t>
            </a:r>
            <a:r>
              <a:rPr lang="en-US" sz="1500" b="0" i="0" dirty="0">
                <a:solidFill>
                  <a:srgbClr val="222222"/>
                </a:solidFill>
                <a:effectLst/>
                <a:cs typeface="Times New Roman" panose="02020603050405020304" pitchFamily="18" charset="0"/>
              </a:rPr>
              <a:t>, A., </a:t>
            </a:r>
            <a:r>
              <a:rPr lang="en-US" sz="1500" b="0" i="0" dirty="0" err="1">
                <a:solidFill>
                  <a:srgbClr val="222222"/>
                </a:solidFill>
                <a:effectLst/>
                <a:cs typeface="Times New Roman" panose="02020603050405020304" pitchFamily="18" charset="0"/>
              </a:rPr>
              <a:t>Jaradat</a:t>
            </a:r>
            <a:r>
              <a:rPr lang="en-US" sz="1500" b="0" i="0" dirty="0">
                <a:solidFill>
                  <a:srgbClr val="222222"/>
                </a:solidFill>
                <a:effectLst/>
                <a:cs typeface="Times New Roman" panose="02020603050405020304" pitchFamily="18" charset="0"/>
              </a:rPr>
              <a:t>, M., &amp; </a:t>
            </a:r>
            <a:r>
              <a:rPr lang="en-US" sz="1500" b="0" i="0" dirty="0" err="1">
                <a:solidFill>
                  <a:srgbClr val="222222"/>
                </a:solidFill>
                <a:effectLst/>
                <a:cs typeface="Times New Roman" panose="02020603050405020304" pitchFamily="18" charset="0"/>
              </a:rPr>
              <a:t>Jayousi</a:t>
            </a:r>
            <a:r>
              <a:rPr lang="en-US" sz="1500" b="0" i="0" dirty="0">
                <a:solidFill>
                  <a:srgbClr val="222222"/>
                </a:solidFill>
                <a:effectLst/>
                <a:cs typeface="Times New Roman" panose="02020603050405020304" pitchFamily="18" charset="0"/>
              </a:rPr>
              <a:t>, R. (2023). Machine Learning Advancements in SQL Injection Detection: NLP and Feature Engineering Strategies.</a:t>
            </a:r>
          </a:p>
        </p:txBody>
      </p:sp>
    </p:spTree>
    <p:extLst>
      <p:ext uri="{BB962C8B-B14F-4D97-AF65-F5344CB8AC3E}">
        <p14:creationId xmlns:p14="http://schemas.microsoft.com/office/powerpoint/2010/main" val="1165581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13B98-1888-7E63-0F81-EDDCF2A4B428}"/>
              </a:ext>
            </a:extLst>
          </p:cNvPr>
          <p:cNvSpPr txBox="1"/>
          <p:nvPr/>
        </p:nvSpPr>
        <p:spPr>
          <a:xfrm>
            <a:off x="501444" y="747252"/>
            <a:ext cx="8554065" cy="5870646"/>
          </a:xfrm>
          <a:prstGeom prst="rect">
            <a:avLst/>
          </a:prstGeom>
          <a:noFill/>
        </p:spPr>
        <p:txBody>
          <a:bodyPr wrap="square">
            <a:spAutoFit/>
          </a:bodyPr>
          <a:lstStyle/>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[15].</a:t>
            </a:r>
            <a:r>
              <a:rPr lang="en-US" sz="1400" b="0" i="0" dirty="0">
                <a:solidFill>
                  <a:srgbClr val="222222"/>
                </a:solidFill>
                <a:effectLst/>
                <a:cs typeface="Times New Roman" panose="02020603050405020304" pitchFamily="18" charset="0"/>
              </a:rPr>
              <a:t> </a:t>
            </a:r>
            <a:r>
              <a:rPr lang="en-US" sz="1400" b="0" i="0" dirty="0" err="1">
                <a:solidFill>
                  <a:srgbClr val="222222"/>
                </a:solidFill>
                <a:effectLst/>
                <a:cs typeface="Times New Roman" panose="02020603050405020304" pitchFamily="18" charset="0"/>
              </a:rPr>
              <a:t>Alarfaj</a:t>
            </a:r>
            <a:r>
              <a:rPr lang="en-US" sz="1400" b="0" i="0" dirty="0">
                <a:solidFill>
                  <a:srgbClr val="222222"/>
                </a:solidFill>
                <a:effectLst/>
                <a:cs typeface="Times New Roman" panose="02020603050405020304" pitchFamily="18" charset="0"/>
              </a:rPr>
              <a:t>, F. K., &amp; Khan, N. A. (2023). Enhancing the performance of SQL injection attack detection through probabilistic neural networks. </a:t>
            </a:r>
            <a:r>
              <a:rPr lang="en-US" sz="1400" b="0" i="1" dirty="0">
                <a:solidFill>
                  <a:srgbClr val="222222"/>
                </a:solidFill>
                <a:effectLst/>
                <a:cs typeface="Times New Roman" panose="02020603050405020304" pitchFamily="18" charset="0"/>
              </a:rPr>
              <a:t>Applied Sciences</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13</a:t>
            </a:r>
            <a:r>
              <a:rPr lang="en-US" sz="1400" b="0" i="0" dirty="0">
                <a:solidFill>
                  <a:srgbClr val="222222"/>
                </a:solidFill>
                <a:effectLst/>
                <a:cs typeface="Times New Roman" panose="02020603050405020304" pitchFamily="18" charset="0"/>
              </a:rPr>
              <a:t>(7), 4365.</a:t>
            </a:r>
            <a:endParaRPr lang="en-US" sz="1400" dirty="0">
              <a:solidFill>
                <a:srgbClr val="222222"/>
              </a:solidFill>
              <a:ea typeface="Tahoma" panose="020B0604030504040204" pitchFamily="34" charset="0"/>
              <a:cs typeface="Times New Roman" panose="02020603050405020304" pitchFamily="18" charset="0"/>
            </a:endParaRP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[16].</a:t>
            </a:r>
            <a:r>
              <a:rPr lang="en-US" sz="1400" b="0" i="0" dirty="0">
                <a:solidFill>
                  <a:srgbClr val="222222"/>
                </a:solidFill>
                <a:effectLst/>
                <a:cs typeface="Times New Roman" panose="02020603050405020304" pitchFamily="18" charset="0"/>
              </a:rPr>
              <a:t>Lu, D., Fei, J., &amp; Liu, L. (2023). A semantic learning-based SQL injection attack detection technology. </a:t>
            </a:r>
            <a:r>
              <a:rPr lang="en-US" sz="1400" b="0" i="1" dirty="0">
                <a:solidFill>
                  <a:srgbClr val="222222"/>
                </a:solidFill>
                <a:effectLst/>
                <a:cs typeface="Times New Roman" panose="02020603050405020304" pitchFamily="18" charset="0"/>
              </a:rPr>
              <a:t>Electronics</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12</a:t>
            </a:r>
            <a:r>
              <a:rPr lang="en-US" sz="1400" b="0" i="0" dirty="0">
                <a:solidFill>
                  <a:srgbClr val="222222"/>
                </a:solidFill>
                <a:effectLst/>
                <a:cs typeface="Times New Roman" panose="02020603050405020304" pitchFamily="18" charset="0"/>
              </a:rPr>
              <a:t>(6), 1344.</a:t>
            </a:r>
            <a:endParaRPr lang="en-US" sz="1400" b="0" i="0" dirty="0">
              <a:solidFill>
                <a:srgbClr val="222222"/>
              </a:solidFill>
              <a:effectLst/>
              <a:ea typeface="Tahoma" panose="020B0604030504040204" pitchFamily="34" charset="0"/>
              <a:cs typeface="Times New Roman" panose="02020603050405020304" pitchFamily="18" charset="0"/>
            </a:endParaRP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[17].</a:t>
            </a:r>
            <a:r>
              <a:rPr lang="en-US" sz="1400" b="0" i="0" dirty="0">
                <a:solidFill>
                  <a:srgbClr val="222222"/>
                </a:solidFill>
                <a:effectLst/>
                <a:cs typeface="Times New Roman" panose="02020603050405020304" pitchFamily="18" charset="0"/>
              </a:rPr>
              <a:t> Guan, Y., He, J., Li, T., Zhao, H., &amp; Ma, B. (2023). </a:t>
            </a:r>
            <a:r>
              <a:rPr lang="en-US" sz="1400" b="0" i="0" dirty="0" err="1">
                <a:solidFill>
                  <a:srgbClr val="222222"/>
                </a:solidFill>
                <a:effectLst/>
                <a:cs typeface="Times New Roman" panose="02020603050405020304" pitchFamily="18" charset="0"/>
              </a:rPr>
              <a:t>Ssqli</a:t>
            </a:r>
            <a:r>
              <a:rPr lang="en-US" sz="1400" b="0" i="0" dirty="0">
                <a:solidFill>
                  <a:srgbClr val="222222"/>
                </a:solidFill>
                <a:effectLst/>
                <a:cs typeface="Times New Roman" panose="02020603050405020304" pitchFamily="18" charset="0"/>
              </a:rPr>
              <a:t>: A black-box adversarial attack method for </a:t>
            </a:r>
            <a:r>
              <a:rPr lang="en-US" sz="1400" b="0" i="0" dirty="0" err="1">
                <a:solidFill>
                  <a:srgbClr val="222222"/>
                </a:solidFill>
                <a:effectLst/>
                <a:cs typeface="Times New Roman" panose="02020603050405020304" pitchFamily="18" charset="0"/>
              </a:rPr>
              <a:t>sql</a:t>
            </a:r>
            <a:r>
              <a:rPr lang="en-US" sz="1400" b="0" i="0" dirty="0">
                <a:solidFill>
                  <a:srgbClr val="222222"/>
                </a:solidFill>
                <a:effectLst/>
                <a:cs typeface="Times New Roman" panose="02020603050405020304" pitchFamily="18" charset="0"/>
              </a:rPr>
              <a:t> injection based on reinforcement learning. </a:t>
            </a:r>
            <a:r>
              <a:rPr lang="en-US" sz="1400" b="0" i="1" dirty="0">
                <a:solidFill>
                  <a:srgbClr val="222222"/>
                </a:solidFill>
                <a:effectLst/>
                <a:cs typeface="Times New Roman" panose="02020603050405020304" pitchFamily="18" charset="0"/>
              </a:rPr>
              <a:t>Future Internet</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15</a:t>
            </a:r>
            <a:r>
              <a:rPr lang="en-US" sz="1400" b="0" i="0" dirty="0">
                <a:solidFill>
                  <a:srgbClr val="222222"/>
                </a:solidFill>
                <a:effectLst/>
                <a:cs typeface="Times New Roman" panose="02020603050405020304" pitchFamily="18" charset="0"/>
              </a:rPr>
              <a:t>(4), 133.</a:t>
            </a: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[18].</a:t>
            </a:r>
            <a:r>
              <a:rPr lang="en-US" sz="1400" b="0" i="0" dirty="0">
                <a:solidFill>
                  <a:srgbClr val="222222"/>
                </a:solidFill>
                <a:effectLst/>
                <a:cs typeface="Times New Roman" panose="02020603050405020304" pitchFamily="18" charset="0"/>
              </a:rPr>
              <a:t> </a:t>
            </a:r>
            <a:r>
              <a:rPr lang="en-US" sz="1400" b="0" i="0" dirty="0" err="1">
                <a:solidFill>
                  <a:srgbClr val="222222"/>
                </a:solidFill>
                <a:effectLst/>
                <a:cs typeface="Times New Roman" panose="02020603050405020304" pitchFamily="18" charset="0"/>
              </a:rPr>
              <a:t>Ashlam</a:t>
            </a:r>
            <a:r>
              <a:rPr lang="en-US" sz="1400" b="0" i="0" dirty="0">
                <a:solidFill>
                  <a:srgbClr val="222222"/>
                </a:solidFill>
                <a:effectLst/>
                <a:cs typeface="Times New Roman" panose="02020603050405020304" pitchFamily="18" charset="0"/>
              </a:rPr>
              <a:t>, A. A., </a:t>
            </a:r>
            <a:r>
              <a:rPr lang="en-US" sz="1400" b="0" i="0" dirty="0" err="1">
                <a:solidFill>
                  <a:srgbClr val="222222"/>
                </a:solidFill>
                <a:effectLst/>
                <a:cs typeface="Times New Roman" panose="02020603050405020304" pitchFamily="18" charset="0"/>
              </a:rPr>
              <a:t>Badii</a:t>
            </a:r>
            <a:r>
              <a:rPr lang="en-US" sz="1400" b="0" i="0" dirty="0">
                <a:solidFill>
                  <a:srgbClr val="222222"/>
                </a:solidFill>
                <a:effectLst/>
                <a:cs typeface="Times New Roman" panose="02020603050405020304" pitchFamily="18" charset="0"/>
              </a:rPr>
              <a:t>, A., &amp; Stahl, F. (2022, November). Multi-phase algorithmic framework to prevent SQL injection attacks using improved machine learning and deep learning to enhance database security in real-time. In </a:t>
            </a:r>
            <a:r>
              <a:rPr lang="en-US" sz="1400" b="0" i="1" dirty="0">
                <a:solidFill>
                  <a:srgbClr val="222222"/>
                </a:solidFill>
                <a:effectLst/>
                <a:cs typeface="Times New Roman" panose="02020603050405020304" pitchFamily="18" charset="0"/>
              </a:rPr>
              <a:t>2022 15th International Conference on Security of Information and Networks (SIN)</a:t>
            </a:r>
            <a:r>
              <a:rPr lang="en-US" sz="1400" b="0" i="0" dirty="0">
                <a:solidFill>
                  <a:srgbClr val="222222"/>
                </a:solidFill>
                <a:effectLst/>
                <a:cs typeface="Times New Roman" panose="02020603050405020304" pitchFamily="18" charset="0"/>
              </a:rPr>
              <a:t> (pp. 01-04). IEEE.</a:t>
            </a: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[19].</a:t>
            </a:r>
            <a:r>
              <a:rPr lang="en-US" sz="1400" b="0" i="0" dirty="0">
                <a:solidFill>
                  <a:srgbClr val="222222"/>
                </a:solidFill>
                <a:effectLst/>
                <a:cs typeface="Times New Roman" panose="02020603050405020304" pitchFamily="18" charset="0"/>
              </a:rPr>
              <a:t> </a:t>
            </a:r>
            <a:r>
              <a:rPr lang="en-US" sz="1400" b="0" i="0" dirty="0" err="1">
                <a:solidFill>
                  <a:srgbClr val="222222"/>
                </a:solidFill>
                <a:effectLst/>
                <a:cs typeface="Times New Roman" panose="02020603050405020304" pitchFamily="18" charset="0"/>
              </a:rPr>
              <a:t>Alghawazi</a:t>
            </a:r>
            <a:r>
              <a:rPr lang="en-US" sz="1400" b="0" i="0" dirty="0">
                <a:solidFill>
                  <a:srgbClr val="222222"/>
                </a:solidFill>
                <a:effectLst/>
                <a:cs typeface="Times New Roman" panose="02020603050405020304" pitchFamily="18" charset="0"/>
              </a:rPr>
              <a:t>, M., </a:t>
            </a:r>
            <a:r>
              <a:rPr lang="en-US" sz="1400" b="0" i="0" dirty="0" err="1">
                <a:solidFill>
                  <a:srgbClr val="222222"/>
                </a:solidFill>
                <a:effectLst/>
                <a:cs typeface="Times New Roman" panose="02020603050405020304" pitchFamily="18" charset="0"/>
              </a:rPr>
              <a:t>Alghazzawi</a:t>
            </a:r>
            <a:r>
              <a:rPr lang="en-US" sz="1400" b="0" i="0" dirty="0">
                <a:solidFill>
                  <a:srgbClr val="222222"/>
                </a:solidFill>
                <a:effectLst/>
                <a:cs typeface="Times New Roman" panose="02020603050405020304" pitchFamily="18" charset="0"/>
              </a:rPr>
              <a:t>, D., &amp; </a:t>
            </a:r>
            <a:r>
              <a:rPr lang="en-US" sz="1400" b="0" i="0" dirty="0" err="1">
                <a:solidFill>
                  <a:srgbClr val="222222"/>
                </a:solidFill>
                <a:effectLst/>
                <a:cs typeface="Times New Roman" panose="02020603050405020304" pitchFamily="18" charset="0"/>
              </a:rPr>
              <a:t>Alarifi</a:t>
            </a:r>
            <a:r>
              <a:rPr lang="en-US" sz="1400" b="0" i="0" dirty="0">
                <a:solidFill>
                  <a:srgbClr val="222222"/>
                </a:solidFill>
                <a:effectLst/>
                <a:cs typeface="Times New Roman" panose="02020603050405020304" pitchFamily="18" charset="0"/>
              </a:rPr>
              <a:t>, S. (2022). Detection of </a:t>
            </a:r>
            <a:r>
              <a:rPr lang="en-US" sz="1400" b="0" i="0" dirty="0" err="1">
                <a:solidFill>
                  <a:srgbClr val="222222"/>
                </a:solidFill>
                <a:effectLst/>
                <a:cs typeface="Times New Roman" panose="02020603050405020304" pitchFamily="18" charset="0"/>
              </a:rPr>
              <a:t>sql</a:t>
            </a:r>
            <a:r>
              <a:rPr lang="en-US" sz="1400" b="0" i="0" dirty="0">
                <a:solidFill>
                  <a:srgbClr val="222222"/>
                </a:solidFill>
                <a:effectLst/>
                <a:cs typeface="Times New Roman" panose="02020603050405020304" pitchFamily="18" charset="0"/>
              </a:rPr>
              <a:t> injection attack using machine learning techniques: a systematic literature review. </a:t>
            </a:r>
            <a:r>
              <a:rPr lang="en-US" sz="1400" b="0" i="1" dirty="0">
                <a:solidFill>
                  <a:srgbClr val="222222"/>
                </a:solidFill>
                <a:effectLst/>
                <a:cs typeface="Times New Roman" panose="02020603050405020304" pitchFamily="18" charset="0"/>
              </a:rPr>
              <a:t>Journal of Cybersecurity and Privacy</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2</a:t>
            </a:r>
            <a:r>
              <a:rPr lang="en-US" sz="1400" b="0" i="0" dirty="0">
                <a:solidFill>
                  <a:srgbClr val="222222"/>
                </a:solidFill>
                <a:effectLst/>
                <a:cs typeface="Times New Roman" panose="02020603050405020304" pitchFamily="18" charset="0"/>
              </a:rPr>
              <a:t>(4), 764-777.</a:t>
            </a: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[20].</a:t>
            </a:r>
            <a:r>
              <a:rPr lang="en-IN" sz="1400" b="0" i="0" dirty="0">
                <a:solidFill>
                  <a:srgbClr val="222222"/>
                </a:solidFill>
                <a:effectLst/>
                <a:cs typeface="Times New Roman" panose="02020603050405020304" pitchFamily="18" charset="0"/>
              </a:rPr>
              <a:t> Muhammad, T., &amp; </a:t>
            </a:r>
            <a:r>
              <a:rPr lang="en-IN" sz="1400" b="0" i="0" dirty="0" err="1">
                <a:solidFill>
                  <a:srgbClr val="222222"/>
                </a:solidFill>
                <a:effectLst/>
                <a:cs typeface="Times New Roman" panose="02020603050405020304" pitchFamily="18" charset="0"/>
              </a:rPr>
              <a:t>Ghafory</a:t>
            </a:r>
            <a:r>
              <a:rPr lang="en-IN" sz="1400" b="0" i="0" dirty="0">
                <a:solidFill>
                  <a:srgbClr val="222222"/>
                </a:solidFill>
                <a:effectLst/>
                <a:cs typeface="Times New Roman" panose="02020603050405020304" pitchFamily="18" charset="0"/>
              </a:rPr>
              <a:t>, H. (2022). </a:t>
            </a:r>
            <a:r>
              <a:rPr lang="en-IN" sz="1400" b="0" i="0" dirty="0" err="1">
                <a:solidFill>
                  <a:srgbClr val="222222"/>
                </a:solidFill>
                <a:effectLst/>
                <a:cs typeface="Times New Roman" panose="02020603050405020304" pitchFamily="18" charset="0"/>
              </a:rPr>
              <a:t>Sql</a:t>
            </a:r>
            <a:r>
              <a:rPr lang="en-IN" sz="1400" b="0" i="0" dirty="0">
                <a:solidFill>
                  <a:srgbClr val="222222"/>
                </a:solidFill>
                <a:effectLst/>
                <a:cs typeface="Times New Roman" panose="02020603050405020304" pitchFamily="18" charset="0"/>
              </a:rPr>
              <a:t> injection attack detection using machine learning algorithm. </a:t>
            </a:r>
            <a:r>
              <a:rPr lang="en-IN" sz="1400" b="0" i="1" dirty="0">
                <a:solidFill>
                  <a:srgbClr val="222222"/>
                </a:solidFill>
                <a:effectLst/>
                <a:cs typeface="Times New Roman" panose="02020603050405020304" pitchFamily="18" charset="0"/>
              </a:rPr>
              <a:t>Mesopotamian journal of cybersecurity</a:t>
            </a:r>
            <a:r>
              <a:rPr lang="en-IN" sz="1400" b="0" i="0" dirty="0">
                <a:solidFill>
                  <a:srgbClr val="222222"/>
                </a:solidFill>
                <a:effectLst/>
                <a:cs typeface="Times New Roman" panose="02020603050405020304" pitchFamily="18" charset="0"/>
              </a:rPr>
              <a:t>, </a:t>
            </a:r>
            <a:r>
              <a:rPr lang="en-IN" sz="1400" b="0" i="1" dirty="0">
                <a:solidFill>
                  <a:srgbClr val="222222"/>
                </a:solidFill>
                <a:effectLst/>
                <a:cs typeface="Times New Roman" panose="02020603050405020304" pitchFamily="18" charset="0"/>
              </a:rPr>
              <a:t>2022</a:t>
            </a:r>
            <a:r>
              <a:rPr lang="en-IN" sz="1400" b="0" i="0" dirty="0">
                <a:solidFill>
                  <a:srgbClr val="222222"/>
                </a:solidFill>
                <a:effectLst/>
                <a:cs typeface="Times New Roman" panose="02020603050405020304" pitchFamily="18" charset="0"/>
              </a:rPr>
              <a:t>, 5-17.</a:t>
            </a:r>
          </a:p>
          <a:p>
            <a:pPr algn="just">
              <a:lnSpc>
                <a:spcPct val="150000"/>
              </a:lnSpc>
            </a:pPr>
            <a:r>
              <a:rPr lang="en-IN" sz="1400" dirty="0">
                <a:solidFill>
                  <a:srgbClr val="222222"/>
                </a:solidFill>
                <a:ea typeface="Tahoma" panose="020B0604030504040204" pitchFamily="34" charset="0"/>
                <a:cs typeface="Times New Roman" panose="02020603050405020304" pitchFamily="18" charset="0"/>
              </a:rPr>
              <a:t>[21].</a:t>
            </a:r>
            <a:r>
              <a:rPr lang="en-IN" sz="1400" b="0" i="0" dirty="0">
                <a:solidFill>
                  <a:srgbClr val="222222"/>
                </a:solidFill>
                <a:effectLst/>
                <a:cs typeface="Times New Roman" panose="02020603050405020304" pitchFamily="18" charset="0"/>
              </a:rPr>
              <a:t> Zhang, W., Li, Y., Li, X., Shao, M., Mi, Y., Zhang, H., &amp; Zhi, G. (2022). Deep Neural Network‐Based SQL Injection Detection Method. </a:t>
            </a:r>
            <a:r>
              <a:rPr lang="en-IN" sz="1400" b="0" i="1" dirty="0">
                <a:solidFill>
                  <a:srgbClr val="222222"/>
                </a:solidFill>
                <a:effectLst/>
                <a:cs typeface="Times New Roman" panose="02020603050405020304" pitchFamily="18" charset="0"/>
              </a:rPr>
              <a:t>Security and Communication Networks</a:t>
            </a:r>
            <a:r>
              <a:rPr lang="en-IN" sz="1400" b="0" i="0" dirty="0">
                <a:solidFill>
                  <a:srgbClr val="222222"/>
                </a:solidFill>
                <a:effectLst/>
                <a:cs typeface="Times New Roman" panose="02020603050405020304" pitchFamily="18" charset="0"/>
              </a:rPr>
              <a:t>, </a:t>
            </a:r>
            <a:r>
              <a:rPr lang="en-IN" sz="1400" b="0" i="1" dirty="0">
                <a:solidFill>
                  <a:srgbClr val="222222"/>
                </a:solidFill>
                <a:effectLst/>
                <a:cs typeface="Times New Roman" panose="02020603050405020304" pitchFamily="18" charset="0"/>
              </a:rPr>
              <a:t>2022</a:t>
            </a:r>
            <a:r>
              <a:rPr lang="en-IN" sz="1400" b="0" i="0" dirty="0">
                <a:solidFill>
                  <a:srgbClr val="222222"/>
                </a:solidFill>
                <a:effectLst/>
                <a:cs typeface="Times New Roman" panose="02020603050405020304" pitchFamily="18" charset="0"/>
              </a:rPr>
              <a:t>(1), 4836289.</a:t>
            </a:r>
          </a:p>
          <a:p>
            <a:pPr algn="just">
              <a:lnSpc>
                <a:spcPct val="150000"/>
              </a:lnSpc>
            </a:pPr>
            <a:r>
              <a:rPr lang="en-IN" sz="1400" dirty="0">
                <a:solidFill>
                  <a:srgbClr val="222222"/>
                </a:solidFill>
                <a:ea typeface="Tahoma" panose="020B0604030504040204" pitchFamily="34" charset="0"/>
                <a:cs typeface="Times New Roman" panose="02020603050405020304" pitchFamily="18" charset="0"/>
              </a:rPr>
              <a:t>[22].</a:t>
            </a:r>
            <a:r>
              <a:rPr lang="en-IN" sz="1400" b="0" i="0" dirty="0">
                <a:solidFill>
                  <a:srgbClr val="222222"/>
                </a:solidFill>
                <a:effectLst/>
                <a:cs typeface="Times New Roman" panose="02020603050405020304" pitchFamily="18" charset="0"/>
              </a:rPr>
              <a:t> Jothi, K. R., Pandey, N., </a:t>
            </a:r>
            <a:r>
              <a:rPr lang="en-IN" sz="1400" b="0" i="0" dirty="0" err="1">
                <a:solidFill>
                  <a:srgbClr val="222222"/>
                </a:solidFill>
                <a:effectLst/>
                <a:cs typeface="Times New Roman" panose="02020603050405020304" pitchFamily="18" charset="0"/>
              </a:rPr>
              <a:t>Beriwal</a:t>
            </a:r>
            <a:r>
              <a:rPr lang="en-IN" sz="1400" b="0" i="0" dirty="0">
                <a:solidFill>
                  <a:srgbClr val="222222"/>
                </a:solidFill>
                <a:effectLst/>
                <a:cs typeface="Times New Roman" panose="02020603050405020304" pitchFamily="18" charset="0"/>
              </a:rPr>
              <a:t>, P., &amp; </a:t>
            </a:r>
            <a:r>
              <a:rPr lang="en-IN" sz="1400" b="0" i="0" dirty="0" err="1">
                <a:solidFill>
                  <a:srgbClr val="222222"/>
                </a:solidFill>
                <a:effectLst/>
                <a:cs typeface="Times New Roman" panose="02020603050405020304" pitchFamily="18" charset="0"/>
              </a:rPr>
              <a:t>Amarajan</a:t>
            </a:r>
            <a:r>
              <a:rPr lang="en-IN" sz="1400" b="0" i="0" dirty="0">
                <a:solidFill>
                  <a:srgbClr val="222222"/>
                </a:solidFill>
                <a:effectLst/>
                <a:cs typeface="Times New Roman" panose="02020603050405020304" pitchFamily="18" charset="0"/>
              </a:rPr>
              <a:t>, A. (2021, March). An efficient SQL injection detection system using deep learning. In </a:t>
            </a:r>
            <a:r>
              <a:rPr lang="en-IN" sz="1400" b="0" i="1" dirty="0">
                <a:solidFill>
                  <a:srgbClr val="222222"/>
                </a:solidFill>
                <a:effectLst/>
                <a:cs typeface="Times New Roman" panose="02020603050405020304" pitchFamily="18" charset="0"/>
              </a:rPr>
              <a:t>2021 International conference on computational intelligence and knowledge economy (ICCIKE)</a:t>
            </a:r>
            <a:r>
              <a:rPr lang="en-IN" sz="1400" b="0" i="0" dirty="0">
                <a:solidFill>
                  <a:srgbClr val="222222"/>
                </a:solidFill>
                <a:effectLst/>
                <a:cs typeface="Times New Roman" panose="02020603050405020304" pitchFamily="18" charset="0"/>
              </a:rPr>
              <a:t> (pp. 442-445). IEEE.</a:t>
            </a:r>
            <a:endParaRPr lang="en-IN" sz="1400" dirty="0">
              <a:solidFill>
                <a:srgbClr val="222222"/>
              </a:solidFill>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56419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32F11B-8184-0DFE-8642-551EE396742F}"/>
              </a:ext>
            </a:extLst>
          </p:cNvPr>
          <p:cNvSpPr txBox="1"/>
          <p:nvPr/>
        </p:nvSpPr>
        <p:spPr>
          <a:xfrm>
            <a:off x="422786" y="747252"/>
            <a:ext cx="8721213" cy="2638992"/>
          </a:xfrm>
          <a:prstGeom prst="rect">
            <a:avLst/>
          </a:prstGeom>
          <a:noFill/>
        </p:spPr>
        <p:txBody>
          <a:bodyPr wrap="square">
            <a:spAutoFit/>
          </a:bodyPr>
          <a:lstStyle/>
          <a:p>
            <a:pPr>
              <a:lnSpc>
                <a:spcPct val="150000"/>
              </a:lnSpc>
            </a:pPr>
            <a:r>
              <a:rPr lang="en-IN" sz="1400" dirty="0">
                <a:solidFill>
                  <a:srgbClr val="222222"/>
                </a:solidFill>
                <a:ea typeface="Tahoma" panose="020B0604030504040204" pitchFamily="34" charset="0"/>
                <a:cs typeface="Times New Roman" panose="02020603050405020304" pitchFamily="18" charset="0"/>
              </a:rPr>
              <a:t>[23].</a:t>
            </a:r>
            <a:r>
              <a:rPr lang="en-IN" sz="1400" b="0" i="0" dirty="0">
                <a:solidFill>
                  <a:srgbClr val="222222"/>
                </a:solidFill>
                <a:effectLst/>
                <a:cs typeface="Times New Roman" panose="02020603050405020304" pitchFamily="18" charset="0"/>
              </a:rPr>
              <a:t> </a:t>
            </a:r>
            <a:r>
              <a:rPr lang="en-IN" sz="1400" b="0" i="0" dirty="0" err="1">
                <a:solidFill>
                  <a:srgbClr val="222222"/>
                </a:solidFill>
                <a:effectLst/>
                <a:cs typeface="Times New Roman" panose="02020603050405020304" pitchFamily="18" charset="0"/>
              </a:rPr>
              <a:t>Hosam</a:t>
            </a:r>
            <a:r>
              <a:rPr lang="en-IN" sz="1400" b="0" i="0" dirty="0">
                <a:solidFill>
                  <a:srgbClr val="222222"/>
                </a:solidFill>
                <a:effectLst/>
                <a:cs typeface="Times New Roman" panose="02020603050405020304" pitchFamily="18" charset="0"/>
              </a:rPr>
              <a:t>, E., Hosny, H., Ashraf, W., &amp; </a:t>
            </a:r>
            <a:r>
              <a:rPr lang="en-IN" sz="1400" b="0" i="0" dirty="0" err="1">
                <a:solidFill>
                  <a:srgbClr val="222222"/>
                </a:solidFill>
                <a:effectLst/>
                <a:cs typeface="Times New Roman" panose="02020603050405020304" pitchFamily="18" charset="0"/>
              </a:rPr>
              <a:t>Kaseb</a:t>
            </a:r>
            <a:r>
              <a:rPr lang="en-IN" sz="1400" b="0" i="0" dirty="0">
                <a:solidFill>
                  <a:srgbClr val="222222"/>
                </a:solidFill>
                <a:effectLst/>
                <a:cs typeface="Times New Roman" panose="02020603050405020304" pitchFamily="18" charset="0"/>
              </a:rPr>
              <a:t>, A. S. (2021, November). </a:t>
            </a:r>
            <a:r>
              <a:rPr lang="en-IN" sz="1400" b="0" i="0" dirty="0" err="1">
                <a:solidFill>
                  <a:srgbClr val="222222"/>
                </a:solidFill>
                <a:effectLst/>
                <a:cs typeface="Times New Roman" panose="02020603050405020304" pitchFamily="18" charset="0"/>
              </a:rPr>
              <a:t>Sql</a:t>
            </a:r>
            <a:r>
              <a:rPr lang="en-IN" sz="1400" b="0" i="0" dirty="0">
                <a:solidFill>
                  <a:srgbClr val="222222"/>
                </a:solidFill>
                <a:effectLst/>
                <a:cs typeface="Times New Roman" panose="02020603050405020304" pitchFamily="18" charset="0"/>
              </a:rPr>
              <a:t> injection detection using machine learning techniques. In </a:t>
            </a:r>
            <a:r>
              <a:rPr lang="en-IN" sz="1400" b="0" i="1" dirty="0">
                <a:solidFill>
                  <a:srgbClr val="222222"/>
                </a:solidFill>
                <a:effectLst/>
                <a:cs typeface="Times New Roman" panose="02020603050405020304" pitchFamily="18" charset="0"/>
              </a:rPr>
              <a:t>2021 8th International Conference on Soft Computing &amp; Machine Intelligence (ISCMI)</a:t>
            </a:r>
            <a:r>
              <a:rPr lang="en-IN" sz="1400" b="0" i="0" dirty="0">
                <a:solidFill>
                  <a:srgbClr val="222222"/>
                </a:solidFill>
                <a:effectLst/>
                <a:cs typeface="Times New Roman" panose="02020603050405020304" pitchFamily="18" charset="0"/>
              </a:rPr>
              <a:t> (pp. 15-20). IEEE.</a:t>
            </a:r>
            <a:endParaRPr lang="en-US" sz="1400" dirty="0">
              <a:solidFill>
                <a:srgbClr val="222222"/>
              </a:solidFill>
              <a:cs typeface="Times New Roman" panose="02020603050405020304" pitchFamily="18" charset="0"/>
            </a:endParaRPr>
          </a:p>
          <a:p>
            <a:pPr>
              <a:lnSpc>
                <a:spcPct val="150000"/>
              </a:lnSpc>
            </a:pPr>
            <a:r>
              <a:rPr lang="en-US" sz="1400" b="0" i="0" dirty="0">
                <a:solidFill>
                  <a:srgbClr val="222222"/>
                </a:solidFill>
                <a:effectLst/>
                <a:cs typeface="Times New Roman" panose="02020603050405020304" pitchFamily="18" charset="0"/>
              </a:rPr>
              <a:t>[24].Jemal, I., </a:t>
            </a:r>
            <a:r>
              <a:rPr lang="en-US" sz="1400" b="0" i="0" dirty="0" err="1">
                <a:solidFill>
                  <a:srgbClr val="222222"/>
                </a:solidFill>
                <a:effectLst/>
                <a:cs typeface="Times New Roman" panose="02020603050405020304" pitchFamily="18" charset="0"/>
              </a:rPr>
              <a:t>Cheikhrouhou</a:t>
            </a:r>
            <a:r>
              <a:rPr lang="en-US" sz="1400" b="0" i="0" dirty="0">
                <a:solidFill>
                  <a:srgbClr val="222222"/>
                </a:solidFill>
                <a:effectLst/>
                <a:cs typeface="Times New Roman" panose="02020603050405020304" pitchFamily="18" charset="0"/>
              </a:rPr>
              <a:t>, O., </a:t>
            </a:r>
            <a:r>
              <a:rPr lang="en-US" sz="1400" b="0" i="0" dirty="0" err="1">
                <a:solidFill>
                  <a:srgbClr val="222222"/>
                </a:solidFill>
                <a:effectLst/>
                <a:cs typeface="Times New Roman" panose="02020603050405020304" pitchFamily="18" charset="0"/>
              </a:rPr>
              <a:t>Hamam</a:t>
            </a:r>
            <a:r>
              <a:rPr lang="en-US" sz="1400" b="0" i="0" dirty="0">
                <a:solidFill>
                  <a:srgbClr val="222222"/>
                </a:solidFill>
                <a:effectLst/>
                <a:cs typeface="Times New Roman" panose="02020603050405020304" pitchFamily="18" charset="0"/>
              </a:rPr>
              <a:t>, H., &amp; </a:t>
            </a:r>
            <a:r>
              <a:rPr lang="en-US" sz="1400" b="0" i="0" dirty="0" err="1">
                <a:solidFill>
                  <a:srgbClr val="222222"/>
                </a:solidFill>
                <a:effectLst/>
                <a:cs typeface="Times New Roman" panose="02020603050405020304" pitchFamily="18" charset="0"/>
              </a:rPr>
              <a:t>Mahfoudhi</a:t>
            </a:r>
            <a:r>
              <a:rPr lang="en-US" sz="1400" b="0" i="0" dirty="0">
                <a:solidFill>
                  <a:srgbClr val="222222"/>
                </a:solidFill>
                <a:effectLst/>
                <a:cs typeface="Times New Roman" panose="02020603050405020304" pitchFamily="18" charset="0"/>
              </a:rPr>
              <a:t>, A. (2020). </a:t>
            </a:r>
            <a:r>
              <a:rPr lang="en-US" sz="1400" b="0" i="0" dirty="0" err="1">
                <a:solidFill>
                  <a:srgbClr val="222222"/>
                </a:solidFill>
                <a:effectLst/>
                <a:cs typeface="Times New Roman" panose="02020603050405020304" pitchFamily="18" charset="0"/>
              </a:rPr>
              <a:t>Sql</a:t>
            </a:r>
            <a:r>
              <a:rPr lang="en-US" sz="1400" b="0" i="0" dirty="0">
                <a:solidFill>
                  <a:srgbClr val="222222"/>
                </a:solidFill>
                <a:effectLst/>
                <a:cs typeface="Times New Roman" panose="02020603050405020304" pitchFamily="18" charset="0"/>
              </a:rPr>
              <a:t> injection attack detection and prevention techniques using machine learning. </a:t>
            </a:r>
            <a:r>
              <a:rPr lang="en-US" sz="1400" b="0" i="1" dirty="0">
                <a:solidFill>
                  <a:srgbClr val="222222"/>
                </a:solidFill>
                <a:effectLst/>
                <a:cs typeface="Times New Roman" panose="02020603050405020304" pitchFamily="18" charset="0"/>
              </a:rPr>
              <a:t>International Journal of Applied Engineering Research</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15</a:t>
            </a:r>
            <a:r>
              <a:rPr lang="en-US" sz="1400" b="0" i="0" dirty="0">
                <a:solidFill>
                  <a:srgbClr val="222222"/>
                </a:solidFill>
                <a:effectLst/>
                <a:cs typeface="Times New Roman" panose="02020603050405020304" pitchFamily="18" charset="0"/>
              </a:rPr>
              <a:t>(6), 569-580.</a:t>
            </a:r>
          </a:p>
          <a:p>
            <a:pPr>
              <a:lnSpc>
                <a:spcPct val="150000"/>
              </a:lnSpc>
            </a:pPr>
            <a:r>
              <a:rPr lang="en-US" sz="1400" dirty="0">
                <a:solidFill>
                  <a:srgbClr val="222222"/>
                </a:solidFill>
                <a:cs typeface="Times New Roman" panose="02020603050405020304" pitchFamily="18" charset="0"/>
              </a:rPr>
              <a:t>[25].</a:t>
            </a:r>
            <a:r>
              <a:rPr lang="en-US" sz="1100" b="0" i="0" dirty="0">
                <a:solidFill>
                  <a:srgbClr val="222222"/>
                </a:solidFill>
                <a:effectLst/>
                <a:latin typeface="Arial" panose="020B0604020202020204" pitchFamily="34" charset="0"/>
              </a:rPr>
              <a:t> </a:t>
            </a:r>
            <a:r>
              <a:rPr lang="en-US" sz="1400" b="0" i="0" dirty="0">
                <a:solidFill>
                  <a:srgbClr val="222222"/>
                </a:solidFill>
                <a:effectLst/>
                <a:cs typeface="Times New Roman" panose="02020603050405020304" pitchFamily="18" charset="0"/>
              </a:rPr>
              <a:t>Hasan, M., </a:t>
            </a:r>
            <a:r>
              <a:rPr lang="en-US" sz="1400" b="0" i="0" dirty="0" err="1">
                <a:solidFill>
                  <a:srgbClr val="222222"/>
                </a:solidFill>
                <a:effectLst/>
                <a:cs typeface="Times New Roman" panose="02020603050405020304" pitchFamily="18" charset="0"/>
              </a:rPr>
              <a:t>Balbahaith</a:t>
            </a:r>
            <a:r>
              <a:rPr lang="en-US" sz="1400" b="0" i="0" dirty="0">
                <a:solidFill>
                  <a:srgbClr val="222222"/>
                </a:solidFill>
                <a:effectLst/>
                <a:cs typeface="Times New Roman" panose="02020603050405020304" pitchFamily="18" charset="0"/>
              </a:rPr>
              <a:t>, Z., &amp; Tarique, M. (2019, November). Detection of SQL injection attacks: a machine learning approach. In </a:t>
            </a:r>
            <a:r>
              <a:rPr lang="en-US" sz="1400" b="0" i="1" dirty="0">
                <a:solidFill>
                  <a:srgbClr val="222222"/>
                </a:solidFill>
                <a:effectLst/>
                <a:cs typeface="Times New Roman" panose="02020603050405020304" pitchFamily="18" charset="0"/>
              </a:rPr>
              <a:t>2019 International Conference on Electrical and Computing Technologies and Applications (ICECTA)</a:t>
            </a:r>
            <a:r>
              <a:rPr lang="en-US" sz="1400" b="0" i="0" dirty="0">
                <a:solidFill>
                  <a:srgbClr val="222222"/>
                </a:solidFill>
                <a:effectLst/>
                <a:cs typeface="Times New Roman" panose="02020603050405020304" pitchFamily="18" charset="0"/>
              </a:rPr>
              <a:t> (pp. 1-6). IEEE.</a:t>
            </a:r>
            <a:endParaRPr lang="en-IN" sz="1400" dirty="0">
              <a:cs typeface="Times New Roman" panose="02020603050405020304" pitchFamily="18" charset="0"/>
            </a:endParaRPr>
          </a:p>
        </p:txBody>
      </p:sp>
    </p:spTree>
    <p:extLst>
      <p:ext uri="{BB962C8B-B14F-4D97-AF65-F5344CB8AC3E}">
        <p14:creationId xmlns:p14="http://schemas.microsoft.com/office/powerpoint/2010/main" val="157739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92" y="1626398"/>
            <a:ext cx="6519010" cy="41681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2885" y="2578136"/>
            <a:ext cx="8406234" cy="45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cs typeface="Times New Roman" panose="02020603050405020304" pitchFamily="18" charset="0"/>
              </a:rPr>
              <a:t>.</a:t>
            </a:r>
          </a:p>
        </p:txBody>
      </p:sp>
      <p:sp>
        <p:nvSpPr>
          <p:cNvPr id="4" name="TextBox 3"/>
          <p:cNvSpPr txBox="1"/>
          <p:nvPr/>
        </p:nvSpPr>
        <p:spPr>
          <a:xfrm>
            <a:off x="956186" y="196871"/>
            <a:ext cx="4586748" cy="461665"/>
          </a:xfrm>
          <a:prstGeom prst="rect">
            <a:avLst/>
          </a:prstGeom>
          <a:noFill/>
        </p:spPr>
        <p:txBody>
          <a:bodyPr wrap="square">
            <a:spAutoFit/>
          </a:bodyPr>
          <a:lstStyle/>
          <a:p>
            <a:r>
              <a:rPr lang="en-IN" b="1" dirty="0">
                <a:solidFill>
                  <a:srgbClr val="FF9900"/>
                </a:solidFill>
                <a:cs typeface="Times New Roman" panose="02020603050405020304" pitchFamily="18" charset="0"/>
              </a:rPr>
              <a:t>PROBLEM STATEMENT</a:t>
            </a:r>
          </a:p>
        </p:txBody>
      </p:sp>
      <p:sp>
        <p:nvSpPr>
          <p:cNvPr id="5" name="TextBox 4">
            <a:extLst>
              <a:ext uri="{FF2B5EF4-FFF2-40B4-BE49-F238E27FC236}">
                <a16:creationId xmlns:a16="http://schemas.microsoft.com/office/drawing/2014/main" id="{EE47D05C-64DA-E89B-0B19-8BF9B91F6B6D}"/>
              </a:ext>
            </a:extLst>
          </p:cNvPr>
          <p:cNvSpPr txBox="1"/>
          <p:nvPr/>
        </p:nvSpPr>
        <p:spPr>
          <a:xfrm>
            <a:off x="482885" y="973393"/>
            <a:ext cx="8406234" cy="4110741"/>
          </a:xfrm>
          <a:prstGeom prst="rect">
            <a:avLst/>
          </a:prstGeom>
          <a:noFill/>
        </p:spPr>
        <p:txBody>
          <a:bodyPr wrap="square">
            <a:spAutoFit/>
          </a:bodyPr>
          <a:lstStyle/>
          <a:p>
            <a:pPr>
              <a:lnSpc>
                <a:spcPct val="150000"/>
              </a:lnSpc>
            </a:pPr>
            <a:r>
              <a:rPr lang="en-US" sz="1600" dirty="0">
                <a:solidFill>
                  <a:schemeClr val="tx1"/>
                </a:solidFill>
              </a:rPr>
              <a:t>  </a:t>
            </a:r>
          </a:p>
          <a:p>
            <a:pPr>
              <a:lnSpc>
                <a:spcPct val="150000"/>
              </a:lnSpc>
            </a:pPr>
            <a:endParaRPr lang="en-US" sz="1600" dirty="0">
              <a:solidFill>
                <a:schemeClr val="tx1"/>
              </a:solidFill>
            </a:endParaRPr>
          </a:p>
          <a:p>
            <a:pPr>
              <a:lnSpc>
                <a:spcPct val="150000"/>
              </a:lnSpc>
            </a:pPr>
            <a:endParaRPr lang="en-US" sz="1600" dirty="0">
              <a:solidFill>
                <a:schemeClr val="tx1"/>
              </a:solidFill>
            </a:endParaRPr>
          </a:p>
          <a:p>
            <a:pPr algn="just">
              <a:lnSpc>
                <a:spcPct val="150000"/>
              </a:lnSpc>
            </a:pPr>
            <a:r>
              <a:rPr lang="en-US" sz="1600" dirty="0">
                <a:solidFill>
                  <a:schemeClr val="tx1"/>
                </a:solidFill>
              </a:rPr>
              <a:t>                           SQL injection attacks pose a significant security risk to web applications by exploiting vulnerabilities to access sensitive data. Traditional detection methods often struggle to identify dynamic and evolving attack patterns. This research proposes an ensemble-based detection framework that combines deep learning models, such as 1D-CNN and attention mechanisms, with word embedding techniques for feature extraction. Additionally, a stacking-based ensemble of machine learning classifiers (SVM, Decision Tree, Logistic Regression, Naïve Bayes, and k-NN) will be employed to enhance detection accuracy, adaptability, and robustness against SQL injection threats.</a:t>
            </a:r>
            <a:endParaRPr lang="en-IN"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7142" y="102742"/>
            <a:ext cx="5049819" cy="461665"/>
          </a:xfrm>
          <a:prstGeom prst="rect">
            <a:avLst/>
          </a:prstGeom>
        </p:spPr>
        <p:txBody>
          <a:bodyPr wrap="square">
            <a:spAutoFit/>
          </a:bodyPr>
          <a:lstStyle/>
          <a:p>
            <a:r>
              <a:rPr lang="en-IN" b="1" dirty="0">
                <a:solidFill>
                  <a:srgbClr val="FF9900"/>
                </a:solidFill>
                <a:cs typeface="Times New Roman" panose="02020603050405020304" pitchFamily="18" charset="0"/>
              </a:rPr>
              <a:t>RESEARCH GAP</a:t>
            </a:r>
          </a:p>
        </p:txBody>
      </p:sp>
      <p:sp>
        <p:nvSpPr>
          <p:cNvPr id="4" name="Rectangle 3"/>
          <p:cNvSpPr/>
          <p:nvPr/>
        </p:nvSpPr>
        <p:spPr>
          <a:xfrm>
            <a:off x="544530" y="801384"/>
            <a:ext cx="8465906" cy="4801314"/>
          </a:xfrm>
          <a:prstGeom prst="rect">
            <a:avLst/>
          </a:prstGeom>
        </p:spPr>
        <p:txBody>
          <a:bodyPr wrap="square">
            <a:spAutoFit/>
          </a:bodyPr>
          <a:lstStyle/>
          <a:p>
            <a:pPr marL="342900" indent="-342900" algn="just">
              <a:buFont typeface="+mj-lt"/>
              <a:buAutoNum type="arabicPeriod"/>
            </a:pPr>
            <a:r>
              <a:rPr lang="en-IN" sz="1800" b="1" dirty="0">
                <a:solidFill>
                  <a:schemeClr val="tx1"/>
                </a:solidFill>
              </a:rPr>
              <a:t>Underutilization of Attention Mechanisms: </a:t>
            </a:r>
            <a:r>
              <a:rPr lang="en-IN" sz="1800" dirty="0">
                <a:solidFill>
                  <a:schemeClr val="tx1"/>
                </a:solidFill>
              </a:rPr>
              <a:t> Limited research explores attention mechanisms combined with deep learning for SQL  injection detection.</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Inefficient Feature Extraction: </a:t>
            </a:r>
            <a:r>
              <a:rPr lang="en-IN" sz="1800" dirty="0">
                <a:solidFill>
                  <a:schemeClr val="tx1"/>
                </a:solidFill>
              </a:rPr>
              <a:t>Advanced word embedding techniques like BERT and GloVe are underutilized for SQLiA detection.</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Lack of Hybrid Ensemble Models: </a:t>
            </a:r>
            <a:r>
              <a:rPr lang="en-IN" sz="1800" dirty="0">
                <a:solidFill>
                  <a:schemeClr val="tx1"/>
                </a:solidFill>
              </a:rPr>
              <a:t>Few studies integrate deep learning and machine learning classifiers in an ensemble stacking approach.</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Evaluation on Real-World Data: </a:t>
            </a:r>
            <a:r>
              <a:rPr lang="en-IN" sz="1800" dirty="0">
                <a:solidFill>
                  <a:schemeClr val="tx1"/>
                </a:solidFill>
              </a:rPr>
              <a:t>Insufficient testing on diverse, real-world SQL injection datasets limits practical applicability.</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Imbalanced Dataset Challenges: </a:t>
            </a:r>
            <a:r>
              <a:rPr lang="en-IN" sz="1800" dirty="0">
                <a:solidFill>
                  <a:schemeClr val="tx1"/>
                </a:solidFill>
              </a:rPr>
              <a:t>Limited research addresses imbalanced datasets with far fewer SQL injection samples compared to legitimate data.</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Explainability Issues: </a:t>
            </a:r>
            <a:r>
              <a:rPr lang="en-IN" sz="1800" dirty="0">
                <a:solidFill>
                  <a:schemeClr val="tx1"/>
                </a:solidFill>
              </a:rPr>
              <a:t>Deep learning models for SQL injection detection lack focus on interpretability for developers and security analysts.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0966" y="154406"/>
            <a:ext cx="8664453" cy="627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Develop a Robust SQL Injection Detection Framework</a:t>
            </a:r>
            <a:r>
              <a:rPr kumimoji="0" lang="en-US" altLang="en-US" sz="1600" b="0" i="0" u="none" strike="noStrike" cap="none" normalizeH="0" baseline="0" dirty="0">
                <a:ln>
                  <a:noFill/>
                </a:ln>
                <a:solidFill>
                  <a:schemeClr val="tx1"/>
                </a:solidFill>
                <a:effectLst/>
                <a:cs typeface="Times New Roman" panose="02020603050405020304" pitchFamily="18" charset="0"/>
              </a:rPr>
              <a:t>: Create a novel detection system using deep learning techniques to identify and mitigate SQL injection vulnerabilities in web applications.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Implement an Ensemble Deep Learning Model:</a:t>
            </a:r>
            <a:r>
              <a:rPr kumimoji="0" lang="en-US" altLang="en-US" sz="1600" b="0" i="0" u="none" strike="noStrike" cap="none" normalizeH="0" baseline="0" dirty="0">
                <a:ln>
                  <a:noFill/>
                </a:ln>
                <a:solidFill>
                  <a:schemeClr val="tx1"/>
                </a:solidFill>
                <a:effectLst/>
                <a:cs typeface="Times New Roman" panose="02020603050405020304" pitchFamily="18" charset="0"/>
              </a:rPr>
              <a:t> Leverage a hybrid approach combining 1D-CNN and attention mechanisms for improved feature extraction and contextual understanding of SQL queries.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Utilize Diverse Word Embedding Techniques:</a:t>
            </a:r>
            <a:r>
              <a:rPr kumimoji="0" lang="en-US" altLang="en-US" sz="1600" b="0" i="0" u="none" strike="noStrike" cap="none" normalizeH="0" baseline="0" dirty="0">
                <a:ln>
                  <a:noFill/>
                </a:ln>
                <a:solidFill>
                  <a:schemeClr val="tx1"/>
                </a:solidFill>
                <a:effectLst/>
                <a:cs typeface="Times New Roman" panose="02020603050405020304" pitchFamily="18" charset="0"/>
              </a:rPr>
              <a:t> Integrate multiple word embedding methods to enhance the feature representation and detection capabilities of the proposed system.</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Employ Machine Learning-Based Ensemble Stacking: </a:t>
            </a:r>
            <a:r>
              <a:rPr kumimoji="0" lang="en-US" altLang="en-US" sz="1600" b="0" i="0" u="none" strike="noStrike" cap="none" normalizeH="0" baseline="0" dirty="0">
                <a:ln>
                  <a:noFill/>
                </a:ln>
                <a:solidFill>
                  <a:schemeClr val="tx1"/>
                </a:solidFill>
                <a:effectLst/>
                <a:cs typeface="Times New Roman" panose="02020603050405020304" pitchFamily="18" charset="0"/>
              </a:rPr>
              <a:t>Use a stacking ensemble of classifiers, including SVM, Decision Tree, Logistic Regression, Naïve Bayes, and k-NN, to improve classification accuracy and resilience.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Evaluate System Performance:</a:t>
            </a:r>
            <a:r>
              <a:rPr kumimoji="0" lang="en-US" altLang="en-US" sz="1600" b="0" i="0" u="none" strike="noStrike" cap="none" normalizeH="0" baseline="0" dirty="0">
                <a:ln>
                  <a:noFill/>
                </a:ln>
                <a:solidFill>
                  <a:schemeClr val="tx1"/>
                </a:solidFill>
                <a:effectLst/>
                <a:cs typeface="Times New Roman" panose="02020603050405020304" pitchFamily="18" charset="0"/>
              </a:rPr>
              <a:t> Assess the model’s effectiveness using real-world datasets and comprehensive performance metrics to validate its reliability and efficiency.</a:t>
            </a:r>
          </a:p>
        </p:txBody>
      </p:sp>
      <p:sp>
        <p:nvSpPr>
          <p:cNvPr id="9" name="TextBox 8"/>
          <p:cNvSpPr txBox="1"/>
          <p:nvPr/>
        </p:nvSpPr>
        <p:spPr>
          <a:xfrm>
            <a:off x="910243" y="154406"/>
            <a:ext cx="4619615" cy="461665"/>
          </a:xfrm>
          <a:prstGeom prst="rect">
            <a:avLst/>
          </a:prstGeom>
          <a:noFill/>
        </p:spPr>
        <p:txBody>
          <a:bodyPr wrap="square">
            <a:spAutoFit/>
          </a:bodyPr>
          <a:lstStyle/>
          <a:p>
            <a:r>
              <a:rPr lang="en-IN" b="1" dirty="0">
                <a:solidFill>
                  <a:srgbClr val="FF9900"/>
                </a:solidFill>
                <a:cs typeface="Times New Roman" panose="02020603050405020304" pitchFamily="18" charset="0"/>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7BDBB0-6038-F4BA-5D50-439F3FB7F853}"/>
              </a:ext>
            </a:extLst>
          </p:cNvPr>
          <p:cNvSpPr txBox="1"/>
          <p:nvPr/>
        </p:nvSpPr>
        <p:spPr>
          <a:xfrm>
            <a:off x="1102936" y="84966"/>
            <a:ext cx="4767606" cy="830997"/>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SURVEY-1</a:t>
            </a:r>
          </a:p>
          <a:p>
            <a:endParaRPr lang="en-IN" b="1" dirty="0">
              <a:solidFill>
                <a:srgbClr val="FF9900"/>
              </a:solidFill>
              <a:cs typeface="Times New Roman" panose="02020603050405020304" pitchFamily="18" charset="0"/>
            </a:endParaRPr>
          </a:p>
        </p:txBody>
      </p:sp>
      <p:sp>
        <p:nvSpPr>
          <p:cNvPr id="5" name="TextBox 4">
            <a:extLst>
              <a:ext uri="{FF2B5EF4-FFF2-40B4-BE49-F238E27FC236}">
                <a16:creationId xmlns:a16="http://schemas.microsoft.com/office/drawing/2014/main" id="{F73D6889-A90B-23E4-4741-3F9ED08AD977}"/>
              </a:ext>
            </a:extLst>
          </p:cNvPr>
          <p:cNvSpPr txBox="1"/>
          <p:nvPr/>
        </p:nvSpPr>
        <p:spPr>
          <a:xfrm>
            <a:off x="414779" y="716437"/>
            <a:ext cx="8634953" cy="6794168"/>
          </a:xfrm>
          <a:prstGeom prst="rect">
            <a:avLst/>
          </a:prstGeom>
          <a:noFill/>
        </p:spPr>
        <p:txBody>
          <a:bodyPr wrap="square">
            <a:spAutoFit/>
          </a:bodyPr>
          <a:lstStyle/>
          <a:p>
            <a:pPr algn="just"/>
            <a:r>
              <a:rPr lang="en-IN" sz="1400" b="1" dirty="0">
                <a:solidFill>
                  <a:schemeClr val="tx1"/>
                </a:solidFill>
                <a:cs typeface="Times New Roman" panose="02020603050405020304" pitchFamily="18" charset="0"/>
              </a:rPr>
              <a:t>[1]. </a:t>
            </a:r>
            <a:r>
              <a:rPr lang="en-IN" sz="1400" b="1" i="0" dirty="0">
                <a:solidFill>
                  <a:schemeClr val="tx1"/>
                </a:solidFill>
                <a:effectLst/>
                <a:cs typeface="Times New Roman" panose="02020603050405020304" pitchFamily="18" charset="0"/>
              </a:rPr>
              <a:t>Ali, S. H., Mohammed, A. I., Mustafa, S. M., &amp; Salih, S. O. (2025). WEB VULNERABILITIES DETECTION USING A HYBRID MODEL OF CNN, GRU AND ATTENTION MECHANISM. </a:t>
            </a:r>
            <a:r>
              <a:rPr lang="en-IN" sz="1400" b="1" i="1" dirty="0">
                <a:solidFill>
                  <a:schemeClr val="tx1"/>
                </a:solidFill>
                <a:effectLst/>
                <a:cs typeface="Times New Roman" panose="02020603050405020304" pitchFamily="18" charset="0"/>
              </a:rPr>
              <a:t>Science Journal of University of </a:t>
            </a:r>
            <a:r>
              <a:rPr lang="en-IN" sz="1400" b="1" i="1" dirty="0" err="1">
                <a:solidFill>
                  <a:schemeClr val="tx1"/>
                </a:solidFill>
                <a:effectLst/>
                <a:cs typeface="Times New Roman" panose="02020603050405020304" pitchFamily="18" charset="0"/>
              </a:rPr>
              <a:t>Zakho</a:t>
            </a:r>
            <a:r>
              <a:rPr lang="en-IN" sz="1400" b="1" i="0" dirty="0">
                <a:solidFill>
                  <a:schemeClr val="tx1"/>
                </a:solidFill>
                <a:effectLst/>
                <a:cs typeface="Times New Roman" panose="02020603050405020304" pitchFamily="18" charset="0"/>
              </a:rPr>
              <a:t>, </a:t>
            </a:r>
            <a:r>
              <a:rPr lang="en-IN" sz="1400" b="1" i="1" dirty="0">
                <a:solidFill>
                  <a:schemeClr val="tx1"/>
                </a:solidFill>
                <a:effectLst/>
                <a:cs typeface="Times New Roman" panose="02020603050405020304" pitchFamily="18" charset="0"/>
              </a:rPr>
              <a:t>13</a:t>
            </a:r>
            <a:r>
              <a:rPr lang="en-IN" sz="1400" b="1" i="0" dirty="0">
                <a:solidFill>
                  <a:schemeClr val="tx1"/>
                </a:solidFill>
                <a:effectLst/>
                <a:cs typeface="Times New Roman" panose="02020603050405020304" pitchFamily="18" charset="0"/>
              </a:rPr>
              <a:t>(1), 58-64.</a:t>
            </a:r>
          </a:p>
          <a:p>
            <a:pPr marL="285750" indent="-285750" algn="just">
              <a:lnSpc>
                <a:spcPct val="150000"/>
              </a:lnSpc>
              <a:buFont typeface="Wingdings" panose="05000000000000000000" pitchFamily="2" charset="2"/>
              <a:buChar char="Ø"/>
            </a:pPr>
            <a:r>
              <a:rPr lang="en-IN" sz="1500" dirty="0">
                <a:solidFill>
                  <a:schemeClr val="tx1"/>
                </a:solidFill>
              </a:rPr>
              <a:t>The author focuses on developing a deep learning-based automated detection system for code injection vulnerabilities (SQLi, XSS, and command injection) using a hybrid CNN-GRU model with an attention mechanism, aiming for high accuracy and improved web security.</a:t>
            </a:r>
          </a:p>
          <a:p>
            <a:pPr marL="285750" indent="-285750" algn="just">
              <a:lnSpc>
                <a:spcPct val="150000"/>
              </a:lnSpc>
              <a:buFont typeface="Wingdings" panose="05000000000000000000" pitchFamily="2" charset="2"/>
              <a:buChar char="Ø"/>
            </a:pPr>
            <a:r>
              <a:rPr lang="en-IN" sz="1500" dirty="0">
                <a:solidFill>
                  <a:schemeClr val="tx1"/>
                </a:solidFill>
              </a:rPr>
              <a:t>The study utilizes the SXCM1 dataset, containing 206,636 code fragments targeting SQL Injection and XSS vulnerabilities, and the DPU-WVD dataset, a hybrid dataset with 1,003,996 code words  both pre-processed to ensure data integrity.</a:t>
            </a:r>
          </a:p>
          <a:p>
            <a:pPr marL="285750" indent="-285750" algn="just">
              <a:lnSpc>
                <a:spcPct val="150000"/>
              </a:lnSpc>
              <a:buFont typeface="Wingdings" panose="05000000000000000000" pitchFamily="2" charset="2"/>
              <a:buChar char="Ø"/>
            </a:pPr>
            <a:r>
              <a:rPr lang="en-US" sz="1500" dirty="0">
                <a:solidFill>
                  <a:schemeClr val="tx1"/>
                </a:solidFill>
              </a:rPr>
              <a:t>The proposed model integrates CNN, GRU, and an attention mechanism to detect web vulnerabilities by processing textual and symbolic inputs, extracting features with CNNs, capturing sequential dependencies with GRUs, and enhancing focus with multi-head attention for accurate detection.</a:t>
            </a:r>
          </a:p>
          <a:p>
            <a:pPr marL="285750" indent="-285750" algn="just">
              <a:lnSpc>
                <a:spcPct val="150000"/>
              </a:lnSpc>
              <a:buFont typeface="Wingdings" panose="05000000000000000000" pitchFamily="2" charset="2"/>
              <a:buChar char="Ø"/>
            </a:pPr>
            <a:r>
              <a:rPr lang="en-US" sz="1500" dirty="0">
                <a:solidFill>
                  <a:schemeClr val="tx1"/>
                </a:solidFill>
              </a:rPr>
              <a:t>The paper presents a highly accurate hybrid model (99.99% on DPU-WVD) that integrates CNN, GRU, and attention mechanisms to capture spatial and sequential patterns, enabling efficient and comprehensive web vulnerability detection.</a:t>
            </a:r>
          </a:p>
          <a:p>
            <a:pPr marL="285750" indent="-285750" algn="just">
              <a:lnSpc>
                <a:spcPct val="150000"/>
              </a:lnSpc>
              <a:buFont typeface="Wingdings" panose="05000000000000000000" pitchFamily="2" charset="2"/>
              <a:buChar char="Ø"/>
            </a:pPr>
            <a:r>
              <a:rPr lang="en-US" sz="1500" dirty="0">
                <a:solidFill>
                  <a:schemeClr val="tx1"/>
                </a:solidFill>
              </a:rPr>
              <a:t>The study's limitations include dataset dependency affecting generalization, model complexity reducing interpretability, challenges in real-time application, and a narrow focus on SQLi, XSS, and command injection, limiting adaptability to emerging threats.</a:t>
            </a:r>
          </a:p>
          <a:p>
            <a:pPr marL="285750" indent="-285750" algn="just">
              <a:lnSpc>
                <a:spcPct val="150000"/>
              </a:lnSpc>
              <a:buFont typeface="Wingdings" panose="05000000000000000000" pitchFamily="2" charset="2"/>
              <a:buChar char="Ø"/>
            </a:pPr>
            <a:endParaRPr lang="en-US" sz="1400" dirty="0">
              <a:solidFill>
                <a:schemeClr val="tx1"/>
              </a:solidFill>
            </a:endParaRPr>
          </a:p>
          <a:p>
            <a:pPr marL="285750" indent="-285750" algn="just">
              <a:lnSpc>
                <a:spcPct val="150000"/>
              </a:lnSpc>
              <a:buFont typeface="Wingdings" panose="05000000000000000000" pitchFamily="2" charset="2"/>
              <a:buChar char="Ø"/>
            </a:pPr>
            <a:endParaRPr lang="en-IN" sz="1400" dirty="0">
              <a:solidFill>
                <a:schemeClr val="tx1"/>
              </a:solidFill>
            </a:endParaRPr>
          </a:p>
          <a:p>
            <a:pPr marL="285750" indent="-285750">
              <a:buFont typeface="Wingdings" panose="05000000000000000000" pitchFamily="2" charset="2"/>
              <a:buChar char="Ø"/>
            </a:pPr>
            <a:endParaRPr lang="en-IN" sz="1400" dirty="0">
              <a:solidFill>
                <a:schemeClr val="tx1"/>
              </a:solidFill>
            </a:endParaRPr>
          </a:p>
        </p:txBody>
      </p:sp>
    </p:spTree>
    <p:extLst>
      <p:ext uri="{BB962C8B-B14F-4D97-AF65-F5344CB8AC3E}">
        <p14:creationId xmlns:p14="http://schemas.microsoft.com/office/powerpoint/2010/main" val="250382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083B97-86B0-4EBB-E89E-B643BDFB6B9B}"/>
              </a:ext>
            </a:extLst>
          </p:cNvPr>
          <p:cNvSpPr txBox="1"/>
          <p:nvPr/>
        </p:nvSpPr>
        <p:spPr>
          <a:xfrm>
            <a:off x="947064" y="121455"/>
            <a:ext cx="4586140"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SURVEY-2</a:t>
            </a:r>
          </a:p>
        </p:txBody>
      </p:sp>
      <p:sp>
        <p:nvSpPr>
          <p:cNvPr id="5" name="TextBox 4">
            <a:extLst>
              <a:ext uri="{FF2B5EF4-FFF2-40B4-BE49-F238E27FC236}">
                <a16:creationId xmlns:a16="http://schemas.microsoft.com/office/drawing/2014/main" id="{4AA85B84-BD43-30D1-28B8-E4C8D986772D}"/>
              </a:ext>
            </a:extLst>
          </p:cNvPr>
          <p:cNvSpPr txBox="1"/>
          <p:nvPr/>
        </p:nvSpPr>
        <p:spPr>
          <a:xfrm>
            <a:off x="392682" y="684913"/>
            <a:ext cx="8568965" cy="7271221"/>
          </a:xfrm>
          <a:prstGeom prst="rect">
            <a:avLst/>
          </a:prstGeom>
          <a:noFill/>
        </p:spPr>
        <p:txBody>
          <a:bodyPr wrap="square">
            <a:spAutoFit/>
          </a:bodyPr>
          <a:lstStyle/>
          <a:p>
            <a:pPr algn="just"/>
            <a:r>
              <a:rPr lang="en-US" sz="1400" b="1" i="0" dirty="0">
                <a:solidFill>
                  <a:srgbClr val="222222"/>
                </a:solidFill>
                <a:effectLst/>
                <a:cs typeface="Times New Roman" panose="02020603050405020304" pitchFamily="18" charset="0"/>
              </a:rPr>
              <a:t>[2</a:t>
            </a:r>
            <a:r>
              <a:rPr lang="en-US" sz="1400" b="1" i="0" dirty="0">
                <a:solidFill>
                  <a:schemeClr val="tx1"/>
                </a:solidFill>
                <a:effectLst/>
                <a:cs typeface="Times New Roman" panose="02020603050405020304" pitchFamily="18" charset="0"/>
              </a:rPr>
              <a:t>]. </a:t>
            </a:r>
            <a:r>
              <a:rPr lang="en-US" sz="1400" b="1" i="0" dirty="0" err="1">
                <a:solidFill>
                  <a:schemeClr val="tx1"/>
                </a:solidFill>
                <a:effectLst/>
                <a:cs typeface="Times New Roman" panose="02020603050405020304" pitchFamily="18" charset="0"/>
              </a:rPr>
              <a:t>Seada</a:t>
            </a:r>
            <a:r>
              <a:rPr lang="en-US" sz="1400" b="1" i="0" dirty="0">
                <a:solidFill>
                  <a:schemeClr val="tx1"/>
                </a:solidFill>
                <a:effectLst/>
                <a:cs typeface="Times New Roman" panose="02020603050405020304" pitchFamily="18" charset="0"/>
              </a:rPr>
              <a:t>, Y., Mohamed, A., Hany, M., Mansour, H., &amp; </a:t>
            </a:r>
            <a:r>
              <a:rPr lang="en-US" sz="1400" b="1" i="0" dirty="0" err="1">
                <a:solidFill>
                  <a:schemeClr val="tx1"/>
                </a:solidFill>
                <a:effectLst/>
                <a:cs typeface="Times New Roman" panose="02020603050405020304" pitchFamily="18" charset="0"/>
              </a:rPr>
              <a:t>Elsersy</a:t>
            </a:r>
            <a:r>
              <a:rPr lang="en-US" sz="1400" b="1" i="0" dirty="0">
                <a:solidFill>
                  <a:schemeClr val="tx1"/>
                </a:solidFill>
                <a:effectLst/>
                <a:cs typeface="Times New Roman" panose="02020603050405020304" pitchFamily="18" charset="0"/>
              </a:rPr>
              <a:t>, W. (2024, July). A Machine Learning Approach to SQL Injection Detection in Web Applications. In </a:t>
            </a:r>
            <a:r>
              <a:rPr lang="en-US" sz="1400" b="1" i="1" dirty="0">
                <a:solidFill>
                  <a:schemeClr val="tx1"/>
                </a:solidFill>
                <a:effectLst/>
                <a:cs typeface="Times New Roman" panose="02020603050405020304" pitchFamily="18" charset="0"/>
              </a:rPr>
              <a:t>2024 Intelligent Methods, Systems, and Applications (IMSA)</a:t>
            </a:r>
            <a:r>
              <a:rPr lang="en-US" sz="1400" b="1" i="0" dirty="0">
                <a:solidFill>
                  <a:schemeClr val="tx1"/>
                </a:solidFill>
                <a:effectLst/>
                <a:cs typeface="Times New Roman" panose="02020603050405020304" pitchFamily="18" charset="0"/>
              </a:rPr>
              <a:t> (pp. 26-32). IEEE.</a:t>
            </a:r>
            <a:endParaRPr lang="en-US" sz="1400" b="1" dirty="0">
              <a:solidFill>
                <a:schemeClr val="tx1"/>
              </a:solidFill>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500" dirty="0">
                <a:solidFill>
                  <a:schemeClr val="tx1"/>
                </a:solidFill>
              </a:rPr>
              <a:t>The authors focus on detecting SQL injection attacks in web applications using machine learning and deep learning methods, evaluating models like Random Forest and LSTM to enhance security and achieve high accuracy.</a:t>
            </a:r>
          </a:p>
          <a:p>
            <a:pPr marL="285750" indent="-285750" algn="just">
              <a:lnSpc>
                <a:spcPct val="150000"/>
              </a:lnSpc>
              <a:buFont typeface="Wingdings" panose="05000000000000000000" pitchFamily="2" charset="2"/>
              <a:buChar char="Ø"/>
            </a:pPr>
            <a:r>
              <a:rPr lang="en-US" sz="1500" dirty="0">
                <a:solidFill>
                  <a:schemeClr val="tx1"/>
                </a:solidFill>
              </a:rPr>
              <a:t>The study uses two datasets for SQL injection detection: a Kaggle dataset with 30,907 records and the 'SQL Dataset </a:t>
            </a:r>
            <a:r>
              <a:rPr lang="en-US" sz="1500" dirty="0" err="1">
                <a:solidFill>
                  <a:schemeClr val="tx1"/>
                </a:solidFill>
              </a:rPr>
              <a:t>UmarFarooq</a:t>
            </a:r>
            <a:r>
              <a:rPr lang="en-US" sz="1500" dirty="0">
                <a:solidFill>
                  <a:schemeClr val="tx1"/>
                </a:solidFill>
              </a:rPr>
              <a:t>' with 35,198 records, which were merged and reclassified into 65,791 records for balanced analysis.</a:t>
            </a:r>
          </a:p>
          <a:p>
            <a:pPr marL="285750" indent="-285750" algn="just">
              <a:lnSpc>
                <a:spcPct val="150000"/>
              </a:lnSpc>
              <a:buFont typeface="Wingdings" panose="05000000000000000000" pitchFamily="2" charset="2"/>
              <a:buChar char="Ø"/>
            </a:pPr>
            <a:r>
              <a:rPr lang="en-US" sz="1500" dirty="0">
                <a:solidFill>
                  <a:schemeClr val="tx1"/>
                </a:solidFill>
              </a:rPr>
              <a:t>This work explores several ML-algorithms for SQL injection detection, including Random Forest (RF) with 99.68% accuracy and Long Short-Term Memory (LSTM) for performance enhancement. It also investigates Convolutional Neural Networks (CNN) for feature extraction and CNN-</a:t>
            </a:r>
            <a:r>
              <a:rPr lang="en-US" sz="1500" dirty="0" err="1">
                <a:solidFill>
                  <a:schemeClr val="tx1"/>
                </a:solidFill>
              </a:rPr>
              <a:t>BiLSTM</a:t>
            </a:r>
            <a:r>
              <a:rPr lang="en-US" sz="1500" dirty="0">
                <a:solidFill>
                  <a:schemeClr val="tx1"/>
                </a:solidFill>
              </a:rPr>
              <a:t> with 98% accuracy. Additionally, </a:t>
            </a:r>
            <a:r>
              <a:rPr lang="en-US" sz="1500" dirty="0" err="1">
                <a:solidFill>
                  <a:schemeClr val="tx1"/>
                </a:solidFill>
              </a:rPr>
              <a:t>LightGBM</a:t>
            </a:r>
            <a:r>
              <a:rPr lang="en-US" sz="1500" dirty="0">
                <a:solidFill>
                  <a:schemeClr val="tx1"/>
                </a:solidFill>
              </a:rPr>
              <a:t> achieves 99.34% accuracy, all aimed at improving web application security.</a:t>
            </a:r>
          </a:p>
          <a:p>
            <a:pPr marL="285750" indent="-285750" algn="just">
              <a:lnSpc>
                <a:spcPct val="150000"/>
              </a:lnSpc>
              <a:buFont typeface="Wingdings" panose="05000000000000000000" pitchFamily="2" charset="2"/>
              <a:buChar char="Ø"/>
            </a:pPr>
            <a:r>
              <a:rPr lang="en-US" sz="1500" dirty="0">
                <a:solidFill>
                  <a:schemeClr val="tx1"/>
                </a:solidFill>
              </a:rPr>
              <a:t>The paper identifies key limitations in SQL injection detection, including reliance on high-quality, diverse datasets, challenges in generalizing to unseen data, complexities in feature selection, and the risk of overfitting, all of which highlight areas for further research and improvement.</a:t>
            </a:r>
          </a:p>
          <a:p>
            <a:pPr marL="285750" indent="-285750" algn="just">
              <a:lnSpc>
                <a:spcPct val="150000"/>
              </a:lnSpc>
              <a:buFont typeface="Wingdings" panose="05000000000000000000" pitchFamily="2" charset="2"/>
              <a:buChar char="Ø"/>
            </a:pPr>
            <a:r>
              <a:rPr lang="en-US" sz="1500" dirty="0">
                <a:solidFill>
                  <a:schemeClr val="tx1"/>
                </a:solidFill>
              </a:rPr>
              <a:t>The paper emphasizes the advantages including enhanced detection capabilities, high accuracy, and integration with automated response systems, contributing significantly to improving cybersecurity.</a:t>
            </a:r>
            <a:endParaRPr lang="en-IN" sz="1500" dirty="0">
              <a:solidFill>
                <a:schemeClr val="tx1"/>
              </a:solidFill>
            </a:endParaRPr>
          </a:p>
          <a:p>
            <a:pPr marL="285750" indent="-285750" algn="just">
              <a:lnSpc>
                <a:spcPct val="150000"/>
              </a:lnSpc>
              <a:buFont typeface="Wingdings" panose="05000000000000000000" pitchFamily="2" charset="2"/>
              <a:buChar char="Ø"/>
            </a:pPr>
            <a:endParaRPr lang="en-IN" sz="15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Ø"/>
            </a:pPr>
            <a:endParaRPr lang="en-IN" sz="1400" dirty="0">
              <a:solidFill>
                <a:schemeClr val="tx1"/>
              </a:solidFill>
            </a:endParaRPr>
          </a:p>
        </p:txBody>
      </p:sp>
    </p:spTree>
    <p:extLst>
      <p:ext uri="{BB962C8B-B14F-4D97-AF65-F5344CB8AC3E}">
        <p14:creationId xmlns:p14="http://schemas.microsoft.com/office/powerpoint/2010/main" val="233317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7016E-C65B-F89A-5E57-622CC1E2E77A}"/>
              </a:ext>
            </a:extLst>
          </p:cNvPr>
          <p:cNvSpPr txBox="1"/>
          <p:nvPr/>
        </p:nvSpPr>
        <p:spPr>
          <a:xfrm>
            <a:off x="442452" y="737418"/>
            <a:ext cx="8701547" cy="6029407"/>
          </a:xfrm>
          <a:prstGeom prst="rect">
            <a:avLst/>
          </a:prstGeom>
          <a:noFill/>
        </p:spPr>
        <p:txBody>
          <a:bodyPr wrap="square">
            <a:spAutoFit/>
          </a:bodyPr>
          <a:lstStyle/>
          <a:p>
            <a:pPr marL="0" indent="0" algn="just">
              <a:lnSpc>
                <a:spcPct val="150000"/>
              </a:lnSpc>
              <a:buFont typeface="Wingdings" panose="05000000000000000000" charset="0"/>
              <a:buNone/>
            </a:pPr>
            <a:r>
              <a:rPr lang="en-US" altLang="en-US" sz="1600" b="1" dirty="0">
                <a:solidFill>
                  <a:schemeClr val="tx1"/>
                </a:solidFill>
                <a:cs typeface="Times New Roman" panose="02020603050405020304" pitchFamily="18" charset="0"/>
              </a:rPr>
              <a:t>[3].</a:t>
            </a:r>
            <a:r>
              <a:rPr lang="en-US" altLang="en-US" sz="1600" b="1" dirty="0" err="1">
                <a:solidFill>
                  <a:schemeClr val="tx1"/>
                </a:solidFill>
                <a:cs typeface="Times New Roman" panose="02020603050405020304" pitchFamily="18" charset="0"/>
              </a:rPr>
              <a:t>Leelaprute</a:t>
            </a:r>
            <a:r>
              <a:rPr lang="en-US" altLang="en-US" sz="1600" b="1" dirty="0">
                <a:solidFill>
                  <a:schemeClr val="tx1"/>
                </a:solidFill>
                <a:cs typeface="Times New Roman" panose="02020603050405020304" pitchFamily="18" charset="0"/>
              </a:rPr>
              <a:t>, P., Kase, Y., </a:t>
            </a:r>
            <a:r>
              <a:rPr lang="en-US" altLang="en-US" sz="1600" b="1" dirty="0" err="1">
                <a:solidFill>
                  <a:schemeClr val="tx1"/>
                </a:solidFill>
                <a:cs typeface="Times New Roman" panose="02020603050405020304" pitchFamily="18" charset="0"/>
              </a:rPr>
              <a:t>Amasaki</a:t>
            </a:r>
            <a:r>
              <a:rPr lang="en-US" altLang="en-US" sz="1600" b="1" dirty="0">
                <a:solidFill>
                  <a:schemeClr val="tx1"/>
                </a:solidFill>
                <a:cs typeface="Times New Roman" panose="02020603050405020304" pitchFamily="18" charset="0"/>
              </a:rPr>
              <a:t>, S., Aman, H., &amp; Yokogawa, T. (2024, May). A Multi-Aspect Evaluation of DL-based SQLi Attack Detection Models. In 2024 IEEE/ACIS 22nd International Conference on Software Engineering Research, Management and Applications (SERA) (pp. 352-355). IEEE.</a:t>
            </a:r>
          </a:p>
          <a:p>
            <a:pPr marL="285750" indent="-285750" algn="just">
              <a:lnSpc>
                <a:spcPct val="150000"/>
              </a:lnSpc>
              <a:buFont typeface="Wingdings" panose="05000000000000000000" charset="0"/>
              <a:buChar char="Ø"/>
            </a:pPr>
            <a:r>
              <a:rPr lang="en-US" altLang="en-US" sz="1500" b="1" dirty="0">
                <a:solidFill>
                  <a:schemeClr val="tx1"/>
                </a:solidFill>
                <a:cs typeface="Times New Roman" panose="02020603050405020304" pitchFamily="18" charset="0"/>
              </a:rPr>
              <a:t>The Paper focus on assessing </a:t>
            </a:r>
            <a:r>
              <a:rPr lang="en-US" altLang="en-US" sz="1500" dirty="0">
                <a:solidFill>
                  <a:schemeClr val="tx1"/>
                </a:solidFill>
                <a:cs typeface="Times New Roman" panose="02020603050405020304" pitchFamily="18" charset="0"/>
              </a:rPr>
              <a:t>SQL injection (SQLi) attack detection models and highlighting the </a:t>
            </a:r>
            <a:r>
              <a:rPr lang="en-US" altLang="en-US" sz="1500" dirty="0" err="1">
                <a:solidFill>
                  <a:schemeClr val="tx1"/>
                </a:solidFill>
                <a:cs typeface="Times New Roman" panose="02020603050405020304" pitchFamily="18" charset="0"/>
              </a:rPr>
              <a:t>the</a:t>
            </a:r>
            <a:r>
              <a:rPr lang="en-US" altLang="en-US" sz="1500" dirty="0">
                <a:solidFill>
                  <a:schemeClr val="tx1"/>
                </a:solidFill>
                <a:cs typeface="Times New Roman" panose="02020603050405020304" pitchFamily="18" charset="0"/>
              </a:rPr>
              <a:t> need to consider accuracy, speed, and costs. They point out that earlier studies often used their own datasets, which might make it difficult to make fair comparisons.</a:t>
            </a:r>
          </a:p>
          <a:p>
            <a:pPr marL="285750" indent="-285750" algn="just">
              <a:lnSpc>
                <a:spcPct val="150000"/>
              </a:lnSpc>
              <a:buFont typeface="Wingdings" panose="05000000000000000000" charset="0"/>
              <a:buChar char="Ø"/>
            </a:pPr>
            <a:r>
              <a:rPr lang="en-US" altLang="en-US" sz="1500" dirty="0">
                <a:solidFill>
                  <a:schemeClr val="tx1"/>
                </a:solidFill>
                <a:cs typeface="Times New Roman" panose="02020603050405020304" pitchFamily="18" charset="0"/>
              </a:rPr>
              <a:t>The Paper uses a Kaggle SQL Injection dataset with 68,878 instances, including both attacks and normal traffic. But number of columns is not specified.</a:t>
            </a:r>
          </a:p>
          <a:p>
            <a:pPr marL="285750" indent="-285750" algn="just">
              <a:lnSpc>
                <a:spcPct val="150000"/>
              </a:lnSpc>
              <a:buFont typeface="Wingdings" panose="05000000000000000000" charset="0"/>
              <a:buChar char="Ø"/>
            </a:pPr>
            <a:r>
              <a:rPr lang="en-US" altLang="en-US" sz="1500" dirty="0">
                <a:solidFill>
                  <a:schemeClr val="tx1"/>
                </a:solidFill>
                <a:cs typeface="Times New Roman" panose="02020603050405020304" pitchFamily="18" charset="0"/>
              </a:rPr>
              <a:t>The Proposed models  like SVM, Random Forest, EP-CNN, </a:t>
            </a:r>
            <a:r>
              <a:rPr lang="en-US" altLang="en-US" sz="1500" dirty="0" err="1">
                <a:solidFill>
                  <a:schemeClr val="tx1"/>
                </a:solidFill>
                <a:cs typeface="Times New Roman" panose="02020603050405020304" pitchFamily="18" charset="0"/>
              </a:rPr>
              <a:t>BiLSTM</a:t>
            </a:r>
            <a:r>
              <a:rPr lang="en-US" altLang="en-US" sz="1500" dirty="0">
                <a:solidFill>
                  <a:schemeClr val="tx1"/>
                </a:solidFill>
                <a:cs typeface="Times New Roman" panose="02020603050405020304" pitchFamily="18" charset="0"/>
              </a:rPr>
              <a:t>, and BERT to determine their effectiveness in spotting SQLi attacks. BERT had the highest accuracy (99.8%),  </a:t>
            </a:r>
            <a:r>
              <a:rPr lang="en-US" altLang="en-US" sz="1500" dirty="0" err="1">
                <a:solidFill>
                  <a:schemeClr val="tx1"/>
                </a:solidFill>
                <a:cs typeface="Times New Roman" panose="02020603050405020304" pitchFamily="18" charset="0"/>
              </a:rPr>
              <a:t>BiLSTM</a:t>
            </a:r>
            <a:r>
              <a:rPr lang="en-US" altLang="en-US" sz="1500" dirty="0">
                <a:solidFill>
                  <a:schemeClr val="tx1"/>
                </a:solidFill>
                <a:cs typeface="Times New Roman" panose="02020603050405020304" pitchFamily="18" charset="0"/>
              </a:rPr>
              <a:t> (92.8%) and EP-CNN. Random Forest (RF) was the fastest and most cost-efficient, while </a:t>
            </a:r>
            <a:r>
              <a:rPr lang="en-US" altLang="en-US" sz="1500" dirty="0" err="1">
                <a:solidFill>
                  <a:schemeClr val="tx1"/>
                </a:solidFill>
                <a:cs typeface="Times New Roman" panose="02020603050405020304" pitchFamily="18" charset="0"/>
              </a:rPr>
              <a:t>BiLSTM</a:t>
            </a:r>
            <a:r>
              <a:rPr lang="en-US" altLang="en-US" sz="1500" dirty="0">
                <a:solidFill>
                  <a:schemeClr val="tx1"/>
                </a:solidFill>
                <a:cs typeface="Times New Roman" panose="02020603050405020304" pitchFamily="18" charset="0"/>
              </a:rPr>
              <a:t> balanced speed and efficiency.</a:t>
            </a:r>
          </a:p>
          <a:p>
            <a:pPr marL="285750" indent="-285750" algn="just">
              <a:lnSpc>
                <a:spcPct val="150000"/>
              </a:lnSpc>
              <a:buFont typeface="Wingdings" panose="05000000000000000000" charset="0"/>
              <a:buChar char="Ø"/>
            </a:pPr>
            <a:r>
              <a:rPr lang="en-US" altLang="en-US" sz="1500" dirty="0">
                <a:solidFill>
                  <a:schemeClr val="tx1"/>
                </a:solidFill>
                <a:cs typeface="Times New Roman" panose="02020603050405020304" pitchFamily="18" charset="0"/>
              </a:rPr>
              <a:t>The Paper use of a single dataset and focus on SQL injection limits its broader use, and differences in dataset sizes could impact model performance, suggesting the need for more research.</a:t>
            </a:r>
          </a:p>
          <a:p>
            <a:pPr marL="285750" indent="-285750" algn="just">
              <a:lnSpc>
                <a:spcPct val="150000"/>
              </a:lnSpc>
              <a:buFont typeface="Wingdings" panose="05000000000000000000" charset="0"/>
              <a:buChar char="Ø"/>
            </a:pPr>
            <a:r>
              <a:rPr lang="en-US" altLang="en-US" sz="1500" dirty="0">
                <a:solidFill>
                  <a:schemeClr val="tx1"/>
                </a:solidFill>
                <a:cs typeface="Times New Roman" panose="02020603050405020304" pitchFamily="18" charset="0"/>
              </a:rPr>
              <a:t>The paper evaluates deep learning models for SQL injection detection, but using a single dataset may bias results and limit their broader applicability.</a:t>
            </a:r>
          </a:p>
        </p:txBody>
      </p:sp>
      <p:sp>
        <p:nvSpPr>
          <p:cNvPr id="4" name="TextBox 3">
            <a:extLst>
              <a:ext uri="{FF2B5EF4-FFF2-40B4-BE49-F238E27FC236}">
                <a16:creationId xmlns:a16="http://schemas.microsoft.com/office/drawing/2014/main" id="{B2E7BABD-8AEC-A6BC-3464-7563EBB97432}"/>
              </a:ext>
            </a:extLst>
          </p:cNvPr>
          <p:cNvSpPr txBox="1"/>
          <p:nvPr/>
        </p:nvSpPr>
        <p:spPr>
          <a:xfrm>
            <a:off x="1002890" y="186814"/>
            <a:ext cx="5877232"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SURVEY-3</a:t>
            </a:r>
          </a:p>
        </p:txBody>
      </p:sp>
    </p:spTree>
    <p:extLst>
      <p:ext uri="{BB962C8B-B14F-4D97-AF65-F5344CB8AC3E}">
        <p14:creationId xmlns:p14="http://schemas.microsoft.com/office/powerpoint/2010/main" val="76285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A9C10-B658-E9A2-29A2-1F733A50B2C7}"/>
              </a:ext>
            </a:extLst>
          </p:cNvPr>
          <p:cNvSpPr txBox="1"/>
          <p:nvPr/>
        </p:nvSpPr>
        <p:spPr>
          <a:xfrm>
            <a:off x="412954" y="688258"/>
            <a:ext cx="8731045" cy="6006324"/>
          </a:xfrm>
          <a:prstGeom prst="rect">
            <a:avLst/>
          </a:prstGeom>
          <a:noFill/>
        </p:spPr>
        <p:txBody>
          <a:bodyPr wrap="square">
            <a:spAutoFit/>
          </a:bodyPr>
          <a:lstStyle/>
          <a:p>
            <a:pPr algn="just">
              <a:lnSpc>
                <a:spcPct val="150000"/>
              </a:lnSpc>
            </a:pPr>
            <a:r>
              <a:rPr lang="en-US" altLang="en-US" sz="1600" b="1" dirty="0">
                <a:solidFill>
                  <a:schemeClr val="tx1"/>
                </a:solidFill>
                <a:cs typeface="Times New Roman" panose="02020603050405020304" pitchFamily="18" charset="0"/>
              </a:rPr>
              <a:t>[4].Crespo-Martínez, I. S., </a:t>
            </a:r>
            <a:r>
              <a:rPr lang="en-US" altLang="en-US" sz="1600" b="1" dirty="0" err="1">
                <a:solidFill>
                  <a:schemeClr val="tx1"/>
                </a:solidFill>
                <a:cs typeface="Times New Roman" panose="02020603050405020304" pitchFamily="18" charset="0"/>
              </a:rPr>
              <a:t>Campazas</a:t>
            </a:r>
            <a:r>
              <a:rPr lang="en-US" altLang="en-US" sz="1600" b="1" dirty="0">
                <a:solidFill>
                  <a:schemeClr val="tx1"/>
                </a:solidFill>
                <a:cs typeface="Times New Roman" panose="02020603050405020304" pitchFamily="18" charset="0"/>
              </a:rPr>
              <a:t>-Vega, A., Guerrero-</a:t>
            </a:r>
            <a:r>
              <a:rPr lang="en-US" altLang="en-US" sz="1600" b="1" dirty="0" err="1">
                <a:solidFill>
                  <a:schemeClr val="tx1"/>
                </a:solidFill>
                <a:cs typeface="Times New Roman" panose="02020603050405020304" pitchFamily="18" charset="0"/>
              </a:rPr>
              <a:t>Higueras</a:t>
            </a:r>
            <a:r>
              <a:rPr lang="en-US" altLang="en-US" sz="1600" b="1" dirty="0">
                <a:solidFill>
                  <a:schemeClr val="tx1"/>
                </a:solidFill>
                <a:cs typeface="Times New Roman" panose="02020603050405020304" pitchFamily="18" charset="0"/>
              </a:rPr>
              <a:t>, Á. M., </a:t>
            </a:r>
            <a:r>
              <a:rPr lang="en-US" altLang="en-US" sz="1600" b="1" dirty="0" err="1">
                <a:solidFill>
                  <a:schemeClr val="tx1"/>
                </a:solidFill>
                <a:cs typeface="Times New Roman" panose="02020603050405020304" pitchFamily="18" charset="0"/>
              </a:rPr>
              <a:t>Riego-DelCastillo</a:t>
            </a:r>
            <a:r>
              <a:rPr lang="en-US" altLang="en-US" sz="1600" b="1" dirty="0">
                <a:solidFill>
                  <a:schemeClr val="tx1"/>
                </a:solidFill>
                <a:cs typeface="Times New Roman" panose="02020603050405020304" pitchFamily="18" charset="0"/>
              </a:rPr>
              <a:t>, V., Álvarez-Aparicio, C., &amp; Fernández-Llamas, C. (2023). SQL injection attack detection in network flow data. Computers &amp; Security, 127, 103093.</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Paper focus on detecting SQL injection attacks (SQLIAs) using machine learning techniques, emphasizing the analysis of network flow data to improve detection accuracy and minimize incorrect alerts.</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paper introduces two  CC-licensed SQLIA datasets used for high-accuracy detection but  the dataset dimensions remain unspecified.</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Proposed Models like K-Nearest Neighbors (KNN),Logistic Regression (LR),Linear Support Vector Classification (LSVC),Perceptron with Stochastic Gradient Descent (SGD),Random Forest (RF).Naïve Bayes (98.3%),  LR (92.7%). A hybrid model achieved 99.2%, while ANN and SVM scored 98.5% and 96.8%, respectively.  both the Logistic Regression and </a:t>
            </a:r>
            <a:r>
              <a:rPr lang="en-US" altLang="en-US" sz="1500" dirty="0" err="1">
                <a:ln>
                  <a:noFill/>
                </a:ln>
                <a:solidFill>
                  <a:schemeClr val="tx1">
                    <a:lumMod val="65000"/>
                    <a:lumOff val="35000"/>
                  </a:schemeClr>
                </a:solidFill>
                <a:cs typeface="Times New Roman" panose="02020603050405020304" pitchFamily="18" charset="0"/>
              </a:rPr>
              <a:t>Perceptron+SGD</a:t>
            </a:r>
            <a:r>
              <a:rPr lang="en-US" altLang="en-US" sz="1500" dirty="0">
                <a:ln>
                  <a:noFill/>
                </a:ln>
                <a:solidFill>
                  <a:schemeClr val="tx1">
                    <a:lumMod val="65000"/>
                    <a:lumOff val="35000"/>
                  </a:schemeClr>
                </a:solidFill>
                <a:cs typeface="Times New Roman" panose="02020603050405020304" pitchFamily="18" charset="0"/>
              </a:rPr>
              <a:t> models are recognized as the best performers in terms of accuracy, each exceeding 96% in their detection capabilities.</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paper reliance on flow data, lack of comparative studies, and lower detection performance limit the robustness and broader applicability of its findings.</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paper shows that a Logistic Regression model can detect SQL injections with over 97% accuracy using lightweight protocols, but its findings may be limited, need adjustments, and don't consider attacks on the model.</a:t>
            </a:r>
          </a:p>
        </p:txBody>
      </p:sp>
      <p:sp>
        <p:nvSpPr>
          <p:cNvPr id="5" name="TextBox 4">
            <a:extLst>
              <a:ext uri="{FF2B5EF4-FFF2-40B4-BE49-F238E27FC236}">
                <a16:creationId xmlns:a16="http://schemas.microsoft.com/office/drawing/2014/main" id="{BD1193AF-3D2A-8D2F-9502-0BA5F1F07DCF}"/>
              </a:ext>
            </a:extLst>
          </p:cNvPr>
          <p:cNvSpPr txBox="1"/>
          <p:nvPr/>
        </p:nvSpPr>
        <p:spPr>
          <a:xfrm>
            <a:off x="973394" y="163418"/>
            <a:ext cx="5906728"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SURVEY-4</a:t>
            </a:r>
          </a:p>
        </p:txBody>
      </p:sp>
    </p:spTree>
    <p:extLst>
      <p:ext uri="{BB962C8B-B14F-4D97-AF65-F5344CB8AC3E}">
        <p14:creationId xmlns:p14="http://schemas.microsoft.com/office/powerpoint/2010/main" val="4018084285"/>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5435</Words>
  <Application>Microsoft Office PowerPoint</Application>
  <PresentationFormat>On-screen Show (4:3)</PresentationFormat>
  <Paragraphs>281</Paragraphs>
  <Slides>24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24</vt:i4>
      </vt:variant>
    </vt:vector>
  </HeadingPairs>
  <TitlesOfParts>
    <vt:vector size="34" baseType="lpstr">
      <vt:lpstr>Arial</vt:lpstr>
      <vt:lpstr>Calibri</vt:lpstr>
      <vt:lpstr>Cambria</vt:lpstr>
      <vt:lpstr>Tahoma</vt:lpstr>
      <vt:lpstr>Times New Roman</vt:lpstr>
      <vt:lpstr>Verdana</vt:lpstr>
      <vt:lpstr>Wingdings</vt:lpstr>
      <vt:lpstr>MIS Template</vt:lpstr>
      <vt:lpstr>Default Design</vt:lpstr>
      <vt:lpstr>4_Custom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laxmi prasanna</dc:creator>
  <cp:lastModifiedBy>indhu mathi</cp:lastModifiedBy>
  <cp:revision>85</cp:revision>
  <dcterms:created xsi:type="dcterms:W3CDTF">2021-08-22T13:04:00Z</dcterms:created>
  <dcterms:modified xsi:type="dcterms:W3CDTF">2025-02-03T12:41:04Z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645912798D0F40B5B6104522CA69DCFD_12</vt:lpwstr>
  </property>
  <property fmtid="{D5CDD505-2E9C-101B-9397-08002B2CF9AE}" pid="3" name="KSOProductBuildVer">
    <vt:lpwstr>1033-12.2.0.19307</vt:lpwstr>
  </property>
</Properties>
</file>