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319" r:id="rId2"/>
    <p:sldId id="257" r:id="rId3"/>
    <p:sldId id="341" r:id="rId4"/>
    <p:sldId id="472" r:id="rId5"/>
    <p:sldId id="383" r:id="rId6"/>
    <p:sldId id="450" r:id="rId7"/>
    <p:sldId id="342" r:id="rId8"/>
    <p:sldId id="384" r:id="rId9"/>
    <p:sldId id="387" r:id="rId10"/>
    <p:sldId id="451" r:id="rId11"/>
    <p:sldId id="452" r:id="rId12"/>
    <p:sldId id="453" r:id="rId13"/>
    <p:sldId id="454" r:id="rId14"/>
    <p:sldId id="455" r:id="rId15"/>
    <p:sldId id="456" r:id="rId16"/>
    <p:sldId id="473" r:id="rId17"/>
    <p:sldId id="388" r:id="rId18"/>
    <p:sldId id="389" r:id="rId19"/>
    <p:sldId id="390" r:id="rId20"/>
    <p:sldId id="457" r:id="rId21"/>
    <p:sldId id="458" r:id="rId22"/>
    <p:sldId id="459" r:id="rId23"/>
    <p:sldId id="460" r:id="rId24"/>
    <p:sldId id="474" r:id="rId25"/>
    <p:sldId id="391" r:id="rId26"/>
    <p:sldId id="392" r:id="rId27"/>
    <p:sldId id="394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19" r:id="rId36"/>
    <p:sldId id="468" r:id="rId37"/>
    <p:sldId id="475" r:id="rId38"/>
    <p:sldId id="420" r:id="rId39"/>
    <p:sldId id="445" r:id="rId40"/>
    <p:sldId id="422" r:id="rId41"/>
    <p:sldId id="423" r:id="rId42"/>
    <p:sldId id="424" r:id="rId43"/>
    <p:sldId id="425" r:id="rId44"/>
    <p:sldId id="469" r:id="rId45"/>
    <p:sldId id="470" r:id="rId46"/>
    <p:sldId id="471" r:id="rId47"/>
    <p:sldId id="446" r:id="rId48"/>
    <p:sldId id="447" r:id="rId49"/>
    <p:sldId id="44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83" autoAdjust="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BCE262-4AC9-4F88-AC55-B461ADB24F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F72373-F03F-42D9-8BAF-9BF3664D2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67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B3895-CE2C-4A78-AF28-D292611701AF}" type="slidenum">
              <a:rPr lang="en-US"/>
              <a:pPr/>
              <a:t>1</a:t>
            </a:fld>
            <a:endParaRPr lang="en-US"/>
          </a:p>
        </p:txBody>
      </p:sp>
      <p:sp>
        <p:nvSpPr>
          <p:cNvPr id="5427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B04B4-857F-46D4-BD4A-874045D38681}" type="slidenum">
              <a:rPr lang="en-US"/>
              <a:pPr/>
              <a:t>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81F9F-EF2C-40F2-8C84-383FB6177F91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5F4E2E-8A50-4211-80FF-B080A2337AF2}" type="slidenum">
              <a:rPr lang="en-US"/>
              <a:pPr/>
              <a:t>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6D65-C344-4507-8684-2F44768CF2B7}" type="slidenum">
              <a:rPr lang="en-US"/>
              <a:pPr/>
              <a:t>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Linux+ Guide to Linux Certification, Second Edition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E2987-D4DD-4171-887C-9C8EFA76A6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E0CC6-AD28-4ABA-9444-B9078553C4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7B7D9-E911-475E-9A06-25B32AE47A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DF891-1D49-40E1-B677-A0DF93C7D5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5A70B-291C-4585-9EA4-D4E5454314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F20E6-9AFE-4AE0-93A7-CFF5AFEBDC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5DA42-40BF-489D-9C37-DF60528C79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AA1EC-3D10-41B8-81BD-12016E0EC2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47BA9-25AE-40D9-9A9B-3E5DEEADB3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DB194-55A8-481A-B987-A2F2CEFEDA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2539594E-C513-41FD-8085-87CA61CD76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9/16/2012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Guide to Programming with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064A9FE-B8B2-415D-B51D-7739C54630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smtClean="0"/>
              <a:t>Guide to Programming with 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77200" cy="1752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3200" b="0" i="1" dirty="0" smtClean="0"/>
              <a:t>Chapter Five</a:t>
            </a:r>
          </a:p>
          <a:p>
            <a:pPr eaLnBrk="1" hangingPunct="1"/>
            <a:r>
              <a:rPr lang="en-US" sz="2800" i="1" dirty="0" smtClean="0">
                <a:cs typeface="Times New Roman" pitchFamily="18" charset="0"/>
              </a:rPr>
              <a:t>Lists and Dictionaries: The Hangman Game</a:t>
            </a:r>
          </a:p>
          <a:p>
            <a:pPr eaLnBrk="1" hangingPunct="1"/>
            <a:r>
              <a:rPr lang="en-US" sz="2800" i="1" dirty="0" smtClean="0">
                <a:cs typeface="Times New Roman" pitchFamily="18" charset="0"/>
              </a:rPr>
              <a:t/>
            </a:r>
            <a:br>
              <a:rPr lang="en-US" sz="2800" i="1" dirty="0" smtClean="0">
                <a:cs typeface="Times New Roman" pitchFamily="18" charset="0"/>
              </a:rPr>
            </a:br>
            <a:r>
              <a:rPr lang="en-US" sz="2800" i="1" dirty="0" smtClean="0">
                <a:cs typeface="Times New Roman" pitchFamily="18" charset="0"/>
              </a:rPr>
              <a:t>(Modified by D. Roebuck</a:t>
            </a:r>
            <a:br>
              <a:rPr lang="en-US" sz="2800" i="1" dirty="0" smtClean="0">
                <a:cs typeface="Times New Roman" pitchFamily="18" charset="0"/>
              </a:rPr>
            </a:br>
            <a:r>
              <a:rPr lang="en-US" sz="2800" i="1" dirty="0" smtClean="0">
                <a:cs typeface="Times New Roman" pitchFamily="18" charset="0"/>
              </a:rPr>
              <a:t>for Delta College CST-186 Fall 2011)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Concatenating Lists</a:t>
            </a:r>
          </a:p>
        </p:txBody>
      </p:sp>
      <p:sp>
        <p:nvSpPr>
          <p:cNvPr id="1229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&gt;&gt;&gt; inventory = ["sword", "armor", "shield",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                 "healing potion"]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&gt;&gt;&gt; chest = ["gold", "gems"]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&gt;&gt;&gt; inventory += chest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&gt;&gt;&gt; print inventory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['sword', 'armor', 'shield', 'healing potion', 'gold', 'gems']</a:t>
            </a:r>
          </a:p>
          <a:p>
            <a:pPr eaLnBrk="1" hangingPunct="1">
              <a:buFontTx/>
              <a:buNone/>
            </a:pPr>
            <a:endParaRPr lang="en-US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Just as with tuples, concatenation operator,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+</a:t>
            </a:r>
            <a:r>
              <a:rPr lang="en-US" smtClean="0">
                <a:solidFill>
                  <a:schemeClr val="tx1"/>
                </a:solidFill>
              </a:rPr>
              <a:t>, works with lists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8D573-C61D-4872-91D0-6F2609A1EF3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List Mutability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Mutable:</a:t>
            </a:r>
            <a:r>
              <a:rPr lang="en-US" smtClean="0"/>
              <a:t> Changeable</a:t>
            </a:r>
          </a:p>
          <a:p>
            <a:pPr eaLnBrk="1" hangingPunct="1"/>
            <a:r>
              <a:rPr lang="en-US" smtClean="0"/>
              <a:t>Lists are mutable</a:t>
            </a:r>
          </a:p>
          <a:p>
            <a:pPr lvl="1" eaLnBrk="1" hangingPunct="1"/>
            <a:r>
              <a:rPr lang="en-US" smtClean="0"/>
              <a:t>Elements (or slices) can be added</a:t>
            </a:r>
          </a:p>
          <a:p>
            <a:pPr lvl="1" eaLnBrk="1" hangingPunct="1"/>
            <a:r>
              <a:rPr lang="en-US" smtClean="0"/>
              <a:t>Elements (or slices) can be removed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78AFC-494F-4CE3-A13E-A465F9004323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Assigning a New Element by Index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inventory = ["sword", "armor", "shield",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"healing potion", "gold", "gems"]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inventory[0] = "crossbow"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inventory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['crossbow', 'armor', 'shield', 'healing potion', 'gold', 'gems']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Unlike with tuples, you can assign a value to an existing list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BB3F0-384F-49FD-AE3B-F510A03877C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a New List Slice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inventory = ["crossbow", "armor", "shield",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"healing potion", "gold", "gems"]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inventory[4:6] = ["orb of future telling"]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inventory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['crossbow', 'armor', 'shield', 'healing potion', 'orb of future telling']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Assignment statement replaces elements in slice with new element</a:t>
            </a:r>
          </a:p>
          <a:p>
            <a:pPr lvl="1" eaLnBrk="1" hangingPunct="1"/>
            <a:r>
              <a:rPr lang="en-US" smtClean="0"/>
              <a:t>Replaces the two elements </a:t>
            </a:r>
            <a:r>
              <a:rPr lang="en-US" sz="1800" smtClean="0">
                <a:latin typeface="Courier New" pitchFamily="49" charset="0"/>
              </a:rPr>
              <a:t>inventory[4]</a:t>
            </a:r>
            <a:r>
              <a:rPr lang="en-US" smtClean="0"/>
              <a:t> and </a:t>
            </a:r>
            <a:r>
              <a:rPr lang="en-US" sz="1800" smtClean="0">
                <a:latin typeface="Courier New" pitchFamily="49" charset="0"/>
              </a:rPr>
              <a:t>inventory[5]</a:t>
            </a:r>
            <a:r>
              <a:rPr lang="en-US" smtClean="0"/>
              <a:t> with </a:t>
            </a:r>
            <a:r>
              <a:rPr lang="en-US" sz="1800" smtClean="0">
                <a:latin typeface="Courier New" pitchFamily="49" charset="0"/>
              </a:rPr>
              <a:t>"orb of future telling"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CBD69-151B-44DE-922A-3A3889CD26B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a List Element</a:t>
            </a:r>
          </a:p>
        </p:txBody>
      </p:sp>
      <p:sp>
        <p:nvSpPr>
          <p:cNvPr id="1638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inventory = ["crossbow", "armor", "shield",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"healing potion",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"orb of future telling"]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del inventory[2]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inventory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['crossbow', 'armor', 'healing potion', 'orb of future telling']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Designate element to delete after </a:t>
            </a:r>
            <a:r>
              <a:rPr lang="en-US" sz="2000" smtClean="0">
                <a:latin typeface="Courier New" pitchFamily="49" charset="0"/>
              </a:rPr>
              <a:t>del</a:t>
            </a:r>
          </a:p>
          <a:p>
            <a:pPr lvl="1" eaLnBrk="1" hangingPunct="1"/>
            <a:r>
              <a:rPr lang="en-US" smtClean="0"/>
              <a:t>Deletes element at position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89902-C329-4EFD-A462-5D533D42B87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a List Slice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inventory = ["crossbow", "armor",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"healing potion",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"orb of future telling"]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del inventory[:2]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inventory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['healing potion', 'orb of future telling']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Designate slice to delete after </a:t>
            </a:r>
            <a:r>
              <a:rPr lang="en-US" sz="2000" smtClean="0">
                <a:latin typeface="Courier New" pitchFamily="49" charset="0"/>
              </a:rPr>
              <a:t>del</a:t>
            </a:r>
          </a:p>
          <a:p>
            <a:pPr lvl="1" eaLnBrk="1" hangingPunct="1"/>
            <a:r>
              <a:rPr lang="en-US" smtClean="0"/>
              <a:t>Deletes slice made up of elements </a:t>
            </a:r>
            <a:r>
              <a:rPr lang="en-US" sz="2000" smtClean="0">
                <a:latin typeface="Courier New" pitchFamily="49" charset="0"/>
              </a:rPr>
              <a:t>inventory[0]</a:t>
            </a:r>
            <a:r>
              <a:rPr lang="en-US" smtClean="0"/>
              <a:t> and </a:t>
            </a:r>
            <a:r>
              <a:rPr lang="en-US" sz="2000" smtClean="0">
                <a:latin typeface="Courier New" pitchFamily="49" charset="0"/>
              </a:rPr>
              <a:t>inventory[1]</a:t>
            </a:r>
          </a:p>
          <a:p>
            <a:pPr lvl="1"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8BCA6-8CA8-4EBF-BF7D-EF716037565C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 Methods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methods manipulate lists</a:t>
            </a:r>
          </a:p>
          <a:p>
            <a:pPr eaLnBrk="1" hangingPunct="1"/>
            <a:r>
              <a:rPr lang="en-US" smtClean="0"/>
              <a:t>Through list methods, you can:</a:t>
            </a:r>
          </a:p>
          <a:p>
            <a:pPr lvl="1" eaLnBrk="1" hangingPunct="1"/>
            <a:r>
              <a:rPr lang="en-US" smtClean="0"/>
              <a:t>Add an element</a:t>
            </a:r>
          </a:p>
          <a:p>
            <a:pPr lvl="1" eaLnBrk="1" hangingPunct="1"/>
            <a:r>
              <a:rPr lang="en-US" smtClean="0"/>
              <a:t>Remove an element</a:t>
            </a:r>
          </a:p>
          <a:p>
            <a:pPr lvl="1" eaLnBrk="1" hangingPunct="1"/>
            <a:r>
              <a:rPr lang="en-US" smtClean="0"/>
              <a:t>Sort a list</a:t>
            </a:r>
          </a:p>
          <a:p>
            <a:pPr lvl="1" eaLnBrk="1" hangingPunct="1"/>
            <a:r>
              <a:rPr lang="en-US" smtClean="0"/>
              <a:t>Reverse a list </a:t>
            </a:r>
          </a:p>
          <a:p>
            <a:pPr lvl="1" eaLnBrk="1" hangingPunct="1"/>
            <a:r>
              <a:rPr lang="en-US" smtClean="0"/>
              <a:t>And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54F57-CE63-412E-B87D-FD419C838845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High Scores Program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55BB5-75F6-41B0-840B-9AAA0F3C60E7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685800" y="18288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200">
              <a:solidFill>
                <a:srgbClr val="22222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600">
              <a:solidFill>
                <a:srgbClr val="22222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600">
              <a:solidFill>
                <a:srgbClr val="22222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200">
              <a:solidFill>
                <a:srgbClr val="22222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200">
              <a:solidFill>
                <a:srgbClr val="22222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200">
              <a:solidFill>
                <a:srgbClr val="22222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200">
              <a:solidFill>
                <a:srgbClr val="22222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200">
              <a:solidFill>
                <a:srgbClr val="22222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200">
              <a:solidFill>
                <a:srgbClr val="22222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  <a:latin typeface="Arial" pitchFamily="34" charset="0"/>
              </a:rPr>
              <a:t>Figure 5.6: Sample run of the High Scores program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  <a:latin typeface="Arial" pitchFamily="34" charset="0"/>
              </a:rPr>
              <a:t>Behind the scenes, list methods do the bulk of the work.</a:t>
            </a:r>
          </a:p>
        </p:txBody>
      </p:sp>
      <p:pic>
        <p:nvPicPr>
          <p:cNvPr id="19463" name="Picture 6" descr="C:\Documents and Settings\Owner\My Documents\Game Writing\Python Programming for the Absolute Beginner\2nd Edition\Instructor Resources\Python IR\Files from 1st Edition\py05fig0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638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List </a:t>
            </a:r>
            <a:r>
              <a:rPr lang="en-US" sz="2800" smtClean="0">
                <a:latin typeface="Courier New" pitchFamily="49" charset="0"/>
              </a:rPr>
              <a:t>append()</a:t>
            </a:r>
            <a:r>
              <a:rPr lang="en-US" smtClean="0"/>
              <a:t> Method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	scores.append(score)</a:t>
            </a:r>
          </a:p>
          <a:p>
            <a:pPr eaLnBrk="1" hangingPunct="1"/>
            <a:endParaRPr 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Adds element to the end of list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Adds </a:t>
            </a:r>
            <a:r>
              <a:rPr lang="en-US" sz="2000" smtClean="0">
                <a:solidFill>
                  <a:schemeClr val="tx1"/>
                </a:solidFill>
              </a:rPr>
              <a:t>score</a:t>
            </a:r>
            <a:r>
              <a:rPr lang="en-US" smtClean="0">
                <a:solidFill>
                  <a:schemeClr val="tx1"/>
                </a:solidFill>
              </a:rPr>
              <a:t> to the end of list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scores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CA33E-7F07-45D2-876C-E5C11B40A96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List </a:t>
            </a:r>
            <a:r>
              <a:rPr lang="en-US" sz="2800" smtClean="0">
                <a:latin typeface="Courier New" pitchFamily="49" charset="0"/>
              </a:rPr>
              <a:t>remove()</a:t>
            </a:r>
            <a:r>
              <a:rPr lang="en-US" smtClean="0"/>
              <a:t> Method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	scores.remove(score)</a:t>
            </a:r>
          </a:p>
          <a:p>
            <a:pPr eaLnBrk="1" hangingPunct="1"/>
            <a:endParaRPr 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Removes first occurrence of a value from a list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Attempting to remove a value, not a member, of a list will generate an error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Removes first occurrence of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mtClean="0">
                <a:solidFill>
                  <a:schemeClr val="tx1"/>
                </a:solidFill>
              </a:rPr>
              <a:t> from list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scores</a:t>
            </a:r>
          </a:p>
          <a:p>
            <a:pPr eaLnBrk="1" hangingPunct="1"/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2EB27-5405-420A-B6B1-9B3143FF464D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Create, index, and slice a list</a:t>
            </a:r>
          </a:p>
          <a:p>
            <a:pPr eaLnBrk="1" hangingPunct="1"/>
            <a:r>
              <a:rPr lang="en-US" smtClean="0"/>
              <a:t>Add and delete elements from a list</a:t>
            </a:r>
          </a:p>
          <a:p>
            <a:pPr eaLnBrk="1" hangingPunct="1"/>
            <a:r>
              <a:rPr lang="en-US" smtClean="0"/>
              <a:t>Use list methods to append, sort, and reverse a list </a:t>
            </a:r>
          </a:p>
          <a:p>
            <a:pPr eaLnBrk="1" hangingPunct="1"/>
            <a:r>
              <a:rPr lang="en-US" smtClean="0"/>
              <a:t>Use nested sequences to represent even more complex information</a:t>
            </a:r>
          </a:p>
          <a:p>
            <a:pPr eaLnBrk="1" hangingPunct="1"/>
            <a:r>
              <a:rPr lang="en-US" smtClean="0"/>
              <a:t>Use dictionaries to work with pairs of data</a:t>
            </a:r>
          </a:p>
          <a:p>
            <a:pPr eaLnBrk="1" hangingPunct="1"/>
            <a:r>
              <a:rPr lang="en-US" smtClean="0"/>
              <a:t>Add and delete dictionary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A4B09-6C6D-44CB-B5E7-5914BB9B014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List </a:t>
            </a:r>
            <a:r>
              <a:rPr lang="en-US" sz="2800" smtClean="0">
                <a:latin typeface="Courier New" pitchFamily="49" charset="0"/>
              </a:rPr>
              <a:t>sort()</a:t>
            </a:r>
            <a:r>
              <a:rPr lang="en-US" smtClean="0"/>
              <a:t> Method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scores.sort()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Sorts the elements of a list (ascending order by default)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68A25-A25E-4B07-AFDE-64F2666FA00A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List </a:t>
            </a:r>
            <a:r>
              <a:rPr lang="en-US" sz="2800" smtClean="0">
                <a:latin typeface="Courier New" pitchFamily="49" charset="0"/>
              </a:rPr>
              <a:t>reverse()</a:t>
            </a:r>
            <a:r>
              <a:rPr lang="en-US" smtClean="0"/>
              <a:t> Method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scores.reverse()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Reverses the order of elements in a list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F7C81-10B7-4900-AD19-4CF26552D738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Selected List Methods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r>
              <a:rPr lang="en-US" sz="2200" smtClean="0"/>
              <a:t>Table 5.1: Selected list methods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B789C-3AB3-409E-8732-88DD3C74B32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4582" name="Picture 4" descr="C:\Documents and Settings\Owner\My Documents\Game Writing\Python Programming for the Absolute Beginner\2nd Edition\Instructor Resources\Python IR\Files from 1st Edition\table5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5438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When to Use Tuples Instead of Lists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Tuples are faster than lists </a:t>
            </a:r>
          </a:p>
          <a:p>
            <a:pPr eaLnBrk="1" hangingPunct="1"/>
            <a:r>
              <a:rPr lang="en-US" smtClean="0"/>
              <a:t>Tuples’ immutability makes them perfect for creating constants because they can’t change</a:t>
            </a:r>
          </a:p>
          <a:p>
            <a:pPr eaLnBrk="1" hangingPunct="1"/>
            <a:r>
              <a:rPr lang="en-US" smtClean="0"/>
              <a:t>Sometimes tuples are required</a:t>
            </a:r>
          </a:p>
          <a:p>
            <a:pPr eaLnBrk="1" hangingPunct="1"/>
            <a:r>
              <a:rPr lang="en-US" smtClean="0"/>
              <a:t>Rule of thumb: Use lists over tuples in most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E4C63-FC05-449F-BB3A-822CBA88446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Nested Sequences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Nested Sequence:</a:t>
            </a:r>
            <a:r>
              <a:rPr lang="en-US" smtClean="0"/>
              <a:t> A sequence inside another sequence</a:t>
            </a:r>
          </a:p>
          <a:p>
            <a:pPr eaLnBrk="1" hangingPunct="1"/>
            <a:r>
              <a:rPr lang="en-US" smtClean="0"/>
              <a:t>A list can contain lists or tuples</a:t>
            </a:r>
          </a:p>
          <a:p>
            <a:pPr eaLnBrk="1" hangingPunct="1"/>
            <a:r>
              <a:rPr lang="en-US" smtClean="0"/>
              <a:t>A tuple can contain tuples or lists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CEFAD-12BC-4384-B2B9-2DA6F27111C3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High Scores 2.0 Program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5.7: Sample run of the High Scores 2.0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Improved version stores name with score through nested sequences.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3A154-C528-4A49-BDD0-BB711049B1FE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7654" name="Picture 5" descr="C:\Documents and Settings\Owner\My Documents\Game Writing\Python Programming for the Absolute Beginner\2nd Edition\Instructor Resources\Python IR\Files from 1st Edition\py05fig0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1054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Nested Sequences</a:t>
            </a:r>
          </a:p>
        </p:txBody>
      </p:sp>
      <p:sp>
        <p:nvSpPr>
          <p:cNvPr id="28677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scores = [("Moe", 1000), ("Larry", 1500),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("Curly", 3000)]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scores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[('Moe', 1000), ('Larry', 1500), ('Curly', 3000)]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scores</a:t>
            </a:r>
            <a:r>
              <a:rPr lang="en-US" smtClean="0">
                <a:latin typeface="SwiftEF-Regular" charset="0"/>
              </a:rPr>
              <a:t> </a:t>
            </a:r>
            <a:r>
              <a:rPr lang="en-US" smtClean="0"/>
              <a:t>is a nested sequence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scores</a:t>
            </a:r>
            <a:r>
              <a:rPr lang="en-US" smtClean="0"/>
              <a:t> is a list of tuples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scores</a:t>
            </a:r>
            <a:r>
              <a:rPr lang="en-US" smtClean="0"/>
              <a:t> has three elements, each of which is a tuple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>
              <a:latin typeface="SwiftEF-Regular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324EA-3255-4869-A3F0-FFFCC6DBDC55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Nested Elements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&gt;&gt;&gt; scores = [("Moe", 1000), ("Larry", 1500),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  ("Curly", 3000)]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&gt;&gt;&gt; print scores[2]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('Curly', 3000)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&gt;&gt;&gt; print scores[2][0]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Curly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scores[2]</a:t>
            </a:r>
            <a:r>
              <a:rPr lang="en-US" dirty="0" smtClean="0"/>
              <a:t> is the element of the list at position 2</a:t>
            </a: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scores[2][0]</a:t>
            </a:r>
            <a:r>
              <a:rPr lang="en-US" dirty="0" smtClean="0"/>
              <a:t> is the element at position 0 of </a:t>
            </a:r>
            <a:r>
              <a:rPr lang="en-US" sz="2000" dirty="0" smtClean="0">
                <a:latin typeface="Courier New" pitchFamily="49" charset="0"/>
              </a:rPr>
              <a:t>scores[2]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3FC94-E42F-4823-90C8-5F6ED97CD686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Unpacking a Sequence</a:t>
            </a:r>
          </a:p>
        </p:txBody>
      </p:sp>
      <p:sp>
        <p:nvSpPr>
          <p:cNvPr id="3072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name, score = ("Shemp", 175)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name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Shemp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score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175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b="1" smtClean="0"/>
              <a:t>Sequence unpacking:</a:t>
            </a:r>
            <a:r>
              <a:rPr lang="en-US" smtClean="0"/>
              <a:t> Automatically accessing each element of a sequence</a:t>
            </a:r>
          </a:p>
          <a:p>
            <a:pPr eaLnBrk="1" hangingPunct="1"/>
            <a:r>
              <a:rPr lang="en-US" smtClean="0"/>
              <a:t>The tuple is unpacked as result of assignment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7E5EE-FEE8-4FDE-BF77-4D72466C3C83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Accessing Elements of a Nested Sequence</a:t>
            </a:r>
          </a:p>
        </p:txBody>
      </p:sp>
      <p:sp>
        <p:nvSpPr>
          <p:cNvPr id="3174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for entry in scores: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score, name = entry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print name, "\t", score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entry</a:t>
            </a:r>
            <a:r>
              <a:rPr lang="en-US" smtClean="0"/>
              <a:t> is an element of </a:t>
            </a:r>
            <a:r>
              <a:rPr lang="en-US" sz="2000" smtClean="0">
                <a:latin typeface="Courier New" pitchFamily="49" charset="0"/>
              </a:rPr>
              <a:t>scores</a:t>
            </a:r>
          </a:p>
          <a:p>
            <a:pPr eaLnBrk="1" hangingPunct="1"/>
            <a:r>
              <a:rPr lang="en-US" smtClean="0"/>
              <a:t>Assignment statement unpacks </a:t>
            </a:r>
            <a:r>
              <a:rPr lang="en-US" sz="2000" smtClean="0">
                <a:latin typeface="Courier New" pitchFamily="49" charset="0"/>
              </a:rPr>
              <a:t>entry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score</a:t>
            </a:r>
            <a:r>
              <a:rPr lang="en-US" smtClean="0"/>
              <a:t> is assigned first element of </a:t>
            </a:r>
            <a:r>
              <a:rPr lang="en-US" sz="2000" smtClean="0">
                <a:latin typeface="Courier New" pitchFamily="49" charset="0"/>
              </a:rPr>
              <a:t>entry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name</a:t>
            </a:r>
            <a:r>
              <a:rPr lang="en-US" smtClean="0"/>
              <a:t> is assigned second element of </a:t>
            </a:r>
            <a:r>
              <a:rPr lang="en-US" sz="2000" smtClean="0">
                <a:latin typeface="Courier New" pitchFamily="49" charset="0"/>
              </a:rPr>
              <a:t>entry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2F69C-4A1E-4FE2-93B8-52AFEA985827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Hangman Game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5.1: Sample run of the Hangman game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Hmm… I wonder what the word could be.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BF003-6167-4687-A286-CD9C4030070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6" name="Picture 4" descr="C:\Documents and Settings\Owner\My Documents\Game Writing\Python Programming for the Absolute Beginner\2nd Edition\Instructor Resources\Python IR\Files from 1st Edition\py05fig0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467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Appending Elements to a Nested Sequence</a:t>
            </a:r>
          </a:p>
        </p:txBody>
      </p:sp>
      <p:sp>
        <p:nvSpPr>
          <p:cNvPr id="3277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entry = (score, name)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scores.append(entry)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append()</a:t>
            </a:r>
            <a:r>
              <a:rPr lang="en-US" smtClean="0"/>
              <a:t> method works for any list, including a list of sequences</a:t>
            </a:r>
          </a:p>
          <a:p>
            <a:pPr eaLnBrk="1" hangingPunct="1"/>
            <a:r>
              <a:rPr lang="en-US" smtClean="0"/>
              <a:t>New tuple </a:t>
            </a:r>
            <a:r>
              <a:rPr lang="en-US" sz="2000" smtClean="0">
                <a:latin typeface="Courier New" pitchFamily="49" charset="0"/>
              </a:rPr>
              <a:t>entry</a:t>
            </a:r>
            <a:r>
              <a:rPr lang="en-US" smtClean="0"/>
              <a:t> is created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entry</a:t>
            </a:r>
            <a:r>
              <a:rPr lang="en-US" smtClean="0"/>
              <a:t> is appended to list </a:t>
            </a:r>
            <a:r>
              <a:rPr lang="en-US" sz="2000" smtClean="0">
                <a:latin typeface="Courier New" pitchFamily="49" charset="0"/>
              </a:rPr>
              <a:t>scores</a:t>
            </a:r>
            <a:r>
              <a:rPr lang="en-US" smtClean="0"/>
              <a:t> as last element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EDE79-A7EA-4C1F-9BEB-2B999067D750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References</a:t>
            </a:r>
          </a:p>
        </p:txBody>
      </p:sp>
      <p:sp>
        <p:nvSpPr>
          <p:cNvPr id="33797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5.8: A variable and the object it refers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language</a:t>
            </a:r>
            <a:r>
              <a:rPr lang="en-US" sz="2200" smtClean="0"/>
              <a:t> </a:t>
            </a:r>
            <a:r>
              <a:rPr lang="en-US" sz="2000" smtClean="0"/>
              <a:t>refers to computer memory where </a:t>
            </a:r>
            <a:r>
              <a:rPr lang="en-US" sz="1800" smtClean="0">
                <a:latin typeface="Courier New" pitchFamily="49" charset="0"/>
              </a:rPr>
              <a:t>"Python"</a:t>
            </a:r>
            <a:r>
              <a:rPr lang="en-US" sz="2200" smtClean="0"/>
              <a:t> </a:t>
            </a:r>
            <a:r>
              <a:rPr lang="en-US" sz="2000" smtClean="0"/>
              <a:t>is stored.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C641-8416-4186-98A7-AA1B56BA365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3798" name="Picture 2052" descr="C:\Documents and Settings\Owner\My Documents\Game Writing\Python Programming for the Absolute Beginner\2nd Edition\Instructor Resources\Python IR\Files from 1st Edition\figure5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69627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References (continued)</a:t>
            </a:r>
          </a:p>
        </p:txBody>
      </p:sp>
      <p:sp>
        <p:nvSpPr>
          <p:cNvPr id="3482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don’t store objects, they refer to objects</a:t>
            </a:r>
          </a:p>
          <a:p>
            <a:pPr eaLnBrk="1" hangingPunct="1"/>
            <a:r>
              <a:rPr lang="en-US" b="1" smtClean="0"/>
              <a:t>Shared Reference:</a:t>
            </a:r>
            <a:r>
              <a:rPr lang="en-US" smtClean="0"/>
              <a:t> A reference to an object, which has at least one other reference to it</a:t>
            </a:r>
          </a:p>
          <a:p>
            <a:pPr eaLnBrk="1" hangingPunct="1"/>
            <a:r>
              <a:rPr lang="en-US" smtClean="0"/>
              <a:t>Shared references have significance for mutable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15499-30AA-4D51-B508-3E152D018510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References (continued)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5.9: A single object has three references to it.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Mike, mr_dawson</a:t>
            </a:r>
            <a:r>
              <a:rPr lang="en-US" sz="2000" smtClean="0"/>
              <a:t> and </a:t>
            </a:r>
            <a:r>
              <a:rPr lang="en-US" sz="1800" smtClean="0">
                <a:latin typeface="Courier New" pitchFamily="49" charset="0"/>
              </a:rPr>
              <a:t>honey</a:t>
            </a:r>
            <a:r>
              <a:rPr lang="en-US" sz="2200" smtClean="0"/>
              <a:t> </a:t>
            </a:r>
            <a:r>
              <a:rPr lang="en-US" sz="2000" smtClean="0"/>
              <a:t>all refer to same single list.</a:t>
            </a:r>
          </a:p>
          <a:p>
            <a:pPr eaLnBrk="1" hangingPunct="1">
              <a:buFontTx/>
              <a:buNone/>
            </a:pPr>
            <a:endParaRPr lang="en-US" sz="22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96469-A3FF-4139-897E-E4CACBB9B448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35846" name="Picture 4" descr="C:\Documents and Settings\Owner\My Documents\Game Writing\Python Programming for the Absolute Beginner\2nd Edition\Instructor Resources\Python IR\Files from 1st Edition\figure5.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01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References (continued)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mike = ["khakis", "dress shirt", "jacket"]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mr_dawson = mike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honey = mike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mike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['khakis', 'dress shirt', 'jacket']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mr_dawson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['khakis', 'dress shirt', 'jacket']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honey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['khakis', 'dress shirt', 'jacket']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All variables refer to same single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B9CC1-FD37-4B20-8CB3-FD0A2494D02F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References (continued)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&gt;&gt;&gt; honey[2] = "red sweater"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&gt;&gt;&gt; print honey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['khakis', 'dress shirt', 'red sweater']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&gt;&gt;&gt; print mike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['khakis', 'dress shirt', 'red sweater']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&gt;&gt;&gt; print mr_dawson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['khakis', 'dress shirt', 'red sweater']</a:t>
            </a:r>
          </a:p>
          <a:p>
            <a:pPr eaLnBrk="1" hangingPunct="1">
              <a:buFontTx/>
              <a:buNone/>
            </a:pPr>
            <a:endParaRPr lang="en-US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Change to list through one variable reflects change for all variables because there is only one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46E2C-6955-4EA0-ABB7-A50FF049D48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References (continued)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mike = ["khakis", "dress shirt", "jacket"]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honey = mike[:]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honey[2] = "red sweater"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honey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['khakis', 'dress shirt', 'red sweater']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print mike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['khakis', 'dress shirt', 'jacket']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List slicing can create a new copy of a list and avoid shared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EF69E-F29F-4DDF-809C-F8118A505989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Dictionaries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Dictionary:</a:t>
            </a:r>
            <a:r>
              <a:rPr lang="en-US" smtClean="0"/>
              <a:t> A mutable collection of </a:t>
            </a:r>
            <a:r>
              <a:rPr lang="en-US" b="1" smtClean="0"/>
              <a:t>key</a:t>
            </a:r>
            <a:r>
              <a:rPr lang="en-US" smtClean="0"/>
              <a:t>-</a:t>
            </a:r>
            <a:r>
              <a:rPr lang="en-US" b="1" smtClean="0"/>
              <a:t>value</a:t>
            </a:r>
            <a:r>
              <a:rPr lang="en-US" smtClean="0"/>
              <a:t> pairs</a:t>
            </a:r>
          </a:p>
          <a:p>
            <a:pPr eaLnBrk="1" hangingPunct="1"/>
            <a:r>
              <a:rPr lang="en-US" smtClean="0"/>
              <a:t>Like tuple and list, dictionary is another built-in type</a:t>
            </a:r>
          </a:p>
          <a:p>
            <a:pPr eaLnBrk="1" hangingPunct="1"/>
            <a:r>
              <a:rPr lang="en-US" smtClean="0"/>
              <a:t>Unlike tuples and lists, dictionaries don’t organize data into sequences, but pairs</a:t>
            </a:r>
          </a:p>
          <a:p>
            <a:pPr eaLnBrk="1" hangingPunct="1"/>
            <a:r>
              <a:rPr lang="en-US" smtClean="0"/>
              <a:t>Works like actual dictionary; look up one thing to get another</a:t>
            </a:r>
          </a:p>
          <a:p>
            <a:pPr eaLnBrk="1" hangingPunct="1"/>
            <a:r>
              <a:rPr lang="en-US" smtClean="0"/>
              <a:t>Look up a key to get a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873D4-046C-41FC-B474-17BE257E4AAA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Geek Translator Program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5.10: Sample run of the Geek Translator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Geek terms and definitions are accessed with a dictionary.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491D8-BD8C-4EC2-8D1B-3659A0DFFFFA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66" name="Picture 4" descr="C:\Documents and Settings\Owner\My Documents\Game Writing\Python Programming for the Absolute Beginner\2nd Edition\Instructor Resources\Python IR\Files from 1st Edition\py05fig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3152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Dictionaries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geek = {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"404"</a:t>
            </a:r>
            <a:r>
              <a:rPr lang="en-US" sz="2000" dirty="0" smtClean="0">
                <a:latin typeface="Courier New" pitchFamily="49" charset="0"/>
              </a:rPr>
              <a:t> :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</a:rPr>
              <a:t>"clueless."</a:t>
            </a:r>
            <a:r>
              <a:rPr lang="en-US" sz="2000" dirty="0" smtClean="0">
                <a:latin typeface="Courier New" pitchFamily="49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"Uninstalled" : "being fired."}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Creates new dictionary called </a:t>
            </a:r>
            <a:r>
              <a:rPr lang="en-US" sz="2000" dirty="0" smtClean="0">
                <a:latin typeface="Courier New" pitchFamily="49" charset="0"/>
              </a:rPr>
              <a:t>geek</a:t>
            </a: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geek</a:t>
            </a:r>
            <a:r>
              <a:rPr lang="en-US" dirty="0" smtClean="0"/>
              <a:t> has two entries or </a:t>
            </a:r>
            <a:r>
              <a:rPr lang="en-US" b="1" dirty="0" smtClean="0"/>
              <a:t>items</a:t>
            </a:r>
          </a:p>
          <a:p>
            <a:pPr eaLnBrk="1" hangingPunct="1"/>
            <a:r>
              <a:rPr lang="en-US" dirty="0" smtClean="0"/>
              <a:t>Each item is made up of a </a:t>
            </a:r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404</a:t>
            </a:r>
            <a:r>
              <a:rPr lang="en-US" dirty="0" smtClean="0"/>
              <a:t> is a key of one item; use it to look up value </a:t>
            </a:r>
            <a:r>
              <a:rPr lang="en-US" sz="2000" dirty="0" smtClean="0">
                <a:latin typeface="Courier New" pitchFamily="49" charset="0"/>
              </a:rPr>
              <a:t>"clueless."</a:t>
            </a:r>
            <a:endParaRPr lang="en-US" dirty="0" smtClean="0"/>
          </a:p>
          <a:p>
            <a:pPr eaLnBrk="1" hangingPunct="1"/>
            <a:r>
              <a:rPr lang="en-US" dirty="0" smtClean="0"/>
              <a:t>Create dictionary by pairing values with colon, separated by commas, surrounded by curly braces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03EC-A3C7-45E7-B1DE-302012880D4C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Lists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</a:t>
            </a:r>
          </a:p>
          <a:p>
            <a:pPr lvl="1" eaLnBrk="1" hangingPunct="1"/>
            <a:r>
              <a:rPr lang="en-US" smtClean="0"/>
              <a:t>Sequences of any type</a:t>
            </a:r>
          </a:p>
          <a:p>
            <a:pPr lvl="1" eaLnBrk="1" hangingPunct="1"/>
            <a:r>
              <a:rPr lang="en-US" smtClean="0"/>
              <a:t>Like tuples, but mutable (can be modified)</a:t>
            </a:r>
          </a:p>
          <a:p>
            <a:pPr lvl="1" eaLnBrk="1" hangingPunct="1"/>
            <a:r>
              <a:rPr lang="en-US" smtClean="0"/>
              <a:t>Essentially can do everything tuples can, plus more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EA50B-41B0-4A7B-88AC-F04AA4E1EE6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Key to Retrieve a Value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geek["404"]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'clueless.'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&gt;&gt;&gt; geek["Uninstalled"]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'being fired.'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Use key as index to get value</a:t>
            </a:r>
          </a:p>
          <a:p>
            <a:pPr eaLnBrk="1" hangingPunct="1"/>
            <a:r>
              <a:rPr lang="en-US" u="sng" smtClean="0"/>
              <a:t>Cannot</a:t>
            </a:r>
            <a:r>
              <a:rPr lang="en-US" smtClean="0"/>
              <a:t> use value as index to get key</a:t>
            </a:r>
          </a:p>
          <a:p>
            <a:pPr eaLnBrk="1" hangingPunct="1"/>
            <a:r>
              <a:rPr lang="en-US" smtClean="0"/>
              <a:t>Using non-existent key as index produces error</a:t>
            </a:r>
          </a:p>
          <a:p>
            <a:pPr eaLnBrk="1" hangingPunct="1"/>
            <a:r>
              <a:rPr lang="en-US" smtClean="0"/>
              <a:t>Dictionaries don't have position numbers – no order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752EF-1F5F-408D-BE5E-F37CD3C8D4B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Testing for a Key with the </a:t>
            </a:r>
            <a:r>
              <a:rPr lang="en-US" sz="3200" smtClean="0">
                <a:latin typeface="Courier New" pitchFamily="49" charset="0"/>
              </a:rPr>
              <a:t>in</a:t>
            </a:r>
            <a:r>
              <a:rPr lang="en-US" smtClean="0"/>
              <a:t> Operator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tx1"/>
                </a:solidFill>
                <a:latin typeface="Courier New" pitchFamily="49" charset="0"/>
              </a:rPr>
              <a:t>&gt;&gt;&gt; if "Dancing Baloney" in geek: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tx1"/>
                </a:solidFill>
                <a:latin typeface="Courier New" pitchFamily="49" charset="0"/>
              </a:rPr>
              <a:t>        print "I know what Dancing Baloney is."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tx1"/>
                </a:solidFill>
                <a:latin typeface="Courier New" pitchFamily="49" charset="0"/>
              </a:rPr>
              <a:t>else:</a:t>
            </a: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tx1"/>
                </a:solidFill>
                <a:latin typeface="Courier New" pitchFamily="49" charset="0"/>
              </a:rPr>
              <a:t>        print "I have no idea what Dancing Baloney is."</a:t>
            </a:r>
          </a:p>
          <a:p>
            <a:pPr eaLnBrk="1" hangingPunct="1">
              <a:buFontTx/>
              <a:buNone/>
            </a:pPr>
            <a:endParaRPr lang="en-US" sz="180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solidFill>
                  <a:schemeClr val="tx1"/>
                </a:solidFill>
                <a:latin typeface="Courier New" pitchFamily="49" charset="0"/>
              </a:rPr>
              <a:t>I have no idea what Dancing Baloney is.</a:t>
            </a:r>
          </a:p>
          <a:p>
            <a:pPr eaLnBrk="1" hangingPunct="1">
              <a:buFontTx/>
              <a:buNone/>
            </a:pPr>
            <a:endParaRPr lang="en-US" sz="180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Use the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in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operator to test for key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 is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True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if key exists in dictionary, </a:t>
            </a: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False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otherwise</a:t>
            </a:r>
          </a:p>
          <a:p>
            <a:pPr eaLnBrk="1" hangingPunct="1"/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in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operator can't be used to test for dictionary values</a:t>
            </a:r>
          </a:p>
          <a:p>
            <a:pPr eaLnBrk="1" hangingPunct="1"/>
            <a:endParaRPr lang="en-US" sz="240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30BBE-5EE3-41E6-A300-65179744011A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Dictionary </a:t>
            </a:r>
            <a:r>
              <a:rPr lang="en-US" sz="3200" smtClean="0">
                <a:latin typeface="Courier New" pitchFamily="49" charset="0"/>
              </a:rPr>
              <a:t>get()</a:t>
            </a:r>
            <a:r>
              <a:rPr lang="en-US" smtClean="0"/>
              <a:t> Method</a:t>
            </a:r>
          </a:p>
        </p:txBody>
      </p:sp>
      <p:sp>
        <p:nvSpPr>
          <p:cNvPr id="45061" name="Rectangle 1028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&gt;&gt;&gt; geek.get("404")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'clueless.'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&gt;&gt;&gt; geek.get("Dancing Baloney")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None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&gt;&gt;&gt; geek.get("Dancing Baloney", "I have no idea.")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'I have no idea.'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Used for retrieving value based on key</a:t>
            </a:r>
          </a:p>
          <a:p>
            <a:pPr eaLnBrk="1" hangingPunct="1"/>
            <a:r>
              <a:rPr lang="en-US" smtClean="0"/>
              <a:t>Has built-in safety net for handling non-existent key</a:t>
            </a:r>
          </a:p>
          <a:p>
            <a:pPr lvl="1" eaLnBrk="1" hangingPunct="1"/>
            <a:r>
              <a:rPr lang="en-US" smtClean="0"/>
              <a:t>If key exists, returns associated value</a:t>
            </a:r>
          </a:p>
          <a:p>
            <a:pPr lvl="1" eaLnBrk="1" hangingPunct="1"/>
            <a:r>
              <a:rPr lang="en-US" smtClean="0"/>
              <a:t>If key doesn’t exist, returns a default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B502D-CA61-425D-8FB4-D3B40EB4BDA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Key-Value Pair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  <a:latin typeface="Courier New" pitchFamily="49" charset="0"/>
              </a:rPr>
              <a:t>geek["Link Rot"] = "process by which web page links become obsolete."</a:t>
            </a:r>
          </a:p>
          <a:p>
            <a:pPr eaLnBrk="1" hangingPunct="1">
              <a:buFontTx/>
              <a:buNone/>
            </a:pPr>
            <a:endParaRPr lang="en-US" sz="200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Dictionaries are mutable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Add item by assigning value to dictionary indexed by key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Overwrites current entry if key already exists in dictionary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3F676-F240-4EE2-9563-CA4ECDE8C9E0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a Key-Value Pair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del geek["404"]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Removes key-value pair if key exists</a:t>
            </a:r>
          </a:p>
          <a:p>
            <a:pPr eaLnBrk="1" hangingPunct="1"/>
            <a:r>
              <a:rPr lang="en-US" smtClean="0"/>
              <a:t>Generates error if key doesn’t exist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37C65-29CF-46B5-8EEE-ED1EB9FB2F46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Selected Dictionary Methods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Table 5.1: Selected dictionary methods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4D64B-2C60-4678-8EF7-CB2FC7B9C9E8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48134" name="Picture 5" descr="C:\Documents and Settings\Owner\My Documents\Game Writing\Python Programming for the Absolute Beginner\2nd Edition\Instructor Resources\Python IR\Files from 1st Edition\table5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5914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Dictionary Requirements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Keys</a:t>
            </a:r>
          </a:p>
          <a:p>
            <a:pPr lvl="1" eaLnBrk="1" hangingPunct="1"/>
            <a:r>
              <a:rPr lang="en-US" smtClean="0"/>
              <a:t>Must be unique</a:t>
            </a:r>
          </a:p>
          <a:p>
            <a:pPr lvl="1" eaLnBrk="1" hangingPunct="1"/>
            <a:r>
              <a:rPr lang="en-US" smtClean="0"/>
              <a:t>Must be immutable</a:t>
            </a:r>
          </a:p>
          <a:p>
            <a:pPr eaLnBrk="1" hangingPunct="1"/>
            <a:r>
              <a:rPr lang="en-US" smtClean="0"/>
              <a:t>Values</a:t>
            </a:r>
          </a:p>
          <a:p>
            <a:pPr lvl="1" eaLnBrk="1" hangingPunct="1"/>
            <a:r>
              <a:rPr lang="en-US" smtClean="0"/>
              <a:t>Can be mutable or immutable</a:t>
            </a:r>
          </a:p>
          <a:p>
            <a:pPr lvl="1" eaLnBrk="1" hangingPunct="1"/>
            <a:r>
              <a:rPr lang="en-US" smtClean="0"/>
              <a:t>Doesn’t have to be unique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B2F26-825B-4B4D-BB88-9B1B45472275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list is a mutable sequence of any type</a:t>
            </a:r>
          </a:p>
          <a:p>
            <a:pPr eaLnBrk="1" hangingPunct="1"/>
            <a:r>
              <a:rPr lang="en-US" smtClean="0"/>
              <a:t>You can add or remove list elements or slices</a:t>
            </a:r>
          </a:p>
          <a:p>
            <a:pPr eaLnBrk="1" hangingPunct="1"/>
            <a:r>
              <a:rPr lang="en-US" smtClean="0"/>
              <a:t>A nested sequence is a sequence inside another sequence</a:t>
            </a:r>
          </a:p>
          <a:p>
            <a:pPr eaLnBrk="1" hangingPunct="1"/>
            <a:r>
              <a:rPr lang="en-US" smtClean="0"/>
              <a:t>Sequence unpacking is the process of automatically accessing each element of a sequence</a:t>
            </a:r>
          </a:p>
          <a:p>
            <a:pPr eaLnBrk="1" hangingPunct="1"/>
            <a:r>
              <a:rPr lang="en-US" smtClean="0"/>
              <a:t>A shared reference is a reference to an object, which has at least one other reference to it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0BC60-0D9C-4B4E-9FB8-E97FD2B6AB9B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dictionary is a mutable collection of key-value pairs</a:t>
            </a:r>
          </a:p>
          <a:p>
            <a:pPr eaLnBrk="1" hangingPunct="1"/>
            <a:r>
              <a:rPr lang="en-US" smtClean="0"/>
              <a:t>In a dictionary, an item is a key-value pair</a:t>
            </a:r>
          </a:p>
          <a:p>
            <a:pPr eaLnBrk="1" hangingPunct="1"/>
            <a:r>
              <a:rPr lang="en-US" smtClean="0"/>
              <a:t>In a dictionary, a key is an object used to look up another object</a:t>
            </a:r>
          </a:p>
          <a:p>
            <a:pPr eaLnBrk="1" hangingPunct="1"/>
            <a:r>
              <a:rPr lang="en-US" smtClean="0"/>
              <a:t>In a dictionary, a value is an object that is returned when its corresponding key is looked up</a:t>
            </a:r>
          </a:p>
          <a:p>
            <a:pPr eaLnBrk="1" hangingPunct="1"/>
            <a:r>
              <a:rPr lang="en-US" smtClean="0"/>
              <a:t>The in operator can be used to test if a dictionary contains a specific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DCDA7-FECD-4EFD-8A73-428D777EFF91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dictionary can’t contain multiple items with the same key </a:t>
            </a:r>
          </a:p>
          <a:p>
            <a:pPr eaLnBrk="1" hangingPunct="1"/>
            <a:r>
              <a:rPr lang="en-US" smtClean="0"/>
              <a:t>A dictionary can contain multiple items with the same value</a:t>
            </a:r>
          </a:p>
          <a:p>
            <a:pPr eaLnBrk="1" hangingPunct="1"/>
            <a:r>
              <a:rPr lang="en-US" smtClean="0"/>
              <a:t>Dictionary keys must be immutable</a:t>
            </a:r>
          </a:p>
          <a:p>
            <a:pPr eaLnBrk="1" hangingPunct="1"/>
            <a:r>
              <a:rPr lang="en-US" smtClean="0"/>
              <a:t>Dictionary values can be mutable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96558-3BF3-4298-A512-A8E0535B0279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Hero’s Inventory 3.0 Program</a:t>
            </a:r>
          </a:p>
        </p:txBody>
      </p:sp>
      <p:sp>
        <p:nvSpPr>
          <p:cNvPr id="717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5.4: Sample run of the Hero’s Inventory 3.0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The hero’s inventory is now represented by a list.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7BE13-F58E-439D-8EFD-800D41566C0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4" name="Picture 1028" descr="C:\Documents and Settings\Owner\My Documents\Game Writing\Python Programming for the Absolute Beginner\2nd Edition\Instructor Resources\Python IR\Files from 1st Edition\py05fig04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47800"/>
            <a:ext cx="708660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Hero’s Inventory 3.0 Program </a:t>
            </a:r>
            <a:r>
              <a:rPr lang="en-US" sz="3600" dirty="0" smtClean="0"/>
              <a:t>(cont.)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5.5: Sample run of Hero’s Inventory 3.0 Program (continued)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Items can be added, modified, and deleted.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9EE03-26EB-4F55-8F5E-EB75C882F74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198" name="Picture 4" descr="C:\Documents and Settings\Owner\My Documents\Game Writing\Python Programming for the Absolute Beginner\2nd Edition\Instructor Resources\Python IR\Files from 1st Edition\py05fig0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391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List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List:</a:t>
            </a:r>
            <a:r>
              <a:rPr lang="en-US" smtClean="0"/>
              <a:t> A mutable sequence of any type</a:t>
            </a:r>
          </a:p>
          <a:p>
            <a:pPr eaLnBrk="1" hangingPunct="1"/>
            <a:r>
              <a:rPr lang="en-US" smtClean="0"/>
              <a:t>Creating an Empty List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inventory = []</a:t>
            </a:r>
          </a:p>
          <a:p>
            <a:pPr eaLnBrk="1" hangingPunct="1"/>
            <a:r>
              <a:rPr lang="en-US" smtClean="0"/>
              <a:t>Creating a List with Elements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inventory = ["sword", "armor", "shield",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"healing potion"]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03057-3CB5-4437-91C8-824C52C9516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</a:t>
            </a:r>
            <a:r>
              <a:rPr lang="en-US" sz="2800" smtClean="0">
                <a:latin typeface="Courier New" pitchFamily="49" charset="0"/>
              </a:rPr>
              <a:t>len()</a:t>
            </a:r>
            <a:r>
              <a:rPr lang="en-US" smtClean="0"/>
              <a:t> and </a:t>
            </a:r>
            <a:r>
              <a:rPr lang="en-US" sz="2800" smtClean="0">
                <a:latin typeface="Courier New" pitchFamily="49" charset="0"/>
              </a:rPr>
              <a:t>in</a:t>
            </a:r>
            <a:r>
              <a:rPr lang="en-US" smtClean="0"/>
              <a:t> with Lists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z="2000" smtClean="0">
                <a:latin typeface="Courier New" pitchFamily="49" charset="0"/>
              </a:rPr>
              <a:t>len()</a:t>
            </a:r>
            <a:r>
              <a:rPr lang="en-US" smtClean="0"/>
              <a:t> function with lists</a:t>
            </a:r>
          </a:p>
          <a:p>
            <a:pPr lvl="1" eaLnBrk="1" hangingPunct="1"/>
            <a:r>
              <a:rPr lang="en-US" smtClean="0"/>
              <a:t>Just as with tuples, returns number of elements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print "You have", len(inventory), "items."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The </a:t>
            </a:r>
            <a:r>
              <a:rPr lang="en-US" sz="2000" smtClean="0">
                <a:latin typeface="Courier New" pitchFamily="49" charset="0"/>
              </a:rPr>
              <a:t>in</a:t>
            </a:r>
            <a:r>
              <a:rPr lang="en-US" smtClean="0"/>
              <a:t> operator with lists</a:t>
            </a:r>
          </a:p>
          <a:p>
            <a:pPr lvl="1" eaLnBrk="1" hangingPunct="1"/>
            <a:r>
              <a:rPr lang="en-US" smtClean="0"/>
              <a:t>Just as with tuples, tests for element membership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if "healing potion" in inventory:</a:t>
            </a:r>
          </a:p>
          <a:p>
            <a:pPr lvl="2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print "You will live to fight another day."</a:t>
            </a:r>
          </a:p>
          <a:p>
            <a:pPr eaLnBrk="1" hangingPunct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200E6-98CE-466D-9311-06346F9C7FF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Indexing and Slicing Lists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Indexing Lists</a:t>
            </a:r>
          </a:p>
          <a:p>
            <a:pPr lvl="1" eaLnBrk="1" hangingPunct="1"/>
            <a:r>
              <a:rPr lang="en-US" smtClean="0"/>
              <a:t>Just as with tuples, supply the position number of the element in brackets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print "At index", index, "is", inventory[index]</a:t>
            </a:r>
          </a:p>
          <a:p>
            <a:pPr eaLnBrk="1" hangingPunct="1">
              <a:buFontTx/>
              <a:buNone/>
            </a:pPr>
            <a:endParaRPr lang="en-US" sz="2200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Slicing Lists</a:t>
            </a:r>
          </a:p>
          <a:p>
            <a:pPr lvl="1" eaLnBrk="1" hangingPunct="1"/>
            <a:r>
              <a:rPr lang="en-US" smtClean="0"/>
              <a:t>Just as with tuples, supply the two end points, separated by a colon, in brackets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print inventory[begin:end]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C3E73-2455-4154-8F97-4338400BFC5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2307</Words>
  <Application>Microsoft Office PowerPoint</Application>
  <PresentationFormat>On-screen Show (4:3)</PresentationFormat>
  <Paragraphs>522</Paragraphs>
  <Slides>49</Slides>
  <Notes>5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Flow</vt:lpstr>
      <vt:lpstr>Guide to Programming with Python</vt:lpstr>
      <vt:lpstr>Objectives</vt:lpstr>
      <vt:lpstr>The Hangman Game</vt:lpstr>
      <vt:lpstr>Using Lists</vt:lpstr>
      <vt:lpstr>Hero’s Inventory 3.0 Program</vt:lpstr>
      <vt:lpstr>Hero’s Inventory 3.0 Program (cont.)</vt:lpstr>
      <vt:lpstr>Creating a List</vt:lpstr>
      <vt:lpstr>Using len() and in with Lists </vt:lpstr>
      <vt:lpstr>Indexing and Slicing Lists</vt:lpstr>
      <vt:lpstr>Concatenating Lists</vt:lpstr>
      <vt:lpstr>Understanding List Mutability</vt:lpstr>
      <vt:lpstr>Assigning a New Element by Index</vt:lpstr>
      <vt:lpstr>Assigning a New List Slice</vt:lpstr>
      <vt:lpstr>Deleting a List Element</vt:lpstr>
      <vt:lpstr>Deleting a List Slice</vt:lpstr>
      <vt:lpstr>Using List Methods</vt:lpstr>
      <vt:lpstr>The High Scores Program</vt:lpstr>
      <vt:lpstr>The List append() Method</vt:lpstr>
      <vt:lpstr>The List remove() Method</vt:lpstr>
      <vt:lpstr>The List sort() Method</vt:lpstr>
      <vt:lpstr>The List reverse() Method</vt:lpstr>
      <vt:lpstr>Selected List Methods</vt:lpstr>
      <vt:lpstr>When to Use Tuples Instead of Lists</vt:lpstr>
      <vt:lpstr>Using Nested Sequences</vt:lpstr>
      <vt:lpstr>The High Scores 2.0 Program</vt:lpstr>
      <vt:lpstr>Creating Nested Sequences</vt:lpstr>
      <vt:lpstr>Accessing Nested Elements</vt:lpstr>
      <vt:lpstr>Unpacking a Sequence</vt:lpstr>
      <vt:lpstr>Accessing Elements of a Nested Sequence</vt:lpstr>
      <vt:lpstr>Appending Elements to a Nested Sequence</vt:lpstr>
      <vt:lpstr>Shared References</vt:lpstr>
      <vt:lpstr>Shared References (continued)</vt:lpstr>
      <vt:lpstr>Shared References (continued)</vt:lpstr>
      <vt:lpstr>Shared References (continued)</vt:lpstr>
      <vt:lpstr>Shared References (continued)</vt:lpstr>
      <vt:lpstr>Shared References (continued)</vt:lpstr>
      <vt:lpstr>Using Dictionaries</vt:lpstr>
      <vt:lpstr>The Geek Translator Program</vt:lpstr>
      <vt:lpstr>Creating Dictionaries</vt:lpstr>
      <vt:lpstr>Using a Key to Retrieve a Value</vt:lpstr>
      <vt:lpstr>Testing for a Key with the in Operator</vt:lpstr>
      <vt:lpstr>The Dictionary get() Method</vt:lpstr>
      <vt:lpstr>Adding a Key-Value Pair</vt:lpstr>
      <vt:lpstr>Deleting a Key-Value Pair</vt:lpstr>
      <vt:lpstr>Selected Dictionary Methods</vt:lpstr>
      <vt:lpstr>Dictionary Requirements</vt:lpstr>
      <vt:lpstr>Summary</vt:lpstr>
      <vt:lpstr>Summary (continued)</vt:lpstr>
      <vt:lpstr>Summary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/>
  <cp:lastModifiedBy/>
  <cp:revision>311</cp:revision>
  <dcterms:created xsi:type="dcterms:W3CDTF">2002-09-27T23:29:22Z</dcterms:created>
  <dcterms:modified xsi:type="dcterms:W3CDTF">2012-09-17T02:59:36Z</dcterms:modified>
</cp:coreProperties>
</file>