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19" r:id="rId2"/>
    <p:sldId id="257" r:id="rId3"/>
    <p:sldId id="341" r:id="rId4"/>
    <p:sldId id="504" r:id="rId5"/>
    <p:sldId id="552" r:id="rId6"/>
    <p:sldId id="505" r:id="rId7"/>
    <p:sldId id="515" r:id="rId8"/>
    <p:sldId id="516" r:id="rId9"/>
    <p:sldId id="517" r:id="rId10"/>
    <p:sldId id="553" r:id="rId11"/>
    <p:sldId id="519" r:id="rId12"/>
    <p:sldId id="521" r:id="rId13"/>
    <p:sldId id="529" r:id="rId14"/>
    <p:sldId id="531" r:id="rId15"/>
    <p:sldId id="532" r:id="rId16"/>
    <p:sldId id="489" r:id="rId17"/>
    <p:sldId id="392" r:id="rId18"/>
    <p:sldId id="522" r:id="rId19"/>
    <p:sldId id="533" r:id="rId20"/>
    <p:sldId id="554" r:id="rId21"/>
    <p:sldId id="534" r:id="rId22"/>
    <p:sldId id="480" r:id="rId23"/>
    <p:sldId id="528" r:id="rId24"/>
    <p:sldId id="481" r:id="rId25"/>
    <p:sldId id="482" r:id="rId26"/>
    <p:sldId id="527" r:id="rId27"/>
    <p:sldId id="555" r:id="rId28"/>
    <p:sldId id="556" r:id="rId29"/>
    <p:sldId id="557" r:id="rId30"/>
    <p:sldId id="558" r:id="rId31"/>
    <p:sldId id="559" r:id="rId32"/>
    <p:sldId id="560" r:id="rId33"/>
    <p:sldId id="506" r:id="rId34"/>
    <p:sldId id="492" r:id="rId35"/>
    <p:sldId id="493" r:id="rId36"/>
    <p:sldId id="494" r:id="rId37"/>
    <p:sldId id="495" r:id="rId38"/>
    <p:sldId id="496" r:id="rId39"/>
    <p:sldId id="499" r:id="rId40"/>
    <p:sldId id="561" r:id="rId41"/>
    <p:sldId id="500" r:id="rId42"/>
    <p:sldId id="562" r:id="rId43"/>
    <p:sldId id="501" r:id="rId44"/>
    <p:sldId id="563" r:id="rId45"/>
    <p:sldId id="564" r:id="rId46"/>
    <p:sldId id="565" r:id="rId47"/>
    <p:sldId id="566" r:id="rId48"/>
    <p:sldId id="567" r:id="rId49"/>
    <p:sldId id="568" r:id="rId50"/>
    <p:sldId id="569" r:id="rId51"/>
    <p:sldId id="570" r:id="rId52"/>
    <p:sldId id="571" r:id="rId53"/>
    <p:sldId id="572" r:id="rId54"/>
    <p:sldId id="573" r:id="rId55"/>
    <p:sldId id="574" r:id="rId56"/>
    <p:sldId id="575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4624" autoAdjust="0"/>
  </p:normalViewPr>
  <p:slideViewPr>
    <p:cSldViewPr>
      <p:cViewPr varScale="1">
        <p:scale>
          <a:sx n="87" d="100"/>
          <a:sy n="87" d="100"/>
        </p:scale>
        <p:origin x="-13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42" d="100"/>
          <a:sy n="42" d="100"/>
        </p:scale>
        <p:origin x="-14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EC6F76-D2F3-4AE1-AFE6-774277A8CE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07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958A81-C2B4-4864-BDFC-2207762886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56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3EF34-250D-4468-AC09-9119DA6734C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3B8A0-4ED2-4C09-AB41-A7082FC024C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191256-7B33-499C-865F-6A6E5A6D0ED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CA8141-E475-4B5C-9307-342ACC0FFFF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16405-9228-45CE-B3E3-B7ADFE9C9F4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4946E-6F08-4870-8CD2-221F5F4838A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4755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2C5C18-4009-49F8-BB1A-C9E21350C0A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5779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07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B47F5-7963-4C95-8F49-D5354E0AAE61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05AA7D-C2F8-4EEA-9819-088B104993C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0BA3F-746B-46C9-97C5-6F588E5D7E5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0AB62-B548-433D-BE4D-345E86289F8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02FEE5-9626-4978-80B2-805ED38DC05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40865E-32B9-45E2-8E1D-446B9D441B8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C7B82-C383-465B-8AB8-8998D526572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C0327-BDAA-429F-90ED-F69F9E44E14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ABAFC9-A903-435F-98E1-DACCC11988E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F87B5-2CF2-4FBC-B4B7-53E0B505522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A91F0-55AA-4AE4-B983-E33E1F2CFE6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44228-26E3-4193-A26C-89EE13C57F0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C2CA9B-6F05-4A9F-9732-7CA2A426933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8D78F-2919-4E7A-BB0E-2507742F81F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E085E-A715-43D0-99D7-DCA93762307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B2ABC-8F58-4381-A684-0CE3A7B5C9F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68B269-5EF2-45CF-A5C5-BDE5DE11186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A56D9-E313-48FC-9F30-99FD0C3E05B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8EEF9-77BE-4037-8011-A78136FE4A9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69C8F-F794-442F-A1F4-159C3499D571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BB333-94A7-4EC6-8F25-DD1F7BBBCEB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82035-1325-4015-A8C0-42C054AA5F2E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3BD62-5BD2-46B3-B513-51E5D014A9B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AFC36-BA6D-442F-B380-BF13D111D8D4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72A863-798D-4FF2-9BC3-876F73C9E8A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74255-BC54-4932-80D2-5680C4D791A3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7DA5A-0441-4D21-9040-C80F56DB1AB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A77D79-34C2-4665-B902-340A777C6B1F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4FB616-D215-488C-8F78-AF1F2BE8D04B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088F89-B1B1-45FF-824B-7A0244AD38AA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C2FDC-7202-4D5B-A9D3-3600CE7FBE5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7F844-2ECD-4CC7-ABCB-EF8ABE3858C7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BE92F-6883-496F-B813-02902C26C50C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1711F-EA97-4AE1-926D-479453AF405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80286-E4C9-4149-B316-E485BDF9502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9732EB-1A85-46A7-A687-86C7FD2093E7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FF695F-3109-4A62-80B0-F68FB6F4BB94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5B444-F516-4834-9BE7-23A3D2974B6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342274-C6F9-4B7F-AC26-18A7EC0EA28C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54CB5-8D8F-4F65-9683-66DAA2EBDB1C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5EA35-EC4A-49BB-B5E5-C3F878D3CD7F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3E730-A4DF-4B9B-A296-283BB48A77D0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47D1C-9072-475C-B65F-1049FE21FDA3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FC1E1-AC88-4DEA-97F7-DA80E3C1CDAA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9E297-9CE0-478A-ACEA-237D5C80A3F7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702BC-3395-4B7B-A1A7-20A47603BA9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1CE85-5992-4EE3-90D5-BD0976966ED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3F7F06-AC18-410C-B40B-8D2358D8149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397D2-ACBD-45BF-8DD6-26E71CDC4DB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>
              <a:defRPr/>
            </a:pPr>
            <a:fld id="{03F0A50D-F0E6-49F2-88DE-0A81322209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BB284-3105-44F2-AC4C-3BF563BF0F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22C8F-166B-4F7E-BC56-52694ACB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DEEA7-C145-4C64-A605-EE6181456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59845-0C76-416F-880E-67AF1B0855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355CF-5C24-4A72-9134-0DA8CD90D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84F0-4D6A-4435-904F-13B9007E77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9E876-8A96-43C5-A5D0-7BECBFB78E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3B399-5C2D-4BBB-81FD-E89A119151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B6D9A-F6A3-4709-9622-4C593B47AE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F1D5E-D7B5-42E7-BD0B-B11879C92B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F6DB6AFC-5883-40E6-B854-1F77108AE2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smtClean="0"/>
              <a:t>Guide to Programming with 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/>
            <a:r>
              <a:rPr lang="en-US" sz="3200" b="0" i="1" smtClean="0"/>
              <a:t>Chapter Twelve</a:t>
            </a:r>
          </a:p>
          <a:p>
            <a:pPr eaLnBrk="1" hangingPunct="1"/>
            <a:r>
              <a:rPr lang="en-US" sz="2800" i="1" smtClean="0">
                <a:cs typeface="Times New Roman" charset="0"/>
              </a:rPr>
              <a:t>Sound, Animation, and Program Development: The Astrocrash Game</a:t>
            </a:r>
          </a:p>
          <a:p>
            <a:pPr eaLnBrk="1" hangingPunct="1"/>
            <a:endParaRPr lang="en-US" sz="2800" i="1" smtClean="0">
              <a:cs typeface="Times New Roman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F3F88C-F458-42FB-97F4-31AF52F78EE3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Rotating a Sprite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set sprite angle</a:t>
            </a:r>
          </a:p>
          <a:p>
            <a:pPr eaLnBrk="1" hangingPunct="1"/>
            <a:r>
              <a:rPr lang="en-US" smtClean="0"/>
              <a:t>Can rotate sprites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43F7AE-E713-490D-B159-4A7B21EFFFF9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31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Rotate Sprite Program</a:t>
            </a:r>
          </a:p>
        </p:txBody>
      </p:sp>
      <p:sp>
        <p:nvSpPr>
          <p:cNvPr id="1331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12.4: Sample run of the Rotate Sprite program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The ship can rotate or jump to a predetermined angle.</a:t>
            </a:r>
          </a:p>
        </p:txBody>
      </p:sp>
      <p:pic>
        <p:nvPicPr>
          <p:cNvPr id="13318" name="Picture 1028" descr="C:\Documents and Settings\Owner\Desktop\Chapter12\py12fig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3588" y="1371600"/>
            <a:ext cx="5076825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8CA4A1-8A74-40F5-A24C-3368B9258B7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434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The Rotate Sprite Program (continued)</a:t>
            </a:r>
          </a:p>
        </p:txBody>
      </p:sp>
      <p:sp>
        <p:nvSpPr>
          <p:cNvPr id="1434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class Ship(games.Sprite):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""" A rotating ship. """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def update(self):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""" Rotate based on keys pressed. """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if games.keyboard.is_pressed(games.K_RIGHT):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self.angle += 1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if games.keyboard.is_pressed(games.K_LEFT):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self.angle -= 1         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777497-6D11-4C2F-8488-133CBC1E1032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The Rotate Sprite Program (continued)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if games.keyboard.is_pressed(games.K_1):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self.angle = 0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if games.keyboard.is_pressed(games.K_2):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self.angle = 90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if games.keyboard.is_pressed(games.K_3):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self.angle = 180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if games.keyboard.is_pressed(games.K_4):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self.angle = 270</a:t>
            </a:r>
            <a:endParaRPr lang="en-US" sz="24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4292E8-14D8-4481-B7DB-069EA428A2F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Sprite’s </a:t>
            </a:r>
            <a:r>
              <a:rPr lang="en-US" sz="3200" smtClean="0">
                <a:latin typeface="Courier New" pitchFamily="49" charset="0"/>
              </a:rPr>
              <a:t>angle</a:t>
            </a:r>
            <a:r>
              <a:rPr lang="en-US" smtClean="0"/>
              <a:t> Property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latin typeface="Courier New" pitchFamily="49" charset="0"/>
              </a:rPr>
              <a:t>Sprite angle</a:t>
            </a:r>
            <a:r>
              <a:rPr lang="en-US" smtClean="0"/>
              <a:t> property represents facing in degrees </a:t>
            </a:r>
          </a:p>
          <a:p>
            <a:pPr eaLnBrk="1" hangingPunct="1"/>
            <a:r>
              <a:rPr lang="en-US" smtClean="0"/>
              <a:t>In Rotate Sprite program</a:t>
            </a:r>
          </a:p>
          <a:p>
            <a:pPr lvl="1" eaLnBrk="1" hangingPunct="1"/>
            <a:r>
              <a:rPr lang="en-US" smtClean="0"/>
              <a:t>Right arrow key is pressed, increase angle by 1</a:t>
            </a:r>
          </a:p>
          <a:p>
            <a:pPr lvl="1" eaLnBrk="1" hangingPunct="1"/>
            <a:r>
              <a:rPr lang="en-US" smtClean="0"/>
              <a:t>Left arrow key is pressed, decrease angle by 1</a:t>
            </a:r>
          </a:p>
          <a:p>
            <a:pPr lvl="1" eaLnBrk="1" hangingPunct="1"/>
            <a:r>
              <a:rPr lang="en-US" smtClean="0"/>
              <a:t>1 key is pressed, angle set to 0</a:t>
            </a:r>
          </a:p>
          <a:p>
            <a:pPr lvl="1" eaLnBrk="1" hangingPunct="1"/>
            <a:r>
              <a:rPr lang="en-US" smtClean="0"/>
              <a:t>2 key is pressed, angle set to 90</a:t>
            </a:r>
          </a:p>
          <a:p>
            <a:pPr lvl="1" eaLnBrk="1" hangingPunct="1"/>
            <a:r>
              <a:rPr lang="en-US" smtClean="0"/>
              <a:t>3 key is pressed, angle set to 180</a:t>
            </a:r>
          </a:p>
          <a:p>
            <a:pPr lvl="1" eaLnBrk="1" hangingPunct="1"/>
            <a:r>
              <a:rPr lang="en-US" smtClean="0"/>
              <a:t>4 key is pressed, angle set to 270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F40315-13F6-45A7-A82F-97825143A7C0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Creating an Animation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Animation:</a:t>
            </a:r>
            <a:r>
              <a:rPr lang="en-US" smtClean="0"/>
              <a:t> A sequence of images (frames) displayed in succession</a:t>
            </a:r>
          </a:p>
          <a:p>
            <a:pPr eaLnBrk="1" hangingPunct="1"/>
            <a:r>
              <a:rPr lang="en-US" b="1" smtClean="0"/>
              <a:t>Frame:</a:t>
            </a:r>
            <a:r>
              <a:rPr lang="en-US" smtClean="0"/>
              <a:t> A single image in a sequence of images for an animation 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Animation</a:t>
            </a:r>
            <a:r>
              <a:rPr lang="en-US" smtClean="0"/>
              <a:t> class for animations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06316D-4A51-4B2E-9EED-EDC2B9F83426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Explosion Program</a:t>
            </a:r>
            <a:br>
              <a:rPr lang="en-US" smtClean="0"/>
            </a:br>
            <a:endParaRPr 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12.5: Sample run of the Explosion program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An explosion animates at the center of the graphics window.</a:t>
            </a:r>
          </a:p>
        </p:txBody>
      </p:sp>
      <p:pic>
        <p:nvPicPr>
          <p:cNvPr id="18438" name="Picture 4" descr="C:\Documents and Settings\Owner\Desktop\Chapter12\py12fig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25" y="1066800"/>
            <a:ext cx="54927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03C513-EFEA-4A36-BD06-13827551D940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Examining the Explosion Images</a:t>
            </a:r>
          </a:p>
        </p:txBody>
      </p:sp>
      <p:sp>
        <p:nvSpPr>
          <p:cNvPr id="19461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12.6: Explosion images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Shown in succession, the nine frames look like an explosion.</a:t>
            </a:r>
          </a:p>
        </p:txBody>
      </p:sp>
      <p:pic>
        <p:nvPicPr>
          <p:cNvPr id="19462" name="Picture 7" descr="C:\Documents and Settings\Owner\Desktop\Chapter12\py12fig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1676400"/>
            <a:ext cx="721995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356719-D542-4588-BDD6-F4C7052D02C7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List of Image Files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explosion_files = ["explosion1.bmp",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  "explosion2.bmp",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  "explosion3.bmp",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  "explosion4.bmp",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  "explosion5.bmp",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  "explosion6.bmp",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  "explosion7.bmp",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  "explosion8.bmp",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  "explosion9.bmp"]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00CE19-1206-444C-B374-EE077207DAC0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 Animation Object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explosion = games.Animation(images=explosion_files,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          x=games.screen.width/2,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          y=games.screen.height/2,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          n_repeats = 0,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          repeat_interval = 5)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games.screen.add(explosion)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56BF14-DFF8-43AC-8530-4D2F6B86C44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 the keyboard</a:t>
            </a:r>
          </a:p>
          <a:p>
            <a:pPr eaLnBrk="1" hangingPunct="1"/>
            <a:r>
              <a:rPr lang="en-US" smtClean="0"/>
              <a:t>Play sound files</a:t>
            </a:r>
          </a:p>
          <a:p>
            <a:pPr eaLnBrk="1" hangingPunct="1"/>
            <a:r>
              <a:rPr lang="en-US" smtClean="0"/>
              <a:t>Play music files</a:t>
            </a:r>
          </a:p>
          <a:p>
            <a:pPr eaLnBrk="1" hangingPunct="1"/>
            <a:r>
              <a:rPr lang="en-US" smtClean="0"/>
              <a:t>Create animations</a:t>
            </a:r>
          </a:p>
          <a:p>
            <a:pPr eaLnBrk="1" hangingPunct="1"/>
            <a:r>
              <a:rPr lang="en-US" smtClean="0"/>
              <a:t>Develop a program by writing progressively more complete versions of it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BC8BFE-D4EE-4E38-89BC-EAEB8ACE5D3D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253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 Animation Object (continued)</a:t>
            </a:r>
          </a:p>
        </p:txBody>
      </p:sp>
      <p:sp>
        <p:nvSpPr>
          <p:cNvPr id="2253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latin typeface="Courier New" pitchFamily="49" charset="0"/>
              </a:rPr>
              <a:t>Animation</a:t>
            </a:r>
            <a:r>
              <a:rPr lang="en-US" smtClean="0"/>
              <a:t> class derived from </a:t>
            </a:r>
            <a:r>
              <a:rPr lang="en-US" sz="2000" smtClean="0">
                <a:latin typeface="Courier New" pitchFamily="49" charset="0"/>
              </a:rPr>
              <a:t>Sprite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Animation</a:t>
            </a:r>
            <a:r>
              <a:rPr lang="en-US" smtClean="0"/>
              <a:t> constructor takes list of image file names as strings or a list of image objects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n_repeats</a:t>
            </a:r>
            <a:r>
              <a:rPr lang="en-US" smtClean="0"/>
              <a:t> number of times animation displayed </a:t>
            </a:r>
          </a:p>
          <a:p>
            <a:pPr lvl="1" eaLnBrk="1" hangingPunct="1"/>
            <a:r>
              <a:rPr lang="en-US" smtClean="0"/>
              <a:t>0 means loop forever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repeat_interval</a:t>
            </a:r>
            <a:r>
              <a:rPr lang="en-US" smtClean="0"/>
              <a:t> delay between images</a:t>
            </a:r>
          </a:p>
          <a:p>
            <a:pPr lvl="1" eaLnBrk="1" hangingPunct="1"/>
            <a:r>
              <a:rPr lang="en-US" smtClean="0"/>
              <a:t>Increase number for slower animation</a:t>
            </a:r>
          </a:p>
          <a:p>
            <a:pPr lvl="1" eaLnBrk="1" hangingPunct="1"/>
            <a:r>
              <a:rPr lang="en-US" smtClean="0"/>
              <a:t>Decrease number for faster animation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E19D2C-1B70-4962-A7EC-DC0E32CDB89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Sound and Music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Sound and Music</a:t>
            </a:r>
          </a:p>
          <a:p>
            <a:pPr lvl="1" eaLnBrk="1" hangingPunct="1"/>
            <a:r>
              <a:rPr lang="en-US" smtClean="0"/>
              <a:t>Load</a:t>
            </a:r>
          </a:p>
          <a:p>
            <a:pPr lvl="1" eaLnBrk="1" hangingPunct="1"/>
            <a:r>
              <a:rPr lang="en-US" smtClean="0"/>
              <a:t>Play</a:t>
            </a:r>
          </a:p>
          <a:p>
            <a:pPr lvl="1" eaLnBrk="1" hangingPunct="1"/>
            <a:r>
              <a:rPr lang="en-US" smtClean="0"/>
              <a:t>Loop</a:t>
            </a:r>
          </a:p>
          <a:p>
            <a:pPr lvl="1" eaLnBrk="1" hangingPunct="1"/>
            <a:r>
              <a:rPr lang="en-US" smtClean="0"/>
              <a:t>Stop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00A078-691D-46DC-8807-FC2915ED8E25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458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Sound and Music Program</a:t>
            </a:r>
          </a:p>
        </p:txBody>
      </p:sp>
      <p:sp>
        <p:nvSpPr>
          <p:cNvPr id="2458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12.7: Sample run of the Sound and Music program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The program lets the user play a sound and some music.</a:t>
            </a:r>
          </a:p>
        </p:txBody>
      </p:sp>
      <p:pic>
        <p:nvPicPr>
          <p:cNvPr id="24582" name="Picture 2052" descr="C:\Documents and Settings\Owner\Desktop\Chapter12\py12fig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313" y="1447800"/>
            <a:ext cx="7191375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FA5965-9D53-45FD-8358-16D94B9E5FCE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Sounds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create sound object by loading a WAV file </a:t>
            </a:r>
          </a:p>
          <a:p>
            <a:pPr eaLnBrk="1" hangingPunct="1"/>
            <a:r>
              <a:rPr lang="en-US" smtClean="0"/>
              <a:t>The WAV format is great for sound effects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D622C6-B34E-4C5C-9AD9-C8900DED44E5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Loading a Sound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 missile_sound = games.load_sound("missile.wav")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load_sound()</a:t>
            </a:r>
            <a:r>
              <a:rPr lang="en-US" smtClean="0"/>
              <a:t> function </a:t>
            </a:r>
          </a:p>
          <a:p>
            <a:pPr lvl="1" eaLnBrk="1" hangingPunct="1"/>
            <a:r>
              <a:rPr lang="en-US" smtClean="0"/>
              <a:t>Takes a string for name of the sound file, returns sound object</a:t>
            </a:r>
          </a:p>
          <a:p>
            <a:pPr lvl="1" eaLnBrk="1" hangingPunct="1"/>
            <a:r>
              <a:rPr lang="en-US" smtClean="0"/>
              <a:t>Can only load WAV files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F39257-8342-45F3-9359-27A06E659D7A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Playing a Sound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missile_sound.play</a:t>
            </a:r>
            <a:r>
              <a:rPr lang="en-US" sz="2400" dirty="0" smtClean="0">
                <a:latin typeface="Courier New" pitchFamily="49" charset="0"/>
              </a:rPr>
              <a:t>()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play()</a:t>
            </a:r>
            <a:r>
              <a:rPr lang="en-US" dirty="0" smtClean="0"/>
              <a:t> method plays sound once</a:t>
            </a:r>
          </a:p>
          <a:p>
            <a:pPr eaLnBrk="1" hangingPunct="1"/>
            <a:r>
              <a:rPr lang="en-US" dirty="0" smtClean="0"/>
              <a:t>Playing a sound</a:t>
            </a:r>
          </a:p>
          <a:p>
            <a:pPr lvl="1" eaLnBrk="1" hangingPunct="1"/>
            <a:r>
              <a:rPr lang="en-US" dirty="0" smtClean="0"/>
              <a:t>Requires at least one open sound channel </a:t>
            </a:r>
          </a:p>
          <a:p>
            <a:pPr lvl="1" eaLnBrk="1" hangingPunct="1"/>
            <a:r>
              <a:rPr lang="en-US" dirty="0" smtClean="0"/>
              <a:t>Takes up one of the eight available sound channels </a:t>
            </a:r>
          </a:p>
          <a:p>
            <a:pPr lvl="1" eaLnBrk="1" hangingPunct="1"/>
            <a:r>
              <a:rPr lang="en-US" dirty="0" smtClean="0"/>
              <a:t>Has no effect if all eight sound channels are in use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3010D6-A602-4564-9443-9EEDCD0E3BA6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Looping a Sound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 err="1">
                <a:latin typeface="Courier New" pitchFamily="49" charset="0"/>
              </a:rPr>
              <a:t>missile_sound.play</a:t>
            </a:r>
            <a:r>
              <a:rPr lang="en-US" sz="2400" smtClean="0">
                <a:latin typeface="Courier New" pitchFamily="49" charset="0"/>
              </a:rPr>
              <a:t>() </a:t>
            </a:r>
            <a:r>
              <a:rPr lang="en-US" sz="2400" dirty="0">
                <a:solidFill>
                  <a:srgbClr val="00B050"/>
                </a:solidFill>
                <a:latin typeface="Courier New" pitchFamily="49" charset="0"/>
              </a:rPr>
              <a:t>#</a:t>
            </a:r>
            <a:r>
              <a:rPr lang="en-US" sz="2400">
                <a:solidFill>
                  <a:srgbClr val="00B050"/>
                </a:solidFill>
                <a:latin typeface="Courier New" pitchFamily="49" charset="0"/>
              </a:rPr>
              <a:t>Plays </a:t>
            </a:r>
            <a:r>
              <a:rPr lang="en-US" sz="2400" smtClean="0">
                <a:solidFill>
                  <a:srgbClr val="00B050"/>
                </a:solidFill>
                <a:latin typeface="Courier New" pitchFamily="49" charset="0"/>
              </a:rPr>
              <a:t>1 time</a:t>
            </a:r>
            <a:endParaRPr lang="en-US" sz="240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buNone/>
            </a:pPr>
            <a:r>
              <a:rPr lang="en-US" sz="2400" dirty="0" err="1" smtClean="0">
                <a:latin typeface="Courier New" pitchFamily="49" charset="0"/>
              </a:rPr>
              <a:t>missile_sound.play</a:t>
            </a:r>
            <a:r>
              <a:rPr lang="en-US" sz="2400" dirty="0" smtClean="0">
                <a:latin typeface="Courier New" pitchFamily="49" charset="0"/>
              </a:rPr>
              <a:t>(3</a:t>
            </a:r>
            <a:r>
              <a:rPr lang="en-US" sz="2400" dirty="0" smtClean="0">
                <a:latin typeface="Courier New" pitchFamily="49" charset="0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</a:rPr>
              <a:t>#Plays 4 times</a:t>
            </a:r>
            <a:endParaRPr lang="en-US" sz="2400" dirty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missile_sound.play</a:t>
            </a:r>
            <a:r>
              <a:rPr lang="en-US" sz="2400" dirty="0" smtClean="0">
                <a:latin typeface="Courier New" pitchFamily="49" charset="0"/>
              </a:rPr>
              <a:t>(-1) </a:t>
            </a:r>
            <a:r>
              <a:rPr lang="en-US" sz="2400" dirty="0" smtClean="0">
                <a:solidFill>
                  <a:srgbClr val="00B050"/>
                </a:solidFill>
                <a:latin typeface="Courier New" pitchFamily="49" charset="0"/>
              </a:rPr>
              <a:t>#Plays indefinitely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 eaLnBrk="1" hangingPunct="1"/>
            <a:r>
              <a:rPr lang="en-US" sz="2000" dirty="0" smtClean="0">
                <a:latin typeface="Courier New" pitchFamily="49" charset="0"/>
              </a:rPr>
              <a:t>play()</a:t>
            </a:r>
            <a:r>
              <a:rPr lang="en-US" dirty="0" smtClean="0"/>
              <a:t> can take value for looping</a:t>
            </a:r>
          </a:p>
          <a:p>
            <a:pPr eaLnBrk="1" hangingPunct="1"/>
            <a:r>
              <a:rPr lang="en-US" dirty="0" smtClean="0"/>
              <a:t>Value is number of additional times sound should be played after initial playing</a:t>
            </a:r>
          </a:p>
          <a:p>
            <a:pPr eaLnBrk="1" hangingPunct="1"/>
            <a:r>
              <a:rPr lang="en-US" dirty="0" smtClean="0"/>
              <a:t>Pass </a:t>
            </a:r>
            <a:r>
              <a:rPr lang="en-US" sz="2000" dirty="0" smtClean="0">
                <a:latin typeface="Courier New" pitchFamily="49" charset="0"/>
              </a:rPr>
              <a:t>-1</a:t>
            </a:r>
            <a:r>
              <a:rPr lang="en-US" dirty="0" smtClean="0"/>
              <a:t> to loop forever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56DC66-4CF8-4544-BED0-C726D4754B16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970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Stopping a Sound</a:t>
            </a:r>
          </a:p>
        </p:txBody>
      </p:sp>
      <p:sp>
        <p:nvSpPr>
          <p:cNvPr id="2970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missile_sound.stop()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stop()</a:t>
            </a:r>
            <a:r>
              <a:rPr lang="en-US" smtClean="0"/>
              <a:t> method stops sound on all channels it’s playing </a:t>
            </a:r>
          </a:p>
          <a:p>
            <a:pPr eaLnBrk="1" hangingPunct="1"/>
            <a:r>
              <a:rPr lang="en-US" smtClean="0"/>
              <a:t>Calling </a:t>
            </a:r>
            <a:r>
              <a:rPr lang="en-US" sz="2000" smtClean="0">
                <a:latin typeface="Courier New" pitchFamily="49" charset="0"/>
              </a:rPr>
              <a:t>stop()</a:t>
            </a:r>
            <a:r>
              <a:rPr lang="en-US" smtClean="0"/>
              <a:t> while sound not playing will not produce error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4BC30D-A781-4C0A-801B-7E2457B27CA5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Music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Music is handled somewhat differently than sound </a:t>
            </a:r>
          </a:p>
          <a:p>
            <a:pPr eaLnBrk="1" hangingPunct="1"/>
            <a:r>
              <a:rPr lang="en-US" smtClean="0"/>
              <a:t>Only one music channel</a:t>
            </a:r>
          </a:p>
          <a:p>
            <a:pPr eaLnBrk="1" hangingPunct="1"/>
            <a:r>
              <a:rPr lang="en-US" smtClean="0"/>
              <a:t>Don’t create a new object for each music file; instead, access a single object to load, play, and stop music</a:t>
            </a:r>
          </a:p>
          <a:p>
            <a:pPr eaLnBrk="1" hangingPunct="1"/>
            <a:r>
              <a:rPr lang="en-US" smtClean="0"/>
              <a:t>Music channel accepts many different types of sound files, including WAV, OGG, MP3, and MIDI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C80C79-D92E-4E39-AF62-67912D8CD88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Loading Music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games.music.load("theme.mid")</a:t>
            </a:r>
          </a:p>
          <a:p>
            <a:pPr eaLnBrk="1" hangingPunct="1"/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music</a:t>
            </a:r>
            <a:r>
              <a:rPr lang="en-US" smtClean="0"/>
              <a:t> object has methods to load, play, and stop the single music track</a:t>
            </a:r>
          </a:p>
          <a:p>
            <a:pPr eaLnBrk="1" hangingPunct="1"/>
            <a:r>
              <a:rPr lang="en-US" smtClean="0"/>
              <a:t>Loading music track replaces current track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2C9105-60E2-4821-BADE-293B221A65F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The Astrocrash Game 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12.1: Sample run of the Astrocrash game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The player controls a spaceship and blasts asteroids.</a:t>
            </a:r>
          </a:p>
        </p:txBody>
      </p:sp>
      <p:pic>
        <p:nvPicPr>
          <p:cNvPr id="5126" name="Picture 7" descr="C:\Documents and Settings\Owner\My Documents\Game Writing\Python Programming for the Absolute Beginner\2nd Edition\Instructor Resources\Python IR\Files from 1st Edition\py12fig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92263"/>
            <a:ext cx="4876800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3DA903-C803-4F64-91E5-2666C858157F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Playing Music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games.music.play()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play()</a:t>
            </a:r>
            <a:r>
              <a:rPr lang="en-US" smtClean="0"/>
              <a:t> plays currently loaded music</a:t>
            </a:r>
          </a:p>
          <a:p>
            <a:pPr eaLnBrk="1" hangingPunct="1"/>
            <a:r>
              <a:rPr lang="en-US" smtClean="0"/>
              <a:t>If pass no value to </a:t>
            </a:r>
            <a:r>
              <a:rPr lang="en-US" sz="2000" smtClean="0">
                <a:latin typeface="Courier New" pitchFamily="49" charset="0"/>
              </a:rPr>
              <a:t>play(),</a:t>
            </a:r>
            <a:r>
              <a:rPr lang="en-US" smtClean="0"/>
              <a:t> music plays once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EFF3DF-21B0-4C60-8C43-FAC26A7B0AC9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Looping Music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games.music.play(-1)</a:t>
            </a:r>
          </a:p>
          <a:p>
            <a:pPr eaLnBrk="1" hangingPunct="1"/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play()</a:t>
            </a:r>
            <a:r>
              <a:rPr lang="en-US" smtClean="0"/>
              <a:t> can take value for looping</a:t>
            </a:r>
          </a:p>
          <a:p>
            <a:pPr eaLnBrk="1" hangingPunct="1"/>
            <a:r>
              <a:rPr lang="en-US" smtClean="0"/>
              <a:t>Value is number of additional times sound should be played after initial playing</a:t>
            </a:r>
          </a:p>
          <a:p>
            <a:pPr eaLnBrk="1" hangingPunct="1"/>
            <a:r>
              <a:rPr lang="en-US" smtClean="0"/>
              <a:t>Pass </a:t>
            </a:r>
            <a:r>
              <a:rPr lang="en-US" sz="2000" smtClean="0">
                <a:latin typeface="Courier New" pitchFamily="49" charset="0"/>
              </a:rPr>
              <a:t>-1</a:t>
            </a:r>
            <a:r>
              <a:rPr lang="en-US" smtClean="0"/>
              <a:t> to loop forever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117AE1-81BD-4EBC-97E2-3A15B3087867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Stopping Music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games.music.stop()</a:t>
            </a:r>
          </a:p>
          <a:p>
            <a:pPr eaLnBrk="1" hangingPunct="1"/>
            <a:endParaRPr lang="en-US" sz="2000" smtClean="0">
              <a:latin typeface="Courier New" pitchFamily="49" charset="0"/>
            </a:endParaRP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stop()</a:t>
            </a:r>
            <a:r>
              <a:rPr lang="en-US" smtClean="0"/>
              <a:t> method stops music from playing</a:t>
            </a:r>
          </a:p>
          <a:p>
            <a:pPr eaLnBrk="1" hangingPunct="1"/>
            <a:r>
              <a:rPr lang="en-US" smtClean="0"/>
              <a:t>Calling </a:t>
            </a:r>
            <a:r>
              <a:rPr lang="en-US" sz="2000" smtClean="0">
                <a:latin typeface="Courier New" pitchFamily="49" charset="0"/>
              </a:rPr>
              <a:t>stop()</a:t>
            </a:r>
            <a:r>
              <a:rPr lang="en-US" smtClean="0"/>
              <a:t> while music not playing will not produce error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19DD4D-65B1-436E-8526-CF6D57F67CB0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Planning the Astrocrash Game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progressively more complete versions</a:t>
            </a:r>
          </a:p>
          <a:p>
            <a:pPr eaLnBrk="1" hangingPunct="1"/>
            <a:r>
              <a:rPr lang="en-US" smtClean="0"/>
              <a:t>List details</a:t>
            </a:r>
          </a:p>
          <a:p>
            <a:pPr lvl="1" eaLnBrk="1" hangingPunct="1"/>
            <a:r>
              <a:rPr lang="en-US" smtClean="0"/>
              <a:t>Features</a:t>
            </a:r>
          </a:p>
          <a:p>
            <a:pPr lvl="1" eaLnBrk="1" hangingPunct="1"/>
            <a:r>
              <a:rPr lang="en-US" smtClean="0"/>
              <a:t>Classes</a:t>
            </a:r>
          </a:p>
          <a:p>
            <a:pPr lvl="1" eaLnBrk="1" hangingPunct="1"/>
            <a:r>
              <a:rPr lang="en-US" smtClean="0"/>
              <a:t>Assets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EDF245-5F2D-4A82-971F-A0E804FA3C3E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Game Features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4572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Ship rotate and thrust based on keystrokes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Ship fire missiles based on a keystroke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Asteroids float at different velocities on the screen; smaller asteroids generally have higher velocities than larger ones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Ship, missiles, and asteroids “wrap around” screen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Missile collides with ship or asteroid, both destroyed and produce explosion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Ship collides with asteroid, both destroyed and produce explosion</a:t>
            </a:r>
          </a:p>
          <a:p>
            <a:pPr eaLnBrk="1" hangingPunct="1"/>
            <a:r>
              <a:rPr lang="en-US" smtClean="0"/>
              <a:t>Large asteroid destroyed, two medium asteroids produced </a:t>
            </a:r>
          </a:p>
          <a:p>
            <a:pPr eaLnBrk="1" hangingPunct="1"/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D9ACD-4F09-4276-9D07-99C7BE9F7B70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pPr eaLnBrk="1" hangingPunct="1"/>
            <a:r>
              <a:rPr lang="en-US" smtClean="0"/>
              <a:t>Game Features (continued)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572000"/>
          </a:xfrm>
        </p:spPr>
        <p:txBody>
          <a:bodyPr/>
          <a:lstStyle/>
          <a:p>
            <a:pPr eaLnBrk="1" hangingPunct="1"/>
            <a:r>
              <a:rPr lang="en-US" smtClean="0"/>
              <a:t>Medium asteroid destroyed, two small asteroids produced</a:t>
            </a:r>
          </a:p>
          <a:p>
            <a:pPr eaLnBrk="1" hangingPunct="1"/>
            <a:r>
              <a:rPr lang="en-US" smtClean="0"/>
              <a:t>Small asteroid destroyed, no new asteroids produced</a:t>
            </a:r>
          </a:p>
          <a:p>
            <a:pPr eaLnBrk="1" hangingPunct="1"/>
            <a:r>
              <a:rPr lang="en-US" smtClean="0"/>
              <a:t>Ship destroyed, game over</a:t>
            </a:r>
          </a:p>
          <a:p>
            <a:pPr eaLnBrk="1" hangingPunct="1"/>
            <a:r>
              <a:rPr lang="en-US" smtClean="0"/>
              <a:t>Player earns points for asteroids destroyed; smaller asteroids worth more than larger ones</a:t>
            </a:r>
          </a:p>
          <a:p>
            <a:pPr eaLnBrk="1" hangingPunct="1"/>
            <a:r>
              <a:rPr lang="en-US" smtClean="0"/>
              <a:t>Player’s score displayed in upper-right corner of screen</a:t>
            </a:r>
          </a:p>
          <a:p>
            <a:pPr eaLnBrk="1" hangingPunct="1"/>
            <a:r>
              <a:rPr lang="en-US" smtClean="0"/>
              <a:t>All asteroids destroyed, larger wave of asteroids produced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2D4771-2204-4024-BD97-07240D7017A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Classes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latin typeface="Courier New" pitchFamily="49" charset="0"/>
              </a:rPr>
              <a:t>Ship</a:t>
            </a:r>
            <a:endParaRPr lang="en-US" smtClean="0"/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Missile</a:t>
            </a:r>
            <a:endParaRPr lang="en-US" smtClean="0"/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Asteroid</a:t>
            </a:r>
            <a:endParaRPr lang="en-US" smtClean="0"/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Explosion</a:t>
            </a:r>
            <a:endParaRPr lang="en-US" smtClean="0"/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3704EE-D8B6-493A-8364-57D55F1AACA4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Game Assets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Image file for ship</a:t>
            </a:r>
          </a:p>
          <a:p>
            <a:pPr eaLnBrk="1" hangingPunct="1"/>
            <a:r>
              <a:rPr lang="en-US" smtClean="0"/>
              <a:t>Image file for missiles</a:t>
            </a:r>
          </a:p>
          <a:p>
            <a:pPr eaLnBrk="1" hangingPunct="1"/>
            <a:r>
              <a:rPr lang="en-US" smtClean="0"/>
              <a:t>Three image files, one for each size of asteroid</a:t>
            </a:r>
          </a:p>
          <a:p>
            <a:pPr eaLnBrk="1" hangingPunct="1"/>
            <a:r>
              <a:rPr lang="en-US" smtClean="0"/>
              <a:t>Series of image files for explosion</a:t>
            </a:r>
          </a:p>
          <a:p>
            <a:pPr eaLnBrk="1" hangingPunct="1"/>
            <a:r>
              <a:rPr lang="en-US" smtClean="0"/>
              <a:t>Sound file for thrusting of ship</a:t>
            </a:r>
          </a:p>
          <a:p>
            <a:pPr eaLnBrk="1" hangingPunct="1"/>
            <a:r>
              <a:rPr lang="en-US" smtClean="0"/>
              <a:t>Sound file for firing of missile</a:t>
            </a:r>
          </a:p>
          <a:p>
            <a:pPr eaLnBrk="1" hangingPunct="1"/>
            <a:r>
              <a:rPr lang="en-US" smtClean="0"/>
              <a:t>Sound file for explosion </a:t>
            </a:r>
          </a:p>
          <a:p>
            <a:pPr eaLnBrk="1" hangingPunct="1"/>
            <a:r>
              <a:rPr lang="en-US" smtClean="0"/>
              <a:t>Music file for the theme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ABA607-A85C-42C1-AC66-8E6A0AB42A08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</a:t>
            </a:r>
            <a:r>
              <a:rPr lang="en-US" dirty="0" err="1" smtClean="0"/>
              <a:t>Astrocrash</a:t>
            </a:r>
            <a:endParaRPr lang="en-US" dirty="0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Astrocrash01 Program</a:t>
            </a:r>
          </a:p>
          <a:p>
            <a:pPr lvl="1" eaLnBrk="1" hangingPunct="1"/>
            <a:r>
              <a:rPr lang="en-US" smtClean="0"/>
              <a:t>Create eight asteroids at random locations </a:t>
            </a:r>
          </a:p>
          <a:p>
            <a:pPr lvl="1" eaLnBrk="1" hangingPunct="1"/>
            <a:r>
              <a:rPr lang="en-US" smtClean="0"/>
              <a:t>Velocity of asteroid is random; smaller asteroids have potential to move faster than larger ones</a:t>
            </a:r>
          </a:p>
          <a:p>
            <a:pPr lvl="1" eaLnBrk="1" hangingPunct="1"/>
            <a:r>
              <a:rPr lang="en-US" smtClean="0"/>
              <a:t>Could have chosen to start differently (with player ship, for example)</a:t>
            </a:r>
          </a:p>
          <a:p>
            <a:pPr lvl="1" eaLnBrk="1" hangingPunct="1"/>
            <a:r>
              <a:rPr lang="en-US" smtClean="0"/>
              <a:t>Key is to build progressively more complete versions 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82BE93-B40B-4ED8-8058-045ED59A72F9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Astrocrash01 Program 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12.8: Sample run of the Astrocrash01 Program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Eight asteroids float along in space.</a:t>
            </a:r>
          </a:p>
        </p:txBody>
      </p:sp>
      <p:pic>
        <p:nvPicPr>
          <p:cNvPr id="41990" name="Picture 4" descr="C:\Documents and Settings\Owner\Desktop\Chapter12\py12fig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7075" y="1371600"/>
            <a:ext cx="5149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D9A2B9-BD12-4BAA-932C-36E22EB1ECC5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The Astrocrash Game (continued)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12.2: Sample run of the Astrocrash game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If an asteroid hits the player’s ship, the game is over.</a:t>
            </a:r>
          </a:p>
        </p:txBody>
      </p:sp>
      <p:pic>
        <p:nvPicPr>
          <p:cNvPr id="6150" name="Picture 4" descr="C:\Documents and Settings\Owner\Desktop\Chapter12\py12fig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675" y="1574800"/>
            <a:ext cx="4835525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F9F10B-1617-43EB-A155-315E060AA889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Rotating the Ship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Astrocrash02 Program</a:t>
            </a:r>
          </a:p>
          <a:p>
            <a:pPr lvl="1" eaLnBrk="1" hangingPunct="1"/>
            <a:r>
              <a:rPr lang="en-US" smtClean="0"/>
              <a:t>Create ship at center of the screen </a:t>
            </a:r>
          </a:p>
          <a:p>
            <a:pPr lvl="1" eaLnBrk="1" hangingPunct="1"/>
            <a:r>
              <a:rPr lang="en-US" smtClean="0"/>
              <a:t>Player can rotate ship</a:t>
            </a:r>
          </a:p>
          <a:p>
            <a:pPr lvl="1" eaLnBrk="1" hangingPunct="1"/>
            <a:r>
              <a:rPr lang="en-US" smtClean="0"/>
              <a:t>Player presses Right Arrow key, ship rotates clockwise</a:t>
            </a:r>
          </a:p>
          <a:p>
            <a:pPr lvl="1" eaLnBrk="1" hangingPunct="1"/>
            <a:r>
              <a:rPr lang="en-US" smtClean="0"/>
              <a:t>Player presses Left Arrow key, ship rotates counterclockwise</a:t>
            </a: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A319E8-CC44-4390-AD0D-844FB1D89380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Astrocrash02 Program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12.9: Sample run of the Astrocrash02 Program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Player can rotate the ship.</a:t>
            </a:r>
          </a:p>
        </p:txBody>
      </p:sp>
      <p:pic>
        <p:nvPicPr>
          <p:cNvPr id="44038" name="Picture 4" descr="C:\Documents and Settings\Owner\Desktop\Chapter12\py12fig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2638" y="1371600"/>
            <a:ext cx="5037137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336BD6-CAF2-473C-9C7D-5C8E5093917D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Moving the Ship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Astrocrash03 Program</a:t>
            </a:r>
          </a:p>
          <a:p>
            <a:pPr lvl="1" eaLnBrk="1" hangingPunct="1"/>
            <a:r>
              <a:rPr lang="en-US" smtClean="0"/>
              <a:t>Player presses Up Arrow to engage ship’s engine; applies thrust to ship in facing-direction</a:t>
            </a:r>
          </a:p>
          <a:p>
            <a:pPr lvl="1" eaLnBrk="1" hangingPunct="1"/>
            <a:r>
              <a:rPr lang="en-US" smtClean="0"/>
              <a:t>Engaging engine produces sound effect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9C64D7-B72A-47B2-8C56-C328F245C985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Astrocrash03 Program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12.10: Sample run of the Astrocrash03 Program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Player can now engage ship’s engines and thrust around screen.</a:t>
            </a:r>
          </a:p>
        </p:txBody>
      </p:sp>
      <p:pic>
        <p:nvPicPr>
          <p:cNvPr id="46086" name="Picture 4" descr="C:\Documents and Settings\Owner\Desktop\Chapter12\py12fig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371600"/>
            <a:ext cx="5029200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0C325C-8EF9-4779-913E-DCE1ED370E27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Firing Missiles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Astrocrash04 Program</a:t>
            </a:r>
          </a:p>
          <a:p>
            <a:pPr lvl="1" eaLnBrk="1" hangingPunct="1"/>
            <a:r>
              <a:rPr lang="en-US" smtClean="0"/>
              <a:t>Player presses the spacebar, fires missile</a:t>
            </a:r>
          </a:p>
          <a:p>
            <a:pPr lvl="1" eaLnBrk="1" hangingPunct="1"/>
            <a:r>
              <a:rPr lang="en-US" smtClean="0"/>
              <a:t>Missile created in front of ship’s cannon and flies off in direction ship facing</a:t>
            </a:r>
          </a:p>
          <a:p>
            <a:pPr lvl="1" eaLnBrk="1" hangingPunct="1"/>
            <a:r>
              <a:rPr lang="en-US" smtClean="0"/>
              <a:t>Omit collision detection for now</a:t>
            </a:r>
          </a:p>
          <a:p>
            <a:pPr lvl="1" eaLnBrk="1" hangingPunct="1"/>
            <a:r>
              <a:rPr lang="en-US" smtClean="0"/>
              <a:t>Problem: if player holds down the spacebar, stream of missiles pours out at rate of 50/second</a:t>
            </a:r>
          </a:p>
          <a:p>
            <a:pPr lvl="1" eaLnBrk="1" hangingPunct="1"/>
            <a:r>
              <a:rPr lang="en-US" smtClean="0"/>
              <a:t>Fix problem in future version</a:t>
            </a: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03FDE6-81C6-4046-85A7-8BEF105E44A5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Astrocrash04 Program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12.11: Sample run of the Astrocrash04 Program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Ship’s firing rate is too rapid.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pic>
        <p:nvPicPr>
          <p:cNvPr id="48134" name="Picture 4" descr="C:\Documents and Settings\Owner\Desktop\Chapter12\py12fig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1401763"/>
            <a:ext cx="5410200" cy="40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681CD8-3160-474E-89F1-951632CAA16D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Controlling the Missile Fire Rate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Astrocrash05 Program</a:t>
            </a:r>
          </a:p>
          <a:p>
            <a:pPr lvl="1" eaLnBrk="1" hangingPunct="1"/>
            <a:r>
              <a:rPr lang="en-US" smtClean="0"/>
              <a:t>Limit fire rate by creating countdown that forces delay between missile firings</a:t>
            </a:r>
          </a:p>
          <a:p>
            <a:pPr lvl="1" eaLnBrk="1" hangingPunct="1"/>
            <a:r>
              <a:rPr lang="en-US" smtClean="0"/>
              <a:t>Once the countdown ends, player can fire again</a:t>
            </a: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206A01-121B-46AB-A2C1-281EA2BEE75D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Astrocrash05 Program 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12.12: Sample run of the Astrocrash05 Program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Ship fires missiles at a more reasonable rate.</a:t>
            </a: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pic>
        <p:nvPicPr>
          <p:cNvPr id="50182" name="Picture 4" descr="C:\Documents and Settings\Owner\Desktop\Chapter12\py12fig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8650" y="1417638"/>
            <a:ext cx="53467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B46882-4013-4A27-AB5F-041FFB8231D7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Handling Collisions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Astrocrash06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Missile collides with other object, destroys self and other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Ship collides with asteroid, destroys self and asteroid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Asteroids passive; don’t want overlapping asteroids to destroy each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Asteroids destroyed can produce new asteroids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Problem: because asteroids initially generated at random locations, possible for one to be created on top of ship, destroying ship just as program begins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Fix problem in future version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FD7399-C165-4962-B445-19C6DA3E6A3D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Astrocrash06 Program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12.13: Sample run of the Astrocrash06 Program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Ship’s missiles destroy asteroids and asteroids destroy ship.</a:t>
            </a: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pic>
        <p:nvPicPr>
          <p:cNvPr id="52230" name="Picture 4" descr="C:\Documents and Settings\Owner\Desktop\Chapter12\py12fig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8650" y="1420813"/>
            <a:ext cx="5346700" cy="401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FBE0F9-5327-485F-B1DE-C0977FC99B1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17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the Keyboard</a:t>
            </a:r>
          </a:p>
        </p:txBody>
      </p:sp>
      <p:sp>
        <p:nvSpPr>
          <p:cNvPr id="717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</a:t>
            </a:r>
            <a:r>
              <a:rPr lang="en-US" sz="2000" dirty="0" smtClean="0">
                <a:latin typeface="Courier New" pitchFamily="49" charset="0"/>
              </a:rPr>
              <a:t> games</a:t>
            </a:r>
            <a:r>
              <a:rPr lang="en-US" dirty="0" smtClean="0"/>
              <a:t> module has facilities for reading individual keystrokes for typical game input.</a:t>
            </a:r>
          </a:p>
          <a:p>
            <a:pPr eaLnBrk="1" hangingPunct="1"/>
            <a:r>
              <a:rPr lang="en-US" dirty="0" smtClean="0"/>
              <a:t>Use this module to incorporate keyboard navigation within your game.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B46784-8B5B-44F1-B8D7-E1286E964730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Explosions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Astrocrash07 Program</a:t>
            </a:r>
          </a:p>
          <a:p>
            <a:pPr lvl="1" eaLnBrk="1" hangingPunct="1"/>
            <a:r>
              <a:rPr lang="en-US" smtClean="0"/>
              <a:t>Add explosions as result of collisions</a:t>
            </a:r>
          </a:p>
          <a:p>
            <a:pPr lvl="1" eaLnBrk="1" hangingPunct="1"/>
            <a:r>
              <a:rPr lang="en-US" smtClean="0"/>
              <a:t>Remove redundant code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DF7541-1931-447B-9350-AC1F5E7663C0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Astrocrash07 Program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12.14: Sample run of the Astrocrash07 Program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Destruction now accompanied by fiery explosions.</a:t>
            </a: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pic>
        <p:nvPicPr>
          <p:cNvPr id="54278" name="Picture 4" descr="C:\Documents and Settings\Owner\Desktop\Chapter12\py12fig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2925" y="1366838"/>
            <a:ext cx="55181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5EE70E1-4339-46E0-BDE2-9AA60FE4D0F6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Levels, Scorekeeping, and Theme Music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Astrocrash08 Program</a:t>
            </a:r>
          </a:p>
          <a:p>
            <a:pPr lvl="1" eaLnBrk="1" hangingPunct="1"/>
            <a:r>
              <a:rPr lang="en-US" smtClean="0"/>
              <a:t>Add levels; when player destroys all asteroids, a new, more plentiful batch produced</a:t>
            </a:r>
          </a:p>
          <a:p>
            <a:pPr lvl="1" eaLnBrk="1" hangingPunct="1"/>
            <a:r>
              <a:rPr lang="en-US" smtClean="0"/>
              <a:t>Add scorekeeping functionality</a:t>
            </a:r>
          </a:p>
          <a:p>
            <a:pPr lvl="1" eaLnBrk="1" hangingPunct="1"/>
            <a:r>
              <a:rPr lang="en-US" smtClean="0"/>
              <a:t>Add theme music</a:t>
            </a:r>
          </a:p>
          <a:p>
            <a:pPr lvl="1" eaLnBrk="1" hangingPunct="1"/>
            <a:r>
              <a:rPr lang="en-US" smtClean="0"/>
              <a:t>Reorganize some code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F7F0EA-9F9B-4790-A0E7-C3610789BAD0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Astrocrash08 Program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12.15: Sample run of the Astrocrash08 Program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Final version of the game</a:t>
            </a:r>
            <a:endParaRPr lang="en-US" sz="22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smtClean="0"/>
          </a:p>
        </p:txBody>
      </p:sp>
      <p:pic>
        <p:nvPicPr>
          <p:cNvPr id="56326" name="Picture 4" descr="C:\Documents and Settings\Owner\Desktop\Chapter12\py12fig1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3400" y="1357313"/>
            <a:ext cx="55372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7CAE0D-1971-4987-97BF-66256DC37120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latin typeface="Courier New" pitchFamily="49" charset="0"/>
              </a:rPr>
              <a:t>keyboard</a:t>
            </a:r>
            <a:r>
              <a:rPr lang="en-US" smtClean="0"/>
              <a:t> object provides access to keyboard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keyboard.is_pressed()</a:t>
            </a:r>
            <a:r>
              <a:rPr lang="en-US" smtClean="0"/>
              <a:t> tests if specific key is being pressed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games</a:t>
            </a:r>
            <a:r>
              <a:rPr lang="en-US" smtClean="0"/>
              <a:t> module defines set of key constants 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sprite</a:t>
            </a:r>
            <a:r>
              <a:rPr lang="en-US" smtClean="0"/>
              <a:t> objects have angle property that represents an object’s orientation in degrees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Animation </a:t>
            </a:r>
            <a:r>
              <a:rPr lang="en-US" smtClean="0"/>
              <a:t>is a subclass of </a:t>
            </a:r>
            <a:r>
              <a:rPr lang="en-US" sz="2000" smtClean="0">
                <a:latin typeface="Courier New" pitchFamily="49" charset="0"/>
              </a:rPr>
              <a:t>Sprite</a:t>
            </a:r>
            <a:r>
              <a:rPr lang="en-US" smtClean="0"/>
              <a:t> for graphics objects that are series of images shown in succession</a:t>
            </a: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1A1F10-A0B2-4695-A471-258D425641C1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latin typeface="Courier New" pitchFamily="49" charset="0"/>
              </a:rPr>
              <a:t>Animation</a:t>
            </a:r>
            <a:r>
              <a:rPr lang="en-US" smtClean="0"/>
              <a:t> object has properties for a set of images to cycle through, current image, speed, orientation, and overlapping objects, among others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games.load_sound()</a:t>
            </a:r>
            <a:r>
              <a:rPr lang="en-US" smtClean="0"/>
              <a:t> loads a sound stored in a WAV file and returns a sound object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sound</a:t>
            </a:r>
            <a:r>
              <a:rPr lang="en-US" smtClean="0"/>
              <a:t> object has </a:t>
            </a:r>
            <a:r>
              <a:rPr lang="en-US" sz="2000" smtClean="0">
                <a:latin typeface="Courier New" pitchFamily="49" charset="0"/>
              </a:rPr>
              <a:t>play()</a:t>
            </a:r>
            <a:r>
              <a:rPr lang="en-US" smtClean="0"/>
              <a:t> method that plays sound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sound</a:t>
            </a:r>
            <a:r>
              <a:rPr lang="en-US" smtClean="0"/>
              <a:t> object has a </a:t>
            </a:r>
            <a:r>
              <a:rPr lang="en-US" sz="2000" smtClean="0">
                <a:latin typeface="Courier New" pitchFamily="49" charset="0"/>
              </a:rPr>
              <a:t>stop()</a:t>
            </a:r>
            <a:r>
              <a:rPr lang="en-US" smtClean="0"/>
              <a:t> method that stops sound 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music</a:t>
            </a:r>
            <a:r>
              <a:rPr lang="en-US" smtClean="0"/>
              <a:t> object provides access to single music track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5EF507-D184-414A-BC02-9E12DCC83FCA}" type="slidenum">
              <a:rPr lang="en-US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latin typeface="Courier New" pitchFamily="49" charset="0"/>
              </a:rPr>
              <a:t>music</a:t>
            </a:r>
            <a:r>
              <a:rPr lang="en-US" smtClean="0"/>
              <a:t>.</a:t>
            </a:r>
            <a:r>
              <a:rPr lang="en-US" sz="2000" smtClean="0">
                <a:latin typeface="Courier New" pitchFamily="49" charset="0"/>
              </a:rPr>
              <a:t>load()</a:t>
            </a:r>
            <a:r>
              <a:rPr lang="en-US" smtClean="0"/>
              <a:t> loads music track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music.play()</a:t>
            </a:r>
            <a:r>
              <a:rPr lang="en-US" smtClean="0"/>
              <a:t> plays current music track</a:t>
            </a:r>
          </a:p>
          <a:p>
            <a:pPr eaLnBrk="1" hangingPunct="1"/>
            <a:r>
              <a:rPr lang="en-US" sz="2000" smtClean="0">
                <a:latin typeface="Courier New" pitchFamily="49" charset="0"/>
              </a:rPr>
              <a:t>music.stop()</a:t>
            </a:r>
            <a:r>
              <a:rPr lang="en-US" smtClean="0"/>
              <a:t> stops current music track</a:t>
            </a:r>
          </a:p>
          <a:p>
            <a:pPr eaLnBrk="1" hangingPunct="1"/>
            <a:r>
              <a:rPr lang="en-US" smtClean="0"/>
              <a:t>After creating design, writing progressively more complete versions of program is one strategy for large projects</a:t>
            </a:r>
          </a:p>
          <a:p>
            <a:pPr eaLnBrk="1" hangingPunct="1"/>
            <a:r>
              <a:rPr lang="en-US" smtClean="0"/>
              <a:t>Astrocrash, based on classic game, is written in eight successively more complete versions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5E3F33-CF20-4A6F-9890-F80BD54051A4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charset="0"/>
              </a:rPr>
              <a:t>The Read Key Program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endParaRPr lang="en-US" sz="2200" smtClean="0"/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Figure 12.3: Sample run of the Read Key program</a:t>
            </a: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chemeClr val="tx1"/>
                </a:solidFill>
              </a:rPr>
              <a:t>The ship moves around the screen based on keystrokes.</a:t>
            </a:r>
          </a:p>
        </p:txBody>
      </p:sp>
      <p:pic>
        <p:nvPicPr>
          <p:cNvPr id="8198" name="Picture 4" descr="C:\Documents and Settings\Owner\Desktop\Chapter12\py12fig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4538" y="1295400"/>
            <a:ext cx="5114925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36E32D-9F80-4834-AB3F-E34963117407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Code Testing for Keystrokes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class Ship(</a:t>
            </a:r>
            <a:r>
              <a:rPr lang="en-US" sz="2000" dirty="0" err="1" smtClean="0">
                <a:latin typeface="Courier New" pitchFamily="49" charset="0"/>
              </a:rPr>
              <a:t>games.Sprite</a:t>
            </a:r>
            <a:r>
              <a:rPr lang="en-US" sz="2000" dirty="0" smtClean="0">
                <a:latin typeface="Courier New" pitchFamily="49" charset="0"/>
              </a:rPr>
              <a:t>):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""" A moving ship. """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</a:rPr>
              <a:t> update(self):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""" Move ship based on keys pressed. """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if </a:t>
            </a:r>
            <a:r>
              <a:rPr lang="en-US" sz="2000" dirty="0" err="1" smtClean="0">
                <a:latin typeface="Courier New" pitchFamily="49" charset="0"/>
              </a:rPr>
              <a:t>games.keyboard.is_pressed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games.K_w</a:t>
            </a:r>
            <a:r>
              <a:rPr lang="en-US" sz="2000" dirty="0" smtClean="0">
                <a:latin typeface="Courier New" pitchFamily="49" charset="0"/>
              </a:rPr>
              <a:t>):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</a:t>
            </a:r>
            <a:r>
              <a:rPr lang="en-US" sz="2000" dirty="0" err="1" smtClean="0">
                <a:latin typeface="Courier New" pitchFamily="49" charset="0"/>
              </a:rPr>
              <a:t>self.y</a:t>
            </a:r>
            <a:r>
              <a:rPr lang="en-US" sz="2000" dirty="0" smtClean="0">
                <a:latin typeface="Courier New" pitchFamily="49" charset="0"/>
              </a:rPr>
              <a:t> -= 1          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if </a:t>
            </a:r>
            <a:r>
              <a:rPr lang="en-US" sz="2000" dirty="0" err="1" smtClean="0">
                <a:latin typeface="Courier New" pitchFamily="49" charset="0"/>
              </a:rPr>
              <a:t>games.keyboard.is_pressed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games.K_s</a:t>
            </a:r>
            <a:r>
              <a:rPr lang="en-US" sz="2000" dirty="0" smtClean="0">
                <a:latin typeface="Courier New" pitchFamily="49" charset="0"/>
              </a:rPr>
              <a:t>):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</a:t>
            </a:r>
            <a:r>
              <a:rPr lang="en-US" sz="2000" dirty="0" err="1" smtClean="0">
                <a:latin typeface="Courier New" pitchFamily="49" charset="0"/>
              </a:rPr>
              <a:t>self.y</a:t>
            </a:r>
            <a:r>
              <a:rPr lang="en-US" sz="2000" dirty="0" smtClean="0">
                <a:latin typeface="Courier New" pitchFamily="49" charset="0"/>
              </a:rPr>
              <a:t> += 1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if </a:t>
            </a:r>
            <a:r>
              <a:rPr lang="en-US" sz="2000" dirty="0" err="1" smtClean="0">
                <a:latin typeface="Courier New" pitchFamily="49" charset="0"/>
              </a:rPr>
              <a:t>games.keyboard.is_pressed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games.K_a</a:t>
            </a:r>
            <a:r>
              <a:rPr lang="en-US" sz="2000" dirty="0" smtClean="0">
                <a:latin typeface="Courier New" pitchFamily="49" charset="0"/>
              </a:rPr>
              <a:t>):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</a:t>
            </a:r>
            <a:r>
              <a:rPr lang="en-US" sz="2000" dirty="0" err="1" smtClean="0">
                <a:latin typeface="Courier New" pitchFamily="49" charset="0"/>
              </a:rPr>
              <a:t>self.x</a:t>
            </a:r>
            <a:r>
              <a:rPr lang="en-US" sz="2000" dirty="0" smtClean="0">
                <a:latin typeface="Courier New" pitchFamily="49" charset="0"/>
              </a:rPr>
              <a:t> -= 1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if </a:t>
            </a:r>
            <a:r>
              <a:rPr lang="en-US" sz="2000" dirty="0" err="1" smtClean="0">
                <a:latin typeface="Courier New" pitchFamily="49" charset="0"/>
              </a:rPr>
              <a:t>games.keyboard.is_pressed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games.K_d</a:t>
            </a:r>
            <a:r>
              <a:rPr lang="en-US" sz="2000" dirty="0" smtClean="0">
                <a:latin typeface="Courier New" pitchFamily="49" charset="0"/>
              </a:rPr>
              <a:t>):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    </a:t>
            </a:r>
            <a:r>
              <a:rPr lang="en-US" sz="2000" dirty="0" err="1" smtClean="0">
                <a:latin typeface="Courier New" pitchFamily="49" charset="0"/>
              </a:rPr>
              <a:t>self.x</a:t>
            </a:r>
            <a:r>
              <a:rPr lang="en-US" sz="2000" dirty="0" smtClean="0">
                <a:latin typeface="Courier New" pitchFamily="49" charset="0"/>
              </a:rPr>
              <a:t> += 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35C783-774B-4B63-8590-BB58BFDD65CF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24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for Keystrokes (continued)</a:t>
            </a:r>
          </a:p>
        </p:txBody>
      </p:sp>
      <p:sp>
        <p:nvSpPr>
          <p:cNvPr id="1024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latin typeface="Courier New" pitchFamily="49" charset="0"/>
              </a:rPr>
              <a:t>keyboard</a:t>
            </a:r>
            <a:r>
              <a:rPr lang="en-US" smtClean="0"/>
              <a:t> object from the games module </a:t>
            </a:r>
          </a:p>
          <a:p>
            <a:pPr lvl="1" eaLnBrk="1" hangingPunct="1"/>
            <a:r>
              <a:rPr lang="en-US" smtClean="0"/>
              <a:t>Test for specific keystrokes</a:t>
            </a:r>
          </a:p>
          <a:p>
            <a:pPr lvl="1" eaLnBrk="1" hangingPunct="1"/>
            <a:r>
              <a:rPr lang="en-US" sz="2000" smtClean="0">
                <a:latin typeface="Courier New" pitchFamily="49" charset="0"/>
              </a:rPr>
              <a:t>is_pressed()</a:t>
            </a:r>
            <a:r>
              <a:rPr lang="en-US" smtClean="0"/>
              <a:t> method, returns </a:t>
            </a:r>
            <a:r>
              <a:rPr lang="en-US" sz="2000" smtClean="0">
                <a:latin typeface="Courier New" pitchFamily="49" charset="0"/>
              </a:rPr>
              <a:t>True</a:t>
            </a:r>
            <a:r>
              <a:rPr lang="en-US" smtClean="0"/>
              <a:t> if the key being tested for is pressed, and </a:t>
            </a:r>
            <a:r>
              <a:rPr lang="en-US" sz="2000" smtClean="0">
                <a:latin typeface="Courier New" pitchFamily="49" charset="0"/>
              </a:rPr>
              <a:t>False</a:t>
            </a:r>
            <a:r>
              <a:rPr lang="en-US" smtClean="0"/>
              <a:t> otherwise</a:t>
            </a:r>
          </a:p>
          <a:p>
            <a:pPr eaLnBrk="1" hangingPunct="1"/>
            <a:r>
              <a:rPr lang="en-US" smtClean="0"/>
              <a:t>Read Key program tests for W, S, A, and D keys </a:t>
            </a:r>
          </a:p>
          <a:p>
            <a:pPr lvl="1" eaLnBrk="1" hangingPunct="1"/>
            <a:r>
              <a:rPr lang="en-US" smtClean="0"/>
              <a:t>W key is pressed, decrease object’s </a:t>
            </a:r>
            <a:r>
              <a:rPr lang="en-US" sz="2000" smtClean="0">
                <a:latin typeface="Courier New" pitchFamily="49" charset="0"/>
              </a:rPr>
              <a:t>y</a:t>
            </a:r>
            <a:r>
              <a:rPr lang="en-US" smtClean="0"/>
              <a:t> property by 1 </a:t>
            </a:r>
          </a:p>
          <a:p>
            <a:pPr lvl="1" eaLnBrk="1" hangingPunct="1"/>
            <a:r>
              <a:rPr lang="en-US" smtClean="0"/>
              <a:t>S key is pressed, increase object’s </a:t>
            </a:r>
            <a:r>
              <a:rPr lang="en-US" sz="2000" smtClean="0">
                <a:latin typeface="Courier New" pitchFamily="49" charset="0"/>
              </a:rPr>
              <a:t>y</a:t>
            </a:r>
            <a:r>
              <a:rPr lang="en-US" smtClean="0"/>
              <a:t> property by 1</a:t>
            </a:r>
          </a:p>
          <a:p>
            <a:pPr lvl="1" eaLnBrk="1" hangingPunct="1"/>
            <a:r>
              <a:rPr lang="en-US" smtClean="0"/>
              <a:t>A key is pressed, decrease object’s </a:t>
            </a:r>
            <a:r>
              <a:rPr lang="en-US" sz="2000" smtClean="0">
                <a:latin typeface="Courier New" pitchFamily="49" charset="0"/>
              </a:rPr>
              <a:t>x</a:t>
            </a:r>
            <a:r>
              <a:rPr lang="en-US" smtClean="0"/>
              <a:t> property by 1 </a:t>
            </a:r>
          </a:p>
          <a:p>
            <a:pPr lvl="1" eaLnBrk="1" hangingPunct="1"/>
            <a:r>
              <a:rPr lang="en-US" smtClean="0"/>
              <a:t>D key is pressed, increase object’s </a:t>
            </a:r>
            <a:r>
              <a:rPr lang="en-US" sz="2000" smtClean="0">
                <a:latin typeface="Courier New" pitchFamily="49" charset="0"/>
              </a:rPr>
              <a:t>x</a:t>
            </a:r>
            <a:r>
              <a:rPr lang="en-US" smtClean="0"/>
              <a:t> property by 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Guide to Programming with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316BD7-27E1-4DEC-9DBA-6CA0844405D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268" name="Rectangle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for Keystrokes (continued)</a:t>
            </a:r>
          </a:p>
        </p:txBody>
      </p:sp>
      <p:sp>
        <p:nvSpPr>
          <p:cNvPr id="11269" name="Rectangle 819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latin typeface="Courier New" pitchFamily="49" charset="0"/>
              </a:rPr>
              <a:t>games</a:t>
            </a:r>
            <a:r>
              <a:rPr lang="en-US" dirty="0" smtClean="0"/>
              <a:t> module has a set of key constants </a:t>
            </a:r>
          </a:p>
          <a:p>
            <a:pPr lvl="1" eaLnBrk="1" hangingPunct="1"/>
            <a:r>
              <a:rPr lang="en-US" dirty="0" smtClean="0"/>
              <a:t>All begin with </a:t>
            </a:r>
            <a:r>
              <a:rPr lang="en-US" sz="2000" dirty="0" err="1" smtClean="0">
                <a:latin typeface="Courier New" pitchFamily="49" charset="0"/>
              </a:rPr>
              <a:t>games.K</a:t>
            </a:r>
            <a:r>
              <a:rPr lang="en-US" sz="2000" dirty="0" smtClean="0">
                <a:latin typeface="Courier New" pitchFamily="49" charset="0"/>
              </a:rPr>
              <a:t>_</a:t>
            </a:r>
          </a:p>
          <a:p>
            <a:pPr lvl="1" eaLnBrk="1" hangingPunct="1"/>
            <a:r>
              <a:rPr lang="en-US" dirty="0" smtClean="0"/>
              <a:t>Alphabetic keys end in lowercase key letter </a:t>
            </a:r>
          </a:p>
          <a:p>
            <a:pPr lvl="2" eaLnBrk="1" hangingPunct="1"/>
            <a:r>
              <a:rPr lang="en-US" sz="2000" dirty="0" err="1" smtClean="0">
                <a:latin typeface="Courier New" pitchFamily="49" charset="0"/>
              </a:rPr>
              <a:t>K_a</a:t>
            </a:r>
            <a:r>
              <a:rPr lang="en-US" dirty="0" smtClean="0"/>
              <a:t> for </a:t>
            </a:r>
            <a:r>
              <a:rPr lang="en-US" sz="2000" dirty="0" smtClean="0"/>
              <a:t>A</a:t>
            </a:r>
          </a:p>
          <a:p>
            <a:pPr lvl="1" eaLnBrk="1" hangingPunct="1"/>
            <a:r>
              <a:rPr lang="en-US" dirty="0" smtClean="0"/>
              <a:t>Numeric keys end in number</a:t>
            </a:r>
          </a:p>
          <a:p>
            <a:pPr lvl="2" eaLnBrk="1" hangingPunct="1"/>
            <a:r>
              <a:rPr lang="en-US" sz="2000" dirty="0" smtClean="0">
                <a:latin typeface="Courier New" pitchFamily="49" charset="0"/>
              </a:rPr>
              <a:t>K_1</a:t>
            </a:r>
            <a:r>
              <a:rPr lang="en-US" dirty="0" smtClean="0"/>
              <a:t> for 1</a:t>
            </a:r>
          </a:p>
          <a:p>
            <a:pPr lvl="1" eaLnBrk="1" hangingPunct="1"/>
            <a:r>
              <a:rPr lang="en-US" dirty="0" smtClean="0"/>
              <a:t>Complete list of keyboard constants in Appendix 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2329</Words>
  <Application>Microsoft Office PowerPoint</Application>
  <PresentationFormat>On-screen Show (4:3)</PresentationFormat>
  <Paragraphs>626</Paragraphs>
  <Slides>56</Slides>
  <Notes>56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Default Design</vt:lpstr>
      <vt:lpstr>Guide to Programming with Python</vt:lpstr>
      <vt:lpstr>Objectives</vt:lpstr>
      <vt:lpstr>The Astrocrash Game </vt:lpstr>
      <vt:lpstr>The Astrocrash Game (continued)</vt:lpstr>
      <vt:lpstr>Reading the Keyboard</vt:lpstr>
      <vt:lpstr>The Read Key Program</vt:lpstr>
      <vt:lpstr>Example Code Testing for Keystrokes</vt:lpstr>
      <vt:lpstr>Testing for Keystrokes (continued)</vt:lpstr>
      <vt:lpstr>Testing for Keystrokes (continued)</vt:lpstr>
      <vt:lpstr>Rotating a Sprite</vt:lpstr>
      <vt:lpstr>The Rotate Sprite Program</vt:lpstr>
      <vt:lpstr>The Rotate Sprite Program (continued)</vt:lpstr>
      <vt:lpstr>The Rotate Sprite Program (continued)</vt:lpstr>
      <vt:lpstr>Using a Sprite’s angle Property</vt:lpstr>
      <vt:lpstr>Creating an Animation</vt:lpstr>
      <vt:lpstr>The Explosion Program </vt:lpstr>
      <vt:lpstr>Examining the Explosion Images</vt:lpstr>
      <vt:lpstr>Creating a List of Image Files</vt:lpstr>
      <vt:lpstr>Creating an Animation Object</vt:lpstr>
      <vt:lpstr>Creating an Animation Object (continued)</vt:lpstr>
      <vt:lpstr>Working with Sound and Music</vt:lpstr>
      <vt:lpstr>The Sound and Music Program</vt:lpstr>
      <vt:lpstr>Working with Sounds</vt:lpstr>
      <vt:lpstr>Loading a Sound</vt:lpstr>
      <vt:lpstr>Playing a Sound</vt:lpstr>
      <vt:lpstr>Looping a Sound</vt:lpstr>
      <vt:lpstr>Stopping a Sound</vt:lpstr>
      <vt:lpstr>Working with Music</vt:lpstr>
      <vt:lpstr>Loading Music</vt:lpstr>
      <vt:lpstr>Playing Music</vt:lpstr>
      <vt:lpstr>Looping Music</vt:lpstr>
      <vt:lpstr>Stopping Music</vt:lpstr>
      <vt:lpstr>Planning the Astrocrash Game</vt:lpstr>
      <vt:lpstr>Game Features</vt:lpstr>
      <vt:lpstr>Game Features (continued)</vt:lpstr>
      <vt:lpstr>Game Classes</vt:lpstr>
      <vt:lpstr>Game Assets</vt:lpstr>
      <vt:lpstr>Creating Astrocrash</vt:lpstr>
      <vt:lpstr>The Astrocrash01 Program </vt:lpstr>
      <vt:lpstr>Rotating the Ship</vt:lpstr>
      <vt:lpstr>The Astrocrash02 Program</vt:lpstr>
      <vt:lpstr>Moving the Ship</vt:lpstr>
      <vt:lpstr>The Astrocrash03 Program</vt:lpstr>
      <vt:lpstr>Firing Missiles</vt:lpstr>
      <vt:lpstr>The Astrocrash04 Program</vt:lpstr>
      <vt:lpstr>Controlling the Missile Fire Rate</vt:lpstr>
      <vt:lpstr>The Astrocrash05 Program </vt:lpstr>
      <vt:lpstr>Handling Collisions</vt:lpstr>
      <vt:lpstr>The Astrocrash06 Program</vt:lpstr>
      <vt:lpstr>Adding Explosions</vt:lpstr>
      <vt:lpstr>The Astrocrash07 Program</vt:lpstr>
      <vt:lpstr>Adding Levels, Scorekeeping, and Theme Music</vt:lpstr>
      <vt:lpstr>The Astrocrash08 Program</vt:lpstr>
      <vt:lpstr>Summary</vt:lpstr>
      <vt:lpstr>Summary (continued)</vt:lpstr>
      <vt:lpstr>Summary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/>
  <cp:lastModifiedBy/>
  <cp:revision>424</cp:revision>
  <dcterms:created xsi:type="dcterms:W3CDTF">2002-09-27T23:29:22Z</dcterms:created>
  <dcterms:modified xsi:type="dcterms:W3CDTF">2013-04-04T14:12:39Z</dcterms:modified>
</cp:coreProperties>
</file>