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27"/>
  </p:notesMasterIdLst>
  <p:handoutMasterIdLst>
    <p:handoutMasterId r:id="rId28"/>
  </p:handoutMasterIdLst>
  <p:sldIdLst>
    <p:sldId id="454" r:id="rId2"/>
    <p:sldId id="470" r:id="rId3"/>
    <p:sldId id="463" r:id="rId4"/>
    <p:sldId id="482" r:id="rId5"/>
    <p:sldId id="465" r:id="rId6"/>
    <p:sldId id="474" r:id="rId7"/>
    <p:sldId id="479" r:id="rId8"/>
    <p:sldId id="483" r:id="rId9"/>
    <p:sldId id="485" r:id="rId10"/>
    <p:sldId id="484" r:id="rId11"/>
    <p:sldId id="481" r:id="rId12"/>
    <p:sldId id="480" r:id="rId13"/>
    <p:sldId id="471" r:id="rId14"/>
    <p:sldId id="487" r:id="rId15"/>
    <p:sldId id="488" r:id="rId16"/>
    <p:sldId id="489" r:id="rId17"/>
    <p:sldId id="490" r:id="rId18"/>
    <p:sldId id="491" r:id="rId19"/>
    <p:sldId id="492" r:id="rId20"/>
    <p:sldId id="493" r:id="rId21"/>
    <p:sldId id="494" r:id="rId22"/>
    <p:sldId id="486" r:id="rId23"/>
    <p:sldId id="495" r:id="rId24"/>
    <p:sldId id="496" r:id="rId25"/>
    <p:sldId id="497" r:id="rId26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70"/>
            <p14:sldId id="463"/>
            <p14:sldId id="482"/>
            <p14:sldId id="465"/>
            <p14:sldId id="474"/>
            <p14:sldId id="479"/>
            <p14:sldId id="483"/>
            <p14:sldId id="485"/>
            <p14:sldId id="484"/>
            <p14:sldId id="481"/>
            <p14:sldId id="480"/>
            <p14:sldId id="471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86"/>
            <p14:sldId id="495"/>
            <p14:sldId id="496"/>
            <p14:sldId id="4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0" autoAdjust="0"/>
    <p:restoredTop sz="82104" autoAdjust="0"/>
  </p:normalViewPr>
  <p:slideViewPr>
    <p:cSldViewPr>
      <p:cViewPr varScale="1">
        <p:scale>
          <a:sx n="92" d="100"/>
          <a:sy n="92" d="100"/>
        </p:scale>
        <p:origin x="2106" y="78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*iP; ist eine</a:t>
            </a:r>
            <a:r>
              <a:rPr lang="de-DE" altLang="de-DE" i="0" baseline="0" smtClean="0">
                <a:latin typeface="Times New Roman" pitchFamily="16" charset="0"/>
              </a:rPr>
              <a:t> Referenz auf die Speicherzelle von i.</a:t>
            </a:r>
          </a:p>
          <a:p>
            <a:pPr marL="0" indent="0">
              <a:buFontTx/>
              <a:buNone/>
            </a:pPr>
            <a:r>
              <a:rPr lang="de-DE" altLang="de-DE" i="0" baseline="0" smtClean="0">
                <a:latin typeface="Times New Roman" pitchFamily="16" charset="0"/>
              </a:rPr>
              <a:t>Ansonsten wäre folgende Zuweisung nicht möglich: "int &amp;iR = *iP"</a:t>
            </a:r>
          </a:p>
          <a:p>
            <a:pPr marL="0" indent="0">
              <a:buFontTx/>
              <a:buNone/>
            </a:pPr>
            <a:endParaRPr lang="de-DE" altLang="de-DE" i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 Pointern, (ii) </a:t>
            </a:r>
            <a:r>
              <a:rPr lang="de-DE" altLang="de-DE" i="0" smtClean="0">
                <a:latin typeface="Times New Roman" pitchFamily="16" charset="0"/>
              </a:rPr>
              <a:t>Als Dereferenzierungs</a:t>
            </a:r>
            <a:r>
              <a:rPr lang="de-DE" altLang="de-DE" b="1" i="0" smtClean="0">
                <a:latin typeface="Times New Roman" pitchFamily="16" charset="0"/>
              </a:rPr>
              <a:t>operator</a:t>
            </a:r>
            <a:r>
              <a:rPr lang="de-DE" altLang="de-DE" b="0" i="0" smtClean="0">
                <a:latin typeface="Times New Roman" pitchFamily="16" charset="0"/>
              </a:rPr>
              <a:t>, (iii) </a:t>
            </a:r>
            <a:r>
              <a:rPr lang="de-DE" altLang="de-DE" b="1" i="0" smtClean="0">
                <a:latin typeface="Times New Roman" pitchFamily="16" charset="0"/>
              </a:rPr>
              <a:t>Multiplikation</a:t>
            </a:r>
          </a:p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</a:t>
            </a:r>
            <a:r>
              <a:rPr lang="de-DE" altLang="de-DE" i="0" baseline="0" smtClean="0">
                <a:latin typeface="Times New Roman" pitchFamily="16" charset="0"/>
              </a:rPr>
              <a:t>Als Adress</a:t>
            </a:r>
            <a:r>
              <a:rPr lang="de-DE" altLang="de-DE" b="1" i="0" baseline="0" smtClean="0">
                <a:latin typeface="Times New Roman" pitchFamily="16" charset="0"/>
              </a:rPr>
              <a:t>operator</a:t>
            </a:r>
            <a:r>
              <a:rPr lang="de-DE" altLang="de-DE" b="0" i="0" baseline="0" smtClean="0">
                <a:latin typeface="Times New Roman" pitchFamily="16" charset="0"/>
              </a:rPr>
              <a:t>, (iii) Bitweises </a:t>
            </a:r>
            <a:r>
              <a:rPr lang="de-DE" altLang="de-DE" b="1" i="0" baseline="0" smtClean="0">
                <a:latin typeface="Times New Roman" pitchFamily="16" charset="0"/>
              </a:rPr>
              <a:t>Und</a:t>
            </a: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04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Lösung:</a:t>
            </a:r>
            <a:r>
              <a:rPr lang="en-US" baseline="0" smtClean="0"/>
              <a:t> #include von .cpp-Datei -&gt; Verletzung von One Definition Rule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27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3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54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*iP; ist eine</a:t>
            </a:r>
            <a:r>
              <a:rPr lang="de-DE" altLang="de-DE" i="0" baseline="0" smtClean="0">
                <a:latin typeface="Times New Roman" pitchFamily="16" charset="0"/>
              </a:rPr>
              <a:t> Referenz auf die Speicherzelle von i.</a:t>
            </a:r>
          </a:p>
          <a:p>
            <a:pPr marL="0" indent="0">
              <a:buFontTx/>
              <a:buNone/>
            </a:pPr>
            <a:r>
              <a:rPr lang="de-DE" altLang="de-DE" i="0" baseline="0" smtClean="0">
                <a:latin typeface="Times New Roman" pitchFamily="16" charset="0"/>
              </a:rPr>
              <a:t>Ansonsten wäre folgende Zuweisung nicht möglich: "int &amp;iR = *iP"</a:t>
            </a:r>
          </a:p>
          <a:p>
            <a:pPr marL="0" indent="0">
              <a:buFontTx/>
              <a:buNone/>
            </a:pPr>
            <a:endParaRPr lang="de-DE" altLang="de-DE" i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Asterisk: (i) Als Teil des </a:t>
            </a:r>
            <a:r>
              <a:rPr lang="de-DE" altLang="de-DE" b="1" i="0" smtClean="0">
                <a:latin typeface="Times New Roman" pitchFamily="16" charset="0"/>
              </a:rPr>
              <a:t>Typs</a:t>
            </a:r>
            <a:r>
              <a:rPr lang="de-DE" altLang="de-DE" i="0" smtClean="0">
                <a:latin typeface="Times New Roman" pitchFamily="16" charset="0"/>
              </a:rPr>
              <a:t> bei Pointern, (ii) Als Dereferenzierungs</a:t>
            </a:r>
            <a:r>
              <a:rPr lang="de-DE" altLang="de-DE" b="1" i="0" smtClean="0">
                <a:latin typeface="Times New Roman" pitchFamily="16" charset="0"/>
              </a:rPr>
              <a:t>operator</a:t>
            </a:r>
            <a:r>
              <a:rPr lang="de-DE" altLang="de-DE" b="0" i="0" smtClean="0">
                <a:latin typeface="Times New Roman" pitchFamily="16" charset="0"/>
              </a:rPr>
              <a:t>, (iii) </a:t>
            </a:r>
            <a:r>
              <a:rPr lang="de-DE" altLang="de-DE" b="1" i="0" smtClean="0">
                <a:latin typeface="Times New Roman" pitchFamily="16" charset="0"/>
              </a:rPr>
              <a:t>Multiplikation</a:t>
            </a:r>
          </a:p>
          <a:p>
            <a:pPr marL="0" indent="0">
              <a:buFontTx/>
              <a:buNone/>
            </a:pPr>
            <a:endParaRPr lang="de-DE" altLang="de-DE" b="1" i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smtClean="0">
                <a:latin typeface="Times New Roman" pitchFamily="16" charset="0"/>
              </a:rPr>
              <a:t>Ampersand: (i) Als Teil des </a:t>
            </a:r>
            <a:r>
              <a:rPr lang="de-DE" altLang="de-DE" b="1" i="0" smtClean="0">
                <a:latin typeface="Times New Roman" pitchFamily="16" charset="0"/>
              </a:rPr>
              <a:t>Typs</a:t>
            </a:r>
            <a:r>
              <a:rPr lang="de-DE" altLang="de-DE" i="0" smtClean="0">
                <a:latin typeface="Times New Roman" pitchFamily="16" charset="0"/>
              </a:rPr>
              <a:t> bei</a:t>
            </a:r>
            <a:r>
              <a:rPr lang="de-DE" altLang="de-DE" i="0" baseline="0" smtClean="0">
                <a:latin typeface="Times New Roman" pitchFamily="16" charset="0"/>
              </a:rPr>
              <a:t> Referenzen, (ii) Als Adress</a:t>
            </a:r>
            <a:r>
              <a:rPr lang="de-DE" altLang="de-DE" b="1" i="0" baseline="0" smtClean="0">
                <a:latin typeface="Times New Roman" pitchFamily="16" charset="0"/>
              </a:rPr>
              <a:t>operator</a:t>
            </a:r>
            <a:r>
              <a:rPr lang="de-DE" altLang="de-DE" b="0" i="0" baseline="0" smtClean="0">
                <a:latin typeface="Times New Roman" pitchFamily="16" charset="0"/>
              </a:rPr>
              <a:t>, (iii) Bitweises </a:t>
            </a:r>
            <a:r>
              <a:rPr lang="de-DE" altLang="de-DE" b="1" i="0" baseline="0" smtClean="0">
                <a:latin typeface="Times New Roman" pitchFamily="16" charset="0"/>
              </a:rPr>
              <a:t>Und</a:t>
            </a: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253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50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15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</a:t>
            </a:r>
            <a:r>
              <a:rPr lang="en-US" sz="800" smtClean="0"/>
              <a:t>slides 2014-2017 </a:t>
            </a:r>
            <a:r>
              <a:rPr lang="en-US" sz="800" dirty="0" smtClean="0"/>
              <a:t>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71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04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21.09.2017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  <p:sldLayoutId id="214748409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htzeitsysteme/tud-cppp/blob/master/changelog.m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cpp.sh/2fm6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cpp.sh/43d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.tu-darmstadt.de/lehre/aktuelle-veranstaltungen/c-und-c-p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htzeitsysteme/tud-cpp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htzeitsysteme/tud-cppp/blob/master/changelog.m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memory/shared_ptr/shared_pt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5: Evaluation und Gastvortrag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smtClean="0"/>
              <a:t>C++(11) legen (= weniger Fokus auf C)?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</a:t>
            </a:r>
            <a:r>
              <a:rPr lang="en-US" smtClean="0"/>
              <a:t>von Cypress / 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sp>
        <p:nvSpPr>
          <p:cNvPr id="6" name="Abgerundete rechteckige Legende 5"/>
          <p:cNvSpPr/>
          <p:nvPr/>
        </p:nvSpPr>
        <p:spPr bwMode="auto">
          <a:xfrm>
            <a:off x="6300887" y="3995018"/>
            <a:ext cx="2448272" cy="672241"/>
          </a:xfrm>
          <a:prstGeom prst="wedgeRoundRectCallout">
            <a:avLst>
              <a:gd name="adj1" fmla="val -64124"/>
              <a:gd name="adj2" fmla="val 39314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mtClean="0">
                <a:solidFill>
                  <a:schemeClr val="bg1"/>
                </a:solidFill>
                <a:latin typeface="+mj-lt"/>
              </a:rPr>
              <a:t>Wir starten </a:t>
            </a:r>
            <a:r>
              <a:rPr lang="en-US" b="1" smtClean="0">
                <a:solidFill>
                  <a:schemeClr val="bg1"/>
                </a:solidFill>
                <a:latin typeface="+mj-lt"/>
              </a:rPr>
              <a:t>pünktlich</a:t>
            </a:r>
            <a:r>
              <a:rPr lang="en-US" smtClean="0">
                <a:solidFill>
                  <a:schemeClr val="bg1"/>
                </a:solidFill>
                <a:latin typeface="+mj-lt"/>
              </a:rPr>
              <a:t> um 9 Uhr</a:t>
            </a:r>
            <a:endParaRPr lang="en-US" dirty="0" err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002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de-DE" altLang="de-DE"/>
              <a:t>Tag </a:t>
            </a:r>
            <a:r>
              <a:rPr lang="de-DE" altLang="de-DE" smtClean="0"/>
              <a:t>5: </a:t>
            </a:r>
            <a:r>
              <a:rPr lang="en-US"/>
              <a:t>Hinweise zur Klausur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en-US" b="1"/>
              <a:t>Hinweise zur Klausur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Wir gehen davon aus, dass </a:t>
            </a:r>
            <a:r>
              <a:rPr lang="en-US" b="1"/>
              <a:t>alle nicht-optionalen Übungen </a:t>
            </a:r>
            <a:r>
              <a:rPr lang="en-US" smtClean="0"/>
              <a:t>bearbeitet </a:t>
            </a:r>
            <a:r>
              <a:rPr lang="en-US"/>
              <a:t>wurden </a:t>
            </a:r>
            <a:r>
              <a:rPr lang="en-US" b="1"/>
              <a:t>und</a:t>
            </a:r>
            <a:r>
              <a:rPr lang="en-US"/>
              <a:t> alle Folien soweit verstanden wurden.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Es wird ein </a:t>
            </a:r>
            <a:r>
              <a:rPr lang="en-US" b="1"/>
              <a:t>Codehandout</a:t>
            </a:r>
            <a:r>
              <a:rPr lang="en-US"/>
              <a:t> geben, in dem für bestimmte Funktionen/Datentypen/Methoden eine Beschreibung vorliegt.</a:t>
            </a:r>
          </a:p>
          <a:p>
            <a:pPr lvl="2">
              <a:tabLst>
                <a:tab pos="2155825" algn="l"/>
              </a:tabLst>
            </a:pPr>
            <a:r>
              <a:rPr lang="en-US" b="1"/>
              <a:t>NICHT </a:t>
            </a: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std::vector&lt;T&gt;::push_back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std::string::find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6: Evaluationsfragen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Versuchsgerät = Entwicklungsumgebung + Microcontrollerboards</a:t>
            </a:r>
          </a:p>
          <a:p>
            <a:endParaRPr lang="en-US" b="1"/>
          </a:p>
          <a:p>
            <a:r>
              <a:rPr lang="en-US" b="1" smtClean="0"/>
              <a:t>Praktikumsgruppe = 1 für Block 1; 2 für Block 2</a:t>
            </a:r>
          </a:p>
          <a:p>
            <a:endParaRPr lang="en-US" b="1"/>
          </a:p>
          <a:p>
            <a:r>
              <a:rPr lang="en-US" b="1" smtClean="0"/>
              <a:t>Fragen für die Evaluation</a:t>
            </a:r>
          </a:p>
          <a:p>
            <a:pPr marL="523875" lvl="1" indent="-342900">
              <a:buFont typeface="+mj-lt"/>
              <a:buAutoNum type="arabicPeriod"/>
            </a:pPr>
            <a:r>
              <a:rPr lang="en-US" smtClean="0"/>
              <a:t>Stärkeren Fokus auf C++(11) legen (= weniger Fokus auf C)?</a:t>
            </a:r>
          </a:p>
          <a:p>
            <a:pPr lvl="2"/>
            <a:r>
              <a:rPr lang="en-US" smtClean="0"/>
              <a:t>"trifft zu" = mehr C++</a:t>
            </a:r>
          </a:p>
          <a:p>
            <a:pPr lvl="2"/>
            <a:r>
              <a:rPr lang="en-US" smtClean="0"/>
              <a:t>"Mitte" = gleich lassen</a:t>
            </a:r>
          </a:p>
          <a:p>
            <a:pPr lvl="2"/>
            <a:r>
              <a:rPr lang="en-US" smtClean="0"/>
              <a:t>"trifft nicht zu" = mehr C</a:t>
            </a:r>
          </a:p>
          <a:p>
            <a:pPr marL="523875" lvl="1" indent="-342900">
              <a:buFont typeface="+mj-lt"/>
              <a:buAutoNum type="arabicPeriod"/>
            </a:pPr>
            <a:r>
              <a:rPr lang="en-US" smtClean="0"/>
              <a:t>Ich hatte vorher keine C++-Kenntnisse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zu" 	= Keine Vorkenntnisse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"Mitte"	= Eigene kleinere Projekte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nicht zu" 	= Sehr erfahrener C++-Programmierer</a:t>
            </a:r>
          </a:p>
          <a:p>
            <a:pPr marL="350838" lvl="2" indent="0">
              <a:buNone/>
              <a:tabLst>
                <a:tab pos="2155825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1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2: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smtClean="0"/>
              <a:t>PCs können nicht heruntergefahren werden.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Einfach nur zuklappen / abmelden.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Aktualisierung der Unterlagen</a:t>
            </a:r>
            <a:endParaRPr lang="en-US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Terminal öffnen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cd ~/Repos/tud-cppp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git pull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Changelog online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https://github.com/Echtzeitsysteme/tud-cppp/blob/master/changelog.md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1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2: Anmerkungen (II)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Ist das Folgende eine Deklaration oder Definition (oder Beides)?</a:t>
            </a:r>
          </a:p>
          <a:p>
            <a:endParaRPr lang="en-US" b="1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void myFunction() {};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/>
            <a:r>
              <a:rPr lang="en-US" smtClean="0"/>
              <a:t>Definition (ohne {} </a:t>
            </a:r>
            <a:r>
              <a:rPr lang="en-US" smtClean="0">
                <a:sym typeface="Wingdings" panose="05000000000000000000" pitchFamily="2" charset="2"/>
              </a:rPr>
              <a:t> Deklaration)</a:t>
            </a:r>
            <a:endParaRPr lang="en-US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 x;</a:t>
            </a:r>
          </a:p>
          <a:p>
            <a:pPr marL="692150" lvl="1" indent="-342900"/>
            <a:r>
              <a:rPr lang="en-US"/>
              <a:t>Deklaration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double y = 3.0;</a:t>
            </a:r>
          </a:p>
          <a:p>
            <a:pPr marL="692150" lvl="1" indent="-342900"/>
            <a:r>
              <a:rPr lang="en-US" smtClean="0"/>
              <a:t>Deklaration + Definition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Building building(3);</a:t>
            </a:r>
          </a:p>
          <a:p>
            <a:pPr marL="692150" lvl="1" indent="-342900"/>
            <a:r>
              <a:rPr lang="en-US"/>
              <a:t>Deklaration + </a:t>
            </a:r>
            <a:r>
              <a:rPr lang="en-US" smtClean="0"/>
              <a:t>Definition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CharGenerator charGen = CharGenerator();</a:t>
            </a:r>
          </a:p>
          <a:p>
            <a:pPr marL="692150" lvl="1" indent="-342900"/>
            <a:r>
              <a:rPr lang="en-US"/>
              <a:t>Deklaration + </a:t>
            </a:r>
            <a:r>
              <a:rPr lang="en-US" smtClean="0"/>
              <a:t>Definition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CharGenerator charGen;</a:t>
            </a:r>
          </a:p>
          <a:p>
            <a:pPr marL="692150" lvl="1" indent="-342900"/>
            <a:r>
              <a:rPr lang="en-US"/>
              <a:t>Deklaration + </a:t>
            </a:r>
            <a:r>
              <a:rPr lang="en-US" smtClean="0"/>
              <a:t>Definition – leider etwas verwirrend.</a:t>
            </a:r>
            <a:endParaRPr lang="en-US"/>
          </a:p>
          <a:p>
            <a:pPr marL="692150" lvl="1" indent="-342900"/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2150" lvl="1" indent="-342900"/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05648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2-Nachmittag: Deklaration bei Klassen</a:t>
            </a:r>
            <a:endParaRPr lang="en-US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Fazit:</a:t>
            </a:r>
            <a:endParaRPr lang="en-US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Auch bei fehlendem Default-Konstruktor wird der Ausdruck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CharGenerator charGen;</a:t>
            </a:r>
            <a:r>
              <a:rPr lang="en-US" smtClean="0"/>
              <a:t> nicht als Deklaration interpretiert.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Eigentlich klar: </a:t>
            </a:r>
            <a:r>
              <a:rPr lang="en-US" b="1" smtClean="0"/>
              <a:t>Der Parser hat noch keine Ahnung, was es für Konstruktoren gibt!</a:t>
            </a:r>
            <a:endParaRPr lang="en-US" b="1"/>
          </a:p>
        </p:txBody>
      </p:sp>
      <p:sp>
        <p:nvSpPr>
          <p:cNvPr id="4" name="Textfeld 3"/>
          <p:cNvSpPr txBox="1"/>
          <p:nvPr/>
        </p:nvSpPr>
        <p:spPr>
          <a:xfrm>
            <a:off x="358775" y="3438128"/>
            <a:ext cx="3857146" cy="2153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class CharGenerator {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CharGenerator(char x) {}   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main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CharGenerator charGen;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algn="l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 bwMode="auto">
          <a:xfrm>
            <a:off x="4067944" y="4514833"/>
            <a:ext cx="4248472" cy="672241"/>
          </a:xfrm>
          <a:prstGeom prst="wedgeRoundRectCallout">
            <a:avLst>
              <a:gd name="adj1" fmla="val -63918"/>
              <a:gd name="adj2" fmla="val 8957"/>
              <a:gd name="adj3" fmla="val 16667"/>
            </a:avLst>
          </a:prstGeom>
          <a:solidFill>
            <a:srgbClr val="C00000"/>
          </a:solidFill>
          <a:ln>
            <a:noFill/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buSzTx/>
            </a:pPr>
            <a:r>
              <a:rPr lang="en-US"/>
              <a:t>error: no matching function for call to 'CharGenerator::CharGenerator()'</a:t>
            </a:r>
            <a:endParaRPr lang="en-US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556164" y="6130468"/>
            <a:ext cx="2274983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2"/>
              </a:rPr>
              <a:t>http://</a:t>
            </a:r>
            <a:r>
              <a:rPr lang="en-US" smtClean="0">
                <a:hlinkClick r:id="rId2"/>
              </a:rPr>
              <a:t>cpp.sh/2fm63</a:t>
            </a:r>
            <a:r>
              <a:rPr lang="en-US" smtClean="0"/>
              <a:t>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4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2-Nachmittag: </a:t>
            </a:r>
            <a:r>
              <a:rPr lang="en-US" smtClean="0"/>
              <a:t>Verschachtelung bei impliziten Konstruktoraufrufen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Fazit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mtClean="0"/>
              <a:t>Man kann implizite Konstruktoraufrufe offenbar nicht verschachteln.</a:t>
            </a:r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346880" y="2492896"/>
            <a:ext cx="4110421" cy="318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#include &lt;string&gt;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class C {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C (const std::string &amp;) {}   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void myFunction(const C) {}</a:t>
            </a:r>
          </a:p>
          <a:p>
            <a:pPr algn="l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myFunction("C");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myFunction(std::string("C"));</a:t>
            </a:r>
          </a:p>
          <a:p>
            <a:pPr algn="l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Abgerundete rechteckige Legende 3"/>
          <p:cNvSpPr/>
          <p:nvPr/>
        </p:nvSpPr>
        <p:spPr bwMode="auto">
          <a:xfrm>
            <a:off x="4211960" y="4293096"/>
            <a:ext cx="4752528" cy="672241"/>
          </a:xfrm>
          <a:prstGeom prst="wedgeRoundRectCallout">
            <a:avLst>
              <a:gd name="adj1" fmla="val -81424"/>
              <a:gd name="adj2" fmla="val 50691"/>
              <a:gd name="adj3" fmla="val 16667"/>
            </a:avLst>
          </a:prstGeom>
          <a:solidFill>
            <a:srgbClr val="C00000"/>
          </a:solidFill>
          <a:ln>
            <a:noFill/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buSzTx/>
            </a:pPr>
            <a:r>
              <a:rPr lang="en-US"/>
              <a:t>error: could not convert '(const char*)"C"' from 'const char*' to 'C'</a:t>
            </a:r>
            <a:endParaRPr lang="en-US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540675" y="6165304"/>
            <a:ext cx="2210863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2"/>
              </a:rPr>
              <a:t>http://</a:t>
            </a:r>
            <a:r>
              <a:rPr lang="en-US" smtClean="0">
                <a:hlinkClick r:id="rId2"/>
              </a:rPr>
              <a:t>cpp.sh/43don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4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3: Rückschau und Warm Up </a:t>
            </a:r>
            <a:r>
              <a:rPr lang="en-US" smtClean="0"/>
              <a:t>(I)</a:t>
            </a:r>
            <a:endParaRPr lang="de-DE" alt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de-DE" altLang="de-DE" smtClean="0"/>
              <a:t>Was ist eigentlich der Typ von "*iP" im Folgenden?</a:t>
            </a:r>
            <a:br>
              <a:rPr lang="de-DE" altLang="de-DE" smtClean="0"/>
            </a:br>
            <a:r>
              <a:rPr lang="de-DE" altLang="de-DE" smtClean="0"/>
              <a:t/>
            </a:r>
            <a:br>
              <a:rPr lang="de-DE" altLang="de-DE" smtClean="0"/>
            </a:b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i = 3;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*iP = &amp;i;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*iP; // &lt;- Type?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//Reference</a:t>
            </a:r>
            <a:r>
              <a:rPr lang="de-DE" altLang="de-DE">
                <a:latin typeface="Consolas" panose="020B0609020204030204" pitchFamily="49" charset="0"/>
                <a:cs typeface="Consolas" panose="020B0609020204030204" pitchFamily="49" charset="0"/>
              </a:rPr>
              <a:t>, otherwise assignment not possible</a:t>
            </a:r>
            <a:br>
              <a:rPr lang="de-DE" altLang="de-DE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&amp;iR = *iP;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i = *iP;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 smtClean="0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der Asterisk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das Ampersand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9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</a:t>
            </a:r>
            <a:r>
              <a:rPr lang="en-US" smtClean="0"/>
              <a:t>3: </a:t>
            </a:r>
            <a:r>
              <a:rPr lang="en-US" dirty="0" err="1"/>
              <a:t>Rückschau</a:t>
            </a:r>
            <a:r>
              <a:rPr lang="en-US" dirty="0"/>
              <a:t> und </a:t>
            </a:r>
            <a:r>
              <a:rPr lang="en-US"/>
              <a:t>Warm </a:t>
            </a:r>
            <a:r>
              <a:rPr lang="en-US" smtClean="0"/>
              <a:t>Up  (II)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504527"/>
          </a:xfrm>
        </p:spPr>
        <p:txBody>
          <a:bodyPr/>
          <a:lstStyle/>
          <a:p>
            <a:r>
              <a:rPr lang="en-US" b="1" dirty="0" smtClean="0"/>
              <a:t>Was </a:t>
            </a:r>
            <a:r>
              <a:rPr lang="en-US" b="1" dirty="0" err="1" smtClean="0"/>
              <a:t>ist</a:t>
            </a:r>
            <a:r>
              <a:rPr lang="en-US" b="1" dirty="0" smtClean="0"/>
              <a:t> </a:t>
            </a:r>
            <a:r>
              <a:rPr lang="en-US" b="1" dirty="0" err="1" smtClean="0"/>
              <a:t>hier</a:t>
            </a:r>
            <a:r>
              <a:rPr lang="en-US" b="1" dirty="0" smtClean="0"/>
              <a:t> </a:t>
            </a:r>
            <a:r>
              <a:rPr lang="en-US" b="1" dirty="0" err="1" smtClean="0"/>
              <a:t>verkehrt</a:t>
            </a:r>
            <a:r>
              <a:rPr lang="en-US" b="1" dirty="0" smtClean="0"/>
              <a:t>? Welches Problem </a:t>
            </a:r>
            <a:r>
              <a:rPr lang="en-US" b="1" dirty="0" err="1" smtClean="0"/>
              <a:t>wird</a:t>
            </a:r>
            <a:r>
              <a:rPr lang="en-US" b="1" dirty="0" smtClean="0"/>
              <a:t> </a:t>
            </a:r>
            <a:r>
              <a:rPr lang="en-US" b="1" err="1" smtClean="0"/>
              <a:t>auftreten</a:t>
            </a:r>
            <a:r>
              <a:rPr lang="en-US" b="1" smtClean="0"/>
              <a:t>?</a:t>
            </a:r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r>
              <a:rPr lang="en-US" b="1"/>
              <a:t>Lösung</a:t>
            </a:r>
            <a:r>
              <a:rPr lang="en-US"/>
              <a:t>: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/>
              <a:t>von .cpp-Datei -&gt; Verletzung </a:t>
            </a:r>
            <a:r>
              <a:rPr lang="en-US" smtClean="0"/>
              <a:t>der </a:t>
            </a:r>
            <a:r>
              <a:rPr lang="en-US" b="1" smtClean="0"/>
              <a:t>One </a:t>
            </a:r>
            <a:r>
              <a:rPr lang="en-US" b="1"/>
              <a:t>Definition Rule</a:t>
            </a:r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pPr eaLnBrk="1" hangingPunct="1">
              <a:spcBef>
                <a:spcPct val="0"/>
              </a:spcBef>
            </a:pPr>
            <a:endParaRPr lang="en-US" b="1" dirty="0"/>
          </a:p>
          <a:p>
            <a:endParaRPr lang="en-US" b="1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93240" y="1988840"/>
            <a:ext cx="8798348" cy="2088232"/>
            <a:chOff x="1306805" y="1988840"/>
            <a:chExt cx="7584783" cy="1800200"/>
          </a:xfrm>
        </p:grpSpPr>
        <p:sp>
          <p:nvSpPr>
            <p:cNvPr id="4" name="Gefaltete Ecke 3"/>
            <p:cNvSpPr/>
            <p:nvPr/>
          </p:nvSpPr>
          <p:spPr bwMode="auto">
            <a:xfrm>
              <a:off x="1306805" y="1988840"/>
              <a:ext cx="2502216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 main.cpp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include "functions.cpp"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main()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0;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5" name="Gefaltete Ecke 4"/>
            <p:cNvSpPr/>
            <p:nvPr/>
          </p:nvSpPr>
          <p:spPr bwMode="auto">
            <a:xfrm>
              <a:off x="6271084" y="1988840"/>
              <a:ext cx="2620504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//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functions.cpp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#include “functions.hpp”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-12;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sp>
          <p:nvSpPr>
            <p:cNvPr id="6" name="Gefaltete Ecke 5"/>
            <p:cNvSpPr/>
            <p:nvPr/>
          </p:nvSpPr>
          <p:spPr bwMode="auto">
            <a:xfrm>
              <a:off x="3923928" y="1988840"/>
              <a:ext cx="2232248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//functions.hpp</a:t>
              </a:r>
            </a:p>
            <a:p>
              <a:pPr algn="l">
                <a:buSzTx/>
              </a:pPr>
              <a:endParaRPr lang="en-US" sz="1400" dirty="0" smtClean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 smtClean="0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9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</a:t>
            </a:r>
            <a:r>
              <a:rPr lang="en-US" smtClean="0"/>
              <a:t>Warm Up (III)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smtClean="0"/>
              <a:t>C++(11) legen (= weniger Fokus auf C)?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</a:t>
            </a:r>
            <a:r>
              <a:rPr lang="en-US" smtClean="0"/>
              <a:t>von Cypress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683568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3968750"/>
            <a:ext cx="2707204" cy="83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6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5: Bugfixes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Bugfix Aufgabe 12 </a:t>
            </a:r>
            <a:r>
              <a:rPr lang="en-US" smtClean="0"/>
              <a:t>(Musterlösung)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Es </a:t>
            </a:r>
            <a:r>
              <a:rPr lang="en-US" b="1" smtClean="0"/>
              <a:t>ist erlaubt</a:t>
            </a:r>
            <a:r>
              <a:rPr lang="en-US" smtClean="0"/>
              <a:t>, dengleichen Fehler-Typ mehrfach zu fangen, aber der Compiler wird eine Warnung werfen.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b="1" smtClean="0"/>
              <a:t>Bugfix Aufgabe 17 </a:t>
            </a:r>
            <a:r>
              <a:rPr lang="en-US" smtClean="0"/>
              <a:t>(inkl. Musterlösung)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"rechter Wert" bei der Funktion, die an reduce übergeben wird, kann jetzt beliebig sein.</a:t>
            </a:r>
          </a:p>
          <a:p>
            <a:pPr marL="692150" lvl="1" indent="-342900">
              <a:buFontTx/>
              <a:buChar char="-"/>
            </a:pPr>
            <a:endParaRPr lang="en-US"/>
          </a:p>
          <a:p>
            <a:pPr marL="692150" lvl="1" indent="-342900">
              <a:buFontTx/>
              <a:buChar char="-"/>
            </a:pPr>
            <a:endParaRPr lang="en-US" smtClean="0"/>
          </a:p>
          <a:p>
            <a:pPr marL="692150" lvl="1" indent="-342900">
              <a:buFontTx/>
              <a:buChar char="-"/>
            </a:pPr>
            <a:endParaRPr lang="en-US" smtClean="0"/>
          </a:p>
          <a:p>
            <a:pPr marL="692150" lvl="1" indent="-342900">
              <a:buFontTx/>
              <a:buChar char="-"/>
            </a:pPr>
            <a:endParaRPr lang="en-US"/>
          </a:p>
          <a:p>
            <a:pPr marL="692150" lvl="1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Bugfix </a:t>
            </a:r>
            <a:r>
              <a:rPr lang="en-US" smtClean="0"/>
              <a:t>in </a:t>
            </a:r>
            <a:r>
              <a:rPr lang="en-US" b="1" smtClean="0"/>
              <a:t>Aufgabe 21.3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Bitte vor der Bearbeitung pullen, sonst sieht man keinen Effekt beim Überschreiben des Nullbytes</a:t>
            </a:r>
            <a:endParaRPr lang="en-US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250825" y="3429000"/>
            <a:ext cx="8640763" cy="1657483"/>
            <a:chOff x="250825" y="2893282"/>
            <a:chExt cx="8640763" cy="1657483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825" y="2893282"/>
              <a:ext cx="8640763" cy="607726"/>
            </a:xfrm>
            <a:prstGeom prst="rect">
              <a:avLst/>
            </a:prstGeom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0825" y="3789040"/>
              <a:ext cx="8606351" cy="761725"/>
            </a:xfrm>
            <a:prstGeom prst="rect">
              <a:avLst/>
            </a:prstGeom>
          </p:spPr>
        </p:pic>
        <p:sp>
          <p:nvSpPr>
            <p:cNvPr id="6" name="Pfeil nach unten 5"/>
            <p:cNvSpPr/>
            <p:nvPr/>
          </p:nvSpPr>
          <p:spPr bwMode="auto">
            <a:xfrm>
              <a:off x="3059832" y="3501008"/>
              <a:ext cx="1944216" cy="288032"/>
            </a:xfrm>
            <a:prstGeom prst="downArrow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sp>
        <p:nvSpPr>
          <p:cNvPr id="8" name="Rechteck 7"/>
          <p:cNvSpPr/>
          <p:nvPr/>
        </p:nvSpPr>
        <p:spPr bwMode="auto">
          <a:xfrm>
            <a:off x="4427984" y="4324758"/>
            <a:ext cx="1440160" cy="3283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7812360" y="4616244"/>
            <a:ext cx="1044816" cy="3283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3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de-DE" altLang="de-DE"/>
              <a:t>Tag </a:t>
            </a:r>
            <a:r>
              <a:rPr lang="de-DE" altLang="de-DE" smtClean="0"/>
              <a:t>5: </a:t>
            </a:r>
            <a:r>
              <a:rPr lang="en-US"/>
              <a:t>Hinweise zur Klausur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en-US" b="1"/>
              <a:t>Hinweise zur Klausur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Wir gehen davon aus, dass </a:t>
            </a:r>
            <a:r>
              <a:rPr lang="en-US" b="1"/>
              <a:t>alle nicht-optionalen Übungen </a:t>
            </a:r>
            <a:r>
              <a:rPr lang="en-US" smtClean="0"/>
              <a:t>bearbeitet </a:t>
            </a:r>
            <a:r>
              <a:rPr lang="en-US"/>
              <a:t>wurden </a:t>
            </a:r>
            <a:r>
              <a:rPr lang="en-US" b="1"/>
              <a:t>und</a:t>
            </a:r>
            <a:r>
              <a:rPr lang="en-US"/>
              <a:t> alle Folien soweit verstanden wurden.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Es wird ein </a:t>
            </a:r>
            <a:r>
              <a:rPr lang="en-US" b="1"/>
              <a:t>Codehandout</a:t>
            </a:r>
            <a:r>
              <a:rPr lang="en-US"/>
              <a:t> geben, in dem für bestimmte Funktionen/Datentypen/Methoden eine Beschreibung vorliegt.</a:t>
            </a:r>
          </a:p>
          <a:p>
            <a:pPr lvl="2">
              <a:tabLst>
                <a:tab pos="2155825" algn="l"/>
              </a:tabLst>
            </a:pPr>
            <a:r>
              <a:rPr lang="en-US" b="1"/>
              <a:t>NICHT </a:t>
            </a: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std::vector&lt;T&gt;::push_back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std::string::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find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Das </a:t>
            </a:r>
            <a:r>
              <a:rPr lang="en-US" b="1" smtClean="0"/>
              <a:t>Codehandout </a:t>
            </a:r>
            <a:r>
              <a:rPr lang="en-US" smtClean="0"/>
              <a:t>ist auf </a:t>
            </a:r>
            <a:r>
              <a:rPr lang="en-US" b="1" smtClean="0"/>
              <a:t>Englisch</a:t>
            </a:r>
            <a:r>
              <a:rPr lang="en-US" smtClean="0"/>
              <a:t>! (Ist das für jemanden problematisch?)</a:t>
            </a:r>
          </a:p>
          <a:p>
            <a:pPr lvl="1">
              <a:tabLst>
                <a:tab pos="2155825" algn="l"/>
              </a:tabLst>
            </a:pPr>
            <a:r>
              <a:rPr lang="en-US" b="1"/>
              <a:t>Musterklausur </a:t>
            </a:r>
            <a:r>
              <a:rPr lang="en-US" b="1" smtClean="0"/>
              <a:t>(ohne Lösung) </a:t>
            </a:r>
            <a:r>
              <a:rPr lang="en-US" smtClean="0"/>
              <a:t>ist </a:t>
            </a:r>
            <a:r>
              <a:rPr lang="en-US"/>
              <a:t>online auf der FG-Veranstaltungsseite:</a:t>
            </a:r>
            <a:br>
              <a:rPr lang="en-US"/>
            </a:br>
            <a:r>
              <a:rPr lang="en-US">
                <a:hlinkClick r:id="rId2"/>
              </a:rPr>
              <a:t>http://www.es.tu-darmstadt.de/lehre/aktuelle-veranstaltungen/c-und-c-p</a:t>
            </a:r>
            <a:r>
              <a:rPr lang="en-US" smtClean="0">
                <a:hlinkClick r:id="rId2"/>
              </a:rPr>
              <a:t>/</a:t>
            </a:r>
            <a:r>
              <a:rPr lang="en-US" smtClean="0"/>
              <a:t>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5: Evaluation und Gastvortrag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lvl="1" indent="0">
              <a:buNone/>
            </a:pPr>
            <a:r>
              <a:rPr lang="en-US" smtClean="0"/>
              <a:t>5.1 	Stärkerer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smtClean="0"/>
              <a:t>C++(11) legen (= weniger Fokus auf C)?</a:t>
            </a:r>
            <a:endParaRPr lang="en-US" dirty="0"/>
          </a:p>
          <a:p>
            <a:pPr lvl="1" indent="0">
              <a:buNone/>
            </a:pPr>
            <a:r>
              <a:rPr lang="en-US" smtClean="0"/>
              <a:t>5.2 	Selbsteinschätzung deiner C++-Kenntnisse </a:t>
            </a:r>
            <a:br>
              <a:rPr lang="en-US" smtClean="0"/>
            </a:br>
            <a:r>
              <a:rPr lang="en-US" smtClean="0"/>
              <a:t>	(1=Keine Vorkenntnisse, 3=Eigene kleinere Projekte, </a:t>
            </a:r>
            <a:br>
              <a:rPr lang="en-US" smtClean="0"/>
            </a:br>
            <a:r>
              <a:rPr lang="en-US" smtClean="0"/>
              <a:t>	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</a:t>
            </a:r>
            <a:r>
              <a:rPr lang="en-US" smtClean="0"/>
              <a:t>von Cypress / 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4266828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sp>
        <p:nvSpPr>
          <p:cNvPr id="6" name="Abgerundete rechteckige Legende 5"/>
          <p:cNvSpPr/>
          <p:nvPr/>
        </p:nvSpPr>
        <p:spPr bwMode="auto">
          <a:xfrm>
            <a:off x="6300887" y="4293096"/>
            <a:ext cx="2448272" cy="672241"/>
          </a:xfrm>
          <a:prstGeom prst="wedgeRoundRectCallout">
            <a:avLst>
              <a:gd name="adj1" fmla="val -64124"/>
              <a:gd name="adj2" fmla="val 39314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mtClean="0">
                <a:solidFill>
                  <a:schemeClr val="bg1"/>
                </a:solidFill>
                <a:latin typeface="+mj-lt"/>
              </a:rPr>
              <a:t>Wir starten </a:t>
            </a:r>
            <a:r>
              <a:rPr lang="en-US" b="1" smtClean="0">
                <a:solidFill>
                  <a:schemeClr val="bg1"/>
                </a:solidFill>
                <a:latin typeface="+mj-lt"/>
              </a:rPr>
              <a:t>pünktlich</a:t>
            </a:r>
            <a:r>
              <a:rPr lang="en-US" smtClean="0">
                <a:solidFill>
                  <a:schemeClr val="bg1"/>
                </a:solidFill>
                <a:latin typeface="+mj-lt"/>
              </a:rPr>
              <a:t> um 9 Uhr</a:t>
            </a:r>
            <a:endParaRPr lang="en-US" dirty="0" err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579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5-Nachmittag: Bugfixes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Folien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223</a:t>
            </a:r>
            <a:r>
              <a:rPr lang="en-US" smtClean="0"/>
              <a:t>: Bitmaske und Werte sollten jetzt gefixt sein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228</a:t>
            </a:r>
            <a:r>
              <a:rPr lang="en-US" smtClean="0"/>
              <a:t>: "RAM" </a:t>
            </a:r>
            <a:r>
              <a:rPr lang="en-US" smtClean="0">
                <a:sym typeface="Wingdings" panose="05000000000000000000" pitchFamily="2" charset="2"/>
              </a:rPr>
              <a:t> "Adressraum"</a:t>
            </a:r>
          </a:p>
          <a:p>
            <a:pPr marL="692150" lvl="1" indent="-342900">
              <a:buFontTx/>
              <a:buChar char="-"/>
            </a:pPr>
            <a:endParaRPr lang="en-US" smtClean="0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b="1" smtClean="0">
                <a:sym typeface="Wingdings" panose="05000000000000000000" pitchFamily="2" charset="2"/>
              </a:rPr>
              <a:t>Aufgaben</a:t>
            </a:r>
          </a:p>
          <a:p>
            <a:pPr marL="692150" lvl="1" indent="-342900">
              <a:buFontTx/>
              <a:buChar char="-"/>
            </a:pPr>
            <a:r>
              <a:rPr lang="en-US" b="1" smtClean="0">
                <a:sym typeface="Wingdings" panose="05000000000000000000" pitchFamily="2" charset="2"/>
              </a:rPr>
              <a:t>20.1 ("Makefiles")</a:t>
            </a:r>
            <a:r>
              <a:rPr lang="en-US" smtClean="0">
                <a:sym typeface="Wingdings" panose="05000000000000000000" pitchFamily="2" charset="2"/>
              </a:rPr>
              <a:t>: Man muss den Standardpfad zur </a:t>
            </a:r>
            <a:r>
              <a:rPr lang="en-US" i="1" smtClean="0">
                <a:sym typeface="Wingdings" panose="05000000000000000000" pitchFamily="2" charset="2"/>
              </a:rPr>
              <a:t>main.exe</a:t>
            </a:r>
            <a:r>
              <a:rPr lang="en-US" smtClean="0">
                <a:sym typeface="Wingdings" panose="05000000000000000000" pitchFamily="2" charset="2"/>
              </a:rPr>
              <a:t> ändern (oder alle Ziele mit dem Präfix "build/" versehen).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sym typeface="Wingdings" panose="05000000000000000000" pitchFamily="2" charset="2"/>
              </a:rPr>
              <a:t>Projekt rechtsklicken -&gt; "Settings -&gt; General"</a:t>
            </a:r>
          </a:p>
          <a:p>
            <a:pPr marL="1060450" lvl="3" indent="-342900">
              <a:buFontTx/>
              <a:buChar char="-"/>
            </a:pPr>
            <a:r>
              <a:rPr lang="en-US" smtClean="0">
                <a:sym typeface="Wingdings" panose="05000000000000000000" pitchFamily="2" charset="2"/>
              </a:rPr>
              <a:t>"Executable to Run/Debug" = $(ProjectPath)/main.exe</a:t>
            </a:r>
          </a:p>
          <a:p>
            <a:pPr marL="1060450" lvl="3" indent="-342900">
              <a:buFontTx/>
              <a:buChar char="-"/>
            </a:pPr>
            <a:r>
              <a:rPr lang="en-US" smtClean="0">
                <a:sym typeface="Wingdings" panose="05000000000000000000" pitchFamily="2" charset="2"/>
              </a:rPr>
              <a:t>"Working Directory" = $(ProjectPath)</a:t>
            </a:r>
          </a:p>
          <a:p>
            <a:pPr marL="692150" lvl="1" indent="-342900">
              <a:buFontTx/>
              <a:buChar char="-"/>
            </a:pPr>
            <a:r>
              <a:rPr lang="en-US" b="1" smtClean="0">
                <a:sym typeface="Wingdings" panose="05000000000000000000" pitchFamily="2" charset="2"/>
              </a:rPr>
              <a:t>21.3</a:t>
            </a:r>
            <a:r>
              <a:rPr lang="en-US" smtClean="0">
                <a:sym typeface="Wingdings" panose="05000000000000000000" pitchFamily="2" charset="2"/>
              </a:rPr>
              <a:t> </a:t>
            </a:r>
            <a:r>
              <a:rPr lang="en-US" b="1" smtClean="0">
                <a:sym typeface="Wingdings" panose="05000000000000000000" pitchFamily="2" charset="2"/>
              </a:rPr>
              <a:t>("C vs. C++")</a:t>
            </a:r>
            <a:r>
              <a:rPr lang="en-US" smtClean="0">
                <a:sym typeface="Wingdings" panose="05000000000000000000" pitchFamily="2" charset="2"/>
              </a:rPr>
              <a:t>: Um das Nullbyte zu überschreiben, muss man auf </a:t>
            </a:r>
          </a:p>
          <a:p>
            <a:pPr marL="881063" lvl="2" indent="-342900">
              <a:buFontTx/>
              <a:buChar char="-"/>
            </a:pPr>
            <a:r>
              <a:rPr lang="en-US" b="1" smtClean="0">
                <a:sym typeface="Wingdings" panose="05000000000000000000" pitchFamily="2" charset="2"/>
              </a:rPr>
              <a:t>buffer[7]</a:t>
            </a:r>
            <a:r>
              <a:rPr lang="en-US" smtClean="0">
                <a:sym typeface="Wingdings" panose="05000000000000000000" pitchFamily="2" charset="2"/>
              </a:rPr>
              <a:t> oder </a:t>
            </a:r>
          </a:p>
          <a:p>
            <a:pPr marL="881063" lvl="2" indent="-342900">
              <a:buFontTx/>
              <a:buChar char="-"/>
            </a:pPr>
            <a:r>
              <a:rPr lang="en-US" b="1" smtClean="0">
                <a:sym typeface="Wingdings" panose="05000000000000000000" pitchFamily="2" charset="2"/>
              </a:rPr>
              <a:t>buffer[strlen(buffer)]</a:t>
            </a:r>
            <a:r>
              <a:rPr lang="en-US" smtClean="0">
                <a:sym typeface="Wingdings" panose="05000000000000000000" pitchFamily="2" charset="2"/>
              </a:rPr>
              <a:t> zugreifen.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0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6: Evaluationsfragen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Versuchsgerät = Entwicklungsumgebung + Microcontrollerboards</a:t>
            </a:r>
          </a:p>
          <a:p>
            <a:endParaRPr lang="en-US" b="1"/>
          </a:p>
          <a:p>
            <a:r>
              <a:rPr lang="en-US" b="1" smtClean="0"/>
              <a:t>Praktikumsgruppe = 1 für Block 1; 2 für Block 2</a:t>
            </a:r>
          </a:p>
          <a:p>
            <a:endParaRPr lang="en-US" b="1"/>
          </a:p>
          <a:p>
            <a:r>
              <a:rPr lang="en-US" b="1" smtClean="0"/>
              <a:t>Fragen für die Evaluation</a:t>
            </a:r>
          </a:p>
          <a:p>
            <a:pPr marL="523875" lvl="1" indent="-342900">
              <a:buFont typeface="+mj-lt"/>
              <a:buAutoNum type="arabicPeriod"/>
            </a:pPr>
            <a:r>
              <a:rPr lang="en-US" smtClean="0"/>
              <a:t>Stärkeren Fokus auf C++(11) legen (= weniger Fokus auf C)?</a:t>
            </a:r>
          </a:p>
          <a:p>
            <a:pPr lvl="2"/>
            <a:r>
              <a:rPr lang="en-US" smtClean="0"/>
              <a:t>"trifft zu" = mehr C++</a:t>
            </a:r>
          </a:p>
          <a:p>
            <a:pPr lvl="2"/>
            <a:r>
              <a:rPr lang="en-US" smtClean="0"/>
              <a:t>"Mitte" = gleich lassen</a:t>
            </a:r>
          </a:p>
          <a:p>
            <a:pPr lvl="2"/>
            <a:r>
              <a:rPr lang="en-US" smtClean="0"/>
              <a:t>"trifft nicht zu" = mehr C</a:t>
            </a:r>
          </a:p>
          <a:p>
            <a:pPr marL="523875" lvl="1" indent="-342900">
              <a:buFont typeface="+mj-lt"/>
              <a:buAutoNum type="arabicPeriod"/>
            </a:pPr>
            <a:r>
              <a:rPr lang="en-US" smtClean="0"/>
              <a:t>Ich hatte vorher keine C++-Kenntnisse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zu" 	= Keine Vorkenntnisse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"Mitte"	= Eigene kleinere Projekte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nicht zu" 	= Sehr erfahrener C++-Programmierer</a:t>
            </a:r>
          </a:p>
          <a:p>
            <a:pPr marL="350838" lvl="2" indent="0">
              <a:buNone/>
              <a:tabLst>
                <a:tab pos="2155825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3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1-Nachmittag: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smtClean="0"/>
              <a:t>Wir sind sehr dankbar für Feedback unter </a:t>
            </a:r>
          </a:p>
          <a:p>
            <a:pPr marL="692150" lvl="1" indent="-342900">
              <a:buFontTx/>
              <a:buChar char="-"/>
            </a:pPr>
            <a:r>
              <a:rPr lang="en-US">
                <a:hlinkClick r:id="rId2"/>
              </a:rPr>
              <a:t>https://github.com/Echtzeitsysteme/tud-cppp</a:t>
            </a:r>
            <a:r>
              <a:rPr lang="en-US" smtClean="0">
                <a:hlinkClick r:id="rId2"/>
              </a:rPr>
              <a:t>/</a:t>
            </a:r>
            <a:r>
              <a:rPr lang="en-US" smtClean="0"/>
              <a:t>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(Auch generelles Feedback)</a:t>
            </a:r>
            <a:r>
              <a:rPr lang="en-US" b="1"/>
              <a:t/>
            </a:r>
            <a:br>
              <a:rPr lang="en-US" b="1"/>
            </a:br>
            <a:endParaRPr lang="en-US" b="1"/>
          </a:p>
          <a:p>
            <a:pPr marL="342900" indent="-342900">
              <a:buFontTx/>
              <a:buChar char="-"/>
            </a:pPr>
            <a:r>
              <a:rPr lang="en-US" b="1" smtClean="0"/>
              <a:t>Am Ende des Tages bitte…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einfach nur abmelden, </a:t>
            </a:r>
            <a:r>
              <a:rPr lang="en-US" smtClean="0"/>
              <a:t>nicht den PC ausschalten</a:t>
            </a:r>
            <a:r>
              <a:rPr lang="en-US" b="1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Ergebnisse sichern</a:t>
            </a:r>
            <a:r>
              <a:rPr lang="en-US" smtClean="0"/>
              <a:t> – wir können leider für nichts außerhalb von %HOME% garantieren.</a:t>
            </a:r>
          </a:p>
          <a:p>
            <a:pPr marL="692150" lvl="1" indent="-342900">
              <a:buFontTx/>
              <a:buChar char="-"/>
            </a:pPr>
            <a:endParaRPr lang="en-US" b="1"/>
          </a:p>
          <a:p>
            <a:pPr marL="342900" indent="-342900">
              <a:buFontTx/>
              <a:buChar char="-"/>
            </a:pPr>
            <a:r>
              <a:rPr lang="en-US" smtClean="0"/>
              <a:t>Beschreibung von </a:t>
            </a:r>
            <a:r>
              <a:rPr lang="en-US" b="1" smtClean="0"/>
              <a:t>Aufgabe 2.2 </a:t>
            </a:r>
            <a:r>
              <a:rPr lang="en-US" smtClean="0"/>
              <a:t>war </a:t>
            </a:r>
            <a:r>
              <a:rPr lang="en-US" b="1" smtClean="0"/>
              <a:t>fehlerhaft </a:t>
            </a:r>
            <a:r>
              <a:rPr lang="en-US" b="1" smtClean="0">
                <a:sym typeface="Wingdings" panose="05000000000000000000" pitchFamily="2" charset="2"/>
              </a:rPr>
              <a:t> Aktualisiert im Übungsblatt in GitHub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26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2-Nachmittag: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Orga</a:t>
            </a:r>
          </a:p>
          <a:p>
            <a:pPr marL="342900" indent="-342900">
              <a:buFontTx/>
              <a:buChar char="-"/>
            </a:pPr>
            <a:r>
              <a:rPr lang="en-US" smtClean="0"/>
              <a:t>Nächster Praktikumstag: </a:t>
            </a:r>
            <a:r>
              <a:rPr lang="en-US" b="1" smtClean="0"/>
              <a:t>Montag </a:t>
            </a:r>
            <a:r>
              <a:rPr lang="en-US" b="1" smtClean="0">
                <a:sym typeface="Wingdings" panose="05000000000000000000" pitchFamily="2" charset="2"/>
              </a:rPr>
              <a:t></a:t>
            </a:r>
            <a:endParaRPr lang="en-US" b="1" smtClean="0"/>
          </a:p>
          <a:p>
            <a:endParaRPr lang="en-US" b="1"/>
          </a:p>
          <a:p>
            <a:r>
              <a:rPr lang="en-US" b="1" smtClean="0"/>
              <a:t>Änderungen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Bugfix für operator=</a:t>
            </a:r>
            <a:endParaRPr lang="en-US" smtClean="0"/>
          </a:p>
          <a:p>
            <a:pPr marL="692150" lvl="1" indent="-342900">
              <a:buFontTx/>
              <a:buChar char="-"/>
            </a:pPr>
            <a:r>
              <a:rPr lang="en-US" smtClean="0"/>
              <a:t>Man benötigt einen Rückgabewert, sodass eine Verkettung möglich wird.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Struktur für Klasse C:</a:t>
            </a:r>
            <a:br>
              <a:rPr lang="en-US" smtClean="0"/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 &amp;operator=(const C &amp;other) { 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/*…*/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return *this;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Bsp.:</a:t>
            </a:r>
            <a:br>
              <a:rPr lang="en-US" smtClean="0"/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 c1,c2,c3; c2 = c3 = c1;</a:t>
            </a:r>
          </a:p>
          <a:p>
            <a:pPr marL="342900" indent="-342900">
              <a:buFontTx/>
              <a:buChar char="-"/>
            </a:pPr>
            <a:r>
              <a:rPr lang="en-US" b="1" smtClean="0"/>
              <a:t>N.B. Changelog online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https://github.com/Echtzeitsysteme/tud-cppp/blob/master/changelog.md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2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3: Rückschau und Warm Up </a:t>
            </a:r>
            <a:r>
              <a:rPr lang="en-US" smtClean="0"/>
              <a:t>(I)</a:t>
            </a:r>
            <a:endParaRPr lang="de-DE" alt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de-DE" altLang="de-DE" smtClean="0"/>
              <a:t>Was ist eigentlich der Typ von "*iP" im Folgenden?</a:t>
            </a:r>
            <a:br>
              <a:rPr lang="de-DE" altLang="de-DE" smtClean="0"/>
            </a:br>
            <a:r>
              <a:rPr lang="de-DE" altLang="de-DE" smtClean="0"/>
              <a:t/>
            </a:r>
            <a:br>
              <a:rPr lang="de-DE" altLang="de-DE" smtClean="0"/>
            </a:b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i = 3;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*iP = &amp;i;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*iP; // &lt;- Type?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&amp;iR = *iP;</a:t>
            </a:r>
          </a:p>
          <a:p>
            <a:pPr eaLnBrk="1" hangingPunct="1">
              <a:spcBef>
                <a:spcPct val="0"/>
              </a:spcBef>
            </a:pP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int i = *iP;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 smtClean="0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der Asterisk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das Ampersand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5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</a:t>
            </a:r>
            <a:r>
              <a:rPr lang="en-US" smtClean="0"/>
              <a:t>3: </a:t>
            </a:r>
            <a:r>
              <a:rPr lang="en-US" dirty="0" err="1"/>
              <a:t>Rückschau</a:t>
            </a:r>
            <a:r>
              <a:rPr lang="en-US" dirty="0"/>
              <a:t> und </a:t>
            </a:r>
            <a:r>
              <a:rPr lang="en-US"/>
              <a:t>Warm </a:t>
            </a:r>
            <a:r>
              <a:rPr lang="en-US" smtClean="0"/>
              <a:t>Up  (II)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504527"/>
          </a:xfrm>
        </p:spPr>
        <p:txBody>
          <a:bodyPr/>
          <a:lstStyle/>
          <a:p>
            <a:r>
              <a:rPr lang="en-US" b="1" dirty="0" smtClean="0"/>
              <a:t>Was </a:t>
            </a:r>
            <a:r>
              <a:rPr lang="en-US" b="1" dirty="0" err="1" smtClean="0"/>
              <a:t>ist</a:t>
            </a:r>
            <a:r>
              <a:rPr lang="en-US" b="1" dirty="0" smtClean="0"/>
              <a:t> </a:t>
            </a:r>
            <a:r>
              <a:rPr lang="en-US" b="1" dirty="0" err="1" smtClean="0"/>
              <a:t>hier</a:t>
            </a:r>
            <a:r>
              <a:rPr lang="en-US" b="1" dirty="0" smtClean="0"/>
              <a:t> </a:t>
            </a:r>
            <a:r>
              <a:rPr lang="en-US" b="1" dirty="0" err="1" smtClean="0"/>
              <a:t>verkehrt</a:t>
            </a:r>
            <a:r>
              <a:rPr lang="en-US" b="1" dirty="0" smtClean="0"/>
              <a:t>? Welches Problem </a:t>
            </a:r>
            <a:r>
              <a:rPr lang="en-US" b="1" dirty="0" err="1" smtClean="0"/>
              <a:t>wird</a:t>
            </a:r>
            <a:r>
              <a:rPr lang="en-US" b="1" dirty="0" smtClean="0"/>
              <a:t> </a:t>
            </a:r>
            <a:r>
              <a:rPr lang="en-US" b="1" err="1" smtClean="0"/>
              <a:t>auftreten</a:t>
            </a:r>
            <a:r>
              <a:rPr lang="en-US" b="1" smtClean="0"/>
              <a:t>?</a:t>
            </a:r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pPr eaLnBrk="1" hangingPunct="1">
              <a:spcBef>
                <a:spcPct val="0"/>
              </a:spcBef>
            </a:pPr>
            <a:endParaRPr lang="en-US" b="1" dirty="0"/>
          </a:p>
          <a:p>
            <a:endParaRPr lang="en-US" b="1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93240" y="1988840"/>
            <a:ext cx="8798348" cy="2088232"/>
            <a:chOff x="1306805" y="1988840"/>
            <a:chExt cx="7584783" cy="1800200"/>
          </a:xfrm>
        </p:grpSpPr>
        <p:sp>
          <p:nvSpPr>
            <p:cNvPr id="4" name="Gefaltete Ecke 3"/>
            <p:cNvSpPr/>
            <p:nvPr/>
          </p:nvSpPr>
          <p:spPr bwMode="auto">
            <a:xfrm>
              <a:off x="1306805" y="1988840"/>
              <a:ext cx="2502216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 main.cpp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include "functions.cpp"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main()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0;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5" name="Gefaltete Ecke 4"/>
            <p:cNvSpPr/>
            <p:nvPr/>
          </p:nvSpPr>
          <p:spPr bwMode="auto">
            <a:xfrm>
              <a:off x="6271084" y="1988840"/>
              <a:ext cx="2620504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//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functions.cpp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#include “functions.hpp”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-12;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sp>
          <p:nvSpPr>
            <p:cNvPr id="6" name="Gefaltete Ecke 5"/>
            <p:cNvSpPr/>
            <p:nvPr/>
          </p:nvSpPr>
          <p:spPr bwMode="auto">
            <a:xfrm>
              <a:off x="3923928" y="1988840"/>
              <a:ext cx="2232248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//functions.hpp</a:t>
              </a:r>
            </a:p>
            <a:p>
              <a:pPr algn="l">
                <a:buSzTx/>
              </a:pPr>
              <a:endParaRPr lang="en-US" sz="1400" dirty="0" smtClean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 smtClean="0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23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</a:t>
            </a:r>
            <a:r>
              <a:rPr lang="en-US" smtClean="0"/>
              <a:t>Warm Up (III)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smtClean="0"/>
              <a:t>C++(11) legen (= weniger Fokus auf C)?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</a:t>
            </a:r>
            <a:r>
              <a:rPr lang="en-US" smtClean="0"/>
              <a:t>von Cypress / 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1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3 – Nachmittag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Welchem Raw Pointer entspricht der folgenden Ausdruck?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::shared_ptr&lt;</a:t>
            </a:r>
            <a:r>
              <a:rPr lang="en-US" b="1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&gt; nobody</a:t>
            </a: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indent="0">
              <a:buNone/>
            </a:pPr>
            <a: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b="1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mtClean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/>
              <a:t>In etwa "</a:t>
            </a:r>
            <a:r>
              <a:rPr lang="en-US" b="1"/>
              <a:t>nullptr</a:t>
            </a:r>
            <a:r>
              <a:rPr lang="en-US"/>
              <a:t>" (s. </a:t>
            </a:r>
            <a:r>
              <a:rPr lang="en-US" smtClean="0"/>
              <a:t>1&amp;2 </a:t>
            </a:r>
            <a:r>
              <a:rPr lang="en-US"/>
              <a:t>hier: </a:t>
            </a:r>
            <a:r>
              <a:rPr lang="en-US" sz="1200">
                <a:hlinkClick r:id="rId2"/>
              </a:rPr>
              <a:t>http://</a:t>
            </a:r>
            <a:r>
              <a:rPr lang="en-US" sz="1200" smtClean="0">
                <a:hlinkClick r:id="rId2"/>
              </a:rPr>
              <a:t>en.cppreference.com/w/cpp/memory/shared_ptr/shared_ptr</a:t>
            </a:r>
            <a:r>
              <a:rPr lang="en-US" sz="1200" smtClean="0"/>
              <a:t> </a:t>
            </a:r>
            <a:r>
              <a:rPr lang="en-US" smtClean="0"/>
              <a:t>)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smtClean="0"/>
              <a:t>Bugfix in </a:t>
            </a:r>
            <a:r>
              <a:rPr lang="en-US" b="1" smtClean="0"/>
              <a:t>Aufgabe 7.5</a:t>
            </a:r>
            <a:r>
              <a:rPr lang="en-US" smtClean="0"/>
              <a:t>: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"</a:t>
            </a:r>
            <a:r>
              <a:rPr lang="en-US" b="1" smtClean="0"/>
              <a:t>List::end()</a:t>
            </a:r>
            <a:r>
              <a:rPr lang="en-US" smtClean="0"/>
              <a:t>" liefert einen ListIterator, der "</a:t>
            </a:r>
            <a:r>
              <a:rPr lang="en-US" b="1" smtClean="0"/>
              <a:t>hinter das Ende zeigt</a:t>
            </a:r>
            <a:r>
              <a:rPr lang="en-US" smtClean="0"/>
              <a:t>" </a:t>
            </a:r>
            <a:br>
              <a:rPr lang="en-US" smtClean="0"/>
            </a:br>
            <a:r>
              <a:rPr lang="en-US" smtClean="0"/>
              <a:t>(</a:t>
            </a:r>
            <a:r>
              <a:rPr lang="en-US" i="1" smtClean="0"/>
              <a:t>past-the end element</a:t>
            </a:r>
            <a:r>
              <a:rPr lang="en-US" smtClean="0"/>
              <a:t>)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Genauer: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List::end()</a:t>
            </a:r>
            <a:r>
              <a:rPr lang="en-US" smtClean="0"/>
              <a:t> liefert denjenigen Iterator, den man nach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getSize()</a:t>
            </a:r>
            <a:r>
              <a:rPr lang="en-US" smtClean="0"/>
              <a:t> Aufrufen von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operator++</a:t>
            </a:r>
            <a:r>
              <a:rPr lang="en-US" smtClean="0"/>
              <a:t> auf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iter = </a:t>
            </a: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::begin()</a:t>
            </a:r>
            <a:r>
              <a:rPr lang="en-US" smtClean="0"/>
              <a:t> erhält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b="1" smtClean="0"/>
              <a:t>Schleifenabbruchbedingung</a:t>
            </a:r>
            <a:r>
              <a:rPr lang="en-US"/>
              <a:t>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"iter != list.end()"</a:t>
            </a:r>
          </a:p>
        </p:txBody>
      </p:sp>
    </p:spTree>
    <p:extLst>
      <p:ext uri="{BB962C8B-B14F-4D97-AF65-F5344CB8AC3E}">
        <p14:creationId xmlns:p14="http://schemas.microsoft.com/office/powerpoint/2010/main" val="59817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5: Anmerkungen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 smtClean="0"/>
              <a:t>Bugfixes in den Folien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Right-Shift-Operator </a:t>
            </a:r>
            <a:r>
              <a:rPr lang="en-US" smtClean="0"/>
              <a:t>"respektiert" </a:t>
            </a:r>
            <a:r>
              <a:rPr lang="en-US" b="1" smtClean="0"/>
              <a:t>Vorzeichen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5 &gt;&gt; 2 </a:t>
            </a:r>
            <a:r>
              <a:rPr lang="en-US" smtClean="0"/>
              <a:t>	</a:t>
            </a:r>
            <a:r>
              <a:rPr lang="en-US" smtClean="0">
                <a:sym typeface="Wingdings" panose="05000000000000000000" pitchFamily="2" charset="2"/>
              </a:rPr>
              <a:t> auffüllen mit '0'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-5 &gt;&gt; 2 </a:t>
            </a:r>
            <a:r>
              <a:rPr lang="en-US" smtClean="0">
                <a:sym typeface="Wingdings" panose="05000000000000000000" pitchFamily="2" charset="2"/>
              </a:rPr>
              <a:t>	 auffüllen mit '1' (bei Zweierkomplementdarstellung)</a:t>
            </a:r>
          </a:p>
          <a:p>
            <a:pPr marL="881063" lvl="2" indent="-342900">
              <a:buFontTx/>
              <a:buChar char="-"/>
            </a:pPr>
            <a:endParaRPr lang="en-US"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en-US" b="1" smtClean="0">
                <a:sym typeface="Wingdings" panose="05000000000000000000" pitchFamily="2" charset="2"/>
              </a:rPr>
              <a:t>Bugfixes in den Übungen</a:t>
            </a:r>
            <a:r>
              <a:rPr lang="en-US" smtClean="0">
                <a:sym typeface="Wingdings" panose="05000000000000000000" pitchFamily="2" charset="2"/>
              </a:rPr>
              <a:t>: Vorlage </a:t>
            </a:r>
            <a:r>
              <a:rPr lang="en-US" i="1" smtClean="0">
                <a:sym typeface="Wingdings" panose="05000000000000000000" pitchFamily="2" charset="2"/>
              </a:rPr>
              <a:t>button.c</a:t>
            </a:r>
          </a:p>
          <a:p>
            <a:pPr marL="881063" lvl="2" indent="-342900">
              <a:buFontTx/>
              <a:buChar char="-"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void setBlueLed(uint8_t status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b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mtClean="0">
                <a:sym typeface="Wingdings" panose="05000000000000000000" pitchFamily="2" charset="2"/>
              </a:rPr>
              <a:t></a:t>
            </a:r>
            <a:br>
              <a:rPr lang="en-US" smtClean="0">
                <a:sym typeface="Wingdings" panose="05000000000000000000" pitchFamily="2" charset="2"/>
              </a:rPr>
            </a:b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tatic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void setBlueLED(uint8_t status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A 21.4: "Nullbyte am Ende überschreiben"</a:t>
            </a:r>
            <a:r>
              <a:rPr lang="en-US" smtClean="0"/>
              <a:t>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… klappt leider nicht </a:t>
            </a:r>
            <a:r>
              <a:rPr lang="en-US" smtClean="0">
                <a:sym typeface="Wingdings" panose="05000000000000000000" pitchFamily="2" charset="2"/>
              </a:rPr>
              <a:t></a:t>
            </a:r>
            <a:endParaRPr lang="en-US" smtClean="0"/>
          </a:p>
          <a:p>
            <a:pPr marL="692150" lvl="1" indent="-342900">
              <a:buFontTx/>
              <a:buChar char="-"/>
            </a:pPr>
            <a:r>
              <a:rPr lang="en-US" smtClean="0"/>
              <a:t>Denn: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mtClean="0"/>
              <a:t> liefert bei uns immer mit '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  <a:r>
              <a:rPr lang="en-US" smtClean="0"/>
              <a:t>' initialisierte Blöcke</a:t>
            </a:r>
            <a:br>
              <a:rPr lang="en-US" smtClean="0"/>
            </a:br>
            <a:r>
              <a:rPr lang="en-US" smtClean="0">
                <a:sym typeface="Wingdings" panose="05000000000000000000" pitchFamily="2" charset="2"/>
              </a:rPr>
              <a:t> Nach dem künstlich eingefügten Zeichen ist wieder ein </a:t>
            </a:r>
            <a:r>
              <a:rPr lang="en-US"/>
              <a:t>'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\0</a:t>
            </a:r>
            <a:r>
              <a:rPr lang="en-US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50279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1356</Words>
  <Application>Microsoft Office PowerPoint</Application>
  <PresentationFormat>Bildschirmpräsentation (4:3)</PresentationFormat>
  <Paragraphs>303</Paragraphs>
  <Slides>25</Slides>
  <Notes>7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25</vt:i4>
      </vt:variant>
    </vt:vector>
  </HeadingPairs>
  <TitlesOfParts>
    <vt:vector size="34" baseType="lpstr">
      <vt:lpstr>Arial</vt:lpstr>
      <vt:lpstr>Bradley Hand ITC</vt:lpstr>
      <vt:lpstr>Consolas</vt:lpstr>
      <vt:lpstr>Courier New</vt:lpstr>
      <vt:lpstr>Lucida Sans Unicode</vt:lpstr>
      <vt:lpstr>Stafford</vt:lpstr>
      <vt:lpstr>Times New Roman</vt:lpstr>
      <vt:lpstr>Wingdings</vt:lpstr>
      <vt:lpstr>FV_Vorlage_SE1_TUCD</vt:lpstr>
      <vt:lpstr>Programmierpraktikum C und C++</vt:lpstr>
      <vt:lpstr>Block 1</vt:lpstr>
      <vt:lpstr>Tag 1-Nachmittag: Anmerkungen</vt:lpstr>
      <vt:lpstr>Tag 2-Nachmittag: Anmerkungen</vt:lpstr>
      <vt:lpstr>Tag 3: Rückschau und Warm Up (I)</vt:lpstr>
      <vt:lpstr>Tag 3: Rückschau und Warm Up  (II) </vt:lpstr>
      <vt:lpstr>Tag 3: Rückschau und Warm Up (III)</vt:lpstr>
      <vt:lpstr>Tag 3 – Nachmittag</vt:lpstr>
      <vt:lpstr>Tag 5: Anmerkungen</vt:lpstr>
      <vt:lpstr>Tag 5: Evaluation und Gastvortrag</vt:lpstr>
      <vt:lpstr>Tag 5: Hinweise zur Klausur</vt:lpstr>
      <vt:lpstr>Tag 6: Evaluationsfragen</vt:lpstr>
      <vt:lpstr>Block 2</vt:lpstr>
      <vt:lpstr>Tag 2: Anmerkungen</vt:lpstr>
      <vt:lpstr>Tag 2: Anmerkungen (II)</vt:lpstr>
      <vt:lpstr>Tag 2-Nachmittag: Deklaration bei Klassen</vt:lpstr>
      <vt:lpstr>Tag 2-Nachmittag: Verschachtelung bei impliziten Konstruktoraufrufen</vt:lpstr>
      <vt:lpstr>Tag 3: Rückschau und Warm Up (I)</vt:lpstr>
      <vt:lpstr>Tag 3: Rückschau und Warm Up  (II) </vt:lpstr>
      <vt:lpstr>Tag 3: Rückschau und Warm Up (III)</vt:lpstr>
      <vt:lpstr>Tag 5: Bugfixes</vt:lpstr>
      <vt:lpstr>Tag 5: Hinweise zur Klausur</vt:lpstr>
      <vt:lpstr>Tag 5: Evaluation und Gastvortrag</vt:lpstr>
      <vt:lpstr>Tag 5-Nachmittag: Bugfixes</vt:lpstr>
      <vt:lpstr>Tag 6: Evaluationsfragen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1125</cp:revision>
  <dcterms:created xsi:type="dcterms:W3CDTF">2008-08-19T13:25:11Z</dcterms:created>
  <dcterms:modified xsi:type="dcterms:W3CDTF">2017-09-21T10:59:34Z</dcterms:modified>
</cp:coreProperties>
</file>