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454" r:id="rId2"/>
    <p:sldId id="470" r:id="rId3"/>
    <p:sldId id="463" r:id="rId4"/>
    <p:sldId id="499" r:id="rId5"/>
    <p:sldId id="479" r:id="rId6"/>
    <p:sldId id="498" r:id="rId7"/>
    <p:sldId id="481" r:id="rId8"/>
    <p:sldId id="480" r:id="rId9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470"/>
            <p14:sldId id="463"/>
            <p14:sldId id="499"/>
            <p14:sldId id="479"/>
            <p14:sldId id="498"/>
            <p14:sldId id="481"/>
            <p14:sldId id="4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005AA9"/>
    <a:srgbClr val="F7A25B"/>
    <a:srgbClr val="F7A25A"/>
    <a:srgbClr val="7BB5EC"/>
    <a:srgbClr val="F7FC28"/>
    <a:srgbClr val="FC7428"/>
    <a:srgbClr val="FC6528"/>
    <a:srgbClr val="FF7B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82104" autoAdjust="0"/>
  </p:normalViewPr>
  <p:slideViewPr>
    <p:cSldViewPr>
      <p:cViewPr varScale="1">
        <p:scale>
          <a:sx n="70" d="100"/>
          <a:sy n="70" d="100"/>
        </p:scale>
        <p:origin x="1762" y="38"/>
      </p:cViewPr>
      <p:guideLst>
        <p:guide orient="horz" pos="1525"/>
        <p:guide pos="431"/>
      </p:guideLst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de-DE" altLang="de-DE" b="1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</a:t>
            </a:r>
            <a:r>
              <a:rPr lang="en-US" sz="800" smtClean="0"/>
              <a:t>slides 2014-2017 </a:t>
            </a:r>
            <a:r>
              <a:rPr lang="en-US" sz="800" dirty="0" smtClean="0"/>
              <a:t>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715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304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2018-08-27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9" r:id="rId11"/>
    <p:sldLayoutId id="214748409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Feedback und Warm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1-Nachmittag: Anmerkungen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smtClean="0"/>
              <a:t>Am Ende des Tages bitte…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nur abmelden, </a:t>
            </a:r>
            <a:r>
              <a:rPr lang="en-US" smtClean="0"/>
              <a:t>nicht den PC ausschalten</a:t>
            </a:r>
            <a:r>
              <a:rPr lang="en-US" b="1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en-US" b="1" smtClean="0"/>
              <a:t>… Ergebnisse sichern</a:t>
            </a:r>
            <a:r>
              <a:rPr lang="en-US" smtClean="0"/>
              <a:t> – wir können leider für nichts außerhalb von %HOME% garantieren.</a:t>
            </a:r>
          </a:p>
          <a:p>
            <a:pPr marL="692150" lvl="1" indent="-342900">
              <a:buFontTx/>
              <a:buChar char="-"/>
            </a:pPr>
            <a:endParaRPr lang="de-DE"/>
          </a:p>
          <a:p>
            <a:pPr marL="342900" indent="-342900">
              <a:buFontTx/>
              <a:buChar char="-"/>
            </a:pPr>
            <a:r>
              <a:rPr lang="de-DE" smtClean="0"/>
              <a:t>Der PC-Pool hat eine </a:t>
            </a:r>
            <a:r>
              <a:rPr lang="de-DE" b="1" smtClean="0"/>
              <a:t>Klimaanlage</a:t>
            </a:r>
            <a:r>
              <a:rPr lang="de-DE" smtClean="0"/>
              <a:t>.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Falls </a:t>
            </a:r>
            <a:r>
              <a:rPr lang="de-DE" b="1" smtClean="0"/>
              <a:t>zu kalt oder warm</a:t>
            </a:r>
            <a:r>
              <a:rPr lang="de-DE" smtClean="0"/>
              <a:t>, bitte Bescheid sagen!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Bitte die </a:t>
            </a:r>
            <a:r>
              <a:rPr lang="de-DE" b="1" smtClean="0"/>
              <a:t>Türen anlehnen</a:t>
            </a:r>
            <a:r>
              <a:rPr lang="de-DE" smtClean="0"/>
              <a:t>.</a:t>
            </a:r>
            <a:endParaRPr lang="en-US" smtClean="0"/>
          </a:p>
          <a:p>
            <a:pPr marL="692150" lvl="1" indent="-342900">
              <a:buFontTx/>
              <a:buChar char="-"/>
            </a:pPr>
            <a:endParaRPr lang="en-US" smtClean="0"/>
          </a:p>
          <a:p>
            <a:pPr marL="342900" indent="-342900">
              <a:buFontTx/>
              <a:buChar char="-"/>
            </a:pPr>
            <a:r>
              <a:rPr lang="en-US" b="1" smtClean="0"/>
              <a:t>Danke fürs Feedback! </a:t>
            </a:r>
            <a:br>
              <a:rPr lang="en-US" b="1" smtClean="0"/>
            </a:br>
            <a:r>
              <a:rPr lang="en-US" smtClean="0"/>
              <a:t>Es gibt ein paar Bugfixes</a:t>
            </a:r>
          </a:p>
          <a:p>
            <a:pPr marL="692150" lvl="1" indent="-342900">
              <a:buFontTx/>
              <a:buChar char="-"/>
            </a:pPr>
            <a:r>
              <a:rPr lang="de-DE" smtClean="0"/>
              <a:t>Siehe </a:t>
            </a:r>
            <a:r>
              <a:rPr lang="de-DE" b="1" smtClean="0"/>
              <a:t>changelog.txt</a:t>
            </a:r>
            <a:endParaRPr lang="en-US" b="1" smtClean="0"/>
          </a:p>
        </p:txBody>
      </p:sp>
    </p:spTree>
    <p:extLst>
      <p:ext uri="{BB962C8B-B14F-4D97-AF65-F5344CB8AC3E}">
        <p14:creationId xmlns:p14="http://schemas.microsoft.com/office/powerpoint/2010/main" val="24126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Tag 2-Vormittag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smtClean="0"/>
              <a:t>Bugfix</a:t>
            </a:r>
            <a:r>
              <a:rPr lang="de-DE" smtClean="0"/>
              <a:t>: Folie 80</a:t>
            </a:r>
          </a:p>
          <a:p>
            <a:endParaRPr lang="de-DE" altLang="de-DE" u="sng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j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&amp;i; // </a:t>
            </a:r>
            <a:r>
              <a:rPr lang="de-DE" altLang="de-DE">
                <a:solidFill>
                  <a:srgbClr val="FF0000"/>
                </a:solidFill>
                <a:latin typeface="Consolas" pitchFamily="49" charset="0"/>
              </a:rPr>
              <a:t>✘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invalid conversion from const int* to 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int</a:t>
            </a:r>
          </a:p>
          <a:p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/>
              <a:t>Aber</a:t>
            </a:r>
            <a:br>
              <a:rPr lang="de-DE" altLang="de-DE" b="1" smtClean="0"/>
            </a:br>
            <a:endParaRPr lang="de-DE" altLang="de-DE" b="1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b="1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 = 42;</a:t>
            </a:r>
            <a:endParaRPr lang="de-DE" altLang="de-DE">
              <a:solidFill>
                <a:srgbClr val="7F0055"/>
              </a:solidFill>
              <a:latin typeface="Consolas" pitchFamily="49" charset="0"/>
            </a:endParaRPr>
          </a:p>
          <a:p>
            <a:endParaRPr lang="de-DE" altLang="de-DE" b="1" smtClean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const int *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iP1 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(*iP1)++; </a:t>
            </a:r>
            <a:r>
              <a:rPr lang="de-DE" altLang="de-DE" sz="2400">
                <a:solidFill>
                  <a:srgbClr val="FF0000"/>
                </a:solidFill>
                <a:latin typeface="Consolas" pitchFamily="49" charset="0"/>
              </a:rPr>
              <a:t>✘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mtClean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altLang="de-DE" b="1" smtClean="0">
                <a:solidFill>
                  <a:srgbClr val="7F0055"/>
                </a:solidFill>
                <a:latin typeface="Consolas" pitchFamily="49" charset="0"/>
              </a:rPr>
              <a:t>int </a:t>
            </a:r>
            <a:r>
              <a:rPr lang="de-DE" altLang="de-DE" b="1">
                <a:solidFill>
                  <a:srgbClr val="7F0055"/>
                </a:solidFill>
                <a:latin typeface="Consolas" pitchFamily="49" charset="0"/>
              </a:rPr>
              <a:t>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 </a:t>
            </a: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= &amp;i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mtClean="0">
                <a:solidFill>
                  <a:srgbClr val="000000"/>
                </a:solidFill>
                <a:latin typeface="Consolas" pitchFamily="49" charset="0"/>
              </a:rPr>
              <a:t>iP2)++; </a:t>
            </a:r>
            <a:r>
              <a:rPr lang="de-DE" altLang="de-DE" sz="2400">
                <a:solidFill>
                  <a:srgbClr val="00B050"/>
                </a:solidFill>
                <a:latin typeface="Consolas" pitchFamily="49" charset="0"/>
              </a:rPr>
              <a:t>✔</a:t>
            </a:r>
            <a:endParaRPr lang="de-DE" altLang="de-DE">
              <a:solidFill>
                <a:srgbClr val="000000"/>
              </a:solidFill>
              <a:latin typeface="Consolas" pitchFamily="49" charset="0"/>
            </a:endParaRPr>
          </a:p>
          <a:p>
            <a:endParaRPr lang="de-DE" altLang="de-DE" smtClean="0">
              <a:solidFill>
                <a:srgbClr val="00B050"/>
              </a:solidFill>
              <a:latin typeface="Consolas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</a:t>
            </a:r>
            <a:r>
              <a:rPr lang="en-US" smtClean="0"/>
              <a:t>3-Vormittag: Ankündigung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b="1" smtClean="0"/>
              <a:t>Evaluation am Mittwoch</a:t>
            </a:r>
            <a:r>
              <a:rPr lang="en-US" smtClean="0"/>
              <a:t>: Zusatzfragen</a:t>
            </a:r>
            <a:endParaRPr lang="en-US" smtClean="0"/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Stärkerer Fokus auf C++(11) legen (= weniger Fokus auf C)?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smtClean="0"/>
              <a:t>Selbsteinschätzung deiner C++-Kenntnisse (1=Keine Vorkenntnisse, 3=Eigene kleinere Projekte, 5=Sehr erfahrener C++-Programmierer)</a:t>
            </a:r>
          </a:p>
          <a:p>
            <a:pPr marL="69215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b="1" dirty="0" err="1" smtClean="0"/>
              <a:t>Gastvortrag</a:t>
            </a:r>
            <a:r>
              <a:rPr lang="en-US" b="1" dirty="0" smtClean="0"/>
              <a:t> </a:t>
            </a:r>
            <a:r>
              <a:rPr lang="en-US" b="1" smtClean="0"/>
              <a:t>am </a:t>
            </a:r>
            <a:r>
              <a:rPr lang="en-US" b="1" smtClean="0"/>
              <a:t>Mittwoch</a:t>
            </a:r>
            <a:r>
              <a:rPr lang="en-US" smtClean="0"/>
              <a:t>: </a:t>
            </a:r>
            <a:r>
              <a:rPr lang="en-US" dirty="0" smtClean="0"/>
              <a:t>Holger Wech </a:t>
            </a:r>
            <a:r>
              <a:rPr lang="en-US" smtClean="0"/>
              <a:t>von </a:t>
            </a:r>
            <a:r>
              <a:rPr lang="en-US" smtClean="0"/>
              <a:t>Cypress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1475656" y="3968750"/>
            <a:ext cx="4992961" cy="1865682"/>
            <a:chOff x="1475656" y="4521395"/>
            <a:chExt cx="4992961" cy="186568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56" y="4521395"/>
              <a:ext cx="4824536" cy="1865682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 bwMode="auto">
            <a:xfrm>
              <a:off x="4139952" y="5805264"/>
              <a:ext cx="2328665" cy="1701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rtlCol="0" anchor="ctr">
              <a:spAutoFit/>
            </a:bodyPr>
            <a:lstStyle/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US" sz="1400" dirty="0" err="1">
                <a:solidFill>
                  <a:srgbClr val="7F0055"/>
                </a:solidFill>
                <a:latin typeface="Consolas" pitchFamily="49" charset="0"/>
              </a:endParaRPr>
            </a:p>
          </p:txBody>
        </p:sp>
      </p:grpSp>
      <p:sp>
        <p:nvSpPr>
          <p:cNvPr id="7" name="Abgerundete rechteckige Legende 6"/>
          <p:cNvSpPr/>
          <p:nvPr/>
        </p:nvSpPr>
        <p:spPr bwMode="auto">
          <a:xfrm>
            <a:off x="6300887" y="3995018"/>
            <a:ext cx="2448272" cy="672241"/>
          </a:xfrm>
          <a:prstGeom prst="wedgeRoundRectCallout">
            <a:avLst>
              <a:gd name="adj1" fmla="val -64124"/>
              <a:gd name="adj2" fmla="val 39314"/>
              <a:gd name="adj3" fmla="val 16667"/>
            </a:avLst>
          </a:prstGeom>
          <a:ln>
            <a:headEnd/>
            <a:tailEnd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mtClean="0">
                <a:solidFill>
                  <a:schemeClr val="bg1"/>
                </a:solidFill>
                <a:latin typeface="+mj-lt"/>
              </a:rPr>
              <a:t>Wir starten </a:t>
            </a:r>
            <a:r>
              <a:rPr lang="en-US" b="1" smtClean="0">
                <a:solidFill>
                  <a:schemeClr val="bg1"/>
                </a:solidFill>
                <a:latin typeface="+mj-lt"/>
              </a:rPr>
              <a:t>pünktlich</a:t>
            </a:r>
            <a:r>
              <a:rPr lang="en-US" smtClean="0">
                <a:solidFill>
                  <a:schemeClr val="bg1"/>
                </a:solidFill>
                <a:latin typeface="+mj-lt"/>
              </a:rPr>
              <a:t> um 9 Uhr</a:t>
            </a:r>
            <a:endParaRPr lang="en-US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55" y="5008848"/>
            <a:ext cx="2707204" cy="8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Tag </a:t>
            </a:r>
            <a:r>
              <a:rPr lang="en-US" smtClean="0"/>
              <a:t>3-Nachmittag: </a:t>
            </a:r>
            <a:r>
              <a:rPr lang="en-US" smtClean="0"/>
              <a:t>Anmerkungen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Auf den Pool-PCs liegt ein relative aktueller Stand des Repositories</a:t>
            </a:r>
            <a:endParaRPr lang="en-US"/>
          </a:p>
          <a:p>
            <a:endParaRPr lang="en-US" smtClean="0"/>
          </a:p>
          <a:p>
            <a:r>
              <a:rPr lang="en-US" smtClean="0"/>
              <a:t>Ort: C:\VMs\tud-cppp.zip</a:t>
            </a:r>
          </a:p>
          <a:p>
            <a:endParaRPr lang="en-US"/>
          </a:p>
          <a:p>
            <a:r>
              <a:rPr lang="en-US" smtClean="0"/>
              <a:t>Zum Aktualisieren und Verwenden:</a:t>
            </a:r>
          </a:p>
          <a:p>
            <a:pPr marL="457200" indent="-457200">
              <a:buAutoNum type="arabicPeriod"/>
            </a:pPr>
            <a:r>
              <a:rPr lang="en-US" smtClean="0"/>
              <a:t>Entpacken</a:t>
            </a:r>
          </a:p>
          <a:p>
            <a:pPr marL="457200" indent="-457200">
              <a:buAutoNum type="arabicPeriod"/>
            </a:pPr>
            <a:r>
              <a:rPr lang="en-US" smtClean="0"/>
              <a:t>Rechts-Klick </a:t>
            </a:r>
            <a:r>
              <a:rPr lang="en-US" smtClean="0">
                <a:sym typeface="Wingdings" panose="05000000000000000000" pitchFamily="2" charset="2"/>
              </a:rPr>
              <a:t>TortoiseGit Pull</a:t>
            </a:r>
          </a:p>
          <a:p>
            <a:pPr marL="457200" indent="-457200">
              <a:buAutoNum type="arabicPeriod"/>
            </a:pPr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ym typeface="Wingdings" panose="05000000000000000000" pitchFamily="2" charset="2"/>
              </a:rPr>
              <a:t>Dieses Repo wird erst f</a:t>
            </a:r>
            <a:r>
              <a:rPr lang="de-DE" smtClean="0">
                <a:sym typeface="Wingdings" panose="05000000000000000000" pitchFamily="2" charset="2"/>
              </a:rPr>
              <a:t>ür die Microcontroller-Entwicklung gebraucht.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 b="1"/>
              <a:t>Wo finde ich WinIDEA? </a:t>
            </a:r>
            <a:r>
              <a:rPr lang="de-DE"/>
              <a:t>C:\PortableApps\iSYSTEM\winIDEAOpen9\winIDEA.exe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de-DE" altLang="de-DE"/>
              <a:t>Tag </a:t>
            </a:r>
            <a:r>
              <a:rPr lang="de-DE" altLang="de-DE" smtClean="0"/>
              <a:t>5: </a:t>
            </a:r>
            <a:r>
              <a:rPr lang="en-US"/>
              <a:t>Hinweise zur Klausur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55825" algn="l"/>
              </a:tabLst>
            </a:pPr>
            <a:r>
              <a:rPr lang="en-US" b="1"/>
              <a:t>Hinweise zur Klausur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Wir gehen davon aus, dass </a:t>
            </a:r>
            <a:r>
              <a:rPr lang="en-US" b="1"/>
              <a:t>alle nicht-optionalen Übungen </a:t>
            </a:r>
            <a:r>
              <a:rPr lang="en-US" smtClean="0"/>
              <a:t>bearbeitet </a:t>
            </a:r>
            <a:r>
              <a:rPr lang="en-US"/>
              <a:t>wurden </a:t>
            </a:r>
            <a:r>
              <a:rPr lang="en-US" b="1"/>
              <a:t>und</a:t>
            </a:r>
            <a:r>
              <a:rPr lang="en-US"/>
              <a:t> alle Folien soweit verstanden wurden.</a:t>
            </a:r>
          </a:p>
          <a:p>
            <a:pPr lvl="1">
              <a:tabLst>
                <a:tab pos="2155825" algn="l"/>
              </a:tabLst>
            </a:pPr>
            <a:r>
              <a:rPr lang="en-US"/>
              <a:t>Es wird ein </a:t>
            </a:r>
            <a:r>
              <a:rPr lang="en-US" b="1"/>
              <a:t>Codehandout</a:t>
            </a:r>
            <a:r>
              <a:rPr lang="en-US"/>
              <a:t> geben, in dem für bestimmte Funktionen/Datentypen/Methoden eine Beschreibung vorliegt.</a:t>
            </a:r>
          </a:p>
          <a:p>
            <a:pPr lvl="2">
              <a:tabLst>
                <a:tab pos="2155825" algn="l"/>
              </a:tabLst>
            </a:pPr>
            <a:r>
              <a:rPr lang="en-US" b="1"/>
              <a:t>NICHT </a:t>
            </a: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std::vector&lt;T&gt;::push_back</a:t>
            </a:r>
          </a:p>
          <a:p>
            <a:pPr lvl="2">
              <a:tabLst>
                <a:tab pos="2155825" algn="l"/>
              </a:tabLst>
            </a:pPr>
            <a:r>
              <a:rPr lang="en-US"/>
              <a:t>Zu erwarten ist bspw.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std::string::find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Tag </a:t>
            </a:r>
            <a:r>
              <a:rPr lang="de-DE" altLang="de-DE" smtClean="0"/>
              <a:t>5: </a:t>
            </a:r>
            <a:r>
              <a:rPr lang="de-DE" altLang="de-DE" smtClean="0"/>
              <a:t>Evaluationsfragen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Versuchsgerät = Entwicklungsumgebung + Microcontrollerboards</a:t>
            </a:r>
          </a:p>
          <a:p>
            <a:endParaRPr lang="en-US" b="1"/>
          </a:p>
          <a:p>
            <a:r>
              <a:rPr lang="en-US" b="1" smtClean="0"/>
              <a:t>Praktikumsgruppe = 1 für Block 1; 2 für Block 2</a:t>
            </a:r>
          </a:p>
          <a:p>
            <a:endParaRPr lang="en-US" b="1"/>
          </a:p>
          <a:p>
            <a:r>
              <a:rPr lang="en-US" b="1" smtClean="0"/>
              <a:t>Fragen für die Evaluation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Stärkeren Fokus auf C++(11) legen (= weniger Fokus auf C)?</a:t>
            </a:r>
          </a:p>
          <a:p>
            <a:pPr lvl="2"/>
            <a:r>
              <a:rPr lang="en-US" smtClean="0"/>
              <a:t>"trifft zu" = mehr C++</a:t>
            </a:r>
          </a:p>
          <a:p>
            <a:pPr lvl="2"/>
            <a:r>
              <a:rPr lang="en-US" smtClean="0"/>
              <a:t>"Mitte" = gleich lassen</a:t>
            </a:r>
          </a:p>
          <a:p>
            <a:pPr lvl="2"/>
            <a:r>
              <a:rPr lang="en-US" smtClean="0"/>
              <a:t>"trifft nicht zu" = mehr C</a:t>
            </a:r>
          </a:p>
          <a:p>
            <a:pPr marL="523875" lvl="1" indent="-342900">
              <a:buFont typeface="+mj-lt"/>
              <a:buAutoNum type="arabicPeriod"/>
            </a:pPr>
            <a:r>
              <a:rPr lang="en-US" smtClean="0"/>
              <a:t>Ich hatte vorher keine C++-Kenntnisse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zu" 	= Keine Vorkenntnisse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"Mitte"	= Eigene kleinere Projekte</a:t>
            </a:r>
          </a:p>
          <a:p>
            <a:pPr lvl="2">
              <a:tabLst>
                <a:tab pos="2155825" algn="l"/>
              </a:tabLst>
            </a:pPr>
            <a:r>
              <a:rPr lang="en-US" smtClean="0"/>
              <a:t>"trifft nicht zu" 	= Sehr erfahrener C++-Programmierer</a:t>
            </a:r>
          </a:p>
          <a:p>
            <a:pPr marL="350838" lvl="2" indent="0">
              <a:buNone/>
              <a:tabLst>
                <a:tab pos="215582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1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346</Words>
  <Application>Microsoft Office PowerPoint</Application>
  <PresentationFormat>Bildschirmpräsentation (4:3)</PresentationFormat>
  <Paragraphs>68</Paragraphs>
  <Slides>8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Bradley Hand ITC</vt:lpstr>
      <vt:lpstr>Consolas</vt:lpstr>
      <vt:lpstr>Lucida Sans Unicode</vt:lpstr>
      <vt:lpstr>Stafford</vt:lpstr>
      <vt:lpstr>Times New Roman</vt:lpstr>
      <vt:lpstr>Wingdings</vt:lpstr>
      <vt:lpstr>FV_Vorlage_SE1_TUCD</vt:lpstr>
      <vt:lpstr>Programmierpraktikum C und C++</vt:lpstr>
      <vt:lpstr>Block 1</vt:lpstr>
      <vt:lpstr>Tag 1-Nachmittag: Anmerkungen</vt:lpstr>
      <vt:lpstr>Tag 2-Vormittag</vt:lpstr>
      <vt:lpstr>Tag 3-Vormittag: Ankündigung</vt:lpstr>
      <vt:lpstr>Tag 3-Nachmittag: Anmerkungen</vt:lpstr>
      <vt:lpstr>Tag 5: Hinweise zur Klausur</vt:lpstr>
      <vt:lpstr>Tag 5: Evaluationsfragen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1136</cp:revision>
  <dcterms:created xsi:type="dcterms:W3CDTF">2008-08-19T13:25:11Z</dcterms:created>
  <dcterms:modified xsi:type="dcterms:W3CDTF">2018-08-27T07:55:57Z</dcterms:modified>
</cp:coreProperties>
</file>