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32"/>
  </p:notesMasterIdLst>
  <p:handoutMasterIdLst>
    <p:handoutMasterId r:id="rId233"/>
  </p:handoutMasterIdLst>
  <p:sldIdLst>
    <p:sldId id="454" r:id="rId2"/>
    <p:sldId id="277" r:id="rId3"/>
    <p:sldId id="276" r:id="rId4"/>
    <p:sldId id="274" r:id="rId5"/>
    <p:sldId id="450" r:id="rId6"/>
    <p:sldId id="456" r:id="rId7"/>
    <p:sldId id="493" r:id="rId8"/>
    <p:sldId id="265" r:id="rId9"/>
    <p:sldId id="533" r:id="rId10"/>
    <p:sldId id="259" r:id="rId11"/>
    <p:sldId id="510" r:id="rId12"/>
    <p:sldId id="534" r:id="rId13"/>
    <p:sldId id="511" r:id="rId14"/>
    <p:sldId id="512" r:id="rId15"/>
    <p:sldId id="528" r:id="rId16"/>
    <p:sldId id="529" r:id="rId17"/>
    <p:sldId id="530" r:id="rId18"/>
    <p:sldId id="531" r:id="rId19"/>
    <p:sldId id="532" r:id="rId20"/>
    <p:sldId id="457" r:id="rId21"/>
    <p:sldId id="279" r:id="rId22"/>
    <p:sldId id="449" r:id="rId23"/>
    <p:sldId id="280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455" r:id="rId37"/>
    <p:sldId id="296" r:id="rId38"/>
    <p:sldId id="506" r:id="rId39"/>
    <p:sldId id="535" r:id="rId40"/>
    <p:sldId id="297" r:id="rId41"/>
    <p:sldId id="525" r:id="rId42"/>
    <p:sldId id="469" r:id="rId43"/>
    <p:sldId id="527" r:id="rId44"/>
    <p:sldId id="298" r:id="rId45"/>
    <p:sldId id="299" r:id="rId46"/>
    <p:sldId id="300" r:id="rId47"/>
    <p:sldId id="524" r:id="rId48"/>
    <p:sldId id="543" r:id="rId49"/>
    <p:sldId id="487" r:id="rId50"/>
    <p:sldId id="488" r:id="rId51"/>
    <p:sldId id="489" r:id="rId52"/>
    <p:sldId id="490" r:id="rId53"/>
    <p:sldId id="507" r:id="rId54"/>
    <p:sldId id="508" r:id="rId55"/>
    <p:sldId id="494" r:id="rId56"/>
    <p:sldId id="492" r:id="rId57"/>
    <p:sldId id="501" r:id="rId58"/>
    <p:sldId id="498" r:id="rId59"/>
    <p:sldId id="542" r:id="rId60"/>
    <p:sldId id="303" r:id="rId61"/>
    <p:sldId id="304" r:id="rId62"/>
    <p:sldId id="474" r:id="rId63"/>
    <p:sldId id="305" r:id="rId64"/>
    <p:sldId id="307" r:id="rId65"/>
    <p:sldId id="308" r:id="rId66"/>
    <p:sldId id="309" r:id="rId67"/>
    <p:sldId id="310" r:id="rId68"/>
    <p:sldId id="311" r:id="rId69"/>
    <p:sldId id="443" r:id="rId70"/>
    <p:sldId id="312" r:id="rId71"/>
    <p:sldId id="513" r:id="rId72"/>
    <p:sldId id="544" r:id="rId73"/>
    <p:sldId id="545" r:id="rId74"/>
    <p:sldId id="313" r:id="rId75"/>
    <p:sldId id="515" r:id="rId76"/>
    <p:sldId id="516" r:id="rId77"/>
    <p:sldId id="314" r:id="rId78"/>
    <p:sldId id="315" r:id="rId79"/>
    <p:sldId id="476" r:id="rId80"/>
    <p:sldId id="318" r:id="rId81"/>
    <p:sldId id="514" r:id="rId82"/>
    <p:sldId id="319" r:id="rId83"/>
    <p:sldId id="316" r:id="rId84"/>
    <p:sldId id="317" r:id="rId85"/>
    <p:sldId id="444" r:id="rId86"/>
    <p:sldId id="320" r:id="rId87"/>
    <p:sldId id="321" r:id="rId88"/>
    <p:sldId id="499" r:id="rId89"/>
    <p:sldId id="496" r:id="rId90"/>
    <p:sldId id="322" r:id="rId91"/>
    <p:sldId id="323" r:id="rId92"/>
    <p:sldId id="324" r:id="rId93"/>
    <p:sldId id="325" r:id="rId94"/>
    <p:sldId id="326" r:id="rId95"/>
    <p:sldId id="327" r:id="rId96"/>
    <p:sldId id="495" r:id="rId97"/>
    <p:sldId id="328" r:id="rId98"/>
    <p:sldId id="329" r:id="rId99"/>
    <p:sldId id="475" r:id="rId100"/>
    <p:sldId id="517" r:id="rId101"/>
    <p:sldId id="330" r:id="rId102"/>
    <p:sldId id="331" r:id="rId103"/>
    <p:sldId id="332" r:id="rId104"/>
    <p:sldId id="458" r:id="rId105"/>
    <p:sldId id="333" r:id="rId106"/>
    <p:sldId id="334" r:id="rId107"/>
    <p:sldId id="335" r:id="rId108"/>
    <p:sldId id="336" r:id="rId109"/>
    <p:sldId id="337" r:id="rId110"/>
    <p:sldId id="338" r:id="rId111"/>
    <p:sldId id="340" r:id="rId112"/>
    <p:sldId id="341" r:id="rId113"/>
    <p:sldId id="342" r:id="rId114"/>
    <p:sldId id="343" r:id="rId115"/>
    <p:sldId id="345" r:id="rId116"/>
    <p:sldId id="344" r:id="rId117"/>
    <p:sldId id="483" r:id="rId118"/>
    <p:sldId id="347" r:id="rId119"/>
    <p:sldId id="348" r:id="rId120"/>
    <p:sldId id="349" r:id="rId121"/>
    <p:sldId id="350" r:id="rId122"/>
    <p:sldId id="351" r:id="rId123"/>
    <p:sldId id="521" r:id="rId124"/>
    <p:sldId id="352" r:id="rId125"/>
    <p:sldId id="353" r:id="rId126"/>
    <p:sldId id="470" r:id="rId127"/>
    <p:sldId id="477" r:id="rId128"/>
    <p:sldId id="354" r:id="rId129"/>
    <p:sldId id="358" r:id="rId130"/>
    <p:sldId id="356" r:id="rId131"/>
    <p:sldId id="359" r:id="rId132"/>
    <p:sldId id="361" r:id="rId133"/>
    <p:sldId id="362" r:id="rId134"/>
    <p:sldId id="364" r:id="rId135"/>
    <p:sldId id="365" r:id="rId136"/>
    <p:sldId id="367" r:id="rId137"/>
    <p:sldId id="368" r:id="rId138"/>
    <p:sldId id="369" r:id="rId139"/>
    <p:sldId id="370" r:id="rId140"/>
    <p:sldId id="441" r:id="rId141"/>
    <p:sldId id="371" r:id="rId142"/>
    <p:sldId id="372" r:id="rId143"/>
    <p:sldId id="373" r:id="rId144"/>
    <p:sldId id="374" r:id="rId145"/>
    <p:sldId id="376" r:id="rId146"/>
    <p:sldId id="460" r:id="rId147"/>
    <p:sldId id="377" r:id="rId148"/>
    <p:sldId id="464" r:id="rId149"/>
    <p:sldId id="380" r:id="rId150"/>
    <p:sldId id="381" r:id="rId151"/>
    <p:sldId id="382" r:id="rId152"/>
    <p:sldId id="383" r:id="rId153"/>
    <p:sldId id="526" r:id="rId154"/>
    <p:sldId id="384" r:id="rId155"/>
    <p:sldId id="379" r:id="rId156"/>
    <p:sldId id="461" r:id="rId157"/>
    <p:sldId id="387" r:id="rId158"/>
    <p:sldId id="388" r:id="rId159"/>
    <p:sldId id="389" r:id="rId160"/>
    <p:sldId id="459" r:id="rId161"/>
    <p:sldId id="465" r:id="rId162"/>
    <p:sldId id="392" r:id="rId163"/>
    <p:sldId id="393" r:id="rId164"/>
    <p:sldId id="394" r:id="rId165"/>
    <p:sldId id="395" r:id="rId166"/>
    <p:sldId id="396" r:id="rId167"/>
    <p:sldId id="397" r:id="rId168"/>
    <p:sldId id="398" r:id="rId169"/>
    <p:sldId id="478" r:id="rId170"/>
    <p:sldId id="399" r:id="rId171"/>
    <p:sldId id="400" r:id="rId172"/>
    <p:sldId id="401" r:id="rId173"/>
    <p:sldId id="402" r:id="rId174"/>
    <p:sldId id="466" r:id="rId175"/>
    <p:sldId id="403" r:id="rId176"/>
    <p:sldId id="404" r:id="rId177"/>
    <p:sldId id="405" r:id="rId178"/>
    <p:sldId id="408" r:id="rId179"/>
    <p:sldId id="522" r:id="rId180"/>
    <p:sldId id="503" r:id="rId181"/>
    <p:sldId id="406" r:id="rId182"/>
    <p:sldId id="472" r:id="rId183"/>
    <p:sldId id="407" r:id="rId184"/>
    <p:sldId id="409" r:id="rId185"/>
    <p:sldId id="410" r:id="rId186"/>
    <p:sldId id="411" r:id="rId187"/>
    <p:sldId id="413" r:id="rId188"/>
    <p:sldId id="414" r:id="rId189"/>
    <p:sldId id="415" r:id="rId190"/>
    <p:sldId id="416" r:id="rId191"/>
    <p:sldId id="417" r:id="rId192"/>
    <p:sldId id="418" r:id="rId193"/>
    <p:sldId id="419" r:id="rId194"/>
    <p:sldId id="420" r:id="rId195"/>
    <p:sldId id="421" r:id="rId196"/>
    <p:sldId id="422" r:id="rId197"/>
    <p:sldId id="423" r:id="rId198"/>
    <p:sldId id="504" r:id="rId199"/>
    <p:sldId id="424" r:id="rId200"/>
    <p:sldId id="425" r:id="rId201"/>
    <p:sldId id="426" r:id="rId202"/>
    <p:sldId id="427" r:id="rId203"/>
    <p:sldId id="452" r:id="rId204"/>
    <p:sldId id="451" r:id="rId205"/>
    <p:sldId id="453" r:id="rId206"/>
    <p:sldId id="439" r:id="rId207"/>
    <p:sldId id="428" r:id="rId208"/>
    <p:sldId id="429" r:id="rId209"/>
    <p:sldId id="430" r:id="rId210"/>
    <p:sldId id="431" r:id="rId211"/>
    <p:sldId id="432" r:id="rId212"/>
    <p:sldId id="433" r:id="rId213"/>
    <p:sldId id="434" r:id="rId214"/>
    <p:sldId id="435" r:id="rId215"/>
    <p:sldId id="436" r:id="rId216"/>
    <p:sldId id="437" r:id="rId217"/>
    <p:sldId id="485" r:id="rId218"/>
    <p:sldId id="484" r:id="rId219"/>
    <p:sldId id="541" r:id="rId220"/>
    <p:sldId id="438" r:id="rId221"/>
    <p:sldId id="523" r:id="rId222"/>
    <p:sldId id="505" r:id="rId223"/>
    <p:sldId id="479" r:id="rId224"/>
    <p:sldId id="536" r:id="rId225"/>
    <p:sldId id="480" r:id="rId226"/>
    <p:sldId id="481" r:id="rId227"/>
    <p:sldId id="537" r:id="rId228"/>
    <p:sldId id="539" r:id="rId229"/>
    <p:sldId id="538" r:id="rId230"/>
    <p:sldId id="540" r:id="rId231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Titelfolie" id="{092F79FD-BF55-40BF-B9FE-75CEB89E84B5}">
          <p14:sldIdLst>
            <p14:sldId id="454"/>
          </p14:sldIdLst>
        </p14:section>
        <p14:section name="Organisation" id="{B7C61536-0178-4707-98B1-53BCC68FFC07}">
          <p14:sldIdLst>
            <p14:sldId id="277"/>
            <p14:sldId id="276"/>
            <p14:sldId id="274"/>
            <p14:sldId id="450"/>
            <p14:sldId id="456"/>
            <p14:sldId id="493"/>
            <p14:sldId id="265"/>
            <p14:sldId id="533"/>
            <p14:sldId id="259"/>
            <p14:sldId id="510"/>
            <p14:sldId id="534"/>
            <p14:sldId id="511"/>
            <p14:sldId id="512"/>
            <p14:sldId id="528"/>
            <p14:sldId id="529"/>
            <p14:sldId id="530"/>
            <p14:sldId id="531"/>
            <p14:sldId id="532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455"/>
            <p14:sldId id="296"/>
            <p14:sldId id="506"/>
            <p14:sldId id="535"/>
            <p14:sldId id="297"/>
            <p14:sldId id="525"/>
            <p14:sldId id="469"/>
            <p14:sldId id="527"/>
            <p14:sldId id="298"/>
            <p14:sldId id="299"/>
            <p14:sldId id="300"/>
            <p14:sldId id="524"/>
            <p14:sldId id="543"/>
            <p14:sldId id="487"/>
            <p14:sldId id="488"/>
            <p14:sldId id="489"/>
            <p14:sldId id="490"/>
            <p14:sldId id="507"/>
            <p14:sldId id="508"/>
            <p14:sldId id="494"/>
            <p14:sldId id="492"/>
            <p14:sldId id="501"/>
            <p14:sldId id="498"/>
            <p14:sldId id="542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513"/>
            <p14:sldId id="544"/>
            <p14:sldId id="545"/>
            <p14:sldId id="313"/>
            <p14:sldId id="515"/>
            <p14:sldId id="516"/>
            <p14:sldId id="314"/>
            <p14:sldId id="315"/>
            <p14:sldId id="476"/>
            <p14:sldId id="318"/>
            <p14:sldId id="514"/>
            <p14:sldId id="319"/>
            <p14:sldId id="316"/>
            <p14:sldId id="317"/>
            <p14:sldId id="444"/>
            <p14:sldId id="320"/>
            <p14:sldId id="321"/>
            <p14:sldId id="499"/>
            <p14:sldId id="496"/>
            <p14:sldId id="322"/>
            <p14:sldId id="323"/>
            <p14:sldId id="324"/>
            <p14:sldId id="325"/>
            <p14:sldId id="326"/>
            <p14:sldId id="327"/>
            <p14:sldId id="495"/>
            <p14:sldId id="328"/>
            <p14:sldId id="329"/>
            <p14:sldId id="475"/>
            <p14:sldId id="517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5"/>
            <p14:sldId id="344"/>
            <p14:sldId id="483"/>
            <p14:sldId id="347"/>
            <p14:sldId id="348"/>
            <p14:sldId id="349"/>
            <p14:sldId id="350"/>
            <p14:sldId id="351"/>
            <p14:sldId id="52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8"/>
            <p14:sldId id="356"/>
            <p14:sldId id="359"/>
            <p14:sldId id="361"/>
            <p14:sldId id="362"/>
            <p14:sldId id="364"/>
            <p14:sldId id="365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526"/>
            <p14:sldId id="384"/>
            <p14:sldId id="379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465"/>
            <p14:sldId id="392"/>
            <p14:sldId id="393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522"/>
            <p14:sldId id="503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 und Makefiles" id="{AE10A40E-C3C1-4193-B7D9-9F4ADB312652}">
          <p14:sldIdLst>
            <p14:sldId id="422"/>
            <p14:sldId id="423"/>
            <p14:sldId id="504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85"/>
            <p14:sldId id="484"/>
            <p14:sldId id="541"/>
            <p14:sldId id="438"/>
            <p14:sldId id="523"/>
            <p14:sldId id="505"/>
            <p14:sldId id="479"/>
            <p14:sldId id="536"/>
            <p14:sldId id="480"/>
            <p14:sldId id="481"/>
            <p14:sldId id="537"/>
            <p14:sldId id="539"/>
            <p14:sldId id="538"/>
            <p14:sldId id="5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32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8CED79"/>
    <a:srgbClr val="414146"/>
    <a:srgbClr val="005AA9"/>
    <a:srgbClr val="F7A25B"/>
    <a:srgbClr val="F7A25A"/>
    <a:srgbClr val="7BB5EC"/>
    <a:srgbClr val="F7FC28"/>
    <a:srgbClr val="FC7428"/>
    <a:srgbClr val="FC6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7872" autoAdjust="0"/>
  </p:normalViewPr>
  <p:slideViewPr>
    <p:cSldViewPr>
      <p:cViewPr>
        <p:scale>
          <a:sx n="75" d="100"/>
          <a:sy n="75" d="100"/>
        </p:scale>
        <p:origin x="195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tableStyles" Target="tableStyle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handoutMaster" Target="handoutMasters/handout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presProps" Target="pres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1T15:43:19.682" idx="25">
    <p:pos x="3044" y="452"/>
    <p:text>Move to 'Misch-Masch'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3T14:14:50.140" idx="29">
    <p:pos x="4085" y="1618"/>
    <p:text>TODO: Classpath-Mechanismus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3T14:45:38.417" idx="32">
    <p:pos x="1459" y="1152"/>
    <p:text>TODO: Vervollständigen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3T14:24:10.544" idx="30">
    <p:pos x="394" y="1008"/>
    <p:text>Übung zu "Wann benötigt eine Referenz Speicher"?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3T14:38:20.681" idx="31">
    <p:pos x="4531" y="456"/>
    <p:text>Implementierungsvererbung mit Methoden?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 als bspw. in Ruby,</a:t>
            </a:r>
            <a:r>
              <a:rPr lang="en-US" baseline="0" smtClean="0"/>
              <a:t> wo Klassen wieder geöffnet werden können ("Reopening", siehe bspw. http://juixe.com/techknow/index.php/2007/01/17/reopening-ruby-classes-2/)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7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Trennung in Header-</a:t>
            </a:r>
            <a:r>
              <a:rPr lang="de-DE" altLang="de-DE" baseline="0" smtClean="0">
                <a:latin typeface="Times New Roman" pitchFamily="16" charset="0"/>
              </a:rPr>
              <a:t> und Implementierungsdatei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31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</a:t>
            </a:r>
            <a:r>
              <a:rPr lang="de-DE" altLang="de-DE" smtClean="0">
                <a:latin typeface="Times New Roman" pitchFamily="16" charset="0"/>
              </a:rPr>
              <a:t>wirklich "böse"?  </a:t>
            </a:r>
            <a:r>
              <a:rPr lang="de-DE" altLang="de-DE" dirty="0" smtClean="0">
                <a:latin typeface="Times New Roman" pitchFamily="16" charset="0"/>
              </a:rPr>
              <a:t>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err="1" smtClean="0">
                <a:sym typeface="Wingdings" panose="05000000000000000000" pitchFamily="2" charset="2"/>
              </a:rPr>
              <a:t>sie</a:t>
            </a:r>
            <a:r>
              <a:rPr lang="en-US" baseline="0" smtClean="0">
                <a:sym typeface="Wingdings" panose="05000000000000000000" pitchFamily="2" charset="2"/>
              </a:rPr>
              <a:t> "klein"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Compact overviews: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https://stackoverflow.com/questions/318398/why-does-c-compilation-take-so-long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https://stackoverflow.com/questions/2095277/difference-bettwen-c-and-java-compilation-process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56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0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3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</a:t>
            </a:r>
            <a:r>
              <a:rPr lang="de-DE" altLang="de-DE" smtClean="0">
                <a:latin typeface="Times New Roman" pitchFamily="16" charset="0"/>
              </a:rPr>
              <a:t>Warnung "uninitialized"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</a:t>
            </a:r>
            <a:r>
              <a:rPr lang="de-DE" altLang="de-DE" baseline="0" smtClean="0">
                <a:latin typeface="Times New Roman" pitchFamily="16" charset="0"/>
              </a:rPr>
              <a:t>-&gt; "Const Correctness"</a:t>
            </a: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103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Ablauf:</a:t>
            </a:r>
          </a:p>
          <a:p>
            <a:pPr marL="228600" indent="-228600">
              <a:buAutoNum type="arabicPeriod"/>
            </a:pPr>
            <a:r>
              <a:rPr lang="en-US" baseline="0" smtClean="0"/>
              <a:t>Floor[0] wird zerstört</a:t>
            </a:r>
          </a:p>
          <a:p>
            <a:pPr marL="228600" indent="-228600">
              <a:buAutoNum type="arabicPeriod"/>
            </a:pPr>
            <a:r>
              <a:rPr lang="en-US" baseline="0" smtClean="0"/>
              <a:t>Eve und Bob halten sich gegenseitig am Leben.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err="1" smtClean="0"/>
              <a:t>Objekts</a:t>
            </a:r>
            <a:r>
              <a:rPr lang="en-US" baseline="0" smtClean="0"/>
              <a:t> "Child()"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</a:t>
            </a:r>
            <a:r>
              <a:rPr lang="de-DE" altLang="de-DE" smtClean="0">
                <a:latin typeface="Times New Roman" pitchFamily="16" charset="0"/>
              </a:rPr>
              <a:t>. "Duck Typing": </a:t>
            </a:r>
            <a:r>
              <a:rPr lang="de-DE" altLang="de-DE" dirty="0" smtClean="0">
                <a:latin typeface="Times New Roman" pitchFamily="16" charset="0"/>
              </a:rPr>
              <a:t>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</a:t>
            </a:r>
            <a:r>
              <a:rPr lang="de-DE" altLang="de-DE" smtClean="0">
                <a:latin typeface="Times New Roman" pitchFamily="16" charset="0"/>
              </a:rPr>
              <a:t>. "add" </a:t>
            </a:r>
            <a:r>
              <a:rPr lang="de-DE" altLang="de-DE" dirty="0" smtClean="0">
                <a:latin typeface="Times New Roman" pitchFamily="16" charset="0"/>
              </a:rPr>
              <a:t>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</a:t>
            </a:r>
            <a:r>
              <a:rPr lang="de-DE" altLang="de-DE" smtClean="0">
                <a:latin typeface="Times New Roman" pitchFamily="16" charset="0"/>
              </a:rPr>
              <a:t>Code</a:t>
            </a:r>
            <a:r>
              <a:rPr lang="de-DE" altLang="de-DE" baseline="0" smtClean="0">
                <a:latin typeface="Times New Roman" pitchFamily="16" charset="0"/>
              </a:rPr>
              <a:t>-Beispiel "GenericsInC"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err="1" smtClean="0">
                <a:latin typeface="Times New Roman" pitchFamily="16" charset="0"/>
              </a:rPr>
              <a:t>cpp</a:t>
            </a:r>
            <a:r>
              <a:rPr lang="de-DE" altLang="de-DE" smtClean="0">
                <a:latin typeface="Times New Roman" pitchFamily="16" charset="0"/>
              </a:rPr>
              <a:t>-Datei</a:t>
            </a:r>
            <a:r>
              <a:rPr lang="de-DE" altLang="de-DE" baseline="0" smtClean="0">
                <a:latin typeface="Times New Roman" pitchFamily="16" charset="0"/>
              </a:rPr>
              <a:t> </a:t>
            </a:r>
            <a:r>
              <a:rPr lang="de-DE" altLang="de-DE" smtClean="0">
                <a:latin typeface="Times New Roman" pitchFamily="16" charset="0"/>
              </a:rPr>
              <a:t>"mitcompiliert" </a:t>
            </a:r>
            <a:r>
              <a:rPr lang="de-DE" altLang="de-DE" dirty="0" smtClean="0">
                <a:latin typeface="Times New Roman" pitchFamily="16" charset="0"/>
              </a:rPr>
              <a:t>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</a:t>
            </a:r>
            <a:r>
              <a:rPr lang="de-DE" smtClean="0"/>
              <a:t>Implementierungsaufwand ("Duck Typing")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175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(vgl auch: https://en.wikibooks.org/wiki/C%2B%2B_Programming/Programming_Languages/Comparisons/Java )</a:t>
            </a:r>
          </a:p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</a:t>
            </a:r>
            <a:r>
              <a:rPr lang="de-DE" altLang="de-DE" smtClean="0">
                <a:latin typeface="Times New Roman" pitchFamily="16" charset="0"/>
              </a:rPr>
              <a:t>Java "plattformunabhängig" </a:t>
            </a:r>
            <a:r>
              <a:rPr lang="de-DE" altLang="de-DE" dirty="0" smtClean="0">
                <a:latin typeface="Times New Roman" pitchFamily="16" charset="0"/>
              </a:rPr>
              <a:t>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</a:t>
            </a:r>
            <a:r>
              <a:rPr lang="de-DE" altLang="de-DE" smtClean="0">
                <a:latin typeface="Times New Roman" pitchFamily="16" charset="0"/>
              </a:rPr>
              <a:t>: "Interpretierter" </a:t>
            </a:r>
            <a:r>
              <a:rPr lang="de-DE" altLang="de-DE" dirty="0" smtClean="0">
                <a:latin typeface="Times New Roman" pitchFamily="16" charset="0"/>
              </a:rPr>
              <a:t>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220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(seit 2016-09-15)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84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(seit 2016-09-15)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07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mtClean="0"/>
              <a:t>(seit 2016-09-15)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53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</a:t>
            </a:r>
            <a:r>
              <a:rPr lang="de-DE" altLang="de-DE" baseline="0" smtClean="0">
                <a:latin typeface="Times New Roman" pitchFamily="16" charset="0"/>
              </a:rPr>
              <a:t>beliebig groß</a:t>
            </a:r>
          </a:p>
          <a:p>
            <a:pPr marL="171450" indent="-171450">
              <a:buFontTx/>
              <a:buChar char="-"/>
            </a:pPr>
            <a:endParaRPr lang="de-DE" altLang="de-DE" baseline="0" smtClean="0">
              <a:latin typeface="Times New Roman" pitchFamily="16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smtClean="0"/>
              <a:t>(seit 2016-09-15)</a:t>
            </a: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65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smtClean="0"/>
              <a:t>ElevatorStrategy</a:t>
            </a:r>
            <a:r>
              <a:rPr lang="en-US" baseline="0" smtClean="0"/>
              <a:t> kann nicht instantiiert werden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aseline="0" smtClean="0"/>
              <a:t> besitzt 0 oder mehr (</a:t>
            </a:r>
            <a:r>
              <a:rPr lang="en-US" b="1" baseline="0" smtClean="0"/>
              <a:t>0..*</a:t>
            </a:r>
            <a:r>
              <a:rPr lang="en-US" b="0" baseline="0" smtClean="0"/>
              <a:t>)</a:t>
            </a:r>
            <a:r>
              <a:rPr lang="en-US" b="1" baseline="0" smtClean="0"/>
              <a:t> </a:t>
            </a:r>
            <a:r>
              <a:rPr lang="en-US" baseline="0" smtClean="0"/>
              <a:t>wartende Personen (</a:t>
            </a:r>
            <a:r>
              <a:rPr lang="en-US" b="1" baseline="0" smtClean="0"/>
              <a:t>waitingPeople</a:t>
            </a:r>
            <a:r>
              <a:rPr lang="en-US" baseline="0" smtClean="0"/>
              <a:t>)+ von einer Person kann ich </a:t>
            </a:r>
            <a:r>
              <a:rPr lang="en-US" b="1" baseline="0" smtClean="0"/>
              <a:t>nicht </a:t>
            </a:r>
            <a:r>
              <a:rPr lang="en-US" baseline="0" smtClean="0"/>
              <a:t>zu ihrem Floor zurücknavigieren</a:t>
            </a:r>
          </a:p>
          <a:p>
            <a:pPr marL="171450" indent="-171450">
              <a:buFontTx/>
              <a:buChar char="-"/>
            </a:pPr>
            <a:r>
              <a:rPr lang="en-US" b="1" smtClean="0"/>
              <a:t>EnergyMinimizingStrategy</a:t>
            </a:r>
            <a:r>
              <a:rPr lang="en-US" b="0" baseline="0" smtClean="0"/>
              <a:t> erbt von </a:t>
            </a:r>
            <a:r>
              <a:rPr lang="en-US" b="1" baseline="0" smtClean="0"/>
              <a:t>ElevatorStrategy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="0" baseline="0" smtClean="0"/>
              <a:t> ist ein Teil von </a:t>
            </a:r>
            <a:r>
              <a:rPr lang="en-US" b="1" baseline="0" smtClean="0"/>
              <a:t>Building</a:t>
            </a:r>
            <a:r>
              <a:rPr lang="en-US" b="0" baseline="0" smtClean="0"/>
              <a:t> – wenn eine </a:t>
            </a:r>
            <a:r>
              <a:rPr lang="en-US" b="1" baseline="0" smtClean="0"/>
              <a:t>Building-Instanz</a:t>
            </a:r>
            <a:r>
              <a:rPr lang="en-US" b="0" baseline="0" smtClean="0"/>
              <a:t> zerstört wird, müssen auch alle enthaltenen </a:t>
            </a:r>
            <a:r>
              <a:rPr lang="en-US" b="1" baseline="0" smtClean="0"/>
              <a:t>Floor-Instanzen</a:t>
            </a:r>
            <a:r>
              <a:rPr lang="en-US" b="0" baseline="0" smtClean="0"/>
              <a:t> zerstört werden</a:t>
            </a:r>
          </a:p>
          <a:p>
            <a:pPr marL="171450" indent="-171450">
              <a:buFontTx/>
              <a:buChar char="-"/>
            </a:pP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50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mtClean="0"/>
              <a:t>(seit 2016-09-15)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0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mtClean="0"/>
              <a:t>(seit 2016-09-15)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sieht </a:t>
            </a:r>
            <a:r>
              <a:rPr lang="de-DE" altLang="de-DE" dirty="0" smtClean="0">
                <a:latin typeface="Times New Roman" pitchFamily="16" charset="0"/>
              </a:rPr>
              <a:t>man an dem </a:t>
            </a:r>
            <a:r>
              <a:rPr lang="de-DE" altLang="de-DE" smtClean="0">
                <a:latin typeface="Times New Roman" pitchFamily="16" charset="0"/>
              </a:rPr>
              <a:t>Hilfskonstrukt "Utility Klassen" </a:t>
            </a:r>
            <a:r>
              <a:rPr lang="de-DE" altLang="de-DE" dirty="0" smtClean="0">
                <a:latin typeface="Times New Roman" pitchFamily="16" charset="0"/>
              </a:rPr>
              <a:t>in </a:t>
            </a:r>
            <a:r>
              <a:rPr lang="de-DE" altLang="de-DE" smtClean="0">
                <a:latin typeface="Times New Roman" pitchFamily="16" charset="0"/>
              </a:rPr>
              <a:t>Java.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Viel Boilerplate-Code,</a:t>
            </a:r>
            <a:r>
              <a:rPr lang="de-DE" altLang="de-DE" baseline="0" smtClean="0">
                <a:latin typeface="Times New Roman" pitchFamily="16" charset="0"/>
              </a:rPr>
              <a:t> wenn man präzise implementiert (siehe Joshua Bloch)</a:t>
            </a:r>
          </a:p>
          <a:p>
            <a:pPr marL="914400" lvl="1" indent="-171450">
              <a:buFontTx/>
              <a:buChar char="-"/>
            </a:pPr>
            <a:r>
              <a:rPr lang="de-DE" altLang="de-DE" baseline="0" smtClean="0">
                <a:latin typeface="Times New Roman" pitchFamily="16" charset="0"/>
              </a:rPr>
              <a:t>privater Konstruktor mit "throw new UnsupportedOperationException()", finale Klasse,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smtClean="0">
                <a:latin typeface="Times New Roman" pitchFamily="16" charset="0"/>
              </a:rPr>
              <a:t>#</a:t>
            </a:r>
            <a:r>
              <a:rPr lang="de-DE" altLang="de-DE" dirty="0" smtClean="0">
                <a:latin typeface="Times New Roman" pitchFamily="16" charset="0"/>
              </a:rPr>
              <a:t>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30297"/>
            <a:ext cx="8568059" cy="217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/>
              <a:t>By</a:t>
            </a:r>
            <a:r>
              <a:rPr lang="en-US" sz="800" baseline="0" smtClean="0"/>
              <a:t> </a:t>
            </a:r>
            <a:r>
              <a:rPr lang="en-US" sz="800" smtClean="0"/>
              <a:t>R. Kluge</a:t>
            </a:r>
            <a:r>
              <a:rPr lang="en-US" sz="800" baseline="0" smtClean="0"/>
              <a:t> and </a:t>
            </a:r>
            <a:r>
              <a:rPr lang="en-US" sz="800" smtClean="0"/>
              <a:t>A. Anjorin | Real-Time Systems Lab | TU Darmstadt | 2014 - 2016 | Creative Commons Attribution-NonCommercial 4.0 International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7164288" y="657225"/>
            <a:ext cx="1881287" cy="792163"/>
            <a:chOff x="7164288" y="657225"/>
            <a:chExt cx="1881287" cy="792163"/>
          </a:xfrm>
        </p:grpSpPr>
        <p:sp>
          <p:nvSpPr>
            <p:cNvPr id="2" name="Rechteck 1"/>
            <p:cNvSpPr/>
            <p:nvPr userDrawn="1"/>
          </p:nvSpPr>
          <p:spPr bwMode="auto">
            <a:xfrm>
              <a:off x="7164288" y="657225"/>
              <a:ext cx="1872208" cy="7921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pic>
          <p:nvPicPr>
            <p:cNvPr id="11" name="Picture 6" descr="tud_logo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172325" y="657225"/>
              <a:ext cx="1873250" cy="79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3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4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03.04.2017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py_elision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6546" TargetMode="External"/><Relationship Id="rId2" Type="http://schemas.openxmlformats.org/officeDocument/2006/relationships/hyperlink" Target="http://www.es.tu-darmstadt.de/studentftp/cp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make_shared" TargetMode="Externa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-exercises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mmutable_object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8.jpe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lymorphism_(computer_science)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notesSlide" Target="../notesSlides/notesSlide39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hyperlink" Target="https://en.wikipedia.org/wiki/Virtual_method_table" TargetMode="External"/><Relationship Id="rId5" Type="http://schemas.openxmlformats.org/officeDocument/2006/relationships/image" Target="../media/image43.emf"/><Relationship Id="rId4" Type="http://schemas.openxmlformats.org/officeDocument/2006/relationships/package" Target="../embeddings/Microsoft_Excel-Arbeitsblatt1.xlsx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arncpp.com/" TargetMode="External"/><Relationship Id="rId3" Type="http://schemas.openxmlformats.org/officeDocument/2006/relationships/hyperlink" Target="http://publications.gbdirect.co.uk/c_book/" TargetMode="External"/><Relationship Id="rId7" Type="http://schemas.openxmlformats.org/officeDocument/2006/relationships/hyperlink" Target="http://ladedu.com/cpp/zum_mitnehmen/cpp_einf.pdf" TargetMode="External"/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bim.fh-regensburg.de/~sce39014/pg1/pg1-skript.pdf" TargetMode="External"/><Relationship Id="rId5" Type="http://schemas.openxmlformats.org/officeDocument/2006/relationships/hyperlink" Target="http://www.ldv.ei.tum.de/lehre/grundkurs-c/" TargetMode="External"/><Relationship Id="rId4" Type="http://schemas.openxmlformats.org/officeDocument/2006/relationships/hyperlink" Target="http://www.ldv.ei.tum.de/lehre/programmierpraktikum-c/" TargetMode="External"/><Relationship Id="rId9" Type="http://schemas.openxmlformats.org/officeDocument/2006/relationships/hyperlink" Target="http://www.cprogramming.com/" TargetMode="Externa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onymous_function" TargetMode="External"/><Relationship Id="rId2" Type="http://schemas.openxmlformats.org/officeDocument/2006/relationships/hyperlink" Target="http://www.cprogramming.com/c++11/c++11-lambda-closures.html" TargetMode="Externa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socpp.org/wiki/faq/" TargetMode="Externa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jpeg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s.co/clipart/2613703" TargetMode="External"/><Relationship Id="rId2" Type="http://schemas.openxmlformats.org/officeDocument/2006/relationships/hyperlink" Target="https://commons.wikimedia.org/wiki/Paper#/media/File:Stack_of_Copy_Paper.jpg" TargetMode="Externa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9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clude_guar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definition#One_Definition_Ru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declare_vs_define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line_fun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union" TargetMode="External"/><Relationship Id="rId2" Type="http://schemas.openxmlformats.org/officeDocument/2006/relationships/hyperlink" Target="https://blogs.mentor.com/colinwalls/blog/2014/06/02/struct-vs-class-in-c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namespa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18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://www.boost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s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cpp/language/operator_precedence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typecasting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range-for" TargetMode="External"/><Relationship Id="rId2" Type="http://schemas.openxmlformats.org/officeDocument/2006/relationships/hyperlink" Target="http://www.cplusplus.com/reference/algorithm/for_each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Definition_Rul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cppreference.com/w/cpp/concept" TargetMode="External"/><Relationship Id="rId4" Type="http://schemas.openxmlformats.org/officeDocument/2006/relationships/hyperlink" Target="https://isocpp.org/wiki/faq/const-correctness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gehr.org/archives/213" TargetMode="External"/><Relationship Id="rId2" Type="http://schemas.openxmlformats.org/officeDocument/2006/relationships/hyperlink" Target="http://en.cppreference.com/w/cpp/language/u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iobe_index?page=inde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Null_poin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arrays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initializer_list" TargetMode="External"/><Relationship Id="rId2" Type="http://schemas.openxmlformats.org/officeDocument/2006/relationships/hyperlink" Target="http://en.cppreference.com/w/cpp/language/initializer_list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b-5-delegating-constructors/" TargetMode="External"/><Relationship Id="rId2" Type="http://schemas.openxmlformats.org/officeDocument/2006/relationships/hyperlink" Target="http://en.cppreference.com/w/cpp/language/initializer_list#Delegating_construct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</a:t>
            </a:r>
            <a:r>
              <a:rPr lang="de-DE" altLang="de-DE" smtClean="0"/>
              <a:t>	11. Oktober 2016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Uhrzeit:</a:t>
            </a:r>
            <a:r>
              <a:rPr lang="de-DE" altLang="de-DE" smtClean="0"/>
              <a:t>	16:15 - 17:45 (90min Bearbeitungszeit)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Raum: </a:t>
            </a:r>
            <a:r>
              <a:rPr lang="de-DE" altLang="de-DE" smtClean="0"/>
              <a:t>	S1|01 A03+A04</a:t>
            </a:r>
            <a:br>
              <a:rPr lang="de-DE" altLang="de-DE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</a:t>
            </a:r>
            <a:r>
              <a:rPr lang="de-DE" altLang="de-DE" smtClean="0"/>
              <a:t>++-Programmierung</a:t>
            </a:r>
          </a:p>
          <a:p>
            <a:pPr marL="180975" lvl="1" indent="0">
              <a:buNone/>
            </a:pPr>
            <a:r>
              <a:rPr lang="de-DE" altLang="de-DE" smtClean="0"/>
              <a:t>Tag 5 – Tag 6: C-Programmierung für Microcontroller</a:t>
            </a:r>
          </a:p>
          <a:p>
            <a:pPr marL="0" indent="0">
              <a:buNone/>
            </a:pPr>
            <a:r>
              <a:rPr lang="de-DE" altLang="de-DE" b="1" smtClean="0"/>
              <a:t>Vorbereitung</a:t>
            </a:r>
            <a:endParaRPr lang="de-DE" altLang="de-DE" b="1" dirty="0" smtClean="0"/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6192837" y="1614140"/>
            <a:ext cx="2698751" cy="950764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Einsicht am 24.+25.10.2016 geplant.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Compiler-generierte Methoden (</a:t>
            </a:r>
            <a:r>
              <a:rPr lang="en-US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 Java</a:t>
            </a:r>
            <a:r>
              <a:rPr lang="en-US" smtClean="0"/>
              <a:t> (Beispiel)</a:t>
            </a: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/>
              <a:t>Jede Klasse </a:t>
            </a:r>
            <a:r>
              <a:rPr lang="en-US" smtClean="0"/>
              <a:t>erbt </a:t>
            </a:r>
            <a:r>
              <a:rPr lang="en-US"/>
              <a:t>(indirekt) von </a:t>
            </a:r>
            <a:r>
              <a:rPr lang="en-US" smtClean="0"/>
              <a:t>java.lang.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Elevator {}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wird zu durch Compiler zu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/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class Elevator extends Object {}</a:t>
            </a:r>
          </a:p>
          <a:p>
            <a:pPr marL="342900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>
                <a:sym typeface="Wingdings" panose="05000000000000000000" pitchFamily="2" charset="2"/>
              </a:rPr>
              <a:t>Namensraum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java.lang.* </a:t>
            </a:r>
            <a:r>
              <a:rPr lang="en-US">
                <a:sym typeface="Wingdings" panose="05000000000000000000" pitchFamily="2" charset="2"/>
              </a:rPr>
              <a:t>wird automatisch eingebunden.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779912" y="6203440"/>
            <a:ext cx="5015307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3765694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"Making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276590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"Copy </a:t>
            </a:r>
            <a:r>
              <a:rPr lang="en-US" sz="1100">
                <a:solidFill>
                  <a:srgbClr val="2A00FF"/>
                </a:solidFill>
                <a:latin typeface="Courier New" panose="02070309020205020404" pitchFamily="49" charset="0"/>
              </a:rPr>
              <a:t>constructor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"operator</a:t>
            </a:r>
            <a:r>
              <a:rPr lang="en-US" sz="1100">
                <a:solidFill>
                  <a:srgbClr val="2A00FF"/>
                </a:solidFill>
                <a:latin typeface="Courier New" panose="02070309020205020404" pitchFamily="49" charset="0"/>
              </a:rPr>
              <a:t>=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71229" y="6231090"/>
            <a:ext cx="2988318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en.wikipedia.org/wiki/Copy_elision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17" name="Rechteck 16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02106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"Dangling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reference to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nullptr;</a:t>
            </a: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848063"/>
          </a:xfrm>
          <a:prstGeom prst="wedgeRoundRectCallout">
            <a:avLst>
              <a:gd name="adj1" fmla="val -42479"/>
              <a:gd name="adj2" fmla="val -1107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</a:t>
            </a:r>
            <a:r>
              <a:rPr lang="de-DE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 </a:t>
            </a:r>
            <a:r>
              <a:rPr lang="de-DE" smtClean="0">
                <a:solidFill>
                  <a:schemeClr val="bg1"/>
                </a:solidFill>
              </a:rPr>
              <a:t>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smtClean="0"/>
              <a:t>Virtuelle </a:t>
            </a:r>
            <a:r>
              <a:rPr lang="de-DE" b="1" dirty="0" smtClean="0"/>
              <a:t>Maschine</a:t>
            </a:r>
            <a:r>
              <a:rPr lang="de-DE" smtClean="0"/>
              <a:t>:  </a:t>
            </a:r>
            <a:endParaRPr lang="de-DE"/>
          </a:p>
          <a:p>
            <a:pPr lvl="1"/>
            <a:r>
              <a:rPr lang="de-DE" smtClean="0"/>
              <a:t>Downloadbereich</a:t>
            </a:r>
            <a:r>
              <a:rPr lang="de-DE"/>
              <a:t>: </a:t>
            </a:r>
            <a:r>
              <a:rPr lang="de-DE" sz="1600">
                <a:hlinkClick r:id="rId2"/>
              </a:rPr>
              <a:t>http://www.es.tu-darmstadt.de/studentftp/cppp</a:t>
            </a:r>
            <a:r>
              <a:rPr lang="de-DE" sz="1600" smtClean="0">
                <a:hlinkClick r:id="rId2"/>
              </a:rPr>
              <a:t>/</a:t>
            </a:r>
            <a:endParaRPr lang="de-DE" sz="1600" smtClean="0"/>
          </a:p>
          <a:p>
            <a:pPr lvl="1"/>
            <a:r>
              <a:rPr lang="de-DE" b="0" smtClean="0"/>
              <a:t>User</a:t>
            </a:r>
            <a:r>
              <a:rPr lang="de-DE" b="0" dirty="0" smtClean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</a:t>
            </a:r>
            <a:r>
              <a:rPr lang="de-DE" b="0" smtClean="0"/>
              <a:t>PW:  </a:t>
            </a:r>
          </a:p>
          <a:p>
            <a:pPr lvl="1"/>
            <a:r>
              <a:rPr lang="de-DE" smtClean="0"/>
              <a:t>User-PW in der VM: cppprak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</a:t>
            </a:r>
            <a:r>
              <a:rPr lang="de-DE" b="0" smtClean="0">
                <a:hlinkClick r:id="rId4"/>
              </a:rPr>
              <a:t>github.com/Echtzeitsysteme/tud-cpp-exercises</a:t>
            </a:r>
            <a:r>
              <a:rPr lang="de-DE" b="0" smtClean="0"/>
              <a:t> </a:t>
            </a:r>
          </a:p>
          <a:p>
            <a:pPr marL="180975" lvl="1" indent="0">
              <a:buNone/>
            </a:pPr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sz="1800" b="0" dirty="0" smtClean="0">
                <a:hlinkClick r:id="rId5"/>
              </a:rPr>
              <a:t>http://git-scm.com/book/de</a:t>
            </a:r>
            <a:endParaRPr lang="de-DE" sz="1800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</a:t>
            </a:r>
            <a:r>
              <a:rPr lang="de-DE" sz="1800" b="0" dirty="0" smtClean="0">
                <a:hlinkClick r:id="rId6"/>
              </a:rPr>
              <a:t>://</a:t>
            </a:r>
            <a:r>
              <a:rPr lang="de-DE" b="0" dirty="0" smtClean="0">
                <a:hlinkClick r:id="rId6"/>
              </a:rPr>
              <a:t>github.com</a:t>
            </a:r>
            <a:r>
              <a:rPr lang="de-DE" b="0" smtClean="0">
                <a:hlinkClick r:id="rId6"/>
              </a:rPr>
              <a:t>/</a:t>
            </a:r>
            <a:r>
              <a:rPr lang="de-DE" b="0" smtClean="0"/>
              <a:t> </a:t>
            </a:r>
          </a:p>
          <a:p>
            <a:r>
              <a:rPr lang="de-DE"/>
              <a:t>	</a:t>
            </a:r>
            <a:r>
              <a:rPr lang="de-DE" smtClean="0"/>
              <a:t>Siehe auch </a:t>
            </a:r>
            <a:r>
              <a:rPr lang="de-DE" i="1" smtClean="0"/>
              <a:t>cheatsheet.pdf</a:t>
            </a:r>
            <a:r>
              <a:rPr lang="de-DE" smtClean="0"/>
              <a:t> </a:t>
            </a:r>
            <a:endParaRPr lang="de-DE" b="0" smtClean="0"/>
          </a:p>
          <a:p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sz="1800" b="0"/>
              <a:t>	</a:t>
            </a:r>
            <a:r>
              <a:rPr lang="de-DE" sz="1800">
                <a:hlinkClick r:id="rId7"/>
              </a:rPr>
              <a:t>https://</a:t>
            </a:r>
            <a:r>
              <a:rPr lang="de-DE" sz="1800" smtClean="0">
                <a:hlinkClick r:id="rId7"/>
              </a:rPr>
              <a:t>moodle.tu-darmstadt.de/course/view.php?id=6546</a:t>
            </a:r>
            <a:r>
              <a:rPr lang="de-DE" smtClean="0"/>
              <a:t>  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768" y="2132856"/>
            <a:ext cx="282698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smtClean="0">
                <a:solidFill>
                  <a:srgbClr val="005032"/>
                </a:solidFill>
                <a:latin typeface="Consolas" pitchFamily="49" charset="0"/>
              </a:rPr>
              <a:t>"ownership"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Eve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"Rohzeiger" </a:t>
            </a: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"Good </a:t>
            </a:r>
            <a:r>
              <a:rPr lang="en-US" altLang="de-DE" sz="1400">
                <a:solidFill>
                  <a:srgbClr val="2A00FF"/>
                </a:solidFill>
                <a:latin typeface="Consolas" pitchFamily="49" charset="0"/>
              </a:rPr>
              <a:t>bye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0057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02106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"Good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bye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338138" y="4077072"/>
            <a:ext cx="3452812" cy="47767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336550" y="5831259"/>
            <a:ext cx="3451225" cy="477680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Beispiel</a:t>
            </a:r>
            <a:r>
              <a:rPr lang="de-DE" altLang="de-DE" smtClean="0"/>
              <a:t>: Klassische und smarte Zeiger</a:t>
            </a:r>
            <a:endParaRPr lang="de-DE" altLang="de-DE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107826" y="1484313"/>
            <a:ext cx="4320000" cy="4920825"/>
            <a:chOff x="107826" y="1484313"/>
            <a:chExt cx="4320000" cy="4920825"/>
          </a:xfrm>
        </p:grpSpPr>
        <p:sp>
          <p:nvSpPr>
            <p:cNvPr id="39942" name="Rechteck 2"/>
            <p:cNvSpPr>
              <a:spLocks noChangeArrowheads="1"/>
            </p:cNvSpPr>
            <p:nvPr/>
          </p:nvSpPr>
          <p:spPr bwMode="auto">
            <a:xfrm>
              <a:off x="107826" y="1484313"/>
              <a:ext cx="4320000" cy="4920825"/>
            </a:xfrm>
            <a:prstGeom prst="foldedCorner">
              <a:avLst>
                <a:gd name="adj" fmla="val 796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&lt;</a:t>
              </a:r>
              <a:r>
                <a:rPr lang="de-DE" altLang="de-DE" sz="1100" err="1">
                  <a:solidFill>
                    <a:srgbClr val="2A00FF"/>
                  </a:solidFill>
                  <a:latin typeface="Consolas" pitchFamily="49" charset="0"/>
                </a:rPr>
                <a:t>iostream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&gt;</a:t>
              </a: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"Person.pph"</a:t>
              </a:r>
              <a:endParaRPr lang="de-DE" altLang="de-DE" sz="110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"Isn't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,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en-US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de-DE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de-DE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 smtClean="0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3275615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16015" y="1495009"/>
            <a:ext cx="4320000" cy="4920825"/>
            <a:chOff x="251519" y="1484313"/>
            <a:chExt cx="4664310" cy="4920825"/>
          </a:xfrm>
        </p:grpSpPr>
        <p:sp>
          <p:nvSpPr>
            <p:cNvPr id="17" name="Rechteck 2"/>
            <p:cNvSpPr>
              <a:spLocks noChangeArrowheads="1"/>
            </p:cNvSpPr>
            <p:nvPr/>
          </p:nvSpPr>
          <p:spPr bwMode="auto">
            <a:xfrm>
              <a:off x="251519" y="1484313"/>
              <a:ext cx="4664310" cy="4920825"/>
            </a:xfrm>
            <a:prstGeom prst="foldedCorner">
              <a:avLst>
                <a:gd name="adj" fmla="val 894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#include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&lt;iostream&gt;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"Person.hpp"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endParaRPr lang="de-DE" altLang="de-DE" sz="110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dirty="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"Isn't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,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en-US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3743377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55735" y="6103220"/>
            <a:ext cx="7235853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en.cppreference.com/w/cpp/memory/shared_ptr/make_shared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521179"/>
            <a:ext cx="5467814" cy="4356093"/>
          </a:xfrm>
          <a:prstGeom prst="foldedCorner">
            <a:avLst>
              <a:gd name="adj" fmla="val 1050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&lt;memory&gt;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Person(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&amp;name)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  {}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"Leila"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mike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</a:rPr>
              <a:t>make_shared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&lt;Person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&gt;(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"Susan"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979692" y="3997544"/>
            <a:ext cx="4118800" cy="1872208"/>
          </a:xfrm>
          <a:prstGeom prst="wedgeRoundRectCallout">
            <a:avLst>
              <a:gd name="adj1" fmla="val -65176"/>
              <a:gd name="adj2" fmla="val 166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Die Utility-Funktion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ist vorteilhaft: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1) </a:t>
            </a:r>
            <a:r>
              <a:rPr lang="de-DE" dirty="0" err="1" smtClean="0">
                <a:solidFill>
                  <a:schemeClr val="bg1"/>
                </a:solidFill>
              </a:rPr>
              <a:t>Exceptions</a:t>
            </a:r>
            <a:r>
              <a:rPr lang="de-DE" dirty="0" smtClean="0">
                <a:solidFill>
                  <a:schemeClr val="bg1"/>
                </a:solidFill>
              </a:rPr>
              <a:t> führen nicht zu Speicherfehlern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2) Die Speicherallokation ist schneller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950761" y="2780928"/>
            <a:ext cx="4118800" cy="1099882"/>
          </a:xfrm>
          <a:prstGeom prst="wedgeRoundRectCallout">
            <a:avLst>
              <a:gd name="adj1" fmla="val -87103"/>
              <a:gd name="adj2" fmla="val 137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Raw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Pointer sollte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direkt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und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genau einmal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eingepackt werden.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42858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03818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00485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280987" y="1412875"/>
            <a:ext cx="7085594" cy="202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sz="1800" smtClean="0">
                <a:latin typeface="Consolas" panose="020B0609020204030204" pitchFamily="49" charset="0"/>
                <a:cs typeface="Consolas" panose="020B0609020204030204" pitchFamily="49" charset="0"/>
              </a:rPr>
              <a:t>::shared_ptr&lt;&gt; </a:t>
            </a:r>
            <a:r>
              <a:rPr lang="de-DE" altLang="de-DE" sz="180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</a:t>
            </a:r>
            <a:r>
              <a:rPr lang="de-DE" altLang="de-DE"/>
              <a:t>	</a:t>
            </a:r>
          </a:p>
          <a:p>
            <a:pPr indent="-285750" eaLnBrk="1" hangingPunct="1">
              <a:spcBef>
                <a:spcPct val="0"/>
              </a:spcBef>
              <a:buSzTx/>
              <a:buNone/>
            </a:pPr>
            <a:r>
              <a:rPr lang="de-DE" altLang="de-DE" smtClean="0"/>
              <a:t>Ablauf:</a:t>
            </a:r>
          </a:p>
          <a:p>
            <a:pPr marL="171450" indent="-457200" eaLnBrk="1" hangingPunct="1">
              <a:spcBef>
                <a:spcPct val="0"/>
              </a:spcBef>
              <a:buSzTx/>
              <a:buAutoNum type="arabicPeriod"/>
            </a:pPr>
            <a:r>
              <a:rPr lang="de-DE" altLang="de-DE" b="0" smtClean="0"/>
              <a:t>Floor [0] wird zerstört</a:t>
            </a:r>
          </a:p>
          <a:p>
            <a:pPr marL="171450" indent="-457200" eaLnBrk="1" hangingPunct="1">
              <a:spcBef>
                <a:spcPct val="0"/>
              </a:spcBef>
              <a:buSzTx/>
              <a:buAutoNum type="arabicPeriod"/>
            </a:pPr>
            <a:r>
              <a:rPr lang="de-DE" altLang="de-DE" b="0" smtClean="0"/>
              <a:t>Fertig – Eve und Bob halten sich gegenseitig am Leben.</a:t>
            </a:r>
            <a:r>
              <a:rPr lang="de-DE" altLang="de-DE" smtClean="0"/>
              <a:t> </a:t>
            </a:r>
            <a:endParaRPr lang="de-DE" altLang="de-DE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42858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50967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4382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798600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9414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157375"/>
            <a:ext cx="277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836700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57488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58917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50967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4382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32870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66988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996506" y="3669888"/>
            <a:ext cx="6381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</a:t>
            </a:r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6756401" y="3683150"/>
            <a:ext cx="6381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Bob</a:t>
            </a:r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4653596" y="4168003"/>
            <a:ext cx="20431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ist befreundet mit</a:t>
            </a:r>
            <a:endParaRPr lang="en-US"/>
          </a:p>
        </p:txBody>
      </p:sp>
      <p:sp>
        <p:nvSpPr>
          <p:cNvPr id="23" name="Textfeld 22"/>
          <p:cNvSpPr txBox="1"/>
          <p:nvPr/>
        </p:nvSpPr>
        <p:spPr>
          <a:xfrm>
            <a:off x="4651057" y="4859643"/>
            <a:ext cx="20431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ist befreundet 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</a:t>
            </a:r>
            <a:r>
              <a:rPr lang="de-DE" smtClean="0"/>
              <a:t>um "</a:t>
            </a:r>
            <a:r>
              <a:rPr lang="de-DE" b="1" smtClean="0"/>
              <a:t>extern</a:t>
            </a:r>
            <a:r>
              <a:rPr lang="de-DE" smtClean="0"/>
              <a:t>" </a:t>
            </a:r>
            <a:r>
              <a:rPr lang="de-DE" dirty="0" smtClean="0"/>
              <a:t>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</a:t>
            </a:r>
            <a:r>
              <a:rPr lang="de-DE" b="1" smtClean="0"/>
              <a:t>ein "starker"  </a:t>
            </a:r>
            <a:r>
              <a:rPr lang="de-DE" b="1" dirty="0" smtClean="0"/>
              <a:t>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 (II)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smtClean="0"/>
              <a:t>Übungsblätter</a:t>
            </a:r>
            <a:r>
              <a:rPr lang="de-DE"/>
              <a:t> </a:t>
            </a:r>
            <a:r>
              <a:rPr lang="de-DE" smtClean="0"/>
              <a:t>(in </a:t>
            </a:r>
            <a:r>
              <a:rPr lang="de-DE">
                <a:hlinkClick r:id="rId2"/>
              </a:rPr>
              <a:t>https://</a:t>
            </a:r>
            <a:r>
              <a:rPr lang="de-DE" smtClean="0">
                <a:hlinkClick r:id="rId2"/>
              </a:rPr>
              <a:t>github.com/Echtzeitsysteme/tud-cpp-exercises</a:t>
            </a:r>
            <a:r>
              <a:rPr lang="de-DE" smtClean="0"/>
              <a:t>)</a:t>
            </a:r>
          </a:p>
          <a:p>
            <a:pPr lvl="1"/>
            <a:r>
              <a:rPr lang="de-DE" i="1" smtClean="0"/>
              <a:t>day1.pdf</a:t>
            </a:r>
            <a:r>
              <a:rPr lang="de-DE" smtClean="0"/>
              <a:t> – C++-Grundlagen</a:t>
            </a:r>
          </a:p>
          <a:p>
            <a:pPr lvl="1"/>
            <a:r>
              <a:rPr lang="de-DE" i="1" smtClean="0"/>
              <a:t>day2.pdf </a:t>
            </a:r>
            <a:r>
              <a:rPr lang="de-DE" smtClean="0"/>
              <a:t>– Speichermanagement in C++</a:t>
            </a:r>
          </a:p>
          <a:p>
            <a:pPr lvl="1"/>
            <a:r>
              <a:rPr lang="de-DE" i="1" smtClean="0"/>
              <a:t>day3.pdf</a:t>
            </a:r>
            <a:r>
              <a:rPr lang="de-DE" smtClean="0"/>
              <a:t> – Objektorientierung </a:t>
            </a:r>
          </a:p>
          <a:p>
            <a:pPr lvl="1"/>
            <a:r>
              <a:rPr lang="de-DE" i="1" smtClean="0"/>
              <a:t>day4.pdf</a:t>
            </a:r>
            <a:r>
              <a:rPr lang="de-DE" smtClean="0"/>
              <a:t> – Fortgeschrittene Themen</a:t>
            </a:r>
          </a:p>
          <a:p>
            <a:pPr lvl="1"/>
            <a:r>
              <a:rPr lang="de-DE" i="1" smtClean="0"/>
              <a:t>day5.pdf</a:t>
            </a:r>
            <a:r>
              <a:rPr lang="de-DE" smtClean="0"/>
              <a:t> – Embedded C-Programmierung</a:t>
            </a:r>
          </a:p>
          <a:p>
            <a:pPr lvl="1"/>
            <a:r>
              <a:rPr lang="de-DE" i="1" smtClean="0"/>
              <a:t>elevator.pdf</a:t>
            </a:r>
            <a:r>
              <a:rPr lang="de-DE" smtClean="0"/>
              <a:t> – Aufzugszenario aus der Vorlesung selber implementieren; gute Vorbereitung für die Klausur</a:t>
            </a:r>
          </a:p>
          <a:p>
            <a:pPr lvl="1"/>
            <a:r>
              <a:rPr lang="de-DE" i="1" smtClean="0"/>
              <a:t>cheatsheet.pdf -  </a:t>
            </a:r>
            <a:r>
              <a:rPr lang="de-DE" smtClean="0"/>
              <a:t>CodeLite, git, VirtualBox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Lösung: Verzicht auf Zeiger (I)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868144" y="4419326"/>
            <a:ext cx="3180909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48299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868143" y="5373216"/>
            <a:ext cx="3180909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smtClean="0">
                <a:solidFill>
                  <a:schemeClr val="bg1"/>
                </a:solidFill>
              </a:rPr>
              <a:t>mehrfach</a:t>
            </a:r>
            <a:r>
              <a:rPr lang="de-DE" smtClean="0">
                <a:solidFill>
                  <a:schemeClr val="bg1"/>
                </a:solidFill>
              </a:rPr>
              <a:t>! (s. nächste Folie)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50810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Lösung: Verzicht auf Zeiger (</a:t>
            </a:r>
            <a:r>
              <a:rPr lang="de-DE" smtClean="0"/>
              <a:t>II)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[as Eve's friend] has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232815" y="6250562"/>
            <a:ext cx="3348995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en.wikipedia.org/wiki/Immutable_object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Zusammenfassung: Übergabe und Rückgabe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In Java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– keinerlei "Konfigurationsmöglichkeit":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Primitive "by value" (d.h.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mtClean="0"/>
              <a:t>, …)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Objekte "by reference" (d.h.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mtClean="0"/>
              <a:t>, …)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Übergabe</a:t>
            </a:r>
            <a:r>
              <a:rPr lang="en-US" smtClean="0"/>
              <a:t>: Einzige Variation ist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oder nicht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Auswirkung innerhalb der Methode (bzgl. Neuzuweisung)</a:t>
            </a:r>
          </a:p>
          <a:p>
            <a:pPr marL="881063" lvl="2" indent="-342900">
              <a:buFontTx/>
              <a:buChar char="-"/>
            </a:pPr>
            <a:endParaRPr lang="en-US" smtClean="0"/>
          </a:p>
          <a:p>
            <a:r>
              <a:rPr lang="en-US" b="1" smtClean="0"/>
              <a:t>In C++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Maximal konfigurierbar, aber anspruchsvoll.</a:t>
            </a:r>
          </a:p>
          <a:p>
            <a:pPr marL="692150" lvl="1" indent="-342900">
              <a:buFontTx/>
              <a:buChar char="-"/>
            </a:pPr>
            <a:r>
              <a:rPr lang="en-US" i="1" smtClean="0"/>
              <a:t>Übergabe</a:t>
            </a:r>
            <a:r>
              <a:rPr lang="en-US" smtClean="0"/>
              <a:t> unabhängig ob primitiver oder komplexer Datentyp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value"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reference (to const)"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pointer (to const)"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Rückgabe</a:t>
            </a:r>
            <a:r>
              <a:rPr lang="en-US" smtClean="0"/>
              <a:t>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value" (sicher, aber Zusatzaufwand durch Kopie, evtl. Copy Elision)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reference (to const)" </a:t>
            </a:r>
            <a:r>
              <a:rPr lang="en-US"/>
              <a:t>(effizient, aber Gefahr von Speicherfehlern</a:t>
            </a:r>
            <a:r>
              <a:rPr lang="en-US" smtClean="0"/>
              <a:t>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pointer (to const)" (effizient, aber Gefahr von Speicherfehlern)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err="1" smtClean="0"/>
              <a:t>ist</a:t>
            </a:r>
            <a:r>
              <a:rPr lang="en-US" smtClean="0"/>
              <a:t> (Untertyp-)Polymorphie?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Bedeutung: </a:t>
            </a:r>
            <a:r>
              <a:rPr lang="en-US" smtClean="0"/>
              <a:t>Eine </a:t>
            </a:r>
            <a:r>
              <a:rPr lang="en-US" dirty="0" smtClean="0"/>
              <a:t>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</a:t>
            </a:r>
            <a:r>
              <a:rPr lang="en-US" smtClean="0"/>
              <a:t>Klassen enthalten, die eine Unterklasse des statischen Typs der Variable sind.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Beispiel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 *strategy = new EnergyMinimizingStrategy(); //(1)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strategy = new WaitingTimeMinimizingStrategy(); // (2)</a:t>
            </a:r>
            <a:endParaRPr lang="en-US" sz="18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b="1" smtClean="0"/>
              <a:t>Statischer Typ</a:t>
            </a:r>
            <a:r>
              <a:rPr lang="en-US" smtClean="0"/>
              <a:t> (zur Compilezeit)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lang="en-US" smtClean="0"/>
              <a:t>: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 *</a:t>
            </a:r>
          </a:p>
          <a:p>
            <a:pPr marL="692150" lvl="1" indent="-342900"/>
            <a:r>
              <a:rPr lang="en-US" b="1" smtClean="0"/>
              <a:t>Dynamischer Typ</a:t>
            </a:r>
            <a:r>
              <a:rPr lang="en-US" smtClean="0"/>
              <a:t> (zur Laufzeit)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lang="en-US" smtClean="0"/>
              <a:t>:</a:t>
            </a:r>
          </a:p>
          <a:p>
            <a:pPr marL="881063" lvl="2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 *</a:t>
            </a:r>
          </a:p>
          <a:p>
            <a:pPr marL="881063" lvl="2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WaitingTimeMinimizingStragy *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Funktioniert in C++ </a:t>
            </a:r>
            <a:r>
              <a:rPr lang="en-US" b="1" smtClean="0"/>
              <a:t>nur mit Pointern/Referenzen</a:t>
            </a:r>
            <a:r>
              <a:rPr lang="en-US" smtClean="0"/>
              <a:t> – nicht mit Werten!</a:t>
            </a:r>
          </a:p>
          <a:p>
            <a:pPr marL="692150" lvl="1" indent="-342900"/>
            <a:endParaRPr lang="en-US" smtClean="0"/>
          </a:p>
        </p:txBody>
      </p:sp>
      <p:sp>
        <p:nvSpPr>
          <p:cNvPr id="9" name="Rechteck 8"/>
          <p:cNvSpPr/>
          <p:nvPr/>
        </p:nvSpPr>
        <p:spPr>
          <a:xfrm>
            <a:off x="1403648" y="6168359"/>
            <a:ext cx="7254552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https://en.wikipedia.org/wiki/Polymorphism_(computer_science</a:t>
            </a:r>
            <a:r>
              <a:rPr lang="en-US" sz="1200" smtClean="0">
                <a:hlinkClick r:id="rId2"/>
              </a:rPr>
              <a:t>)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err="1" smtClean="0"/>
              <a:t>für</a:t>
            </a:r>
            <a:r>
              <a:rPr lang="en-US" smtClean="0"/>
              <a:t> Polymorphie in C++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"B"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3354336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(Abstrakte</a:t>
            </a:r>
            <a:r>
              <a:rPr lang="de-DE" b="1" smtClean="0">
                <a:solidFill>
                  <a:schemeClr val="bg1"/>
                </a:solidFill>
              </a:rPr>
              <a:t>) Oberklasse </a:t>
            </a:r>
            <a:r>
              <a:rPr lang="de-DE" smtClean="0">
                <a:solidFill>
                  <a:schemeClr val="bg1"/>
                </a:solidFill>
              </a:rPr>
              <a:t>kann nicht instatiiert werden.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"magisch" </a:t>
            </a:r>
            <a:r>
              <a:rPr lang="de-DE" dirty="0">
                <a:solidFill>
                  <a:schemeClr val="bg1"/>
                </a:solidFill>
              </a:rPr>
              <a:t>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</a:t>
            </a:r>
            <a:r>
              <a:rPr lang="en-US" b="1" smtClean="0"/>
              <a:t>der VM</a:t>
            </a:r>
            <a:r>
              <a:rPr lang="en-US" smtClean="0"/>
              <a:t> (</a:t>
            </a:r>
            <a:r>
              <a:rPr lang="en-US" b="0" smtClean="0"/>
              <a:t>URL, User, PW: siehe vorige Folie)</a:t>
            </a:r>
            <a:br>
              <a:rPr lang="en-US" b="0" smtClean="0"/>
            </a:br>
            <a:endParaRPr lang="de-DE" b="0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Importieren </a:t>
            </a:r>
            <a:r>
              <a:rPr lang="de-DE" b="1" dirty="0"/>
              <a:t>der </a:t>
            </a:r>
            <a:r>
              <a:rPr lang="de-DE" b="1"/>
              <a:t>Appliance </a:t>
            </a:r>
            <a:r>
              <a:rPr lang="de-DE" b="1" i="1" smtClean="0"/>
              <a:t>praktikum2016_v5.ova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</a:t>
            </a:r>
            <a:r>
              <a:rPr lang="de-DE" b="1" smtClean="0"/>
              <a:t>Plattenabbild </a:t>
            </a:r>
            <a:r>
              <a:rPr lang="de-DE" smtClean="0"/>
              <a:t>angepasst werden, sodass die VM in </a:t>
            </a:r>
            <a:r>
              <a:rPr lang="de-DE" b="1" smtClean="0"/>
              <a:t>C:\vms</a:t>
            </a:r>
            <a:r>
              <a:rPr lang="de-DE" smtClean="0"/>
              <a:t> liegt – ansonsten sprengt </a:t>
            </a:r>
            <a:r>
              <a:rPr lang="de-DE" dirty="0" smtClean="0"/>
              <a:t>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038406"/>
            <a:ext cx="4501257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smtClean="0"/>
              <a:t>"Dispatch" </a:t>
            </a:r>
            <a:r>
              <a:rPr lang="de-DE" b="1" dirty="0" smtClean="0"/>
              <a:t>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</a:t>
            </a:r>
            <a:r>
              <a:rPr lang="de-DE"/>
              <a:t>werden</a:t>
            </a:r>
            <a:r>
              <a:rPr lang="de-DE" smtClean="0"/>
              <a:t>!</a:t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Fehleranfällig, schlecht wartbar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</a:t>
            </a:r>
            <a:r>
              <a:rPr lang="de-DE" b="1" dirty="0" smtClean="0"/>
              <a:t>muss nicht mehr verändert werden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</a:t>
            </a:r>
            <a:r>
              <a:rPr lang="de-DE" altLang="de-DE" sz="1800" dirty="0"/>
              <a:t>Vorteil von Polymorphie</a:t>
            </a:r>
            <a:r>
              <a:rPr lang="de-DE" altLang="de-DE" sz="1800" b="0" dirty="0"/>
              <a:t>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>
          <a:xfrm>
            <a:off x="179512" y="2365353"/>
            <a:ext cx="3722712" cy="408798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 algn="l">
              <a:defRPr/>
            </a:pP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smtClean="0">
                <a:solidFill>
                  <a:srgbClr val="2A00FF"/>
                </a:solidFill>
                <a:latin typeface="Consolas"/>
              </a:rPr>
              <a:t>"Floor.hpp"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907704" y="2362697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149712" y="1406186"/>
            <a:ext cx="3990487" cy="798678"/>
          </a:xfrm>
          <a:prstGeom prst="wedgeRoundRectCallout">
            <a:avLst>
              <a:gd name="adj1" fmla="val -25161"/>
              <a:gd name="adj2" fmla="val 154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b="1" smtClean="0">
                <a:solidFill>
                  <a:schemeClr val="bg1"/>
                </a:solidFill>
              </a:rPr>
              <a:t>Vorausdeklaration </a:t>
            </a:r>
            <a:r>
              <a:rPr lang="de-DE" sz="1600" smtClean="0">
                <a:solidFill>
                  <a:schemeClr val="bg1"/>
                </a:solidFill>
              </a:rPr>
              <a:t>(Forward Declaration, statt </a:t>
            </a:r>
            <a:r>
              <a:rPr lang="de-DE" sz="1600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chemeClr val="bg1"/>
                </a:solidFill>
              </a:rPr>
              <a:t>), um zyklische Abhängigkeit </a:t>
            </a:r>
            <a:r>
              <a:rPr lang="de-DE" sz="1600" dirty="0" smtClean="0">
                <a:solidFill>
                  <a:schemeClr val="bg1"/>
                </a:solidFill>
              </a:rPr>
              <a:t>zu vermeiden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35395" y="501747"/>
            <a:ext cx="2814638" cy="731837"/>
          </a:xfrm>
          <a:prstGeom prst="wedgeRoundRectCallout">
            <a:avLst>
              <a:gd name="adj1" fmla="val -3022"/>
              <a:gd name="adj2" fmla="val 1052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</a:t>
            </a:r>
            <a:r>
              <a:rPr lang="de-DE">
                <a:solidFill>
                  <a:schemeClr val="bg1"/>
                </a:solidFill>
              </a:rPr>
              <a:t>der </a:t>
            </a:r>
            <a:r>
              <a:rPr lang="de-DE" smtClean="0">
                <a:solidFill>
                  <a:schemeClr val="bg1"/>
                </a:solidFill>
              </a:rPr>
              <a:t>.cpp-Datei </a:t>
            </a:r>
            <a:r>
              <a:rPr lang="de-DE" dirty="0">
                <a:solidFill>
                  <a:schemeClr val="bg1"/>
                </a:solidFill>
              </a:rPr>
              <a:t>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603376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572000" y="4869160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"Creating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Polymorphic call to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37730" y="1900147"/>
            <a:ext cx="2324100" cy="731837"/>
          </a:xfrm>
          <a:prstGeom prst="wedgeRoundRectCallout">
            <a:avLst>
              <a:gd name="adj1" fmla="val 1287"/>
              <a:gd name="adj2" fmla="val 651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energy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minimizing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strategy"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(...):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"Perform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some complex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calculation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..."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3" y="4149080"/>
            <a:ext cx="3718333" cy="1656184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</a:t>
            </a:r>
            <a:r>
              <a:rPr lang="de-DE">
                <a:solidFill>
                  <a:schemeClr val="bg1"/>
                </a:solidFill>
              </a:rPr>
              <a:t>. </a:t>
            </a:r>
            <a:endParaRPr lang="de-DE" smtClean="0">
              <a:solidFill>
                <a:schemeClr val="bg1"/>
              </a:solidFill>
            </a:endParaRPr>
          </a:p>
          <a:p>
            <a:pPr>
              <a:defRPr/>
            </a:pPr>
            <a:endParaRPr lang="de-DE" b="1" i="1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protected-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super()-</a:t>
            </a:r>
            <a:r>
              <a:rPr lang="de-DE" dirty="0">
                <a:solidFill>
                  <a:schemeClr val="bg1"/>
                </a:solidFill>
              </a:rPr>
              <a:t>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auto">
          <a:xfrm>
            <a:off x="2300140" y="2369603"/>
            <a:ext cx="3101925" cy="757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b" anchorCtr="0">
            <a:no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:EnergyMinimizingStrategy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</a:t>
            </a:r>
            <a:r>
              <a:rPr lang="de-DE" altLang="de-DE" smtClean="0"/>
              <a:t>und Destruktion bei </a:t>
            </a:r>
            <a:r>
              <a:rPr lang="de-DE" altLang="de-DE" dirty="0" smtClean="0"/>
              <a:t>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4318244"/>
            <a:ext cx="8640763" cy="12677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Vorteil</a:t>
            </a:r>
            <a:r>
              <a:rPr lang="en-US" smtClean="0"/>
              <a:t>: Während der Konstruktion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</a:t>
            </a:r>
            <a:r>
              <a:rPr lang="en-US" smtClean="0"/>
              <a:t> kann auf die Felder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en-US" smtClean="0"/>
              <a:t> zugegriffen werden.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Wird spannend bei </a:t>
            </a:r>
            <a:r>
              <a:rPr lang="en-US" b="1" smtClean="0"/>
              <a:t>Mehrfachvererbung</a:t>
            </a:r>
            <a:r>
              <a:rPr lang="en-US" smtClean="0"/>
              <a:t> (siehe später)</a:t>
            </a:r>
            <a:endParaRPr lang="en-US"/>
          </a:p>
        </p:txBody>
      </p:sp>
      <p:sp>
        <p:nvSpPr>
          <p:cNvPr id="9" name="Pfeil nach rechts 8"/>
          <p:cNvSpPr/>
          <p:nvPr/>
        </p:nvSpPr>
        <p:spPr bwMode="auto">
          <a:xfrm rot="5400000">
            <a:off x="4873835" y="2809826"/>
            <a:ext cx="1592033" cy="484187"/>
          </a:xfrm>
          <a:prstGeom prst="rightArrow">
            <a:avLst/>
          </a:prstGeom>
          <a:solidFill>
            <a:srgbClr val="8CED7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540010" y="1556792"/>
            <a:ext cx="2782887" cy="606425"/>
          </a:xfrm>
          <a:prstGeom prst="wedgeRoundRectCallout">
            <a:avLst>
              <a:gd name="adj1" fmla="val 63627"/>
              <a:gd name="adj2" fmla="val 577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12" name="Pfeil nach rechts 11"/>
          <p:cNvSpPr/>
          <p:nvPr/>
        </p:nvSpPr>
        <p:spPr bwMode="auto">
          <a:xfrm rot="16200000">
            <a:off x="5348513" y="2845035"/>
            <a:ext cx="1664040" cy="48577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500977" y="1558379"/>
            <a:ext cx="2643023" cy="604838"/>
          </a:xfrm>
          <a:prstGeom prst="wedgeRoundRectCallout">
            <a:avLst>
              <a:gd name="adj1" fmla="val -62806"/>
              <a:gd name="adj2" fmla="val 55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2349899" y="2392859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:ElevatorStrategy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58776" y="1556792"/>
            <a:ext cx="2120760" cy="606425"/>
          </a:xfrm>
          <a:prstGeom prst="wedgeRoundRectCallout">
            <a:avLst>
              <a:gd name="adj1" fmla="val 46389"/>
              <a:gd name="adj2" fmla="val 1051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(Teil-)Instanz der Basisklasse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739810" y="3428736"/>
            <a:ext cx="3600399" cy="606425"/>
          </a:xfrm>
          <a:prstGeom prst="wedgeRoundRectCallout">
            <a:avLst>
              <a:gd name="adj1" fmla="val 29192"/>
              <a:gd name="adj2" fmla="val -106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Unterklassen-spezifische Daten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448332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8209" y="3345612"/>
            <a:ext cx="7233592" cy="411207"/>
          </a:xfrm>
          <a:prstGeom prst="wedgeRoundRectCallout">
            <a:avLst>
              <a:gd name="adj1" fmla="val -44980"/>
              <a:gd name="adj2" fmla="val -12536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68209" y="5733255"/>
            <a:ext cx="8526963" cy="616745"/>
          </a:xfrm>
          <a:prstGeom prst="wedgeRoundRectCallout">
            <a:avLst>
              <a:gd name="adj1" fmla="val -43266"/>
              <a:gd name="adj2" fmla="val -1007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pPr defTabSz="987425"/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 defTabSz="987425"/>
            <a:r>
              <a:rPr lang="en-US" dirty="0" err="1" smtClean="0"/>
              <a:t>Bereits</a:t>
            </a:r>
            <a:r>
              <a:rPr lang="en-US" dirty="0" smtClean="0"/>
              <a:t> auf der </a:t>
            </a:r>
            <a:r>
              <a:rPr lang="en-US" smtClean="0"/>
              <a:t>VM ausgecheckt, aber </a:t>
            </a:r>
            <a:r>
              <a:rPr lang="en-US" b="1" smtClean="0"/>
              <a:t>regelmäßiges Pullen </a:t>
            </a:r>
            <a:r>
              <a:rPr lang="en-US" smtClean="0"/>
              <a:t>sinnvoll!</a:t>
            </a:r>
            <a:endParaRPr lang="en-US" dirty="0" smtClean="0"/>
          </a:p>
          <a:p>
            <a:pPr marL="692150" lvl="1" indent="-342900" defTabSz="987425"/>
            <a:r>
              <a:rPr lang="de-DE" b="1" smtClean="0"/>
              <a:t>Vorlesung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 defTabSz="987425"/>
            <a:r>
              <a:rPr lang="de-DE" b="1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 defTabSz="987425"/>
            <a:r>
              <a:rPr lang="de-DE" b="1" smtClean="0"/>
              <a:t>Wichtig: </a:t>
            </a:r>
            <a:r>
              <a:rPr lang="de-DE" smtClean="0"/>
              <a:t>git kann nur "pullen", wenn keine versionierten Dateien verändert sind. </a:t>
            </a:r>
            <a:r>
              <a:rPr lang="de-DE" smtClean="0">
                <a:sym typeface="Wingdings" panose="05000000000000000000" pitchFamily="2" charset="2"/>
              </a:rPr>
              <a:t> Separates Repo für eigenen Code erstellen.</a:t>
            </a:r>
            <a:endParaRPr lang="de-DE" dirty="0"/>
          </a:p>
          <a:p>
            <a:pPr marL="692150" lvl="1" indent="-342900" defTabSz="987425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7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</a:t>
            </a:r>
            <a:r>
              <a:rPr lang="de-DE" altLang="de-DE" sz="1800" dirty="0" smtClean="0"/>
              <a:t>Destruktor</a:t>
            </a:r>
            <a:r>
              <a:rPr lang="de-DE" altLang="de-DE" sz="1800" b="0" dirty="0" smtClean="0"/>
              <a:t> in einer Klasse mit </a:t>
            </a:r>
            <a:r>
              <a:rPr lang="de-DE" altLang="de-DE" sz="1800" dirty="0" smtClean="0"/>
              <a:t>virtuellen</a:t>
            </a:r>
            <a:r>
              <a:rPr lang="de-DE" altLang="de-DE" sz="1800" b="0" dirty="0" smtClean="0"/>
              <a:t> </a:t>
            </a:r>
            <a:r>
              <a:rPr lang="de-DE" altLang="de-DE" sz="1800" dirty="0" smtClean="0"/>
              <a:t>Methoden</a:t>
            </a:r>
            <a:r>
              <a:rPr lang="de-DE" altLang="de-DE" sz="1800" b="0" dirty="0" smtClean="0"/>
              <a:t> auch </a:t>
            </a:r>
            <a:r>
              <a:rPr lang="de-DE" altLang="de-DE" sz="1800" dirty="0" smtClean="0"/>
              <a:t>virtuell</a:t>
            </a:r>
            <a:r>
              <a:rPr lang="de-DE" altLang="de-DE" sz="1800" b="0" dirty="0" smtClean="0"/>
              <a:t>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Wo sind </a:t>
            </a:r>
            <a:r>
              <a:rPr lang="de-DE" altLang="de-DE" sz="1800" smtClean="0"/>
              <a:t>virtuelle Konstruktoren </a:t>
            </a:r>
            <a:r>
              <a:rPr lang="de-DE" altLang="de-DE" sz="1800" b="0" smtClean="0"/>
              <a:t>nützlich?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>
          <a:xfrm>
            <a:off x="250825" y="1484313"/>
            <a:ext cx="8893175" cy="4968875"/>
          </a:xfrm>
        </p:spPr>
        <p:txBody>
          <a:bodyPr/>
          <a:lstStyle/>
          <a:p>
            <a:r>
              <a:rPr lang="de-DE" b="0" smtClean="0"/>
              <a:t>Egal, </a:t>
            </a:r>
            <a:r>
              <a:rPr lang="de-DE" b="0" dirty="0" smtClean="0"/>
              <a:t>wie der Pointer auf ein Objekt deklariert ist (z.B. </a:t>
            </a:r>
            <a:r>
              <a:rPr lang="de-DE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0" i="1" dirty="0" smtClean="0"/>
              <a:t>)</a:t>
            </a:r>
            <a:r>
              <a:rPr lang="de-DE" b="0" dirty="0" smtClean="0"/>
              <a:t>, </a:t>
            </a:r>
            <a:r>
              <a:rPr lang="de-DE" b="1" dirty="0" smtClean="0"/>
              <a:t>das Objekt behält seinen Typ </a:t>
            </a:r>
            <a:r>
              <a:rPr lang="de-DE" b="0" dirty="0" smtClean="0"/>
              <a:t>(z.B</a:t>
            </a:r>
            <a:r>
              <a:rPr lang="de-DE" b="0" smtClean="0"/>
              <a:t>. </a:t>
            </a:r>
            <a:r>
              <a:rPr 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EnergyMinimizingStrategy*</a:t>
            </a:r>
            <a:r>
              <a:rPr lang="de-DE" b="0" smtClean="0"/>
              <a:t>).</a:t>
            </a:r>
            <a:endParaRPr lang="de-DE" b="0" dirty="0" smtClean="0"/>
          </a:p>
          <a:p>
            <a:r>
              <a:rPr lang="de-DE" b="1" dirty="0" smtClean="0"/>
              <a:t>Jede Klasse </a:t>
            </a:r>
            <a:r>
              <a:rPr lang="de-DE" b="0" dirty="0" smtClean="0"/>
              <a:t>besitzt </a:t>
            </a:r>
            <a:r>
              <a:rPr lang="de-DE" b="0" smtClean="0"/>
              <a:t>eine </a:t>
            </a:r>
            <a:r>
              <a:rPr lang="de-DE" b="1" smtClean="0"/>
              <a:t>Lookup-Tabelle </a:t>
            </a:r>
            <a:r>
              <a:rPr lang="de-DE" b="1" dirty="0" smtClean="0"/>
              <a:t>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898134" y="3362468"/>
            <a:ext cx="1219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ElevatorStrategy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42838" y="3875469"/>
            <a:ext cx="17120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	next(Elevator*): 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en-US" sz="1200" smtClean="0">
                <a:solidFill>
                  <a:srgbClr val="000000"/>
                </a:solidFill>
              </a:rPr>
              <a:t>+	getBuilding() : Building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en-US" sz="1200" smtClean="0">
                <a:solidFill>
                  <a:srgbClr val="000000"/>
                </a:solidFill>
              </a:rPr>
              <a:t>+	getName() 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9745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913459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053933" y="5322712"/>
            <a:ext cx="8447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EMStrategy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912278"/>
              </p:ext>
            </p:extLst>
          </p:nvPr>
        </p:nvGraphicFramePr>
        <p:xfrm>
          <a:off x="3328988" y="3376613"/>
          <a:ext cx="35528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8" name="Arbeitsblatt" r:id="rId4" imgW="3552843" imgH="1076314" progId="Excel.Sheet.12">
                  <p:embed/>
                </p:oleObj>
              </mc:Choice>
              <mc:Fallback>
                <p:oleObj name="Arbeitsblatt" r:id="rId4" imgW="3552843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8988" y="3376613"/>
                        <a:ext cx="35528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/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154022" y="2636251"/>
            <a:ext cx="2927614" cy="1095549"/>
          </a:xfrm>
          <a:prstGeom prst="wedgeRoundRectCallout">
            <a:avLst>
              <a:gd name="adj1" fmla="val -55841"/>
              <a:gd name="adj2" fmla="val 3980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7079456" y="4081444"/>
            <a:ext cx="1957040" cy="1679768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</a:t>
            </a:r>
            <a:r>
              <a:rPr lang="de-DE" b="1" smtClean="0">
                <a:solidFill>
                  <a:schemeClr val="bg1"/>
                </a:solidFill>
              </a:rPr>
              <a:t>kein Eintrag/NULL:</a:t>
            </a:r>
            <a:r>
              <a:rPr lang="de-DE" b="1" dirty="0" smtClean="0">
                <a:solidFill>
                  <a:schemeClr val="bg1"/>
                </a:solidFill>
              </a:rPr>
              <a:t/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148063" y="6251165"/>
            <a:ext cx="3577531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6"/>
              </a:rPr>
              <a:t>https://</a:t>
            </a:r>
            <a:r>
              <a:rPr lang="en-US" sz="1200" smtClean="0">
                <a:hlinkClick r:id="rId6"/>
              </a:rPr>
              <a:t>en.wikipedia.org/wiki/Virtual_method_table</a:t>
            </a:r>
            <a:r>
              <a:rPr lang="en-US" sz="1200" smtClean="0"/>
              <a:t> </a:t>
            </a:r>
            <a:endParaRPr lang="en-US" sz="1200"/>
          </a:p>
        </p:txBody>
      </p:sp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6605"/>
              </p:ext>
            </p:extLst>
          </p:nvPr>
        </p:nvGraphicFramePr>
        <p:xfrm>
          <a:off x="3341688" y="5184775"/>
          <a:ext cx="35528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9" name="Arbeitsblatt" r:id="rId7" imgW="3552843" imgH="809440" progId="Excel.Sheet.12">
                  <p:embed/>
                </p:oleObj>
              </mc:Choice>
              <mc:Fallback>
                <p:oleObj name="Arbeitsblatt" r:id="rId7" imgW="3552843" imgH="809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1688" y="5184775"/>
                        <a:ext cx="35528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20322" y="5646612"/>
            <a:ext cx="17345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	</a:t>
            </a:r>
            <a:r>
              <a:rPr kumimoji="0" lang="en-US" altLang="en-US" sz="1200" b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next(Elevator*): 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en-US" sz="1200" smtClean="0">
                <a:solidFill>
                  <a:srgbClr val="000000"/>
                </a:solidFill>
              </a:rPr>
              <a:t>+	getName() 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9" grpId="0"/>
      <p:bldP spid="24" grpId="0" animBg="1"/>
      <p:bldP spid="25" grpId="0" animBg="1"/>
      <p:bldP spid="26" grpId="0"/>
      <p:bldP spid="27" grpId="0" animBg="1"/>
      <p:bldP spid="34" grpId="0" animBg="1"/>
      <p:bldP spid="35" grpId="0" animBg="1"/>
      <p:bldP spid="36" grpId="0" animBg="1"/>
      <p:bldP spid="48" grpId="0" animBg="1"/>
      <p:bldP spid="50" grpId="0" animBg="1"/>
      <p:bldP spid="41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smtClean="0"/>
              <a:t>= "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smtClean="0"/>
              <a:t> </a:t>
            </a:r>
            <a:r>
              <a:rPr lang="de-DE" altLang="de-DE" dirty="0" smtClean="0"/>
              <a:t>+ 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smtClean="0"/>
              <a:t>"</a:t>
            </a:r>
            <a:endParaRPr lang="de-DE" altLang="de-DE" dirty="0" smtClean="0"/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251520" y="3843665"/>
            <a:ext cx="8640960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</a:t>
            </a:r>
            <a:r>
              <a:rPr lang="de-DE" altLang="de-DE" sz="1800" b="0" smtClean="0"/>
              <a:t>. (~ Hierarchie abstrakter Klassen)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35501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592250" y="1542610"/>
            <a:ext cx="422011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kann durch 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de-DE" smtClean="0">
                <a:solidFill>
                  <a:schemeClr val="bg1"/>
                </a:solidFill>
              </a:rPr>
              <a:t> nicht </a:t>
            </a:r>
            <a:r>
              <a:rPr lang="de-DE" dirty="0" smtClean="0">
                <a:solidFill>
                  <a:schemeClr val="bg1"/>
                </a:solidFill>
              </a:rPr>
              <a:t>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56774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3203848" y="3043678"/>
            <a:ext cx="5616302" cy="616138"/>
          </a:xfrm>
          <a:prstGeom prst="wedgeRoundRectCallout">
            <a:avLst>
              <a:gd name="adj1" fmla="val 10244"/>
              <a:gd name="adj2" fmla="val -86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</a:t>
            </a:r>
            <a:r>
              <a:rPr lang="de-DE">
                <a:solidFill>
                  <a:schemeClr val="bg1"/>
                </a:solidFill>
              </a:rPr>
              <a:t>keine </a:t>
            </a:r>
            <a:r>
              <a:rPr lang="de-DE" smtClean="0">
                <a:solidFill>
                  <a:schemeClr val="bg1"/>
                </a:solidFill>
              </a:rPr>
              <a:t>Implementierung in 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ElevatorStrategy </a:t>
            </a:r>
            <a:r>
              <a:rPr lang="de-DE" smtClean="0">
                <a:solidFill>
                  <a:schemeClr val="bg1"/>
                </a:solidFill>
              </a:rPr>
              <a:t>möglich.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8" grpId="0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255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</a:t>
            </a:r>
            <a:r>
              <a:rPr lang="de-DE" altLang="de-DE" sz="1800" dirty="0"/>
              <a:t>virtuelle </a:t>
            </a:r>
            <a:r>
              <a:rPr lang="de-DE" altLang="de-DE" sz="1800"/>
              <a:t>Methoden </a:t>
            </a:r>
            <a:r>
              <a:rPr lang="de-DE" altLang="de-DE" sz="1800" smtClean="0"/>
              <a:t>"teuer"</a:t>
            </a:r>
            <a:r>
              <a:rPr lang="de-DE" altLang="de-DE" sz="1800" b="0" smtClean="0"/>
              <a:t>?</a:t>
            </a: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0</a:t>
            </a:r>
            <a:r>
              <a:rPr lang="en-US" altLang="de-DE" sz="18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smtClean="0"/>
              <a:t>N.B</a:t>
            </a:r>
            <a:r>
              <a:rPr lang="en-US" altLang="de-DE" sz="1400" b="0"/>
              <a:t>. </a:t>
            </a:r>
            <a:r>
              <a:rPr lang="en-US" altLang="de-DE" sz="1400" b="0" smtClean="0"/>
              <a:t>(i) "ElevatorStategy</a:t>
            </a:r>
            <a:r>
              <a:rPr lang="en-US" altLang="de-DE" sz="1400" b="0"/>
              <a:t>::" und </a:t>
            </a:r>
            <a:r>
              <a:rPr lang="en-US" altLang="de-DE" sz="1400" b="0" smtClean="0"/>
              <a:t>(ii) "const </a:t>
            </a:r>
            <a:r>
              <a:rPr lang="en-US" altLang="de-DE" sz="1400" b="0"/>
              <a:t>= 0</a:t>
            </a:r>
            <a:r>
              <a:rPr lang="en-US" altLang="de-DE" sz="1400" b="0" smtClean="0"/>
              <a:t>" können eigentlich nicht zusammen auftreten, weil (i) nicht innerhalb der Klassendefinition auftreten darf.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smtClean="0"/>
                <a:t>StudentAssistant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7523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6227116" y="2419602"/>
              <a:ext cx="2" cy="21016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smtClean="0"/>
                <a:t>Employee</a:t>
              </a:r>
              <a:endParaRPr lang="de-DE" altLang="de-DE" sz="1400" b="0" dirty="0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1350" y="2337843"/>
              <a:ext cx="158369" cy="8175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419601"/>
              <a:ext cx="0" cy="19525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/>
              <a:t>Ursprünglich als Lösung für </a:t>
            </a:r>
            <a:r>
              <a:rPr lang="de-DE" altLang="de-DE" b="1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 smtClean="0">
                <a:solidFill>
                  <a:schemeClr val="bg1"/>
                </a:solidFill>
              </a:rPr>
              <a:t>keine generische Oberklasse </a:t>
            </a:r>
            <a:r>
              <a:rPr lang="de-DE" dirty="0" smtClean="0">
                <a:solidFill>
                  <a:schemeClr val="bg1"/>
                </a:solidFill>
              </a:rPr>
              <a:t>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/>
              <a:t>Implementierungsvererbung: Konflikte</a:t>
            </a:r>
            <a:endParaRPr lang="de-DE" alt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b="1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</a:t>
            </a:r>
            <a:r>
              <a:rPr lang="de-DE" altLang="de-DE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private</a:t>
            </a:r>
            <a:r>
              <a:rPr lang="de-DE" altLang="de-DE" dirty="0" smtClean="0"/>
              <a:t>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 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330177" y="4149725"/>
            <a:ext cx="165764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StudentAssistant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330177" y="4438650"/>
            <a:ext cx="165764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330177" y="4510088"/>
            <a:ext cx="165764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39027" y="4609074"/>
            <a:ext cx="3581683" cy="1628238"/>
            <a:chOff x="39027" y="4609074"/>
            <a:chExt cx="3581683" cy="1628238"/>
          </a:xfrm>
        </p:grpSpPr>
        <p:sp>
          <p:nvSpPr>
            <p:cNvPr id="17432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</a:t>
              </a:r>
              <a:r>
                <a:rPr lang="de-DE" altLang="de-DE" sz="1600" b="0" smtClean="0">
                  <a:solidFill>
                    <a:schemeClr val="bg1"/>
                  </a:solidFill>
                </a:rPr>
                <a:t>StudentAss.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17430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17431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17433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7434" name="Text Box 30"/>
            <p:cNvSpPr txBox="1">
              <a:spLocks noChangeArrowheads="1"/>
            </p:cNvSpPr>
            <p:nvPr/>
          </p:nvSpPr>
          <p:spPr bwMode="auto">
            <a:xfrm>
              <a:off x="39027" y="5304671"/>
              <a:ext cx="204895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cs typeface="Consolas" panose="020B0609020204030204" pitchFamily="49" charset="0"/>
                </a:rPr>
                <a:t>StudentAssistant</a:t>
              </a:r>
              <a:r>
                <a:rPr lang="de-DE" altLang="de-DE" sz="1600" b="0"/>
                <a:t>-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Klasse</a:t>
              </a:r>
              <a:endParaRPr lang="de-DE" altLang="de-DE" sz="1600" b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3" name="Rechteck 2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5" name="Gerade Verbindung mit Pfeil 4"/>
          <p:cNvCxnSpPr>
            <a:endCxn id="17430" idx="3"/>
          </p:cNvCxnSpPr>
          <p:nvPr/>
        </p:nvCxnSpPr>
        <p:spPr bwMode="auto">
          <a:xfrm flipH="1">
            <a:off x="3492500" y="4768114"/>
            <a:ext cx="791468" cy="5397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/>
          <p:cNvCxnSpPr>
            <a:endCxn id="17431" idx="3"/>
          </p:cNvCxnSpPr>
          <p:nvPr/>
        </p:nvCxnSpPr>
        <p:spPr bwMode="auto">
          <a:xfrm flipH="1">
            <a:off x="3492500" y="4768114"/>
            <a:ext cx="791468" cy="8270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/>
        </p:nvSpPr>
        <p:spPr>
          <a:xfrm>
            <a:off x="3675687" y="474056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681476" y="525578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5" name="Textfeld 34"/>
          <p:cNvSpPr txBox="1"/>
          <p:nvPr/>
        </p:nvSpPr>
        <p:spPr>
          <a:xfrm>
            <a:off x="7032828" y="5339889"/>
            <a:ext cx="697627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❌</a:t>
            </a:r>
            <a:endParaRPr 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Ergänzende Ressourcen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  <a:endParaRPr lang="de-DE" altLang="de-DE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</a:t>
            </a:r>
            <a:r>
              <a:rPr lang="de-DE" altLang="de-DE" b="1" smtClean="0">
                <a:sym typeface="Wingdings" charset="2"/>
              </a:rPr>
              <a:t>S</a:t>
            </a:r>
            <a:r>
              <a:rPr lang="de-DE" altLang="de-DE" b="1" smtClean="0"/>
              <a:t>cope-Operator ::</a:t>
            </a:r>
            <a:r>
              <a:rPr lang="de-DE" altLang="de-DE" smtClean="0"/>
              <a:t>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257301" y="4149725"/>
            <a:ext cx="18034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StudentAssistant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257301" y="4438650"/>
            <a:ext cx="18034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257301" y="4510088"/>
            <a:ext cx="18034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6127"/>
              <a:gd name="adj2" fmla="val -1352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h-&gt;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22795" y="4609074"/>
            <a:ext cx="3597915" cy="1628238"/>
            <a:chOff x="22795" y="4609074"/>
            <a:chExt cx="3597915" cy="1628238"/>
          </a:xfrm>
        </p:grpSpPr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 </a:t>
              </a:r>
              <a:r>
                <a:rPr lang="de-DE" altLang="de-DE" sz="1600" b="0" smtClean="0">
                  <a:solidFill>
                    <a:schemeClr val="bg1"/>
                  </a:solidFill>
                </a:rPr>
                <a:t>StudentAss.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:Employee</a:t>
              </a:r>
            </a:p>
          </p:txBody>
        </p:sp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22795" y="5304671"/>
              <a:ext cx="204895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smtClean="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StudentAssistant</a:t>
              </a:r>
              <a:r>
                <a:rPr lang="de-DE" altLang="de-DE" sz="1600" b="0" smtClean="0"/>
                <a:t>-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Klasse</a:t>
              </a:r>
              <a:endParaRPr lang="de-DE" altLang="de-DE" sz="1600" b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41" name="Gerade Verbindung mit Pfeil 40"/>
          <p:cNvCxnSpPr/>
          <p:nvPr/>
        </p:nvCxnSpPr>
        <p:spPr bwMode="auto">
          <a:xfrm flipH="1">
            <a:off x="3492500" y="4365104"/>
            <a:ext cx="647452" cy="942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/>
          <p:nvPr/>
        </p:nvCxnSpPr>
        <p:spPr bwMode="auto">
          <a:xfrm flipH="1">
            <a:off x="3492500" y="4581525"/>
            <a:ext cx="647452" cy="10136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3707747" y="439162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3713536" y="525578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Implementierungsvererb.: Speicherproblematik</a:t>
            </a:r>
            <a:endParaRPr lang="de-DE" altLang="de-DE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5329287" cy="865187"/>
          </a:xfrm>
        </p:spPr>
        <p:txBody>
          <a:bodyPr/>
          <a:lstStyle/>
          <a:p>
            <a:pPr eaLnBrk="1" hangingPunct="1"/>
            <a:r>
              <a:rPr lang="de-DE" altLang="de-DE" b="1" smtClean="0"/>
              <a:t>Mehrfach geerbte Oberklassen führen auch zur unnötigen Bindung von Speicher</a:t>
            </a:r>
          </a:p>
          <a:p>
            <a:pPr eaLnBrk="1" hangingPunct="1"/>
            <a:endParaRPr lang="de-DE" altLang="de-DE" b="1" smtClean="0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127765" y="5791886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StudentAssistant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127765" y="6080811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127765" y="6152249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334015" y="4494899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335602" y="4783824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335602" y="5072749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911865" y="5144186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983302" y="5360086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062802" y="4494899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062802" y="5072749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983302" y="550454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1846902" y="550454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2854965" y="5144186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2926402" y="5360086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062802" y="550454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062802" y="550454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127765" y="3486836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127765" y="3197911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127765" y="3774174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064390" y="3847199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135827" y="4063099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135827" y="420756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2999427" y="4207561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1775465" y="3847199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1846902" y="4063099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983302" y="420756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983302" y="4207561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062802" y="4783824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2843063" y="2618473"/>
            <a:ext cx="2232025" cy="868363"/>
          </a:xfrm>
          <a:prstGeom prst="wedgeRoundRectCallout">
            <a:avLst>
              <a:gd name="adj1" fmla="val -66503"/>
              <a:gd name="adj2" fmla="val 284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254276" y="1414694"/>
            <a:ext cx="3696653" cy="2239618"/>
            <a:chOff x="4491993" y="2399151"/>
            <a:chExt cx="3696653" cy="2239618"/>
          </a:xfrm>
        </p:grpSpPr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6052505" y="2761957"/>
              <a:ext cx="2105230" cy="1726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 StudentAssistant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6076318" y="2834983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6076318" y="3518912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:Employee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50" name="AutoShape 29"/>
            <p:cNvSpPr>
              <a:spLocks/>
            </p:cNvSpPr>
            <p:nvPr/>
          </p:nvSpPr>
          <p:spPr bwMode="auto">
            <a:xfrm>
              <a:off x="5823905" y="2781300"/>
              <a:ext cx="215900" cy="1707435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4491993" y="3364161"/>
              <a:ext cx="13163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HiWi</a:t>
              </a:r>
              <a:r>
                <a:rPr lang="de-DE" altLang="de-DE" sz="1600" b="0"/>
                <a:t>-Klasse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329395" y="2399151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6039805" y="2691337"/>
              <a:ext cx="2148841" cy="19474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6156177" y="2876558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6156177" y="3553509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  <p:sp>
        <p:nvSpPr>
          <p:cNvPr id="43" name="Gefaltete Ecke 42"/>
          <p:cNvSpPr/>
          <p:nvPr/>
        </p:nvSpPr>
        <p:spPr>
          <a:xfrm>
            <a:off x="3900297" y="3809892"/>
            <a:ext cx="5183250" cy="267592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   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  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b="1" smtClean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h-&gt;</a:t>
            </a:r>
            <a:r>
              <a:rPr lang="en-US" sz="140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6611556" y="5502166"/>
            <a:ext cx="2232025" cy="868363"/>
          </a:xfrm>
          <a:prstGeom prst="wedgeRoundRectCallout">
            <a:avLst>
              <a:gd name="adj1" fmla="val -60548"/>
              <a:gd name="adj2" fmla="val 208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Fehler</a:t>
            </a:r>
            <a:r>
              <a:rPr lang="de-DE" smtClean="0">
                <a:solidFill>
                  <a:schemeClr val="bg1"/>
                </a:solidFill>
              </a:rPr>
              <a:t>! </a:t>
            </a:r>
            <a:r>
              <a:rPr lang="de-DE" dirty="0">
                <a:solidFill>
                  <a:schemeClr val="bg1"/>
                </a:solidFill>
              </a:rPr>
              <a:t>Keine eindeutige Zuweisung 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8494767" y="5603948"/>
            <a:ext cx="697627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❌</a:t>
            </a:r>
            <a:endParaRPr 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Virtuelle (Mehrfach-)Vererbung (I)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b="1" dirty="0" smtClean="0"/>
              <a:t>Lösung</a:t>
            </a:r>
            <a:r>
              <a:rPr lang="de-DE" altLang="de-DE" dirty="0" smtClean="0"/>
              <a:t>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kern="12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20485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StudentAssistant</a:t>
              </a:r>
            </a:p>
          </p:txBody>
        </p:sp>
        <p:sp>
          <p:nvSpPr>
            <p:cNvPr id="20486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7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8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20489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20490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1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2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3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Employee</a:t>
              </a:r>
              <a:endParaRPr lang="de-DE" altLang="de-DE" sz="1600" b="0"/>
            </a:p>
          </p:txBody>
        </p:sp>
        <p:sp>
          <p:nvSpPr>
            <p:cNvPr id="20494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7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1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0502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0503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4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5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7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8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9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0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1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2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20513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20514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</a:t>
            </a:r>
            <a:r>
              <a:rPr lang="de-DE" smtClean="0">
                <a:solidFill>
                  <a:schemeClr val="bg1"/>
                </a:solidFill>
              </a:rPr>
              <a:t>macht (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de-DE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Virtuelle (Mehrfach-)Vererbung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484313"/>
            <a:ext cx="86407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</a:pPr>
            <a:r>
              <a:rPr lang="de-DE" altLang="de-DE" b="1" kern="0" smtClean="0"/>
              <a:t>Lösung</a:t>
            </a:r>
            <a:r>
              <a:rPr lang="de-DE" altLang="de-DE" kern="0" smtClean="0"/>
              <a:t>: Mehrfach geerbte Oberklassen nur einmal einbinden</a:t>
            </a:r>
          </a:p>
          <a:p>
            <a:pPr marL="180975" lvl="1" indent="0" defTabSz="914400" eaLnBrk="1" hangingPunct="1">
              <a:lnSpc>
                <a:spcPct val="100000"/>
              </a:lnSpc>
              <a:buClrTx/>
              <a:buSzTx/>
              <a:buFont typeface="Wingdings" charset="2"/>
              <a:buNone/>
            </a:pPr>
            <a:r>
              <a:rPr lang="de-DE" altLang="de-DE" kern="0" smtClean="0"/>
              <a:t>Schlüsselwort </a:t>
            </a:r>
            <a:r>
              <a:rPr lang="de-DE" altLang="de-DE" b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virtual</a:t>
            </a:r>
            <a:r>
              <a:rPr lang="de-DE" altLang="de-DE" kern="0" smtClean="0">
                <a:solidFill>
                  <a:srgbClr val="005AA9"/>
                </a:solidFill>
              </a:rPr>
              <a:t> </a:t>
            </a:r>
            <a:r>
              <a:rPr lang="de-DE" altLang="de-DE" kern="0" smtClean="0"/>
              <a:t>ermöglicht virtuelle Oberklassen / Vererbung</a:t>
            </a:r>
            <a:endParaRPr lang="de-DE" altLang="de-DE" i="1" kern="0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600" b="0" smtClean="0"/>
                <a:t>StudentAssistant</a:t>
              </a:r>
              <a:endParaRPr lang="de-DE" altLang="de-DE" sz="1600" b="0"/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Employee</a:t>
              </a:r>
              <a:endParaRPr lang="de-DE" altLang="de-DE" sz="1600" b="0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5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3883149" y="2805149"/>
            <a:ext cx="4305497" cy="2786025"/>
            <a:chOff x="3883149" y="1941549"/>
            <a:chExt cx="4305497" cy="2786025"/>
          </a:xfrm>
        </p:grpSpPr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052505" y="2911475"/>
              <a:ext cx="2105230" cy="15772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:StudentAssistant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:StudentAssistant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6076318" y="3480854"/>
              <a:ext cx="2024449" cy="3476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6076318" y="3861768"/>
              <a:ext cx="2024449" cy="3339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:Employee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41" name="AutoShape 29"/>
            <p:cNvSpPr>
              <a:spLocks/>
            </p:cNvSpPr>
            <p:nvPr/>
          </p:nvSpPr>
          <p:spPr bwMode="auto">
            <a:xfrm>
              <a:off x="5823905" y="3069456"/>
              <a:ext cx="215900" cy="141927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3883149" y="3364161"/>
              <a:ext cx="204895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StudentAssistant</a:t>
              </a:r>
              <a:r>
                <a:rPr lang="de-DE" altLang="de-DE" sz="1600" b="0" smtClean="0"/>
                <a:t>-</a:t>
              </a:r>
              <a:br>
                <a:rPr lang="de-DE" altLang="de-DE" sz="1600" b="0" smtClean="0"/>
              </a:br>
              <a:r>
                <a:rPr lang="de-DE" altLang="de-DE" sz="1600" b="0" smtClean="0"/>
                <a:t>Instanz</a:t>
              </a:r>
              <a:endParaRPr lang="de-DE" altLang="de-DE" sz="1600" b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303712" y="1941549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039805" y="2277367"/>
              <a:ext cx="2148841" cy="24502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6076318" y="3069456"/>
              <a:ext cx="2024449" cy="3886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b="1" smtClean="0"/>
              <a:t>Mehrfachvererbung kann auf schlechtes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und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StudentAssistant</a:t>
            </a:r>
            <a:endParaRPr lang="de-DE" altLang="de-DE" sz="1600" b="0"/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600" b="0" smtClean="0"/>
              <a:t>StudentAssistant</a:t>
            </a:r>
            <a:endParaRPr lang="de-DE" altLang="de-DE" sz="1600" b="0"/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Employment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Ein </a:t>
            </a:r>
            <a:r>
              <a:rPr lang="de-DE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</a:p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ist ein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smtClean="0">
                <a:solidFill>
                  <a:schemeClr val="bg1"/>
                </a:solidFill>
              </a:rPr>
              <a:t>, </a:t>
            </a:r>
            <a:r>
              <a:rPr lang="de-DE" u="sng" smtClean="0">
                <a:solidFill>
                  <a:schemeClr val="bg1"/>
                </a:solidFill>
              </a:rPr>
              <a:t>mit </a:t>
            </a:r>
            <a:r>
              <a:rPr lang="de-DE" smtClean="0">
                <a:solidFill>
                  <a:schemeClr val="bg1"/>
                </a:solidFill>
              </a:rPr>
              <a:t>einem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Employment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827018" y="5302052"/>
              <a:ext cx="159573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StudentAssistant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827018" y="5590977"/>
              <a:ext cx="1595736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827018" y="5662414"/>
              <a:ext cx="1595736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Employee</a:t>
              </a:r>
              <a:endParaRPr lang="de-DE" altLang="de-DE" sz="1600" b="0"/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7183464" y="582399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funktioniert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339752" y="4077072"/>
            <a:ext cx="3562112" cy="868362"/>
            <a:chOff x="2339752" y="4077072"/>
            <a:chExt cx="3562112" cy="868362"/>
          </a:xfrm>
        </p:grpSpPr>
        <p:sp>
          <p:nvSpPr>
            <p:cNvPr id="14" name="Abgerundete rechteckige Legende 13"/>
            <p:cNvSpPr/>
            <p:nvPr/>
          </p:nvSpPr>
          <p:spPr>
            <a:xfrm>
              <a:off x="2339752" y="4077072"/>
              <a:ext cx="2970212" cy="868362"/>
            </a:xfrm>
            <a:prstGeom prst="wedgeRoundRectCallout">
              <a:avLst>
                <a:gd name="adj1" fmla="val -70662"/>
                <a:gd name="adj2" fmla="val -7176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Error: The 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return type is incompatible with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InterfaceB.run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5204237" y="4178854"/>
              <a:ext cx="697627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rgbClr val="C00000"/>
                  </a:solidFill>
                </a:rPr>
                <a:t>❌</a:t>
              </a:r>
              <a:endParaRPr lang="en-US" sz="4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Literaturvorschläge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800" b="0" i="1" dirty="0" smtClean="0"/>
              <a:t>Bruce </a:t>
            </a:r>
            <a:r>
              <a:rPr lang="de-DE" altLang="de-DE" sz="1800" b="0" i="1" dirty="0"/>
              <a:t>Eckel: </a:t>
            </a:r>
            <a:r>
              <a:rPr lang="de-DE" altLang="de-DE" sz="1800" dirty="0" err="1" smtClean="0"/>
              <a:t>Thinking</a:t>
            </a:r>
            <a:r>
              <a:rPr lang="de-DE" altLang="de-DE" sz="1800" dirty="0" smtClean="0"/>
              <a:t> in </a:t>
            </a:r>
            <a:r>
              <a:rPr lang="de-DE" altLang="de-DE" sz="1800" smtClean="0"/>
              <a:t>C++ </a:t>
            </a:r>
            <a:r>
              <a:rPr lang="de-DE" altLang="de-DE" sz="1200" smtClean="0"/>
              <a:t>(</a:t>
            </a:r>
            <a:r>
              <a:rPr lang="de-DE" altLang="de-DE" sz="1200" dirty="0" smtClean="0"/>
              <a:t>frei </a:t>
            </a:r>
            <a:r>
              <a:rPr lang="de-DE" altLang="de-DE" sz="1200" smtClean="0"/>
              <a:t>verfügbar </a:t>
            </a:r>
            <a:r>
              <a:rPr lang="de-DE" altLang="de-DE" sz="1200" smtClean="0">
                <a:hlinkClick r:id="rId2"/>
              </a:rPr>
              <a:t>http</a:t>
            </a:r>
            <a:r>
              <a:rPr lang="de-DE" altLang="de-DE" sz="1200" dirty="0" smtClean="0">
                <a:hlinkClick r:id="rId2"/>
              </a:rPr>
              <a:t>://</a:t>
            </a:r>
            <a:r>
              <a:rPr lang="de-DE" altLang="de-DE" sz="1200" smtClean="0">
                <a:hlinkClick r:id="rId2"/>
              </a:rPr>
              <a:t>mindview.net/Books/TICPP/ThinkingInCPP2e.html</a:t>
            </a:r>
            <a:r>
              <a:rPr lang="de-DE" altLang="de-DE" sz="1200" smtClean="0"/>
              <a:t>)</a:t>
            </a:r>
            <a:endParaRPr lang="de-DE" altLang="de-DE" sz="1600" smtClean="0"/>
          </a:p>
          <a:p>
            <a:pPr indent="-168275"/>
            <a:r>
              <a:rPr lang="de-DE" altLang="de-DE" i="1" smtClean="0"/>
              <a:t>Mike Banahan</a:t>
            </a:r>
            <a:r>
              <a:rPr lang="de-DE" altLang="de-DE"/>
              <a:t>: 	The C Book </a:t>
            </a:r>
            <a:r>
              <a:rPr lang="de-DE" altLang="de-DE" sz="1200"/>
              <a:t>(frei verfügbar: </a:t>
            </a:r>
            <a:r>
              <a:rPr lang="de-DE" altLang="de-DE" sz="1200">
                <a:hlinkClick r:id="rId3"/>
              </a:rPr>
              <a:t>http://publications.gbdirect.co.uk/c_book</a:t>
            </a:r>
            <a:r>
              <a:rPr lang="de-DE" altLang="de-DE" sz="1200" smtClean="0">
                <a:hlinkClick r:id="rId3"/>
              </a:rPr>
              <a:t>/</a:t>
            </a:r>
            <a:r>
              <a:rPr lang="de-DE" altLang="de-DE" sz="1200" smtClean="0"/>
              <a:t> )</a:t>
            </a:r>
            <a:endParaRPr lang="de-DE" altLang="de-DE" sz="1200" i="1" dirty="0"/>
          </a:p>
          <a:p>
            <a:r>
              <a:rPr lang="de-DE" altLang="de-DE" sz="1800" b="0" i="1" dirty="0"/>
              <a:t>Scott Meyers: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C</a:t>
            </a:r>
            <a:r>
              <a:rPr lang="de-DE" altLang="de-DE" sz="1800" smtClean="0"/>
              <a:t>++ &amp; More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</a:t>
            </a:r>
            <a:r>
              <a:rPr lang="de-DE" altLang="de-DE" sz="1800" smtClean="0"/>
              <a:t>C++</a:t>
            </a:r>
            <a:endParaRPr lang="de-DE" altLang="de-DE" sz="1800" dirty="0" smtClean="0"/>
          </a:p>
          <a:p>
            <a:r>
              <a:rPr lang="de-DE" altLang="de-DE" sz="1800" b="0" i="1" dirty="0"/>
              <a:t>Helmut </a:t>
            </a:r>
            <a:r>
              <a:rPr lang="de-DE" altLang="de-DE" sz="1800" b="0" i="1" dirty="0" err="1"/>
              <a:t>Schellong</a:t>
            </a:r>
            <a:r>
              <a:rPr lang="de-DE" altLang="de-DE" sz="1800" b="0" i="1" dirty="0"/>
              <a:t>: </a:t>
            </a:r>
            <a:r>
              <a:rPr lang="de-DE" altLang="de-DE" sz="1800" dirty="0" smtClean="0"/>
              <a:t>Moderne C Programmierung [Springer]</a:t>
            </a:r>
            <a:br>
              <a:rPr lang="de-DE" altLang="de-DE" sz="1800" dirty="0" smtClean="0"/>
            </a:br>
            <a:r>
              <a:rPr lang="de-DE" altLang="de-DE" sz="1800" b="0" i="1" dirty="0"/>
              <a:t>Ralf Schneeweiß: </a:t>
            </a:r>
            <a:r>
              <a:rPr lang="de-DE" altLang="de-DE" sz="1800" dirty="0" smtClean="0"/>
              <a:t>Moderne C</a:t>
            </a:r>
            <a:r>
              <a:rPr lang="de-DE" altLang="de-DE" sz="1800" dirty="0"/>
              <a:t>++ Programmierung [</a:t>
            </a:r>
            <a:r>
              <a:rPr lang="de-DE" altLang="de-DE" sz="1800"/>
              <a:t>Springer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/>
              <a:t>Jürgen Wolf: </a:t>
            </a:r>
            <a:r>
              <a:rPr lang="de-DE" altLang="de-DE" sz="1800" dirty="0" smtClean="0"/>
              <a:t>Grundkurs C [</a:t>
            </a:r>
            <a:r>
              <a:rPr lang="de-DE" altLang="de-DE" sz="1800" smtClean="0"/>
              <a:t>Galileo] &amp;  Grundkurs </a:t>
            </a:r>
            <a:r>
              <a:rPr lang="de-DE" altLang="de-DE" sz="1800" dirty="0" smtClean="0"/>
              <a:t>C++ </a:t>
            </a:r>
            <a:r>
              <a:rPr lang="de-DE" altLang="de-DE" sz="1800" dirty="0"/>
              <a:t>[</a:t>
            </a:r>
            <a:r>
              <a:rPr lang="de-DE" altLang="de-DE" sz="1800"/>
              <a:t>Galileo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 smtClean="0"/>
              <a:t>Bjarne </a:t>
            </a:r>
            <a:r>
              <a:rPr lang="de-DE" altLang="de-DE" sz="1800" b="0" i="1" dirty="0" err="1" smtClean="0"/>
              <a:t>Stroustrup</a:t>
            </a:r>
            <a:r>
              <a:rPr lang="de-DE" altLang="de-DE" sz="1800" b="0" i="1" dirty="0" smtClean="0"/>
              <a:t>: </a:t>
            </a:r>
            <a:r>
              <a:rPr lang="de-DE" altLang="de-DE" sz="1800" dirty="0" smtClean="0"/>
              <a:t>Einführung in die Programmierung mit </a:t>
            </a:r>
            <a:r>
              <a:rPr lang="de-DE" altLang="de-DE" sz="1800" smtClean="0"/>
              <a:t>C++</a:t>
            </a:r>
          </a:p>
          <a:p>
            <a:endParaRPr lang="de-DE" altLang="de-DE" sz="1800" smtClean="0"/>
          </a:p>
          <a:p>
            <a:r>
              <a:rPr lang="de-DE" altLang="de-DE" sz="1800" i="1"/>
              <a:t>TU </a:t>
            </a:r>
            <a:r>
              <a:rPr lang="de-DE" altLang="de-DE" sz="1800" i="1" smtClean="0"/>
              <a:t>München:</a:t>
            </a:r>
            <a:r>
              <a:rPr lang="de-DE" altLang="de-DE" sz="1800" smtClean="0"/>
              <a:t> Grundkurs </a:t>
            </a:r>
            <a:r>
              <a:rPr lang="de-DE" altLang="de-DE" sz="1800"/>
              <a:t>C/C</a:t>
            </a:r>
            <a:r>
              <a:rPr lang="de-DE" altLang="de-DE" sz="1800" smtClean="0"/>
              <a:t>++</a:t>
            </a:r>
            <a:r>
              <a:rPr lang="de-DE" altLang="de-DE" sz="1800"/>
              <a:t/>
            </a:r>
            <a:br>
              <a:rPr lang="de-DE" altLang="de-DE" sz="1800"/>
            </a:br>
            <a:r>
              <a:rPr lang="de-DE" altLang="de-DE" sz="1100">
                <a:hlinkClick r:id="rId4"/>
              </a:rPr>
              <a:t>http://www.ldv.ei.tum.de/lehre/programmierpraktikum-c/</a:t>
            </a:r>
            <a:r>
              <a:rPr lang="de-DE" altLang="de-DE" sz="1100"/>
              <a:t>, </a:t>
            </a:r>
            <a:r>
              <a:rPr lang="de-DE" altLang="de-DE" sz="1100">
                <a:hlinkClick r:id="rId5"/>
              </a:rPr>
              <a:t>http://www.ldv.ei.tum.de/lehre/grundkurs-c/</a:t>
            </a:r>
            <a:r>
              <a:rPr lang="de-DE" altLang="de-DE" sz="1100"/>
              <a:t> </a:t>
            </a:r>
          </a:p>
          <a:p>
            <a:r>
              <a:rPr lang="de-DE" altLang="de-DE" sz="1800" i="1"/>
              <a:t>FH </a:t>
            </a:r>
            <a:r>
              <a:rPr lang="de-DE" altLang="de-DE" sz="1800" i="1" smtClean="0"/>
              <a:t>Regensburg:</a:t>
            </a:r>
            <a:r>
              <a:rPr lang="de-DE" altLang="de-DE" sz="1800" smtClean="0"/>
              <a:t> Programmieren </a:t>
            </a:r>
            <a:r>
              <a:rPr lang="de-DE" altLang="de-DE" sz="1800"/>
              <a:t>1</a:t>
            </a:r>
            <a:br>
              <a:rPr lang="de-DE" altLang="de-DE" sz="1800"/>
            </a:br>
            <a:r>
              <a:rPr lang="de-DE" altLang="de-DE" sz="1100" smtClean="0">
                <a:hlinkClick r:id="rId6"/>
              </a:rPr>
              <a:t>http</a:t>
            </a:r>
            <a:r>
              <a:rPr lang="de-DE" altLang="de-DE" sz="1100">
                <a:hlinkClick r:id="rId6"/>
              </a:rPr>
              <a:t>://fbim.fh-regensburg.de/~sce39014/pg1/pg1-skript.pdf</a:t>
            </a:r>
            <a:r>
              <a:rPr lang="de-DE" altLang="de-DE" sz="1100"/>
              <a:t/>
            </a:r>
            <a:br>
              <a:rPr lang="de-DE" altLang="de-DE" sz="1100"/>
            </a:br>
            <a:r>
              <a:rPr lang="en-US" sz="1800" i="1" smtClean="0"/>
              <a:t>Heinz Tschabitscher: </a:t>
            </a:r>
            <a:r>
              <a:rPr lang="en-US" sz="1800" smtClean="0"/>
              <a:t>Einführung </a:t>
            </a:r>
            <a:r>
              <a:rPr lang="en-US" sz="1800"/>
              <a:t>in C++</a:t>
            </a:r>
            <a:br>
              <a:rPr lang="en-US" sz="1800"/>
            </a:br>
            <a:r>
              <a:rPr lang="en-US" sz="1100">
                <a:hlinkClick r:id="rId7"/>
              </a:rPr>
              <a:t>http://</a:t>
            </a:r>
            <a:r>
              <a:rPr lang="en-US" sz="1100" smtClean="0">
                <a:hlinkClick r:id="rId7"/>
              </a:rPr>
              <a:t>ladedu.com/cpp/zum_mitnehmen/cpp_einf.pdf</a:t>
            </a:r>
            <a:r>
              <a:rPr lang="en-US" sz="1100"/>
              <a:t> </a:t>
            </a:r>
          </a:p>
          <a:p>
            <a:r>
              <a:rPr lang="en-US" sz="1800" smtClean="0"/>
              <a:t>LearnCPP.com </a:t>
            </a:r>
            <a:r>
              <a:rPr lang="en-US" sz="1100" smtClean="0">
                <a:hlinkClick r:id="rId8"/>
              </a:rPr>
              <a:t>http</a:t>
            </a:r>
            <a:r>
              <a:rPr lang="en-US" sz="1100">
                <a:hlinkClick r:id="rId8"/>
              </a:rPr>
              <a:t>://www.learncpp.com</a:t>
            </a:r>
            <a:r>
              <a:rPr lang="en-US" sz="1100" smtClean="0">
                <a:hlinkClick r:id="rId8"/>
              </a:rPr>
              <a:t>/</a:t>
            </a:r>
            <a:endParaRPr lang="en-US" sz="1100" smtClean="0"/>
          </a:p>
          <a:p>
            <a:r>
              <a:rPr lang="en-US" sz="1800"/>
              <a:t>CProgramming.com</a:t>
            </a:r>
            <a:r>
              <a:rPr lang="en-US"/>
              <a:t> </a:t>
            </a:r>
            <a:r>
              <a:rPr lang="en-US" sz="1100" smtClean="0">
                <a:hlinkClick r:id="rId9"/>
              </a:rPr>
              <a:t>http</a:t>
            </a:r>
            <a:r>
              <a:rPr lang="en-US" sz="1100">
                <a:hlinkClick r:id="rId9"/>
              </a:rPr>
              <a:t>://www.cprogramming.com</a:t>
            </a:r>
            <a:r>
              <a:rPr lang="en-US" sz="1100" smtClean="0">
                <a:hlinkClick r:id="rId9"/>
              </a:rPr>
              <a:t>/</a:t>
            </a:r>
            <a:r>
              <a:rPr lang="en-US" sz="1100" smtClean="0"/>
              <a:t> </a:t>
            </a:r>
            <a:endParaRPr lang="en-US" sz="1100"/>
          </a:p>
          <a:p>
            <a:endParaRPr lang="de-DE" altLang="de-DE" sz="1800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948264" y="2708920"/>
            <a:ext cx="1872208" cy="559789"/>
          </a:xfrm>
          <a:prstGeom prst="wedgeRoundRectCallout">
            <a:avLst>
              <a:gd name="adj1" fmla="val -60436"/>
              <a:gd name="adj2" fmla="val 56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en-US" smtClean="0"/>
              <a:t>als typunsichere Lösung für das Containerproblem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"First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address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: 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0x%p\n"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"First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'\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n"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4173550"/>
            <a:ext cx="2358008" cy="667829"/>
          </a:xfrm>
          <a:prstGeom prst="wedgeRoundRectCallout">
            <a:avLst>
              <a:gd name="adj1" fmla="val -95374"/>
              <a:gd name="adj2" fmla="val 1845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672408" cy="1368152"/>
          </a:xfrm>
          <a:prstGeom prst="wedgeRoundRectCallout">
            <a:avLst>
              <a:gd name="adj1" fmla="val -118264"/>
              <a:gd name="adj2" fmla="val -185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Typinformation geht verloren </a:t>
            </a:r>
            <a:r>
              <a:rPr lang="de-DE" dirty="0" smtClean="0">
                <a:solidFill>
                  <a:schemeClr val="bg1"/>
                </a:solidFill>
              </a:rPr>
              <a:t>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624228" y="5424045"/>
            <a:ext cx="2376264" cy="8838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de-DE" smtClean="0">
                <a:solidFill>
                  <a:schemeClr val="bg1"/>
                </a:solidFill>
              </a:rPr>
              <a:t>ermöglicht generische Daten-strukturen auch in 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268422" y="5449600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>
                <a:solidFill>
                  <a:schemeClr val="bg1"/>
                </a:solidFill>
              </a:rPr>
              <a:t>implizites </a:t>
            </a:r>
            <a:r>
              <a:rPr lang="de-DE" b="1" smtClean="0">
                <a:solidFill>
                  <a:schemeClr val="bg1"/>
                </a:solidFill>
              </a:rPr>
              <a:t>"Interface"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/>
              <a:t>Wieso ist "Object" teuer?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Was ist der Unterschied zwischen Templates in C++ und Generics in Java</a:t>
            </a:r>
            <a:r>
              <a:rPr lang="de-DE" altLang="de-DE" smtClean="0"/>
              <a:t>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Wie wird dieses "Problem" in 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Scheme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Haskell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…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1556792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1556792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2" name="Rechteck 1"/>
          <p:cNvSpPr/>
          <p:nvPr/>
        </p:nvSpPr>
        <p:spPr bwMode="auto">
          <a:xfrm>
            <a:off x="1615758" y="3030116"/>
            <a:ext cx="371574" cy="288032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084440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940152" y="3030116"/>
            <a:ext cx="576064" cy="288032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()"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*object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"Adding 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smtClean="0">
                <a:solidFill>
                  <a:srgbClr val="005032"/>
                </a:solidFill>
                <a:latin typeface="Consolas" pitchFamily="49" charset="0"/>
              </a:rPr>
              <a:t>std::vector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en-US" altLang="de-DE" sz="1400" b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"Total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weight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of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is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Mehrere </a:t>
            </a:r>
            <a:r>
              <a:rPr lang="de-DE" b="1" dirty="0">
                <a:solidFill>
                  <a:schemeClr val="bg1"/>
                </a:solidFill>
              </a:rPr>
              <a:t>Typparameter </a:t>
            </a:r>
            <a:r>
              <a:rPr lang="de-DE" dirty="0">
                <a:solidFill>
                  <a:schemeClr val="bg1"/>
                </a:solidFill>
              </a:rPr>
              <a:t>möglich (auch </a:t>
            </a:r>
            <a:r>
              <a:rPr lang="de-DE">
                <a:solidFill>
                  <a:schemeClr val="bg1"/>
                </a:solidFill>
              </a:rPr>
              <a:t>bei </a:t>
            </a:r>
            <a:r>
              <a:rPr lang="de-DE" smtClean="0">
                <a:solidFill>
                  <a:schemeClr val="bg1"/>
                </a:solidFill>
              </a:rPr>
              <a:t>Klassen-Templates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</a:t>
            </a:r>
            <a:r>
              <a:rPr lang="de-DE" b="1" dirty="0">
                <a:solidFill>
                  <a:schemeClr val="bg1"/>
                </a:solidFill>
              </a:rPr>
              <a:t>frei verwende</a:t>
            </a:r>
            <a:r>
              <a:rPr lang="de-DE" dirty="0">
                <a:solidFill>
                  <a:schemeClr val="bg1"/>
                </a:solidFill>
              </a:rPr>
              <a:t>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</a:t>
            </a:r>
            <a:r>
              <a:rPr lang="de-DE" b="1" dirty="0">
                <a:solidFill>
                  <a:schemeClr val="bg1"/>
                </a:solidFill>
              </a:rPr>
              <a:t>generische Algorithmen</a:t>
            </a:r>
            <a:r>
              <a:rPr lang="de-DE" dirty="0">
                <a:solidFill>
                  <a:schemeClr val="bg1"/>
                </a:solidFill>
              </a:rPr>
              <a:t>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)};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"Primitive" </a:t>
            </a:r>
            <a:r>
              <a:rPr lang="de-DE" dirty="0">
                <a:solidFill>
                  <a:schemeClr val="bg1"/>
                </a:solidFill>
              </a:rPr>
              <a:t>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</a:t>
            </a:r>
            <a:r>
              <a:rPr lang="de-DE" altLang="de-DE" sz="1800" b="0"/>
              <a:t>von </a:t>
            </a:r>
            <a:r>
              <a:rPr lang="de-DE" altLang="de-DE" sz="1800" b="0" smtClean="0"/>
              <a:t>"impliziten" </a:t>
            </a:r>
            <a:r>
              <a:rPr lang="de-DE" altLang="de-DE" sz="1800" b="0" dirty="0"/>
              <a:t>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"Total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weight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of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is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</a:t>
            </a:r>
            <a:r>
              <a:rPr lang="en-US" b="1" dirty="0"/>
              <a:t>Modern C++ </a:t>
            </a:r>
            <a:r>
              <a:rPr lang="en-US" b="1"/>
              <a:t>Programming</a:t>
            </a:r>
            <a:r>
              <a:rPr lang="en-US"/>
              <a:t> </a:t>
            </a:r>
            <a:r>
              <a:rPr lang="en-US" smtClean="0"/>
              <a:t>(Blockpraktikum)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</a:t>
            </a:r>
            <a:r>
              <a:rPr lang="en-US" sz="1200">
                <a:hlinkClick r:id="rId2"/>
              </a:rPr>
              <a:t>/</a:t>
            </a:r>
            <a:r>
              <a:rPr lang="en-US" sz="1200"/>
              <a:t> </a:t>
            </a:r>
            <a:endParaRPr lang="en-US" sz="1200" smtClean="0"/>
          </a:p>
          <a:p>
            <a:pPr marL="692150" lvl="1" indent="-342900"/>
            <a:r>
              <a:rPr lang="en-US"/>
              <a:t>zuletzt 2014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</a:t>
            </a:r>
            <a:r>
              <a:rPr lang="de-DE" b="1" dirty="0"/>
              <a:t>Programmierung in der Automatisierungstechnik in C/C++</a:t>
            </a:r>
            <a:r>
              <a:rPr lang="de-DE" dirty="0"/>
              <a:t>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smtClean="0"/>
              <a:t> </a:t>
            </a:r>
          </a:p>
          <a:p>
            <a:pPr marL="692150" lvl="1" indent="-342900"/>
            <a:r>
              <a:rPr lang="de-DE" smtClean="0"/>
              <a:t>starker Fokus auf Grundlagen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</a:t>
            </a:r>
            <a:r>
              <a:rPr lang="de-DE" smtClean="0">
                <a:solidFill>
                  <a:schemeClr val="bg1"/>
                </a:solidFill>
              </a:rPr>
              <a:t>und "reingemischt"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: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</a:t>
            </a:r>
            <a:r>
              <a:rPr lang="de-DE">
                <a:solidFill>
                  <a:schemeClr val="bg1"/>
                </a:solidFill>
              </a:rPr>
              <a:t>Implementierung </a:t>
            </a:r>
            <a:r>
              <a:rPr lang="de-DE" smtClean="0">
                <a:solidFill>
                  <a:schemeClr val="bg1"/>
                </a:solidFill>
              </a:rPr>
              <a:t>"zusammenmischen"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205581" y="1628800"/>
            <a:ext cx="8686899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</a:t>
            </a:r>
            <a:r>
              <a:rPr lang="de-DE" altLang="de-DE" b="0" smtClean="0"/>
              <a:t>++) problematischer </a:t>
            </a:r>
            <a:r>
              <a:rPr lang="de-DE" altLang="de-DE" b="0" dirty="0"/>
              <a:t>und zu vermeiden (</a:t>
            </a:r>
            <a:r>
              <a:rPr lang="de-DE" altLang="de-DE" b="0"/>
              <a:t>Komposition </a:t>
            </a:r>
            <a:r>
              <a:rPr lang="de-DE" altLang="de-DE" b="0" smtClean="0"/>
              <a:t>vorziehen, vgl. Employment-Klasse in HiWi-Beispiel)</a:t>
            </a: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314183" cy="1362075"/>
          </a:xfrm>
        </p:spPr>
        <p:txBody>
          <a:bodyPr/>
          <a:lstStyle/>
          <a:p>
            <a:r>
              <a:rPr lang="de-DE" dirty="0" smtClean="0"/>
              <a:t>FunktionsZeiger</a:t>
            </a:r>
            <a:r>
              <a:rPr lang="de-DE" smtClean="0"/>
              <a:t>, Funktions-objekte/Funktoren </a:t>
            </a:r>
            <a:r>
              <a:rPr lang="de-DE" dirty="0" smtClean="0"/>
              <a:t>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100 iterations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1000 iterations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6553300" cy="4467756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std::cout&lt;&lt;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de-DE" altLang="de-DE" sz="1400" b="0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std::cout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is not a valid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en-US" altLang="de-DE" sz="1400" b="0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1916832"/>
            <a:ext cx="3163265" cy="864096"/>
          </a:xfrm>
          <a:prstGeom prst="wedgeRoundRectCallout">
            <a:avLst>
              <a:gd name="adj1" fmla="val -85944"/>
              <a:gd name="adj2" fmla="val -277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</a:t>
            </a:r>
            <a:r>
              <a:rPr lang="de-DE">
                <a:solidFill>
                  <a:schemeClr val="bg1"/>
                </a:solidFill>
              </a:rPr>
              <a:t>extra </a:t>
            </a:r>
            <a:r>
              <a:rPr lang="de-DE" smtClean="0">
                <a:solidFill>
                  <a:schemeClr val="bg1"/>
                </a:solidFill>
              </a:rPr>
              <a:t>Klassen oder Schnittstellen </a:t>
            </a:r>
            <a:r>
              <a:rPr lang="de-DE" dirty="0">
                <a:solidFill>
                  <a:schemeClr val="bg1"/>
                </a:solidFill>
              </a:rPr>
              <a:t>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6336704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std::cout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is not a valid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en-US" altLang="de-DE" sz="1400" b="0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Funkoren aka. Funktionsobjekte</a:t>
            </a:r>
            <a:endParaRPr lang="de-DE" altLang="de-DE" dirty="0" smtClean="0"/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/$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Automatische Typableitung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C++-Typen können </a:t>
            </a:r>
            <a:r>
              <a:rPr lang="en-US" b="1" smtClean="0"/>
              <a:t>komplex</a:t>
            </a:r>
            <a:r>
              <a:rPr lang="en-US" smtClean="0"/>
              <a:t> werden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std::vector&lt;std::string&gt;::const_iterator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std::string&amp; (*fp)(const std::string&amp;);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Neues Schlüsselwort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/>
              <a:t> </a:t>
            </a:r>
            <a:r>
              <a:rPr lang="en-US" smtClean="0"/>
              <a:t>macht das Leben einfacher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(auto x : v) {std::cout &lt;&lt; x &lt;&lt; std::endl;}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mtClean="0"/>
              <a:t>In der Klausur aus didaktischen Gründen </a:t>
            </a:r>
            <a:r>
              <a:rPr lang="en-US" b="1" smtClean="0">
                <a:solidFill>
                  <a:srgbClr val="C00000"/>
                </a:solidFill>
              </a:rPr>
              <a:t>verboten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35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C</a:t>
            </a:r>
            <a:r>
              <a:rPr lang="en-US" dirty="0" smtClean="0"/>
              <a:t>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50825" y="2348880"/>
            <a:ext cx="4243388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2"/>
              </a:rPr>
              <a:t>http://</a:t>
            </a:r>
            <a:r>
              <a:rPr lang="en-US" sz="2000">
                <a:solidFill>
                  <a:schemeClr val="accent2"/>
                </a:solidFill>
                <a:hlinkClick r:id="rId2"/>
              </a:rPr>
              <a:t>www.cplusplus.com</a:t>
            </a:r>
            <a:r>
              <a:rPr lang="en-US" sz="2000" smtClean="0">
                <a:solidFill>
                  <a:schemeClr val="accent2"/>
                </a:solidFill>
                <a:hlinkClick r:id="rId2"/>
              </a:rPr>
              <a:t>/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6613" y="2348880"/>
            <a:ext cx="4244975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3"/>
              </a:rPr>
              <a:t>http</a:t>
            </a:r>
            <a:r>
              <a:rPr lang="en-US" sz="2000">
                <a:solidFill>
                  <a:schemeClr val="accent2"/>
                </a:solidFill>
                <a:hlinkClick r:id="rId3"/>
              </a:rPr>
              <a:t>://</a:t>
            </a:r>
            <a:r>
              <a:rPr lang="en-US" sz="2000" smtClean="0">
                <a:solidFill>
                  <a:schemeClr val="accent2"/>
                </a:solidFill>
                <a:hlinkClick r:id="rId3"/>
              </a:rPr>
              <a:t>en.cppreference.com/w/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631" y="2970694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71" y="2996952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250825" y="1430371"/>
            <a:ext cx="835292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Ausführliche Dokumentation von Standardbibliotheken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Erläuterung von </a:t>
            </a:r>
            <a:r>
              <a:rPr lang="en-US" b="1" smtClean="0"/>
              <a:t>Best Practices </a:t>
            </a:r>
            <a:r>
              <a:rPr lang="en-US" smtClean="0"/>
              <a:t>und </a:t>
            </a:r>
            <a:r>
              <a:rPr lang="en-US" b="1"/>
              <a:t>Programmierkonzepten </a:t>
            </a:r>
            <a:r>
              <a:rPr lang="en-US" smtClean="0"/>
              <a:t>für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Lambdas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4"/>
            <a:ext cx="8640763" cy="453697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Lambda-Ausdruck</a:t>
            </a:r>
            <a:r>
              <a:rPr lang="en-US" smtClean="0"/>
              <a:t> = anonyme Funktion (ohne zugewiesenen Namen)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C++11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/>
              <a:t>W</a:t>
            </a:r>
            <a:r>
              <a:rPr lang="en-US" smtClean="0"/>
              <a:t>eiterer Mechanismus, um "Verhalten als Parameter zu übergeben"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 Kombination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mtClean="0"/>
              <a:t> extrem mächtig und zugleich kompakt!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prefix = "Info: ";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print = [=] (const std::string &amp;msg)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{std::cout &lt;&lt; prefix &lt;&lt; msg &lt;&lt; std::endl;}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print("Hello World!"); // Output: Info: Hello World!</a:t>
            </a:r>
          </a:p>
          <a:p>
            <a:pPr marL="692150" lvl="1" indent="-342900">
              <a:buFontTx/>
              <a:buChar char="-"/>
            </a:pPr>
            <a:r>
              <a:rPr lang="en-US"/>
              <a:t>Mittels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/>
              <a:t> kann </a:t>
            </a:r>
            <a:r>
              <a:rPr lang="en-US" smtClean="0"/>
              <a:t>die Variable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mtClean="0"/>
              <a:t> aus dem Kontext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/>
              <a:t> </a:t>
            </a:r>
            <a:r>
              <a:rPr lang="en-US" smtClean="0"/>
              <a:t>"</a:t>
            </a:r>
            <a:r>
              <a:rPr lang="en-US" b="1" smtClean="0"/>
              <a:t>eingefangen</a:t>
            </a:r>
            <a:r>
              <a:rPr lang="en-US" smtClean="0"/>
              <a:t>" werden 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[=]</a:t>
            </a:r>
            <a:r>
              <a:rPr lang="en-US" smtClean="0"/>
              <a:t> "by value",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[&amp;]</a:t>
            </a:r>
            <a:r>
              <a:rPr lang="en-US" smtClean="0"/>
              <a:t> "by reference")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Java seit 1.8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Arrays.asList(1,2,3).stream()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.map(x -&gt; x*x)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.filter(x -&gt; x &lt; 7).collect(Collectors.toString());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771800" y="6022136"/>
            <a:ext cx="5940152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z.B.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://www.cprogramming.com/c++11/c++</a:t>
            </a:r>
            <a:r>
              <a:rPr lang="en-US" sz="1200" smtClean="0">
                <a:hlinkClick r:id="rId2"/>
              </a:rPr>
              <a:t>11-lambda-closures.html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viele Beispiele: </a:t>
            </a:r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en.wikipedia.org/wiki/Anonymous_function</a:t>
            </a:r>
            <a:endParaRPr lang="en-US" sz="1200" smtClean="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5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smtClean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"user</a:t>
            </a:r>
            <a:r>
              <a:rPr lang="de-DE" sz="140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</a:t>
            </a:r>
            <a:r>
              <a:rPr lang="de-DE" sz="1400" smtClean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fp3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</a:t>
            </a:r>
            <a:r>
              <a:rPr lang="de-DE" b="1">
                <a:solidFill>
                  <a:schemeClr val="bg1"/>
                </a:solidFill>
              </a:rPr>
              <a:t>als </a:t>
            </a:r>
            <a:r>
              <a:rPr lang="de-DE" b="1" smtClean="0">
                <a:solidFill>
                  <a:schemeClr val="bg1"/>
                </a:solidFill>
              </a:rPr>
              <a:t>"Scope"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</a:t>
            </a:r>
            <a:r>
              <a:rPr lang="de-DE" altLang="de-DE" sz="2200">
                <a:solidFill>
                  <a:srgbClr val="000000"/>
                </a:solidFill>
                <a:latin typeface="Consolas" pitchFamily="49" charset="0"/>
              </a:rPr>
              <a:t>fp3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22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fp3)(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&gt;,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58110"/>
              <a:gd name="adj2" fmla="val 930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</a:t>
            </a:r>
            <a:r>
              <a:rPr lang="de-DE" altLang="de-DE" sz="1800" b="0"/>
              <a:t>richtige </a:t>
            </a:r>
            <a:r>
              <a:rPr lang="de-DE" altLang="de-DE" sz="1800" b="0" smtClean="0"/>
              <a:t>"Zeiger </a:t>
            </a:r>
            <a:r>
              <a:rPr lang="de-DE" altLang="de-DE" sz="1800" b="0"/>
              <a:t>auf </a:t>
            </a:r>
            <a:r>
              <a:rPr lang="de-DE" altLang="de-DE" sz="1800" b="0" smtClean="0"/>
              <a:t>Funktionen" </a:t>
            </a:r>
            <a:r>
              <a:rPr lang="de-DE" altLang="de-DE" sz="1800" b="0" dirty="0"/>
              <a:t>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mtClean="0">
                <a:ea typeface="Lucida Sans Unicode" pitchFamily="34" charset="0"/>
                <a:cs typeface="Lucida Sans Unicode" pitchFamily="34" charset="0"/>
              </a:rPr>
              <a:t>oder </a:t>
            </a:r>
            <a:r>
              <a:rPr lang="de-DE" b="1" smtClean="0">
                <a:ea typeface="Lucida Sans Unicode" pitchFamily="34" charset="0"/>
                <a:cs typeface="Lucida Sans Unicode" pitchFamily="34" charset="0"/>
              </a:rPr>
              <a:t>Methodenzeiger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603233" cy="1362075"/>
          </a:xfrm>
        </p:spPr>
        <p:txBody>
          <a:bodyPr/>
          <a:lstStyle/>
          <a:p>
            <a:r>
              <a:rPr lang="de-DE" smtClean="0"/>
              <a:t>Standard Template Library (STL) von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</a:t>
            </a:r>
            <a:r>
              <a:rPr lang="de-DE" altLang="de-DE" smtClean="0"/>
              <a:t>: 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std::copy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091200" y="6227910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32848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</a:t>
            </a:r>
            <a:r>
              <a:rPr lang="de-DE" altLang="de-DE" smtClean="0"/>
              <a:t>: 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std::copy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325370" y="1641966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17327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latin typeface="Consolas" pitchFamily="49" charset="0"/>
              </a:rPr>
              <a:t/>
            </a:r>
            <a:br>
              <a:rPr lang="de-DE" altLang="de-DE" sz="1400" b="0" smtClean="0">
                <a:latin typeface="Consolas" pitchFamily="49" charset="0"/>
              </a:rPr>
            </a:br>
            <a:r>
              <a:rPr lang="de-DE" altLang="de-DE" sz="1400" b="0" smtClean="0">
                <a:latin typeface="Consolas" pitchFamily="49" charset="0"/>
              </a:rPr>
              <a:t/>
            </a:r>
            <a:br>
              <a:rPr lang="de-DE" altLang="de-DE" sz="1400" b="0" smtClean="0">
                <a:latin typeface="Consolas" pitchFamily="49" charset="0"/>
              </a:rPr>
            </a:b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std::copy(numbers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std::back_inserter(result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std::copy(result.begin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             std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smtClean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&gt;(std::cout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));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8486" y="5568364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568363"/>
            <a:ext cx="2455862" cy="593725"/>
          </a:xfrm>
          <a:prstGeom prst="wedgeRoundRectCallout">
            <a:avLst>
              <a:gd name="adj1" fmla="val -5559"/>
              <a:gd name="adj2" fmla="val -133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182215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C++-FAQ (</a:t>
            </a:r>
            <a:r>
              <a:rPr lang="en-US">
                <a:solidFill>
                  <a:schemeClr val="accent2"/>
                </a:solidFill>
                <a:hlinkClick r:id="rId2"/>
              </a:rPr>
              <a:t>https://isocpp.org/wiki/faq</a:t>
            </a:r>
            <a:r>
              <a:rPr lang="en-US" smtClean="0">
                <a:solidFill>
                  <a:schemeClr val="accent2"/>
                </a:solidFill>
                <a:hlinkClick r:id="rId2"/>
              </a:rPr>
              <a:t>/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9" y="1591599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356992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4762158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</a:t>
            </a:r>
            <a:r>
              <a:rPr lang="de-DE" altLang="de-DE"/>
              <a:t>STL-Algorithmen</a:t>
            </a:r>
            <a:r>
              <a:rPr lang="de-DE" altLang="de-DE" smtClean="0"/>
              <a:t>:</a:t>
            </a:r>
            <a:r>
              <a:rPr lang="de-DE" altLang="de-DE" b="0">
                <a:latin typeface="Consolas" panose="020B0609020204030204" pitchFamily="49" charset="0"/>
                <a:cs typeface="Consolas" panose="020B0609020204030204" pitchFamily="49" charset="0"/>
              </a:rPr>
              <a:t> std::remove_copy_if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</a:t>
            </a:r>
            <a:r>
              <a:rPr lang="de-DE" altLang="de-DE" smtClean="0"/>
              <a:t>: 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std::remove_copy_if</a:t>
            </a:r>
            <a:endParaRPr lang="de-DE" altLang="de-DE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237312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</a:t>
            </a:r>
            <a:r>
              <a:rPr lang="de-DE" altLang="de-DE" smtClean="0"/>
              <a:t>: </a:t>
            </a: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std::priority_queue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4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6140211"/>
            <a:ext cx="6119813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</a:t>
            </a:r>
            <a:r>
              <a:rPr lang="de-DE" b="1">
                <a:solidFill>
                  <a:schemeClr val="bg1"/>
                </a:solidFill>
              </a:rPr>
              <a:t>Behälters </a:t>
            </a:r>
            <a:r>
              <a:rPr lang="de-DE" smtClean="0">
                <a:solidFill>
                  <a:schemeClr val="bg1"/>
                </a:solidFill>
              </a:rPr>
              <a:t>(</a:t>
            </a:r>
            <a:r>
              <a:rPr lang="de-DE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std::vector&lt;T&gt;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5104444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</a:t>
            </a:r>
            <a:r>
              <a:rPr lang="de-DE" altLang="de-DE" smtClean="0"/>
              <a:t>: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std::priority_queue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28226"/>
            <a:ext cx="6534150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3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5032"/>
                </a:solidFill>
                <a:latin typeface="Consolas" pitchFamily="49" charset="0"/>
              </a:rPr>
              <a:t>std::priority_queue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std</a:t>
            </a:r>
            <a:r>
              <a:rPr lang="de-DE" altLang="de-DE" sz="1400" b="0" smtClean="0">
                <a:solidFill>
                  <a:srgbClr val="005032"/>
                </a:solidFill>
                <a:latin typeface="Consolas" pitchFamily="49" charset="0"/>
              </a:rPr>
              <a:t>::</a:t>
            </a:r>
            <a:r>
              <a:rPr lang="en-US" altLang="de-DE" sz="1400" b="0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524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/>
              <a:t>Schleifen-basierte Lösung vs. </a:t>
            </a:r>
            <a:r>
              <a:rPr lang="en-US" altLang="de-DE" smtClean="0">
                <a:solidFill>
                  <a:srgbClr val="000000"/>
                </a:solidFill>
                <a:latin typeface="Consolas" pitchFamily="49" charset="0"/>
              </a:rPr>
              <a:t>std::remove_compy_if</a:t>
            </a:r>
            <a:r>
              <a:rPr lang="en-US" altLang="de-DE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std::remove_copy_if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   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</a:t>
            </a:r>
            <a:r>
              <a:rPr lang="en-US" altLang="de-DE" sz="16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600" b="0" smtClean="0">
                <a:solidFill>
                  <a:srgbClr val="005032"/>
                </a:solidFill>
                <a:latin typeface="Consolas" pitchFamily="49" charset="0"/>
              </a:rPr>
              <a:t>    ostream_iterator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600" smtClean="0">
                <a:solidFill>
                  <a:srgbClr val="000000"/>
                </a:solidFill>
                <a:latin typeface="Consolas" pitchFamily="49" charset="0"/>
              </a:rPr>
              <a:t>even	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						</a:t>
            </a:r>
            <a:r>
              <a:rPr lang="en-US" altLang="de-DE" sz="1600" smtClean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smtClean="0">
                <a:latin typeface="+mj-lt"/>
                <a:cs typeface="Consolas" panose="020B0609020204030204" pitchFamily="49" charset="0"/>
              </a:rPr>
              <a:t>vs.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smtClean="0">
              <a:latin typeface="+mj-lt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template&lt;class T, typename InputIterator, typename OutputIterator&gt;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void myCopyRemoveIf(InputIterator first, InputIterator last, OutputIterator result) {</a:t>
            </a:r>
            <a:endParaRPr lang="de-DE" altLang="de-DE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for (T iter = first; iter != last; ++iter)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	if (!P(*iter))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    (*result) = *iter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	  ++result;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/>
              <a:t>ist </a:t>
            </a:r>
            <a:r>
              <a:rPr lang="de-DE" altLang="de-DE" sz="1800" smtClean="0"/>
              <a:t>"schöner"? Was ist fehleranfälliger? Was ist kompakter?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smtClean="0"/>
              <a:t>als "Brutkasten" </a:t>
            </a:r>
            <a:r>
              <a:rPr lang="de-DE" altLang="de-DE" b="0" dirty="0" smtClean="0"/>
              <a:t>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</a:t>
            </a:r>
            <a:r>
              <a:rPr lang="de-DE" altLang="de-DE" sz="1800" b="0" smtClean="0"/>
              <a:t>Projekte mit </a:t>
            </a:r>
            <a:r>
              <a:rPr lang="de-DE" altLang="de-DE" sz="1800" smtClean="0"/>
              <a:t>hunderten von Dateien/Klassen </a:t>
            </a:r>
            <a:r>
              <a:rPr lang="de-DE" altLang="de-DE" sz="1800" b="0" smtClean="0"/>
              <a:t>und </a:t>
            </a:r>
            <a:r>
              <a:rPr lang="de-DE" altLang="de-DE" sz="1800" smtClean="0"/>
              <a:t>noch mehr Abhängigkeiten</a:t>
            </a:r>
            <a:r>
              <a:rPr lang="de-DE" altLang="de-DE" sz="1800" b="0" dirty="0" smtClean="0"/>
              <a:t>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"Make is an expert system." (nach [1])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Eingabe</a:t>
            </a:r>
            <a:r>
              <a:rPr lang="en-US" smtClean="0"/>
              <a:t>: Regelmenge (fix) + Zustand des Workspaces (variabel)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Ausgabe</a:t>
            </a:r>
            <a:r>
              <a:rPr lang="en-US" smtClean="0"/>
              <a:t>: Notwendige Buildschritte</a:t>
            </a:r>
            <a:endParaRPr lang="en-US" smtClean="0">
              <a:sym typeface="Wingdings" panose="05000000000000000000" pitchFamily="2" charset="2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540568" y="6160479"/>
            <a:ext cx="10094507" cy="29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[1] Miller</a:t>
            </a:r>
            <a:r>
              <a:rPr lang="en-US" sz="1400"/>
              <a:t>, P.A. (1998), </a:t>
            </a:r>
            <a:r>
              <a:rPr lang="en-US" sz="1400" smtClean="0"/>
              <a:t>"Recursive </a:t>
            </a:r>
            <a:r>
              <a:rPr lang="en-US" sz="1400"/>
              <a:t>Make Considered Harmful</a:t>
            </a:r>
            <a:r>
              <a:rPr lang="en-US" sz="1400" smtClean="0"/>
              <a:t>," AUUGN </a:t>
            </a:r>
            <a:r>
              <a:rPr lang="en-US" sz="1400"/>
              <a:t>Journal of AUUG Inc., 19(1), pp. 14-25.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14" y="3334348"/>
            <a:ext cx="3240063" cy="19644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4738425"/>
            <a:ext cx="1596615" cy="1152128"/>
          </a:xfrm>
          <a:prstGeom prst="rect">
            <a:avLst/>
          </a:prstGeom>
        </p:spPr>
      </p:pic>
      <p:sp>
        <p:nvSpPr>
          <p:cNvPr id="8" name="Gefaltete Ecke 7"/>
          <p:cNvSpPr/>
          <p:nvPr/>
        </p:nvSpPr>
        <p:spPr>
          <a:xfrm>
            <a:off x="250825" y="2519113"/>
            <a:ext cx="2664991" cy="1754919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600"/>
              <a:t>OBJ = main.o </a:t>
            </a:r>
            <a:r>
              <a:rPr lang="en-US" sz="1600" smtClean="0"/>
              <a:t>parse.o</a:t>
            </a:r>
          </a:p>
          <a:p>
            <a:pPr algn="l"/>
            <a:r>
              <a:rPr lang="en-US" sz="1600" smtClean="0"/>
              <a:t>prog</a:t>
            </a:r>
            <a:r>
              <a:rPr lang="en-US" sz="1600"/>
              <a:t>: $(OBJ</a:t>
            </a:r>
            <a:r>
              <a:rPr lang="en-US" sz="1600" smtClean="0"/>
              <a:t>)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-o $@ $(OBJ</a:t>
            </a:r>
            <a:r>
              <a:rPr lang="en-US" sz="1600" smtClean="0"/>
              <a:t>)</a:t>
            </a:r>
          </a:p>
          <a:p>
            <a:pPr algn="l"/>
            <a:r>
              <a:rPr lang="en-US" sz="1600" smtClean="0"/>
              <a:t>main.o</a:t>
            </a:r>
            <a:r>
              <a:rPr lang="en-US" sz="1600"/>
              <a:t>: main.c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</a:t>
            </a:r>
            <a:r>
              <a:rPr lang="en-US" sz="1600" smtClean="0"/>
              <a:t>main.c</a:t>
            </a:r>
          </a:p>
          <a:p>
            <a:pPr algn="l"/>
            <a:r>
              <a:rPr lang="en-US" sz="1600" smtClean="0"/>
              <a:t>parse.o</a:t>
            </a:r>
            <a:r>
              <a:rPr lang="en-US" sz="1600"/>
              <a:t>: parse.c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parse.c</a:t>
            </a:r>
          </a:p>
        </p:txBody>
      </p:sp>
      <p:sp>
        <p:nvSpPr>
          <p:cNvPr id="9" name="Pfeil nach rechts 71"/>
          <p:cNvSpPr>
            <a:spLocks noChangeArrowheads="1"/>
          </p:cNvSpPr>
          <p:nvPr/>
        </p:nvSpPr>
        <p:spPr bwMode="auto">
          <a:xfrm>
            <a:off x="3347748" y="3334348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Pfeil nach rechts 71"/>
          <p:cNvSpPr>
            <a:spLocks noChangeArrowheads="1"/>
          </p:cNvSpPr>
          <p:nvPr/>
        </p:nvSpPr>
        <p:spPr bwMode="auto">
          <a:xfrm>
            <a:off x="3347748" y="4791669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" name="Textfeld 10"/>
          <p:cNvSpPr txBox="1"/>
          <p:nvPr/>
        </p:nvSpPr>
        <p:spPr>
          <a:xfrm>
            <a:off x="4544229" y="5428489"/>
            <a:ext cx="271523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Directed Acyclic Graph</a:t>
            </a:r>
            <a:endParaRPr lang="en-US" b="1"/>
          </a:p>
        </p:txBody>
      </p:sp>
      <p:sp>
        <p:nvSpPr>
          <p:cNvPr id="12" name="Textfeld 11"/>
          <p:cNvSpPr txBox="1"/>
          <p:nvPr/>
        </p:nvSpPr>
        <p:spPr>
          <a:xfrm>
            <a:off x="653782" y="5797498"/>
            <a:ext cx="1411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Workspace</a:t>
            </a:r>
            <a:endParaRPr lang="en-US" b="1"/>
          </a:p>
        </p:txBody>
      </p:sp>
      <p:sp>
        <p:nvSpPr>
          <p:cNvPr id="13" name="Textfeld 12"/>
          <p:cNvSpPr txBox="1"/>
          <p:nvPr/>
        </p:nvSpPr>
        <p:spPr>
          <a:xfrm>
            <a:off x="226752" y="4274032"/>
            <a:ext cx="26853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Makefile (Regelmenge)</a:t>
            </a:r>
            <a:endParaRPr lang="en-US" b="1"/>
          </a:p>
        </p:txBody>
      </p:sp>
      <p:sp>
        <p:nvSpPr>
          <p:cNvPr id="15" name="Stern mit 5 Zacken 14"/>
          <p:cNvSpPr/>
          <p:nvPr/>
        </p:nvSpPr>
        <p:spPr bwMode="auto">
          <a:xfrm>
            <a:off x="1893835" y="5116236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6" name="Stern mit 5 Zacken 15"/>
          <p:cNvSpPr/>
          <p:nvPr/>
        </p:nvSpPr>
        <p:spPr bwMode="auto">
          <a:xfrm>
            <a:off x="5092544" y="4854665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7" name="Stern mit 5 Zacken 16"/>
          <p:cNvSpPr/>
          <p:nvPr/>
        </p:nvSpPr>
        <p:spPr bwMode="auto">
          <a:xfrm>
            <a:off x="5613713" y="4144580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8" name="Stern mit 5 Zacken 17"/>
          <p:cNvSpPr/>
          <p:nvPr/>
        </p:nvSpPr>
        <p:spPr bwMode="auto">
          <a:xfrm>
            <a:off x="6134882" y="3434495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cxnSp>
        <p:nvCxnSpPr>
          <p:cNvPr id="20" name="Gerade Verbindung mit Pfeil 19"/>
          <p:cNvCxnSpPr>
            <a:endCxn id="17" idx="2"/>
          </p:cNvCxnSpPr>
          <p:nvPr/>
        </p:nvCxnSpPr>
        <p:spPr bwMode="auto">
          <a:xfrm flipV="1">
            <a:off x="5307187" y="4432710"/>
            <a:ext cx="361554" cy="508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>
            <a:endCxn id="18" idx="2"/>
          </p:cNvCxnSpPr>
          <p:nvPr/>
        </p:nvCxnSpPr>
        <p:spPr bwMode="auto">
          <a:xfrm flipV="1">
            <a:off x="5809150" y="3722625"/>
            <a:ext cx="380760" cy="498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Stern mit 5 Zacken 24"/>
          <p:cNvSpPr/>
          <p:nvPr/>
        </p:nvSpPr>
        <p:spPr bwMode="auto">
          <a:xfrm>
            <a:off x="6928509" y="2711141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176539" y="2708920"/>
            <a:ext cx="1505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Veränderung</a:t>
            </a:r>
            <a:endParaRPr lang="en-US"/>
          </a:p>
        </p:txBody>
      </p:sp>
      <p:sp>
        <p:nvSpPr>
          <p:cNvPr id="27" name="Stern mit 5 Zacken 26"/>
          <p:cNvSpPr/>
          <p:nvPr/>
        </p:nvSpPr>
        <p:spPr bwMode="auto">
          <a:xfrm>
            <a:off x="6928509" y="3103418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76539" y="3115023"/>
            <a:ext cx="189026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Notwendige</a:t>
            </a:r>
            <a:br>
              <a:rPr lang="en-US" smtClean="0"/>
            </a:br>
            <a:r>
              <a:rPr lang="en-US" smtClean="0"/>
              <a:t>Neuberechnung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</a:t>
            </a:r>
            <a:r>
              <a:rPr lang="de-DE" b="1" smtClean="0">
                <a:solidFill>
                  <a:schemeClr val="bg1"/>
                </a:solidFill>
              </a:rPr>
              <a:t>Suffixregel</a:t>
            </a:r>
            <a:r>
              <a:rPr lang="de-DE" smtClean="0">
                <a:solidFill>
                  <a:schemeClr val="bg1"/>
                </a:solidFill>
              </a:rPr>
              <a:t>"; </a:t>
            </a:r>
            <a:r>
              <a:rPr lang="de-DE" dirty="0" smtClean="0">
                <a:solidFill>
                  <a:schemeClr val="bg1"/>
                </a:solidFill>
              </a:rPr>
              <a:t>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  <p:pic>
        <p:nvPicPr>
          <p:cNvPr id="37890" name="Picture 2" descr="https://upload.wikimedia.org/wikipedia/commons/e/e5/Stack_of_Copy_Pap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1"/>
          <a:stretch/>
        </p:blipFill>
        <p:spPr bwMode="auto">
          <a:xfrm>
            <a:off x="251520" y="2573338"/>
            <a:ext cx="5668727" cy="29464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</a:t>
            </a:r>
            <a:r>
              <a:rPr lang="de-DE" altLang="de-DE" sz="1800" b="0" smtClean="0"/>
              <a:t>Java "plattformunabhängig" </a:t>
            </a:r>
            <a:r>
              <a:rPr lang="de-DE" altLang="de-DE" sz="1800" b="0" dirty="0" smtClean="0"/>
              <a:t>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/ UART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 bwMode="auto">
          <a:xfrm>
            <a:off x="3425126" y="4725144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 bwMode="auto">
          <a:xfrm>
            <a:off x="2678739" y="5376663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 bwMode="auto">
          <a:xfrm>
            <a:off x="4028485" y="5965826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722929" y="182241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6" name="Ellipse 15"/>
          <p:cNvSpPr>
            <a:spLocks/>
          </p:cNvSpPr>
          <p:nvPr/>
        </p:nvSpPr>
        <p:spPr bwMode="auto">
          <a:xfrm>
            <a:off x="2031276" y="3501008"/>
            <a:ext cx="433318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Abgerundete rechteckige Legende 1"/>
          <p:cNvSpPr/>
          <p:nvPr/>
        </p:nvSpPr>
        <p:spPr bwMode="auto">
          <a:xfrm>
            <a:off x="5292080" y="3068960"/>
            <a:ext cx="914400" cy="612648"/>
          </a:xfrm>
          <a:prstGeom prst="wedgeRoundRectCallou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309120" y="1327150"/>
            <a:ext cx="2423120" cy="405880"/>
          </a:xfrm>
          <a:prstGeom prst="wedgeRoundRectCallout">
            <a:avLst>
              <a:gd name="adj1" fmla="val -21484"/>
              <a:gd name="adj2" fmla="val 37054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1400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sz="1400" b="1" smtClean="0">
                <a:solidFill>
                  <a:schemeClr val="bg1"/>
                </a:solidFill>
                <a:latin typeface="+mj-lt"/>
              </a:rPr>
              <a:t> für Programmierung</a:t>
            </a:r>
          </a:p>
          <a:p>
            <a:pPr algn="l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1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1400" b="1" smtClean="0">
                <a:solidFill>
                  <a:schemeClr val="bg1"/>
                </a:solidFill>
                <a:latin typeface="+mj-lt"/>
              </a:rPr>
              <a:t> für Ausführung</a:t>
            </a:r>
            <a:endParaRPr lang="en-US" sz="1400" b="1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smtClean="0"/>
              <a:t>intergrundbeleuchtet</a:t>
            </a:r>
            <a:endParaRPr lang="de-DE" altLang="de-DE" dirty="0" smtClean="0"/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3" y="2348881"/>
            <a:ext cx="465400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570978" y="3446324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550312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/>
              <a:t>Z</a:t>
            </a:r>
            <a:r>
              <a:rPr lang="de-DE" altLang="de-DE" smtClean="0"/>
              <a:t>usätzlich </a:t>
            </a:r>
            <a:r>
              <a:rPr lang="de-DE" altLang="de-DE" dirty="0" smtClean="0"/>
              <a:t>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</a:t>
            </a:r>
            <a:r>
              <a:rPr lang="de-DE" altLang="de-DE" smtClean="0"/>
              <a:t>Taktzyklus ("NOP") </a:t>
            </a:r>
            <a:r>
              <a:rPr lang="de-DE" altLang="de-DE" dirty="0" smtClean="0"/>
              <a:t>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</a:t>
            </a:r>
            <a:r>
              <a:rPr lang="de-DE" altLang="de-DE" smtClean="0"/>
              <a:t>standardisierte "Umgebung"</a:t>
            </a:r>
            <a:endParaRPr lang="de-DE" altLang="de-DE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smtClean="0"/>
              <a:t>ird </a:t>
            </a:r>
            <a:r>
              <a:rPr lang="de-DE" altLang="de-DE" dirty="0" smtClean="0"/>
              <a:t>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</a:t>
            </a:r>
            <a:r>
              <a:rPr lang="de-DE" altLang="de-DE" smtClean="0"/>
              <a:t>integrierte "Variablen" </a:t>
            </a:r>
            <a:r>
              <a:rPr lang="de-DE" altLang="de-DE" dirty="0" smtClean="0"/>
              <a:t>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</a:t>
            </a:r>
            <a:r>
              <a:rPr lang="de-DE" altLang="de-DE" smtClean="0"/>
              <a:t>als "Schalter/Switch" </a:t>
            </a:r>
            <a:r>
              <a:rPr lang="de-DE" altLang="de-DE" dirty="0" smtClean="0"/>
              <a:t>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smtClean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Anmerkungen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Projektvorlagen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Die </a:t>
            </a:r>
            <a:r>
              <a:rPr lang="en-US" b="1"/>
              <a:t>Projektvorlagen </a:t>
            </a:r>
            <a:r>
              <a:rPr lang="en-US"/>
              <a:t>(~/CPPP/Repos/ tud-cpp-exercises/projects/day5) enthalten Code, der euch beim Starten hilft</a:t>
            </a:r>
            <a:r>
              <a:rPr lang="en-US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Einfach außerhalb des Repos (bspw. in ~/CPPP/Workspace) ablegen und loslegen.</a:t>
            </a:r>
          </a:p>
        </p:txBody>
      </p:sp>
    </p:spTree>
    <p:extLst>
      <p:ext uri="{BB962C8B-B14F-4D97-AF65-F5344CB8AC3E}">
        <p14:creationId xmlns:p14="http://schemas.microsoft.com/office/powerpoint/2010/main" val="3487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Anschluss des Boards an die Virtuelle Maschine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Im </a:t>
            </a:r>
            <a:r>
              <a:rPr lang="en-US" b="1"/>
              <a:t>Host-System </a:t>
            </a:r>
            <a:r>
              <a:rPr lang="en-US"/>
              <a:t>wird eine USB-zu-Seriell-Schnittstelle erstellt</a:t>
            </a:r>
          </a:p>
          <a:p>
            <a:pPr marL="692150" lvl="1" indent="-342900"/>
            <a:r>
              <a:rPr lang="en-US"/>
              <a:t>Windows: Im Geräte-Manager prüfen, welcher Ports erscheint, wenn das Board angesteckt wird (bspw. </a:t>
            </a:r>
            <a:r>
              <a:rPr lang="en-US" smtClean="0"/>
              <a:t>USB Serial Port -&gt;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COM4</a:t>
            </a:r>
            <a:r>
              <a:rPr lang="en-US"/>
              <a:t>)</a:t>
            </a:r>
          </a:p>
          <a:p>
            <a:pPr marL="692150" lvl="1" indent="-342900"/>
            <a:r>
              <a:rPr lang="en-US"/>
              <a:t>Linux: Nach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/dev/ttyUSB0 </a:t>
            </a:r>
            <a:r>
              <a:rPr lang="en-US"/>
              <a:t>(o.ä.) Ausschau halten</a:t>
            </a:r>
            <a:r>
              <a:rPr lang="en-US" smtClean="0"/>
              <a:t>.</a:t>
            </a:r>
          </a:p>
          <a:p>
            <a:pPr marL="692150" lvl="1" indent="-342900"/>
            <a:r>
              <a:rPr lang="en-US" smtClean="0"/>
              <a:t>Mac: Nach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/dev/ttyp.usbserial-[SERIENNR]</a:t>
            </a:r>
            <a:r>
              <a:rPr lang="en-US" smtClean="0"/>
              <a:t> suchen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In der </a:t>
            </a:r>
            <a:r>
              <a:rPr lang="en-US" b="1"/>
              <a:t>Konfiguration der VM </a:t>
            </a:r>
            <a:r>
              <a:rPr lang="en-US"/>
              <a:t>("Ändern…", vor dem Start!) wird z.B.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COM4</a:t>
            </a:r>
            <a:r>
              <a:rPr lang="en-US">
                <a:cs typeface="Consolas" panose="020B0609020204030204" pitchFamily="49" charset="0"/>
              </a:rPr>
              <a:t> bzw.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/dev/ttyUSB0 </a:t>
            </a:r>
            <a:r>
              <a:rPr lang="en-US"/>
              <a:t>des Hosts auf den ersten COM-Port des Guest gelegt ("Host-Schnitstelle")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/>
              <a:t>In der VM</a:t>
            </a:r>
            <a:r>
              <a:rPr lang="en-US"/>
              <a:t> ist dieser serielle Port als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/dev/ttyS0</a:t>
            </a:r>
            <a:r>
              <a:rPr lang="en-US"/>
              <a:t> </a:t>
            </a:r>
            <a:r>
              <a:rPr lang="en-US" smtClean="0"/>
              <a:t>verfügbar (in VM-Konfiguration als COM1 bezeichnet)</a:t>
            </a:r>
            <a:endParaRPr lang="en-US"/>
          </a:p>
          <a:p>
            <a:pPr marL="692150" lvl="1" indent="-342900"/>
            <a:r>
              <a:rPr lang="en-US"/>
              <a:t>Die Makefiles sind so aufgebaut, dass dann alles automatisch ablaufen sollte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38" y="1700808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539552" y="6247768"/>
            <a:ext cx="8406680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Quelle:Real-Time Systems Lab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Lizenz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1484313"/>
            <a:ext cx="8665593" cy="4968875"/>
          </a:xfrm>
        </p:spPr>
        <p:txBody>
          <a:bodyPr/>
          <a:lstStyle/>
          <a:p>
            <a:r>
              <a:rPr lang="en-US"/>
              <a:t>Dieser Foliensatz ist lizenziert unter </a:t>
            </a:r>
            <a:endParaRPr lang="en-US" smtClean="0"/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Creative </a:t>
            </a:r>
            <a:r>
              <a:rPr lang="en-US"/>
              <a:t>Commons </a:t>
            </a:r>
            <a:r>
              <a:rPr lang="en-US" smtClean="0"/>
              <a:t>"Attribution-NonCommercial </a:t>
            </a:r>
            <a:r>
              <a:rPr lang="en-US"/>
              <a:t>4.0 </a:t>
            </a:r>
            <a:r>
              <a:rPr lang="en-US" smtClean="0"/>
              <a:t>International"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siehe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creativecommons.org/licenses/by-nc/4.0/legalcode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3" name="Picture 2" descr="http://mirrors.creativecommons.org/presskit/buttons/88x31/png/by-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50" y="5085184"/>
            <a:ext cx="34987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Bildnachweis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Titelbild </a:t>
            </a:r>
            <a:r>
              <a:rPr lang="en-US" sz="1200" smtClean="0"/>
              <a:t>"Organisatorisches" </a:t>
            </a:r>
            <a:r>
              <a:rPr lang="en-US" sz="1200"/>
              <a:t>(Papierstapel): Jonathan Joseph Bondhus (Wiki Commons, </a:t>
            </a:r>
            <a:r>
              <a:rPr lang="en-US" sz="1200">
                <a:hlinkClick r:id="rId2"/>
              </a:rPr>
              <a:t>https://commons.wikimedia.org/wiki/Paper#/</a:t>
            </a:r>
            <a:r>
              <a:rPr lang="en-US" sz="1200" smtClean="0">
                <a:hlinkClick r:id="rId2"/>
              </a:rPr>
              <a:t>media/File:Stack_of_Copy_Paper.jpg</a:t>
            </a:r>
            <a:r>
              <a:rPr lang="en-US" sz="1200"/>
              <a:t>, CC BY-SA </a:t>
            </a:r>
            <a:r>
              <a:rPr lang="en-US" sz="1200" smtClean="0"/>
              <a:t>3.0)</a:t>
            </a:r>
          </a:p>
          <a:p>
            <a:endParaRPr lang="en-US" sz="1200"/>
          </a:p>
          <a:p>
            <a:r>
              <a:rPr lang="en-US" sz="1200"/>
              <a:t>Lächelndes Fragezeichen: katieyunholmes: smiley face clip art </a:t>
            </a:r>
            <a:r>
              <a:rPr lang="en-US" sz="1200" smtClean="0"/>
              <a:t>animated (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cliparts.co/clipart/2613703</a:t>
            </a:r>
            <a:r>
              <a:rPr lang="en-US" sz="1200" smtClean="0"/>
              <a:t>, "attribution")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3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Folien-Brutkasten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</a:t>
            </a:r>
            <a:r>
              <a:rPr lang="en-US" smtClean="0"/>
              <a:t>? Lösung.</a:t>
            </a:r>
            <a:endParaRPr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1352752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#ifndef FLOOR_HPP_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#define FLOOR_HPP_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b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#endif 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"Floor.h"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FLOOR_HPP_ undefined -&gt; defined</a:t>
            </a:r>
            <a:endParaRPr lang="de-DE" altLang="de-DE" sz="120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"Elevator.hpp"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"Floor.hpp" (recursive)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mike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</a:t>
            </a:r>
            <a:r>
              <a:rPr lang="de-DE" smtClean="0">
                <a:solidFill>
                  <a:schemeClr val="bg1"/>
                </a:solidFill>
              </a:rPr>
              <a:t>ist </a:t>
            </a:r>
            <a:r>
              <a:rPr lang="de-DE" b="1" smtClean="0">
                <a:solidFill>
                  <a:schemeClr val="bg1"/>
                </a:solidFill>
              </a:rPr>
              <a:t>"anonym"</a:t>
            </a:r>
            <a:r>
              <a:rPr lang="de-DE" smtClean="0">
                <a:solidFill>
                  <a:schemeClr val="bg1"/>
                </a:solidFill>
              </a:rPr>
              <a:t>, </a:t>
            </a:r>
            <a:r>
              <a:rPr lang="de-DE" dirty="0" smtClean="0">
                <a:solidFill>
                  <a:schemeClr val="bg1"/>
                </a:solidFill>
              </a:rPr>
              <a:t>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Implizite </a:t>
            </a:r>
            <a:r>
              <a:rPr lang="en-US" err="1" smtClean="0"/>
              <a:t>Typkonvertierung</a:t>
            </a:r>
            <a:r>
              <a:rPr lang="en-US" smtClean="0"/>
              <a:t> unterbinden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mike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364088" y="1628800"/>
            <a:ext cx="3528392" cy="1224136"/>
          </a:xfrm>
          <a:prstGeom prst="wedgeRoundRectCallout">
            <a:avLst>
              <a:gd name="adj1" fmla="val -57725"/>
              <a:gd name="adj2" fmla="val 260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Schlüsselwort </a:t>
            </a:r>
            <a:r>
              <a:rPr lang="de-DE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smtClean="0">
                <a:solidFill>
                  <a:schemeClr val="bg1"/>
                </a:solidFill>
              </a:rPr>
              <a:t> unterbindet Verwendung des Konstr. für implizite Typkonvertierung</a:t>
            </a: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</a:t>
            </a:r>
            <a:r>
              <a:rPr lang="de-DE" altLang="de-DE" sz="1800"/>
              <a:t>Speicherbereiche</a:t>
            </a:r>
            <a:r>
              <a:rPr lang="de-DE" altLang="de-DE" sz="1800" b="0"/>
              <a:t> gibt es in Java?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Wieso muss man sich in Java </a:t>
            </a:r>
            <a:r>
              <a:rPr lang="de-DE" altLang="de-DE" sz="1800" smtClean="0"/>
              <a:t>so wenig Gedanken</a:t>
            </a:r>
            <a:r>
              <a:rPr lang="de-DE" altLang="de-DE" sz="1800" b="0" smtClean="0"/>
              <a:t> um die Speicherverwaltung machen?</a:t>
            </a:r>
          </a:p>
        </p:txBody>
      </p:sp>
    </p:spTree>
    <p:extLst>
      <p:ext uri="{BB962C8B-B14F-4D97-AF65-F5344CB8AC3E}">
        <p14:creationId xmlns:p14="http://schemas.microsoft.com/office/powerpoint/2010/main" val="39517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333362" y="427697"/>
            <a:ext cx="6877050" cy="838200"/>
          </a:xfrm>
        </p:spPr>
        <p:txBody>
          <a:bodyPr/>
          <a:lstStyle/>
          <a:p>
            <a:r>
              <a:rPr lang="de-DE" altLang="de-DE" smtClean="0"/>
              <a:t>Alternativer Blick auf die Bedeutung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 an verschiedenen Positionen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528112" y="4669855"/>
            <a:ext cx="69850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const int   *       iP = &amp;i;                      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anose="020B0609020204030204" pitchFamily="49" charset="0"/>
                <a:cs typeface="Consolas" panose="020B0609020204030204" pitchFamily="49" charset="0"/>
              </a:rPr>
              <a:t>int const   *       iP = &amp;i; </a:t>
            </a: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CONST</a:t>
            </a: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   int      * const iP = &amp;i;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const int   * const iP = &amp;i;      CONST           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int const   * const iP = &amp;i;      CONST                 CONST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877090" y="2564904"/>
            <a:ext cx="4538663" cy="1876425"/>
            <a:chOff x="1978025" y="4508500"/>
            <a:chExt cx="4538663" cy="1876425"/>
          </a:xfrm>
        </p:grpSpPr>
        <p:sp useBgFill="1">
          <p:nvSpPr>
            <p:cNvPr id="9227" name="Rectangle 19"/>
            <p:cNvSpPr>
              <a:spLocks noChangeArrowheads="1"/>
            </p:cNvSpPr>
            <p:nvPr/>
          </p:nvSpPr>
          <p:spPr bwMode="auto">
            <a:xfrm>
              <a:off x="32750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28" name="Rectangle 20"/>
            <p:cNvSpPr>
              <a:spLocks noChangeArrowheads="1"/>
            </p:cNvSpPr>
            <p:nvPr/>
          </p:nvSpPr>
          <p:spPr bwMode="auto">
            <a:xfrm>
              <a:off x="34909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29" name="Rectangle 21"/>
            <p:cNvSpPr>
              <a:spLocks noChangeArrowheads="1"/>
            </p:cNvSpPr>
            <p:nvPr/>
          </p:nvSpPr>
          <p:spPr bwMode="auto">
            <a:xfrm>
              <a:off x="37068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0" name="Rectangle 22"/>
            <p:cNvSpPr>
              <a:spLocks noChangeArrowheads="1"/>
            </p:cNvSpPr>
            <p:nvPr/>
          </p:nvSpPr>
          <p:spPr bwMode="auto">
            <a:xfrm>
              <a:off x="39227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1" name="Rectangle 23"/>
            <p:cNvSpPr>
              <a:spLocks noChangeArrowheads="1"/>
            </p:cNvSpPr>
            <p:nvPr/>
          </p:nvSpPr>
          <p:spPr bwMode="auto">
            <a:xfrm>
              <a:off x="19796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2" name="Rectangle 24"/>
            <p:cNvSpPr>
              <a:spLocks noChangeArrowheads="1"/>
            </p:cNvSpPr>
            <p:nvPr/>
          </p:nvSpPr>
          <p:spPr bwMode="auto">
            <a:xfrm>
              <a:off x="21955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3" name="Rectangle 25"/>
            <p:cNvSpPr>
              <a:spLocks noChangeArrowheads="1"/>
            </p:cNvSpPr>
            <p:nvPr/>
          </p:nvSpPr>
          <p:spPr bwMode="auto">
            <a:xfrm>
              <a:off x="24114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4" name="Rectangle 26"/>
            <p:cNvSpPr>
              <a:spLocks noChangeArrowheads="1"/>
            </p:cNvSpPr>
            <p:nvPr/>
          </p:nvSpPr>
          <p:spPr bwMode="auto">
            <a:xfrm>
              <a:off x="26273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5" name="Rectangle 27"/>
            <p:cNvSpPr>
              <a:spLocks noChangeArrowheads="1"/>
            </p:cNvSpPr>
            <p:nvPr/>
          </p:nvSpPr>
          <p:spPr bwMode="auto">
            <a:xfrm>
              <a:off x="28432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6" name="Rectangle 28"/>
            <p:cNvSpPr>
              <a:spLocks noChangeArrowheads="1"/>
            </p:cNvSpPr>
            <p:nvPr/>
          </p:nvSpPr>
          <p:spPr bwMode="auto">
            <a:xfrm>
              <a:off x="30591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7" name="Rectangle 29"/>
            <p:cNvSpPr>
              <a:spLocks noChangeArrowheads="1"/>
            </p:cNvSpPr>
            <p:nvPr/>
          </p:nvSpPr>
          <p:spPr bwMode="auto">
            <a:xfrm>
              <a:off x="41402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8" name="Rectangle 30"/>
            <p:cNvSpPr>
              <a:spLocks noChangeArrowheads="1"/>
            </p:cNvSpPr>
            <p:nvPr/>
          </p:nvSpPr>
          <p:spPr bwMode="auto">
            <a:xfrm>
              <a:off x="43561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9" name="Rectangle 31"/>
            <p:cNvSpPr>
              <a:spLocks noChangeArrowheads="1"/>
            </p:cNvSpPr>
            <p:nvPr/>
          </p:nvSpPr>
          <p:spPr bwMode="auto">
            <a:xfrm>
              <a:off x="45720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0" name="Rectangle 32"/>
            <p:cNvSpPr>
              <a:spLocks noChangeArrowheads="1"/>
            </p:cNvSpPr>
            <p:nvPr/>
          </p:nvSpPr>
          <p:spPr bwMode="auto">
            <a:xfrm>
              <a:off x="47879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1" name="Rectangle 33"/>
            <p:cNvSpPr>
              <a:spLocks noChangeArrowheads="1"/>
            </p:cNvSpPr>
            <p:nvPr/>
          </p:nvSpPr>
          <p:spPr bwMode="auto">
            <a:xfrm>
              <a:off x="50038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2" name="Rectangle 34"/>
            <p:cNvSpPr>
              <a:spLocks noChangeArrowheads="1"/>
            </p:cNvSpPr>
            <p:nvPr/>
          </p:nvSpPr>
          <p:spPr bwMode="auto">
            <a:xfrm>
              <a:off x="52197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9243" name="Rectangle 35"/>
            <p:cNvSpPr>
              <a:spLocks noChangeArrowheads="1"/>
            </p:cNvSpPr>
            <p:nvPr/>
          </p:nvSpPr>
          <p:spPr bwMode="auto">
            <a:xfrm>
              <a:off x="54356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4" name="Rectangle 36"/>
            <p:cNvSpPr>
              <a:spLocks noChangeArrowheads="1"/>
            </p:cNvSpPr>
            <p:nvPr/>
          </p:nvSpPr>
          <p:spPr bwMode="auto">
            <a:xfrm>
              <a:off x="5651500" y="5156200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9245" name="Rectangle 37"/>
            <p:cNvSpPr>
              <a:spLocks noChangeArrowheads="1"/>
            </p:cNvSpPr>
            <p:nvPr/>
          </p:nvSpPr>
          <p:spPr bwMode="auto">
            <a:xfrm>
              <a:off x="58674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46" name="Rectangle 38"/>
            <p:cNvSpPr>
              <a:spLocks noChangeArrowheads="1"/>
            </p:cNvSpPr>
            <p:nvPr/>
          </p:nvSpPr>
          <p:spPr bwMode="auto">
            <a:xfrm>
              <a:off x="60833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47" name="Rectangle 39"/>
            <p:cNvSpPr>
              <a:spLocks noChangeArrowheads="1"/>
            </p:cNvSpPr>
            <p:nvPr/>
          </p:nvSpPr>
          <p:spPr bwMode="auto">
            <a:xfrm>
              <a:off x="62992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50" name="AutoShape 42"/>
            <p:cNvSpPr>
              <a:spLocks/>
            </p:cNvSpPr>
            <p:nvPr/>
          </p:nvSpPr>
          <p:spPr bwMode="auto">
            <a:xfrm rot="5400000">
              <a:off x="2736057" y="4544219"/>
              <a:ext cx="214312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55" name="Text Box 57"/>
            <p:cNvSpPr txBox="1">
              <a:spLocks noChangeArrowheads="1"/>
            </p:cNvSpPr>
            <p:nvPr/>
          </p:nvSpPr>
          <p:spPr bwMode="auto">
            <a:xfrm>
              <a:off x="2481263" y="5300663"/>
              <a:ext cx="698500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2267</a:t>
              </a:r>
            </a:p>
          </p:txBody>
        </p:sp>
        <p:sp>
          <p:nvSpPr>
            <p:cNvPr id="9256" name="Text Box 58"/>
            <p:cNvSpPr txBox="1">
              <a:spLocks noChangeArrowheads="1"/>
            </p:cNvSpPr>
            <p:nvPr/>
          </p:nvSpPr>
          <p:spPr bwMode="auto">
            <a:xfrm>
              <a:off x="47863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</p:txBody>
        </p:sp>
        <p:sp>
          <p:nvSpPr>
            <p:cNvPr id="9257" name="Text Box 59"/>
            <p:cNvSpPr txBox="1">
              <a:spLocks noChangeArrowheads="1"/>
            </p:cNvSpPr>
            <p:nvPr/>
          </p:nvSpPr>
          <p:spPr bwMode="auto">
            <a:xfrm>
              <a:off x="50022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8</a:t>
              </a:r>
            </a:p>
          </p:txBody>
        </p:sp>
        <p:sp>
          <p:nvSpPr>
            <p:cNvPr id="9258" name="Text Box 60"/>
            <p:cNvSpPr txBox="1">
              <a:spLocks noChangeArrowheads="1"/>
            </p:cNvSpPr>
            <p:nvPr/>
          </p:nvSpPr>
          <p:spPr bwMode="auto">
            <a:xfrm>
              <a:off x="52181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9</a:t>
              </a:r>
            </a:p>
          </p:txBody>
        </p:sp>
        <p:sp>
          <p:nvSpPr>
            <p:cNvPr id="9259" name="Text Box 61"/>
            <p:cNvSpPr txBox="1">
              <a:spLocks noChangeArrowheads="1"/>
            </p:cNvSpPr>
            <p:nvPr/>
          </p:nvSpPr>
          <p:spPr bwMode="auto">
            <a:xfrm>
              <a:off x="54340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0</a:t>
              </a:r>
            </a:p>
          </p:txBody>
        </p:sp>
        <p:sp>
          <p:nvSpPr>
            <p:cNvPr id="9260" name="Text Box 62"/>
            <p:cNvSpPr txBox="1">
              <a:spLocks noChangeArrowheads="1"/>
            </p:cNvSpPr>
            <p:nvPr/>
          </p:nvSpPr>
          <p:spPr bwMode="auto">
            <a:xfrm>
              <a:off x="5651500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</p:txBody>
        </p:sp>
        <p:sp>
          <p:nvSpPr>
            <p:cNvPr id="9261" name="Text Box 63"/>
            <p:cNvSpPr txBox="1">
              <a:spLocks noChangeArrowheads="1"/>
            </p:cNvSpPr>
            <p:nvPr/>
          </p:nvSpPr>
          <p:spPr bwMode="auto">
            <a:xfrm>
              <a:off x="5867400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</p:txBody>
        </p:sp>
        <p:sp>
          <p:nvSpPr>
            <p:cNvPr id="9262" name="Text Box 64"/>
            <p:cNvSpPr txBox="1">
              <a:spLocks noChangeArrowheads="1"/>
            </p:cNvSpPr>
            <p:nvPr/>
          </p:nvSpPr>
          <p:spPr bwMode="auto">
            <a:xfrm>
              <a:off x="4570413" y="5802313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63" name="Text Box 65"/>
            <p:cNvSpPr txBox="1">
              <a:spLocks noChangeArrowheads="1"/>
            </p:cNvSpPr>
            <p:nvPr/>
          </p:nvSpPr>
          <p:spPr bwMode="auto">
            <a:xfrm>
              <a:off x="6084888" y="5805488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64" name="Text Box 66"/>
            <p:cNvSpPr txBox="1">
              <a:spLocks noChangeArrowheads="1"/>
            </p:cNvSpPr>
            <p:nvPr/>
          </p:nvSpPr>
          <p:spPr bwMode="auto">
            <a:xfrm>
              <a:off x="21939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7</a:t>
              </a:r>
            </a:p>
          </p:txBody>
        </p:sp>
        <p:sp>
          <p:nvSpPr>
            <p:cNvPr id="9265" name="Text Box 67"/>
            <p:cNvSpPr txBox="1">
              <a:spLocks noChangeArrowheads="1"/>
            </p:cNvSpPr>
            <p:nvPr/>
          </p:nvSpPr>
          <p:spPr bwMode="auto">
            <a:xfrm>
              <a:off x="24098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8</a:t>
              </a:r>
            </a:p>
          </p:txBody>
        </p:sp>
        <p:sp>
          <p:nvSpPr>
            <p:cNvPr id="9266" name="Text Box 68"/>
            <p:cNvSpPr txBox="1">
              <a:spLocks noChangeArrowheads="1"/>
            </p:cNvSpPr>
            <p:nvPr/>
          </p:nvSpPr>
          <p:spPr bwMode="auto">
            <a:xfrm>
              <a:off x="26257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9</a:t>
              </a:r>
            </a:p>
          </p:txBody>
        </p:sp>
        <p:sp>
          <p:nvSpPr>
            <p:cNvPr id="9267" name="Text Box 69"/>
            <p:cNvSpPr txBox="1">
              <a:spLocks noChangeArrowheads="1"/>
            </p:cNvSpPr>
            <p:nvPr/>
          </p:nvSpPr>
          <p:spPr bwMode="auto">
            <a:xfrm>
              <a:off x="28416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0</a:t>
              </a:r>
            </a:p>
          </p:txBody>
        </p:sp>
        <p:sp>
          <p:nvSpPr>
            <p:cNvPr id="9268" name="Text Box 70"/>
            <p:cNvSpPr txBox="1">
              <a:spLocks noChangeArrowheads="1"/>
            </p:cNvSpPr>
            <p:nvPr/>
          </p:nvSpPr>
          <p:spPr bwMode="auto">
            <a:xfrm>
              <a:off x="3059113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</p:txBody>
        </p:sp>
        <p:sp>
          <p:nvSpPr>
            <p:cNvPr id="9269" name="Text Box 71"/>
            <p:cNvSpPr txBox="1">
              <a:spLocks noChangeArrowheads="1"/>
            </p:cNvSpPr>
            <p:nvPr/>
          </p:nvSpPr>
          <p:spPr bwMode="auto">
            <a:xfrm>
              <a:off x="3275013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</p:txBody>
        </p:sp>
        <p:sp>
          <p:nvSpPr>
            <p:cNvPr id="9270" name="Text Box 72"/>
            <p:cNvSpPr txBox="1">
              <a:spLocks noChangeArrowheads="1"/>
            </p:cNvSpPr>
            <p:nvPr/>
          </p:nvSpPr>
          <p:spPr bwMode="auto">
            <a:xfrm>
              <a:off x="1978025" y="5803900"/>
              <a:ext cx="21272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71" name="Text Box 73"/>
            <p:cNvSpPr txBox="1">
              <a:spLocks noChangeArrowheads="1"/>
            </p:cNvSpPr>
            <p:nvPr/>
          </p:nvSpPr>
          <p:spPr bwMode="auto">
            <a:xfrm>
              <a:off x="3492500" y="5805488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75" name="Text Box 77"/>
            <p:cNvSpPr txBox="1">
              <a:spLocks noChangeArrowheads="1"/>
            </p:cNvSpPr>
            <p:nvPr/>
          </p:nvSpPr>
          <p:spPr bwMode="auto">
            <a:xfrm>
              <a:off x="2427864" y="4508500"/>
              <a:ext cx="7777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int *iP;</a:t>
              </a:r>
              <a:endParaRPr lang="de-DE" altLang="de-DE" sz="1600" b="0" dirty="0"/>
            </a:p>
          </p:txBody>
        </p:sp>
        <p:sp>
          <p:nvSpPr>
            <p:cNvPr id="9279" name="AutoShape 40"/>
            <p:cNvSpPr>
              <a:spLocks/>
            </p:cNvSpPr>
            <p:nvPr/>
          </p:nvSpPr>
          <p:spPr bwMode="auto">
            <a:xfrm rot="5400000">
              <a:off x="5121275" y="4533901"/>
              <a:ext cx="195262" cy="865186"/>
            </a:xfrm>
            <a:prstGeom prst="leftBrace">
              <a:avLst>
                <a:gd name="adj1" fmla="val 335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80" name="Text Box 41"/>
            <p:cNvSpPr txBox="1">
              <a:spLocks noChangeArrowheads="1"/>
            </p:cNvSpPr>
            <p:nvPr/>
          </p:nvSpPr>
          <p:spPr bwMode="auto">
            <a:xfrm>
              <a:off x="4966281" y="4508500"/>
              <a:ext cx="5036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int i</a:t>
              </a:r>
              <a:endParaRPr lang="de-DE" altLang="de-DE" sz="1600" b="0"/>
            </a:p>
          </p:txBody>
        </p:sp>
        <p:sp>
          <p:nvSpPr>
            <p:cNvPr id="9281" name="Text Box 53"/>
            <p:cNvSpPr txBox="1">
              <a:spLocks noChangeArrowheads="1"/>
            </p:cNvSpPr>
            <p:nvPr/>
          </p:nvSpPr>
          <p:spPr bwMode="auto">
            <a:xfrm>
              <a:off x="5071175" y="5300663"/>
              <a:ext cx="298450" cy="3508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203848" y="1559062"/>
            <a:ext cx="2942574" cy="819972"/>
            <a:chOff x="1585757" y="3120071"/>
            <a:chExt cx="2942574" cy="819972"/>
          </a:xfrm>
        </p:grpSpPr>
        <p:sp>
          <p:nvSpPr>
            <p:cNvPr id="9220" name="Rectangle 5"/>
            <p:cNvSpPr>
              <a:spLocks noChangeArrowheads="1"/>
            </p:cNvSpPr>
            <p:nvPr/>
          </p:nvSpPr>
          <p:spPr bwMode="auto">
            <a:xfrm>
              <a:off x="2655727" y="3575051"/>
              <a:ext cx="792163" cy="357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i="1"/>
                <a:t>2267</a:t>
              </a:r>
            </a:p>
          </p:txBody>
        </p:sp>
        <p:sp>
          <p:nvSpPr>
            <p:cNvPr id="9226" name="Text Box 16"/>
            <p:cNvSpPr txBox="1">
              <a:spLocks noChangeArrowheads="1"/>
            </p:cNvSpPr>
            <p:nvPr/>
          </p:nvSpPr>
          <p:spPr bwMode="auto">
            <a:xfrm>
              <a:off x="2052638" y="3284538"/>
              <a:ext cx="5889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Name</a:t>
              </a:r>
            </a:p>
          </p:txBody>
        </p:sp>
        <p:sp>
          <p:nvSpPr>
            <p:cNvPr id="9272" name="Text Box 74"/>
            <p:cNvSpPr txBox="1">
              <a:spLocks noChangeArrowheads="1"/>
            </p:cNvSpPr>
            <p:nvPr/>
          </p:nvSpPr>
          <p:spPr bwMode="auto">
            <a:xfrm>
              <a:off x="2628900" y="3120071"/>
              <a:ext cx="18994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Wert </a:t>
              </a:r>
              <a:r>
                <a:rPr lang="de-DE" altLang="de-DE" sz="1200" b="0" smtClean="0"/>
                <a:t/>
              </a:r>
              <a:br>
                <a:rPr lang="de-DE" altLang="de-DE" sz="1200" b="0" smtClean="0"/>
              </a:br>
              <a:r>
                <a:rPr lang="de-DE" altLang="de-DE" sz="1200" b="0" smtClean="0"/>
                <a:t>(</a:t>
              </a:r>
              <a:r>
                <a:rPr lang="de-DE" altLang="de-DE" sz="1200" b="0"/>
                <a:t>interpretiert als Adresse)</a:t>
              </a:r>
            </a:p>
          </p:txBody>
        </p:sp>
        <p:sp>
          <p:nvSpPr>
            <p:cNvPr id="9273" name="Rectangle 75"/>
            <p:cNvSpPr>
              <a:spLocks noChangeArrowheads="1"/>
            </p:cNvSpPr>
            <p:nvPr/>
          </p:nvSpPr>
          <p:spPr bwMode="auto">
            <a:xfrm>
              <a:off x="1585757" y="3574106"/>
              <a:ext cx="574675" cy="3644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400" b="0" smtClean="0"/>
                <a:t>int*</a:t>
              </a:r>
              <a:endParaRPr lang="de-DE" altLang="de-DE" sz="1400" b="0"/>
            </a:p>
          </p:txBody>
        </p:sp>
        <p:sp>
          <p:nvSpPr>
            <p:cNvPr id="9274" name="Rectangle 76"/>
            <p:cNvSpPr>
              <a:spLocks noChangeArrowheads="1"/>
            </p:cNvSpPr>
            <p:nvPr/>
          </p:nvSpPr>
          <p:spPr bwMode="auto">
            <a:xfrm>
              <a:off x="2150902" y="3575050"/>
              <a:ext cx="503238" cy="176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iP</a:t>
              </a:r>
            </a:p>
          </p:txBody>
        </p:sp>
        <p:sp>
          <p:nvSpPr>
            <p:cNvPr id="9282" name="Rectangle 76"/>
            <p:cNvSpPr>
              <a:spLocks noChangeArrowheads="1"/>
            </p:cNvSpPr>
            <p:nvPr/>
          </p:nvSpPr>
          <p:spPr bwMode="auto">
            <a:xfrm>
              <a:off x="2152490" y="3746500"/>
              <a:ext cx="504825" cy="1935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000" b="0" i="1"/>
                <a:t>2158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6439328" y="1723529"/>
            <a:ext cx="1727200" cy="647700"/>
            <a:chOff x="5940425" y="3284538"/>
            <a:chExt cx="1727200" cy="647700"/>
          </a:xfrm>
        </p:grpSpPr>
        <p:sp>
          <p:nvSpPr>
            <p:cNvPr id="9222" name="Rectangle 10"/>
            <p:cNvSpPr>
              <a:spLocks noChangeArrowheads="1"/>
            </p:cNvSpPr>
            <p:nvPr/>
          </p:nvSpPr>
          <p:spPr bwMode="auto">
            <a:xfrm>
              <a:off x="5940425" y="3571875"/>
              <a:ext cx="430213" cy="360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400" b="0" smtClean="0"/>
                <a:t>int</a:t>
              </a:r>
              <a:endParaRPr lang="de-DE" altLang="de-DE" sz="1400" b="0"/>
            </a:p>
          </p:txBody>
        </p:sp>
        <p:sp>
          <p:nvSpPr>
            <p:cNvPr id="9223" name="Rectangle 11"/>
            <p:cNvSpPr>
              <a:spLocks noChangeArrowheads="1"/>
            </p:cNvSpPr>
            <p:nvPr/>
          </p:nvSpPr>
          <p:spPr bwMode="auto">
            <a:xfrm>
              <a:off x="6372225" y="3571875"/>
              <a:ext cx="501650" cy="1809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</a:t>
              </a:r>
              <a:endParaRPr lang="de-DE" altLang="de-DE" sz="1600" b="0"/>
            </a:p>
          </p:txBody>
        </p:sp>
        <p:sp>
          <p:nvSpPr>
            <p:cNvPr id="9224" name="Rectangle 12"/>
            <p:cNvSpPr>
              <a:spLocks noChangeArrowheads="1"/>
            </p:cNvSpPr>
            <p:nvPr/>
          </p:nvSpPr>
          <p:spPr bwMode="auto">
            <a:xfrm>
              <a:off x="6875463" y="3571875"/>
              <a:ext cx="7921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10</a:t>
              </a:r>
            </a:p>
          </p:txBody>
        </p:sp>
        <p:sp>
          <p:nvSpPr>
            <p:cNvPr id="9252" name="Text Box 54"/>
            <p:cNvSpPr txBox="1">
              <a:spLocks noChangeArrowheads="1"/>
            </p:cNvSpPr>
            <p:nvPr/>
          </p:nvSpPr>
          <p:spPr bwMode="auto">
            <a:xfrm>
              <a:off x="6010275" y="3284538"/>
              <a:ext cx="438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Typ</a:t>
              </a:r>
            </a:p>
          </p:txBody>
        </p:sp>
        <p:sp>
          <p:nvSpPr>
            <p:cNvPr id="9253" name="Text Box 55"/>
            <p:cNvSpPr txBox="1">
              <a:spLocks noChangeArrowheads="1"/>
            </p:cNvSpPr>
            <p:nvPr/>
          </p:nvSpPr>
          <p:spPr bwMode="auto">
            <a:xfrm>
              <a:off x="6370638" y="3284538"/>
              <a:ext cx="5889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Name</a:t>
              </a:r>
            </a:p>
          </p:txBody>
        </p:sp>
        <p:sp>
          <p:nvSpPr>
            <p:cNvPr id="9254" name="Text Box 56"/>
            <p:cNvSpPr txBox="1">
              <a:spLocks noChangeArrowheads="1"/>
            </p:cNvSpPr>
            <p:nvPr/>
          </p:nvSpPr>
          <p:spPr bwMode="auto">
            <a:xfrm>
              <a:off x="7019925" y="3284538"/>
              <a:ext cx="5064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Wert</a:t>
              </a:r>
            </a:p>
          </p:txBody>
        </p:sp>
        <p:sp>
          <p:nvSpPr>
            <p:cNvPr id="9283" name="Rectangle 11"/>
            <p:cNvSpPr>
              <a:spLocks noChangeArrowheads="1"/>
            </p:cNvSpPr>
            <p:nvPr/>
          </p:nvSpPr>
          <p:spPr bwMode="auto">
            <a:xfrm>
              <a:off x="6372225" y="3752850"/>
              <a:ext cx="501650" cy="1793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000" b="0" i="1"/>
                <a:t>2267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846322" y="2134372"/>
            <a:ext cx="1591419" cy="144462"/>
            <a:chOff x="3228231" y="3695381"/>
            <a:chExt cx="1591419" cy="144462"/>
          </a:xfrm>
        </p:grpSpPr>
        <p:sp>
          <p:nvSpPr>
            <p:cNvPr id="9221" name="Line 8"/>
            <p:cNvSpPr>
              <a:spLocks noChangeShapeType="1"/>
            </p:cNvSpPr>
            <p:nvPr/>
          </p:nvSpPr>
          <p:spPr bwMode="auto">
            <a:xfrm flipV="1">
              <a:off x="3347864" y="3767612"/>
              <a:ext cx="14717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285" name="Oval 24"/>
            <p:cNvSpPr>
              <a:spLocks noChangeArrowheads="1"/>
            </p:cNvSpPr>
            <p:nvPr/>
          </p:nvSpPr>
          <p:spPr bwMode="auto">
            <a:xfrm>
              <a:off x="3228231" y="3695381"/>
              <a:ext cx="144463" cy="1444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7" name="Gerader Verbinder 6"/>
          <p:cNvCxnSpPr/>
          <p:nvPr/>
        </p:nvCxnSpPr>
        <p:spPr bwMode="auto">
          <a:xfrm>
            <a:off x="395536" y="5270764"/>
            <a:ext cx="727567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Gerader Verbinder 88"/>
          <p:cNvCxnSpPr/>
          <p:nvPr/>
        </p:nvCxnSpPr>
        <p:spPr bwMode="auto">
          <a:xfrm>
            <a:off x="395536" y="5702812"/>
            <a:ext cx="727567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91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645024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Lösung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251519" y="1412875"/>
            <a:ext cx="71287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mtClean="0"/>
              <a:t>Ablauf mit std::weak_ptr&lt;Person&gt;: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Floor[0] wird zerstört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0 Smart Pointer und 1 Weak Pointer auf Eve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Eve wird zerstört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0 Smart/Weak Pointer auf Bob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Bob wird zerstört</a:t>
            </a:r>
            <a:endParaRPr lang="de-DE" altLang="de-DE" b="0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645024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635500" y="4654674"/>
            <a:ext cx="2097088" cy="142875"/>
            <a:chOff x="4635500" y="4294188"/>
            <a:chExt cx="2097088" cy="142875"/>
          </a:xfrm>
        </p:grpSpPr>
        <p:sp>
          <p:nvSpPr>
            <p:cNvPr id="43016" name="Line 11"/>
            <p:cNvSpPr>
              <a:spLocks noChangeShapeType="1"/>
            </p:cNvSpPr>
            <p:nvPr/>
          </p:nvSpPr>
          <p:spPr bwMode="auto">
            <a:xfrm flipV="1">
              <a:off x="4779963" y="4365625"/>
              <a:ext cx="1952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017" name="Oval 12"/>
            <p:cNvSpPr>
              <a:spLocks noChangeArrowheads="1"/>
            </p:cNvSpPr>
            <p:nvPr/>
          </p:nvSpPr>
          <p:spPr bwMode="auto">
            <a:xfrm>
              <a:off x="4635500" y="4294188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305300" y="5015036"/>
            <a:ext cx="2849563" cy="358775"/>
            <a:chOff x="4305300" y="4654550"/>
            <a:chExt cx="2849563" cy="358775"/>
          </a:xfrm>
        </p:grpSpPr>
        <p:sp>
          <p:nvSpPr>
            <p:cNvPr id="43018" name="Oval 18"/>
            <p:cNvSpPr>
              <a:spLocks noChangeArrowheads="1"/>
            </p:cNvSpPr>
            <p:nvPr/>
          </p:nvSpPr>
          <p:spPr bwMode="auto">
            <a:xfrm>
              <a:off x="7011988" y="4654550"/>
              <a:ext cx="142875" cy="14287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43019" name="Straight Connector 31"/>
            <p:cNvCxnSpPr>
              <a:cxnSpLocks noChangeShapeType="1"/>
              <a:stCxn id="43018" idx="4"/>
            </p:cNvCxnSpPr>
            <p:nvPr/>
          </p:nvCxnSpPr>
          <p:spPr bwMode="auto">
            <a:xfrm>
              <a:off x="7083425" y="4797425"/>
              <a:ext cx="0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0" name="Straight Connector 32"/>
            <p:cNvCxnSpPr>
              <a:cxnSpLocks noChangeShapeType="1"/>
            </p:cNvCxnSpPr>
            <p:nvPr/>
          </p:nvCxnSpPr>
          <p:spPr bwMode="auto">
            <a:xfrm>
              <a:off x="4305300" y="5013325"/>
              <a:ext cx="27781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1" name="Straight Arrow Connector 47"/>
            <p:cNvCxnSpPr>
              <a:cxnSpLocks noChangeShapeType="1"/>
            </p:cNvCxnSpPr>
            <p:nvPr/>
          </p:nvCxnSpPr>
          <p:spPr bwMode="auto">
            <a:xfrm flipV="1">
              <a:off x="4305300" y="4692650"/>
              <a:ext cx="0" cy="3206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726111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654674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545136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886324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4135436" y="5573691"/>
            <a:ext cx="3100389" cy="687534"/>
          </a:xfrm>
          <a:prstGeom prst="wedgeRoundRectCallout">
            <a:avLst>
              <a:gd name="adj1" fmla="val -29347"/>
              <a:gd name="adj2" fmla="val -661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"Rückwärtsrichtung" als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std::weak_ptr&lt;Person&gt;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995738" y="3931663"/>
            <a:ext cx="638175" cy="1081786"/>
            <a:chOff x="3995738" y="3931663"/>
            <a:chExt cx="638175" cy="1081786"/>
          </a:xfrm>
        </p:grpSpPr>
        <p:pic>
          <p:nvPicPr>
            <p:cNvPr id="4301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221286"/>
              <a:ext cx="638175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4020745" y="3931663"/>
              <a:ext cx="58221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Eve</a:t>
              </a:r>
              <a:endParaRPr lang="en-US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732588" y="3934126"/>
            <a:ext cx="696912" cy="1079323"/>
            <a:chOff x="6732588" y="3934126"/>
            <a:chExt cx="696912" cy="1079323"/>
          </a:xfrm>
        </p:grpSpPr>
        <p:pic>
          <p:nvPicPr>
            <p:cNvPr id="4301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88" y="4254624"/>
              <a:ext cx="69691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feld 24"/>
            <p:cNvSpPr txBox="1"/>
            <p:nvPr/>
          </p:nvSpPr>
          <p:spPr>
            <a:xfrm>
              <a:off x="6783527" y="3934126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Bob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 animBg="1"/>
      <p:bldP spid="37905" grpId="0" animBg="1"/>
      <p:bldP spid="37906" grpId="0" animBg="1"/>
      <p:bldP spid="19" grpId="0" animBg="1"/>
      <p:bldP spid="19" grpId="1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Aufzugsimulation</a:t>
            </a:r>
            <a:endParaRPr lang="de-DE" altLang="de-DE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Anonyme Objekte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C() -&gt; Limitierungen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122" name="Gruppieren 121"/>
          <p:cNvGrpSpPr/>
          <p:nvPr/>
        </p:nvGrpSpPr>
        <p:grpSpPr>
          <a:xfrm>
            <a:off x="738313" y="1711492"/>
            <a:ext cx="8226174" cy="2477041"/>
            <a:chOff x="293688" y="1556792"/>
            <a:chExt cx="8785756" cy="2645541"/>
          </a:xfrm>
        </p:grpSpPr>
        <p:grpSp>
          <p:nvGrpSpPr>
            <p:cNvPr id="97" name="Gruppieren 96"/>
            <p:cNvGrpSpPr/>
            <p:nvPr/>
          </p:nvGrpSpPr>
          <p:grpSpPr>
            <a:xfrm>
              <a:off x="1825626" y="1556792"/>
              <a:ext cx="1138238" cy="357188"/>
              <a:chOff x="1825626" y="1556792"/>
              <a:chExt cx="1138238" cy="357188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141538" y="1671092"/>
                <a:ext cx="5064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Building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93688" y="2629942"/>
              <a:ext cx="1139825" cy="357188"/>
              <a:chOff x="293688" y="2629942"/>
              <a:chExt cx="1139825" cy="357188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98501" y="2744242"/>
                <a:ext cx="3413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Floor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46476" y="2744242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6089651" y="2629942"/>
              <a:ext cx="1138238" cy="357188"/>
              <a:chOff x="6089651" y="2629942"/>
              <a:chExt cx="1138238" cy="357188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140451" y="2744242"/>
                <a:ext cx="962025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1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ElevatorStrategy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4799013" y="3601492"/>
              <a:ext cx="1820863" cy="357188"/>
              <a:chOff x="4799013" y="3601492"/>
              <a:chExt cx="1820863" cy="357188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820863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849813" y="3715792"/>
                <a:ext cx="148113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EnergyMinimizingStrategy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823076" y="3601492"/>
              <a:ext cx="225636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6823074" y="3601492"/>
              <a:ext cx="2179463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873876" y="3715792"/>
              <a:ext cx="177165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863726" y="3553591"/>
              <a:ext cx="1138238" cy="648742"/>
              <a:chOff x="1863726" y="3553591"/>
              <a:chExt cx="1138238" cy="648742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63726" y="3553591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60084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205038" y="3667891"/>
                <a:ext cx="4429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Person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001963" y="2987130"/>
              <a:ext cx="1089025" cy="766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01963" y="3576092"/>
              <a:ext cx="203200" cy="177800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914401" y="2987130"/>
              <a:ext cx="949325" cy="7794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673226" y="3588792"/>
              <a:ext cx="190500" cy="177800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825501" y="1913980"/>
              <a:ext cx="12652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825501" y="2463255"/>
              <a:ext cx="203200" cy="166688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660651" y="1913980"/>
              <a:ext cx="10747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3533776" y="2463255"/>
              <a:ext cx="201613" cy="166688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81501" y="2809330"/>
              <a:ext cx="17081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7" name="Gruppieren 86"/>
            <p:cNvGrpSpPr/>
            <p:nvPr/>
          </p:nvGrpSpPr>
          <p:grpSpPr>
            <a:xfrm>
              <a:off x="5824538" y="2987130"/>
              <a:ext cx="644526" cy="614363"/>
              <a:chOff x="5824538" y="2987130"/>
              <a:chExt cx="644526" cy="614363"/>
            </a:xfrm>
          </p:grpSpPr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5824538" y="2987130"/>
                <a:ext cx="644525" cy="6143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6873876" y="2987130"/>
              <a:ext cx="735013" cy="6143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519738" y="2579142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975351" y="2872830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213333" y="3585664"/>
              <a:ext cx="9747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040063" y="3804692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102159" y="2434557"/>
              <a:ext cx="392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85788" y="2437855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919414" y="2456111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86188" y="2475913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723901" y="3664992"/>
              <a:ext cx="8223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622426" y="38316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1898387" y="3971132"/>
              <a:ext cx="1087150" cy="16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name:std::string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45282" y="4444455"/>
            <a:ext cx="1138238" cy="357188"/>
            <a:chOff x="345282" y="4444455"/>
            <a:chExt cx="1138238" cy="357188"/>
          </a:xfrm>
        </p:grpSpPr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61194" y="4558755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3268663" y="4448065"/>
            <a:ext cx="44716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Klasse und abstrakte Klasse</a:t>
            </a:r>
            <a:endParaRPr lang="en-US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V="1">
            <a:off x="1046664" y="5209629"/>
            <a:ext cx="101788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bevel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1160096" y="5017543"/>
            <a:ext cx="8223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+waitingPeople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1793507" y="5259015"/>
            <a:ext cx="2286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0..*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3284539" y="4916608"/>
            <a:ext cx="4698701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Assoziation mit Rollenname und Multiplizität und std::string-Attribut von Person</a:t>
            </a:r>
            <a:endParaRPr lang="en-US"/>
          </a:p>
        </p:txBody>
      </p:sp>
      <p:grpSp>
        <p:nvGrpSpPr>
          <p:cNvPr id="69" name="Gruppieren 68"/>
          <p:cNvGrpSpPr/>
          <p:nvPr/>
        </p:nvGrpSpPr>
        <p:grpSpPr>
          <a:xfrm>
            <a:off x="1982630" y="4440845"/>
            <a:ext cx="1138238" cy="357188"/>
            <a:chOff x="6089651" y="2629942"/>
            <a:chExt cx="1138238" cy="357188"/>
          </a:xfrm>
        </p:grpSpPr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37347" y="5030243"/>
            <a:ext cx="702468" cy="357188"/>
            <a:chOff x="293688" y="2629942"/>
            <a:chExt cx="1139825" cy="357188"/>
          </a:xfrm>
        </p:grpSpPr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579598" y="2744242"/>
              <a:ext cx="341312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 rot="13500000">
            <a:off x="1534969" y="5642172"/>
            <a:ext cx="287784" cy="271014"/>
            <a:chOff x="6181280" y="2987130"/>
            <a:chExt cx="287784" cy="271014"/>
          </a:xfrm>
        </p:grpSpPr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6181280" y="2987130"/>
              <a:ext cx="287783" cy="27101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329059" y="5601762"/>
            <a:ext cx="1138238" cy="357188"/>
            <a:chOff x="6089651" y="2629942"/>
            <a:chExt cx="1138238" cy="357188"/>
          </a:xfrm>
        </p:grpSpPr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1876426" y="5601404"/>
            <a:ext cx="1244442" cy="357188"/>
            <a:chOff x="4799013" y="3601492"/>
            <a:chExt cx="1708150" cy="357188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4849813" y="3715792"/>
              <a:ext cx="121507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0" name="Textfeld 109"/>
          <p:cNvSpPr txBox="1"/>
          <p:nvPr/>
        </p:nvSpPr>
        <p:spPr>
          <a:xfrm>
            <a:off x="3303737" y="5617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Vererbung</a:t>
            </a:r>
            <a:endParaRPr lang="en-US"/>
          </a:p>
        </p:txBody>
      </p:sp>
      <p:grpSp>
        <p:nvGrpSpPr>
          <p:cNvPr id="113" name="Gruppieren 112"/>
          <p:cNvGrpSpPr/>
          <p:nvPr/>
        </p:nvGrpSpPr>
        <p:grpSpPr>
          <a:xfrm>
            <a:off x="337347" y="6098291"/>
            <a:ext cx="709317" cy="357188"/>
            <a:chOff x="1825626" y="1556792"/>
            <a:chExt cx="709317" cy="357188"/>
          </a:xfrm>
        </p:grpSpPr>
        <p:sp>
          <p:nvSpPr>
            <p:cNvPr id="115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933573" y="1664321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2413148" y="6092432"/>
            <a:ext cx="709317" cy="357188"/>
            <a:chOff x="1825626" y="1556792"/>
            <a:chExt cx="709317" cy="357188"/>
          </a:xfrm>
        </p:grpSpPr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"/>
            <p:cNvSpPr>
              <a:spLocks noChangeArrowheads="1"/>
            </p:cNvSpPr>
            <p:nvPr/>
          </p:nvSpPr>
          <p:spPr bwMode="auto">
            <a:xfrm>
              <a:off x="1988590" y="1664321"/>
              <a:ext cx="3206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20" name="Gerader Verbinder 119"/>
          <p:cNvCxnSpPr>
            <a:endCxn id="118" idx="1"/>
          </p:cNvCxnSpPr>
          <p:nvPr/>
        </p:nvCxnSpPr>
        <p:spPr bwMode="auto">
          <a:xfrm flipV="1">
            <a:off x="1114425" y="6271026"/>
            <a:ext cx="1298723" cy="1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feld 122"/>
          <p:cNvSpPr txBox="1"/>
          <p:nvPr/>
        </p:nvSpPr>
        <p:spPr>
          <a:xfrm>
            <a:off x="3303737" y="6081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Aggregation</a:t>
            </a:r>
            <a:endParaRPr lang="en-US"/>
          </a:p>
        </p:txBody>
      </p:sp>
      <p:sp>
        <p:nvSpPr>
          <p:cNvPr id="124" name="Textfeld 123"/>
          <p:cNvSpPr txBox="1"/>
          <p:nvPr/>
        </p:nvSpPr>
        <p:spPr>
          <a:xfrm>
            <a:off x="-2117" y="4036469"/>
            <a:ext cx="11336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Legende</a:t>
            </a:r>
            <a:endParaRPr lang="en-US" b="1"/>
          </a:p>
        </p:txBody>
      </p:sp>
      <p:sp>
        <p:nvSpPr>
          <p:cNvPr id="126" name="Textfeld 125"/>
          <p:cNvSpPr txBox="1"/>
          <p:nvPr/>
        </p:nvSpPr>
        <p:spPr>
          <a:xfrm>
            <a:off x="1063" y="1484684"/>
            <a:ext cx="2172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Klassendiagramm</a:t>
            </a:r>
            <a:endParaRPr lang="en-US" b="1"/>
          </a:p>
        </p:txBody>
      </p:sp>
      <p:cxnSp>
        <p:nvCxnSpPr>
          <p:cNvPr id="59" name="Gerader Verbinder 58"/>
          <p:cNvCxnSpPr>
            <a:stCxn id="28" idx="1"/>
            <a:endCxn id="28" idx="3"/>
          </p:cNvCxnSpPr>
          <p:nvPr/>
        </p:nvCxnSpPr>
        <p:spPr bwMode="auto">
          <a:xfrm>
            <a:off x="2208352" y="3907247"/>
            <a:ext cx="10657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4" name="Gruppieren 83"/>
          <p:cNvGrpSpPr/>
          <p:nvPr/>
        </p:nvGrpSpPr>
        <p:grpSpPr>
          <a:xfrm>
            <a:off x="2064546" y="4883883"/>
            <a:ext cx="1065741" cy="607422"/>
            <a:chOff x="3582518" y="3901719"/>
            <a:chExt cx="1065741" cy="607422"/>
          </a:xfrm>
        </p:grpSpPr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3582518" y="3901719"/>
              <a:ext cx="1065741" cy="334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28"/>
            <p:cNvSpPr>
              <a:spLocks noChangeArrowheads="1"/>
            </p:cNvSpPr>
            <p:nvPr/>
          </p:nvSpPr>
          <p:spPr bwMode="auto">
            <a:xfrm>
              <a:off x="3582518" y="3946569"/>
              <a:ext cx="1065741" cy="56257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3902091" y="4008739"/>
              <a:ext cx="414703" cy="14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57"/>
            <p:cNvSpPr>
              <a:spLocks noChangeArrowheads="1"/>
            </p:cNvSpPr>
            <p:nvPr/>
          </p:nvSpPr>
          <p:spPr bwMode="auto">
            <a:xfrm>
              <a:off x="3614972" y="4292666"/>
              <a:ext cx="86882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 : 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27" name="Gerader Verbinder 126"/>
            <p:cNvCxnSpPr>
              <a:stCxn id="114" idx="1"/>
              <a:endCxn id="114" idx="3"/>
            </p:cNvCxnSpPr>
            <p:nvPr/>
          </p:nvCxnSpPr>
          <p:spPr bwMode="auto">
            <a:xfrm>
              <a:off x="3582518" y="4227855"/>
              <a:ext cx="10657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525683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</a:t>
            </a:r>
            <a:r>
              <a:rPr lang="de-DE" altLang="de-DE" sz="1800" dirty="0" smtClean="0"/>
              <a:t>Funktionen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</a:t>
            </a:r>
            <a:r>
              <a:rPr lang="de-DE" altLang="de-DE" sz="1800" dirty="0"/>
              <a:t>Paketstruktur</a:t>
            </a:r>
            <a:r>
              <a:rPr lang="de-DE" altLang="de-DE" sz="1800" b="0" dirty="0"/>
              <a:t> an der </a:t>
            </a:r>
            <a:r>
              <a:rPr lang="de-DE" altLang="de-DE" sz="1800" dirty="0"/>
              <a:t>Verzeichnisstruktur</a:t>
            </a:r>
            <a:r>
              <a:rPr lang="de-DE" altLang="de-DE" sz="1800" b="0" dirty="0"/>
              <a:t>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</a:t>
            </a:r>
            <a:r>
              <a:rPr lang="de-DE" altLang="de-DE" sz="1800"/>
              <a:t>mehrere Klassen in einer Datei </a:t>
            </a:r>
            <a:r>
              <a:rPr lang="de-DE" altLang="de-DE" sz="1800" b="0"/>
              <a:t>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4544076" cy="667866"/>
          </a:xfrm>
          <a:prstGeom prst="wedgeRoundRectCallout">
            <a:avLst>
              <a:gd name="adj1" fmla="val -51648"/>
              <a:gd name="adj2" fmla="val 1431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Best Practice:</a:t>
            </a:r>
            <a:r>
              <a:rPr lang="de-DE" smtClean="0">
                <a:solidFill>
                  <a:schemeClr val="bg1"/>
                </a:solidFill>
              </a:rPr>
              <a:t> Getrennte </a:t>
            </a:r>
            <a:r>
              <a:rPr lang="de-DE" dirty="0" smtClean="0">
                <a:solidFill>
                  <a:schemeClr val="bg1"/>
                </a:solidFill>
              </a:rPr>
              <a:t>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smtClean="0"/>
              <a:t>Basisvoraussetzungen</a:t>
            </a: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smtClean="0"/>
              <a:t>in Java</a:t>
            </a: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057552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049440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505051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595068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484784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432581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r>
              <a:rPr lang="de-DE">
                <a:solidFill>
                  <a:schemeClr val="bg1"/>
                </a:solidFill>
              </a:rPr>
              <a:t/>
            </a:r>
            <a:br>
              <a:rPr lang="de-DE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14731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469655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580112" y="5511852"/>
            <a:ext cx="3095625" cy="81409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Der Header enthält die nach "außen" sichtbare Schnittstelle einer Klasse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Rechteck 13"/>
          <p:cNvSpPr>
            <a:spLocks noChangeArrowheads="1"/>
          </p:cNvSpPr>
          <p:nvPr/>
        </p:nvSpPr>
        <p:spPr bwMode="auto">
          <a:xfrm>
            <a:off x="617538" y="2591211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"Creating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building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with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..."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2364992"/>
            <a:ext cx="4249736" cy="1280032"/>
          </a:xfrm>
          <a:prstGeom prst="wedgeRoundRectCallout">
            <a:avLst>
              <a:gd name="adj1" fmla="val -74413"/>
              <a:gd name="adj2" fmla="val -1652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</a:t>
            </a:r>
            <a:r>
              <a:rPr lang="de-DE">
                <a:solidFill>
                  <a:schemeClr val="bg1"/>
                </a:solidFill>
              </a:rPr>
              <a:t>in </a:t>
            </a:r>
            <a:r>
              <a:rPr lang="de-DE" smtClean="0">
                <a:solidFill>
                  <a:schemeClr val="bg1"/>
                </a:solidFill>
              </a:rPr>
              <a:t>Java (</a:t>
            </a:r>
            <a:r>
              <a:rPr lang="de-DE" i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err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endParaRPr lang="de-DE" i="1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VORSICHT</a:t>
            </a:r>
            <a:r>
              <a:rPr lang="de-DE" smtClean="0">
                <a:solidFill>
                  <a:schemeClr val="bg1"/>
                </a:solidFill>
              </a:rPr>
              <a:t>: Sollte stets hinter den #includes auftreten.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1602817"/>
            <a:ext cx="4249737" cy="608459"/>
          </a:xfrm>
          <a:prstGeom prst="wedgeRoundRectCallout">
            <a:avLst>
              <a:gd name="adj1" fmla="val -68641"/>
              <a:gd name="adj2" fmla="val 517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eingebunden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("exakte" Einfügung)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  <p:sp>
        <p:nvSpPr>
          <p:cNvPr id="53" name="Abgerundete rechteckige Legende 52"/>
          <p:cNvSpPr/>
          <p:nvPr/>
        </p:nvSpPr>
        <p:spPr>
          <a:xfrm>
            <a:off x="4878710" y="1773011"/>
            <a:ext cx="3719513" cy="413164"/>
          </a:xfrm>
          <a:prstGeom prst="wedgeRoundRectCallout">
            <a:avLst>
              <a:gd name="adj1" fmla="val -61863"/>
              <a:gd name="adj2" fmla="val 629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javac Main.java Building.java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4" name="Abgerundete rechteckige Legende 53"/>
          <p:cNvSpPr/>
          <p:nvPr/>
        </p:nvSpPr>
        <p:spPr>
          <a:xfrm>
            <a:off x="5239734" y="5440743"/>
            <a:ext cx="2248430" cy="413164"/>
          </a:xfrm>
          <a:prstGeom prst="wedgeRoundRectCallout">
            <a:avLst>
              <a:gd name="adj1" fmla="val 4037"/>
              <a:gd name="adj2" fmla="val -1818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 Main.class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5" name="Abgerundete rechteckige Legende 54"/>
          <p:cNvSpPr/>
          <p:nvPr/>
        </p:nvSpPr>
        <p:spPr>
          <a:xfrm>
            <a:off x="2982067" y="5383574"/>
            <a:ext cx="1912998" cy="413164"/>
          </a:xfrm>
          <a:prstGeom prst="wedgeRoundRectCallout">
            <a:avLst>
              <a:gd name="adj1" fmla="val 10379"/>
              <a:gd name="adj2" fmla="val -14460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Main.class Building.class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Abgerundete rechteckige Legende 76"/>
          <p:cNvSpPr/>
          <p:nvPr/>
        </p:nvSpPr>
        <p:spPr>
          <a:xfrm>
            <a:off x="904821" y="3562986"/>
            <a:ext cx="1597290" cy="413164"/>
          </a:xfrm>
          <a:prstGeom prst="wedgeRoundRectCallout">
            <a:avLst>
              <a:gd name="adj1" fmla="val -7185"/>
              <a:gd name="adj2" fmla="val -1471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main.cpp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Building.cpp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2022293" y="4320799"/>
            <a:ext cx="1735319" cy="413164"/>
          </a:xfrm>
          <a:prstGeom prst="wedgeRoundRectCallout">
            <a:avLst>
              <a:gd name="adj1" fmla="val 62422"/>
              <a:gd name="adj2" fmla="val -515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main.cpp *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Building.cpp *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4314946" y="5524501"/>
            <a:ext cx="1735319" cy="413164"/>
          </a:xfrm>
          <a:prstGeom prst="wedgeRoundRectCallout">
            <a:avLst>
              <a:gd name="adj1" fmla="val 62422"/>
              <a:gd name="adj2" fmla="val -515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main.o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Building.o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dirty="0" smtClean="0"/>
                  <a:t>main.exe,</a:t>
                </a:r>
                <a:br>
                  <a:rPr lang="de-DE" altLang="de-DE" sz="1800" b="0" dirty="0" smtClean="0"/>
                </a:br>
                <a:r>
                  <a:rPr lang="de-DE" altLang="de-DE" sz="1800" b="0" dirty="0" smtClean="0"/>
                  <a:t>mylib.dll, </a:t>
                </a:r>
                <a:r>
                  <a:rPr lang="de-DE" altLang="de-DE" sz="1800" b="0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Statisches </a:t>
            </a:r>
            <a:r>
              <a:rPr lang="en-US" dirty="0" smtClean="0"/>
              <a:t>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smtClean="0"/>
              <a:t>"Kopie" </a:t>
            </a:r>
            <a:r>
              <a:rPr lang="en-US" sz="2000" dirty="0" smtClean="0"/>
              <a:t>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err="1" smtClean="0">
                <a:sym typeface="Wingdings" panose="05000000000000000000" pitchFamily="2" charset="2"/>
              </a:rPr>
              <a:t>ist</a:t>
            </a:r>
            <a:r>
              <a:rPr lang="en-US" sz="2000" smtClean="0">
                <a:sym typeface="Wingdings" panose="05000000000000000000" pitchFamily="2" charset="2"/>
              </a:rPr>
              <a:t> "</a:t>
            </a:r>
            <a:r>
              <a:rPr lang="en-US" sz="2000" b="1" smtClean="0">
                <a:sym typeface="Wingdings" panose="05000000000000000000" pitchFamily="2" charset="2"/>
              </a:rPr>
              <a:t>standalone</a:t>
            </a:r>
            <a:r>
              <a:rPr lang="en-US" sz="2000" smtClean="0">
                <a:sym typeface="Wingdings" panose="05000000000000000000" pitchFamily="2" charset="2"/>
              </a:rPr>
              <a:t>",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b="1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err="1" smtClean="0">
                <a:sym typeface="Wingdings" panose="05000000000000000000" pitchFamily="2" charset="2"/>
              </a:rPr>
              <a:t>ist</a:t>
            </a:r>
            <a:r>
              <a:rPr lang="en-US" sz="2000" smtClean="0">
                <a:sym typeface="Wingdings" panose="05000000000000000000" pitchFamily="2" charset="2"/>
              </a:rPr>
              <a:t> "</a:t>
            </a:r>
            <a:r>
              <a:rPr lang="en-US" sz="2000" b="1" smtClean="0">
                <a:sym typeface="Wingdings" panose="05000000000000000000" pitchFamily="2" charset="2"/>
              </a:rPr>
              <a:t>minimal</a:t>
            </a:r>
            <a:r>
              <a:rPr lang="en-US" sz="2000" smtClean="0">
                <a:sym typeface="Wingdings" panose="05000000000000000000" pitchFamily="2" charset="2"/>
              </a:rPr>
              <a:t>",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Abhängigkeiten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994570" y="1709924"/>
            <a:ext cx="5753893" cy="638956"/>
          </a:xfrm>
          <a:prstGeom prst="wedgeRoundRectCallout">
            <a:avLst>
              <a:gd name="adj1" fmla="val -57914"/>
              <a:gd name="adj2" fmla="val 488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err="1">
                <a:solidFill>
                  <a:schemeClr val="bg1"/>
                </a:solidFill>
              </a:rPr>
              <a:t>Include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smtClean="0">
                <a:solidFill>
                  <a:schemeClr val="bg1"/>
                </a:solidFill>
              </a:rPr>
              <a:t>Guard</a:t>
            </a:r>
            <a:r>
              <a:rPr lang="de-DE" smtClean="0">
                <a:solidFill>
                  <a:schemeClr val="bg1"/>
                </a:solidFill>
              </a:rPr>
              <a:t>: schützt vor mehrmaligem Einbinden von </a:t>
            </a:r>
            <a:r>
              <a:rPr lang="de-DE" i="1" smtClean="0">
                <a:solidFill>
                  <a:schemeClr val="bg1"/>
                </a:solidFill>
              </a:rPr>
              <a:t>Building.h </a:t>
            </a:r>
            <a:r>
              <a:rPr lang="de-DE" smtClean="0">
                <a:solidFill>
                  <a:schemeClr val="bg1"/>
                </a:solidFill>
              </a:rPr>
              <a:t>(Alternative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994570" y="2468956"/>
            <a:ext cx="4251299" cy="601203"/>
          </a:xfrm>
          <a:prstGeom prst="wedgeRoundRectCallout">
            <a:avLst>
              <a:gd name="adj1" fmla="val -65186"/>
              <a:gd name="adj2" fmla="val 6911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Dadurch können wir </a:t>
            </a:r>
            <a:r>
              <a:rPr lang="de-DE" b="1" smtClean="0">
                <a:solidFill>
                  <a:schemeClr val="bg1"/>
                </a:solidFill>
              </a:rPr>
              <a:t>alle </a:t>
            </a:r>
            <a:r>
              <a:rPr lang="de-DE" b="1" dirty="0">
                <a:solidFill>
                  <a:schemeClr val="bg1"/>
                </a:solidFill>
              </a:rPr>
              <a:t>benötigten Header </a:t>
            </a:r>
            <a:r>
              <a:rPr lang="de-DE" b="1">
                <a:solidFill>
                  <a:schemeClr val="bg1"/>
                </a:solidFill>
              </a:rPr>
              <a:t>überall </a:t>
            </a:r>
            <a:r>
              <a:rPr lang="de-DE" b="1" smtClean="0">
                <a:solidFill>
                  <a:schemeClr val="bg1"/>
                </a:solidFill>
              </a:rPr>
              <a:t>einbinden.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3284984"/>
            <a:ext cx="5076056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smtClean="0"/>
              <a:t>Funktionsweise: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smtClean="0"/>
              <a:t>-Konstanten auswerten (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#if(n)def</a:t>
            </a:r>
            <a:r>
              <a:rPr lang="en-US" smtClean="0"/>
              <a:t>) und ersetzen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mtClean="0"/>
              <a:t>-Anweisungen </a:t>
            </a:r>
            <a:r>
              <a:rPr lang="en-US" smtClean="0">
                <a:sym typeface="Wingdings" panose="05000000000000000000" pitchFamily="2" charset="2"/>
              </a:rPr>
              <a:t>durch </a:t>
            </a:r>
            <a:r>
              <a:rPr lang="en-US" smtClean="0"/>
              <a:t>Dateiinhalt ersetzen (rekursiv!)</a:t>
            </a:r>
            <a:endParaRPr lang="en-US" b="1" smtClean="0"/>
          </a:p>
          <a:p>
            <a:pPr marL="285750" indent="-285750" algn="l">
              <a:buFontTx/>
              <a:buChar char="-"/>
            </a:pPr>
            <a:endParaRPr lang="en-US" b="1" smtClean="0"/>
          </a:p>
          <a:p>
            <a:pPr algn="l"/>
            <a:r>
              <a:rPr lang="en-US" b="1" smtClean="0"/>
              <a:t>Weitere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NDEBUG/RELEASE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/>
              <a:t>Konstanten </a:t>
            </a:r>
            <a:r>
              <a:rPr lang="en-US" smtClean="0"/>
              <a:t>(</a:t>
            </a:r>
            <a:r>
              <a:rPr lang="en-US"/>
              <a:t>in C)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701771" y="6250605"/>
            <a:ext cx="3108543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en.wikipedia.org/wiki/Include_guard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455876" y="6189141"/>
            <a:ext cx="525658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en.cppreference.com/w/cpp/language/definition#One_Definition_Rule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6117940" y="3968577"/>
            <a:ext cx="2811138" cy="1210760"/>
          </a:xfrm>
          <a:prstGeom prst="wedgeRoundRectCallout">
            <a:avLst>
              <a:gd name="adj1" fmla="val -76130"/>
              <a:gd name="adj2" fmla="val -369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One Definition Rule</a:t>
            </a:r>
            <a:r>
              <a:rPr lang="de-DE" smtClean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Jede Klasse/Methode/… darf höchstens einmal definitert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52278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"Floor.h"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"Elevator.hpp"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"Floor.hpp" (recursive)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3563888" y="5351448"/>
            <a:ext cx="5256584" cy="7707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Die meisten Probleme beim Arbeiten mit C++ gehen auf Regelverletzungen zurück.</a:t>
            </a:r>
            <a:endParaRPr lang="en-US" b="1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7411310" y="3397600"/>
            <a:ext cx="1517768" cy="5040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2" y="1987550"/>
            <a:ext cx="5183807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Warum ist </a:t>
            </a:r>
            <a:r>
              <a:rPr lang="de-DE" altLang="de-DE" sz="1800" b="0" dirty="0" smtClean="0"/>
              <a:t>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</a:t>
            </a:r>
            <a:r>
              <a:rPr lang="de-DE" altLang="de-DE" sz="1800" dirty="0" smtClean="0"/>
              <a:t>hilfreich</a:t>
            </a:r>
            <a:r>
              <a:rPr lang="de-DE" altLang="de-DE" sz="1800" b="0"/>
              <a:t>? </a:t>
            </a: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Warum ist die Trennung in Header- und Implementierungsdateien </a:t>
            </a:r>
            <a:r>
              <a:rPr lang="de-DE" altLang="de-DE" sz="1800" smtClean="0"/>
              <a:t>eine Fehlerquelle</a:t>
            </a:r>
            <a:r>
              <a:rPr lang="de-DE" altLang="de-DE" sz="1800" b="0" smtClean="0"/>
              <a:t>? 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05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547766" y="2283873"/>
            <a:ext cx="211598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Algol 1958/60/68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2605760" y="2633841"/>
            <a:ext cx="1752162" cy="1104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921718" y="1466118"/>
            <a:ext cx="21602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FORTRAN I 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0"/>
          </p:cNvCxnSpPr>
          <p:nvPr/>
        </p:nvCxnSpPr>
        <p:spPr bwMode="auto">
          <a:xfrm>
            <a:off x="2001838" y="1816086"/>
            <a:ext cx="603922" cy="467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639788" y="2280165"/>
            <a:ext cx="14362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BCPL1967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663535" y="1766493"/>
            <a:ext cx="1388774" cy="3499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CPL 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30133"/>
            <a:ext cx="0" cy="198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2116461"/>
            <a:ext cx="0" cy="163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b="0" kern="12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5" y="5229200"/>
            <a:ext cx="4608512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Im </a:t>
            </a:r>
            <a:r>
              <a:rPr lang="de-DE" dirty="0" smtClean="0">
                <a:solidFill>
                  <a:schemeClr val="bg1"/>
                </a:solidFill>
              </a:rPr>
              <a:t>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</a:t>
            </a:r>
            <a:r>
              <a:rPr lang="de-DE" dirty="0" smtClean="0">
                <a:solidFill>
                  <a:schemeClr val="bg1"/>
                </a:solidFill>
              </a:rPr>
              <a:t>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059832" y="2636912"/>
            <a:ext cx="5400601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Behandelt "return" als </a:t>
            </a:r>
            <a:r>
              <a:rPr lang="de-DE" b="1" smtClean="0">
                <a:solidFill>
                  <a:schemeClr val="bg1"/>
                </a:solidFill>
              </a:rPr>
              <a:t>Konstante(!!)</a:t>
            </a:r>
            <a:r>
              <a:rPr lang="de-DE" smtClean="0">
                <a:solidFill>
                  <a:schemeClr val="bg1"/>
                </a:solidFill>
              </a:rPr>
              <a:t>, die mit "DoSomeStackCheckStuff; return" ersetzt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vs. Deklaration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Grundlegendes Konzept</a:t>
            </a:r>
            <a:r>
              <a:rPr lang="en-US" smtClean="0"/>
              <a:t> in den meisten Programmiersprachen!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Deklaration</a:t>
            </a:r>
          </a:p>
          <a:p>
            <a:pPr marL="692150" lvl="1" indent="-342900"/>
            <a:r>
              <a:rPr lang="en-US" smtClean="0"/>
              <a:t>… gibt an, dass ein Element (z.B. Variable, Funktion, Klasse) </a:t>
            </a:r>
            <a:r>
              <a:rPr lang="en-US" b="1" smtClean="0"/>
              <a:t>existiert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Größe im Speicher etc.)</a:t>
            </a:r>
            <a:r>
              <a:rPr lang="en-US" smtClean="0"/>
              <a:t> </a:t>
            </a:r>
            <a:r>
              <a:rPr lang="en-US" b="1" smtClean="0"/>
              <a:t>ohne</a:t>
            </a:r>
            <a:r>
              <a:rPr lang="en-US" smtClean="0"/>
              <a:t> ihm dabei einen </a:t>
            </a:r>
            <a:r>
              <a:rPr lang="en-US" b="1" smtClean="0"/>
              <a:t>konkreten Wert </a:t>
            </a:r>
            <a:r>
              <a:rPr lang="en-US" smtClean="0"/>
              <a:t>zuzuweisen.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x; void myFunction(); class MyClass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Definition</a:t>
            </a:r>
          </a:p>
          <a:p>
            <a:pPr marL="692150" lvl="1" indent="-342900"/>
            <a:r>
              <a:rPr lang="en-US" smtClean="0"/>
              <a:t>…belegt ein Element mit einem </a:t>
            </a:r>
            <a:r>
              <a:rPr lang="en-US" b="1" smtClean="0"/>
              <a:t>konkreten Wert</a:t>
            </a:r>
          </a:p>
          <a:p>
            <a:pPr marL="692150" lvl="1" indent="-342900"/>
            <a:r>
              <a:rPr lang="en-US" smtClean="0"/>
              <a:t>Je nach Element ist eine Redefinition möglich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x=3; void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myFunction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() {/* function def. */}; </a:t>
            </a:r>
            <a:b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</a:b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class MyClass {/* class def. */};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Deklaration und Definition können </a:t>
            </a:r>
            <a:r>
              <a:rPr lang="en-US" b="1" smtClean="0"/>
              <a:t>gleichzeitig geschehen</a:t>
            </a:r>
          </a:p>
          <a:p>
            <a:pPr marL="692150" lvl="1" indent="-342900"/>
            <a:r>
              <a:rPr lang="en-US" smtClean="0"/>
              <a:t>Wenn möglich, vorzuziehen!</a:t>
            </a:r>
          </a:p>
          <a:p>
            <a:pPr marL="692150" lvl="1" indent="-342900"/>
            <a:r>
              <a:rPr lang="en-US" smtClean="0"/>
              <a:t>Trennung erlaubt es aber, </a:t>
            </a:r>
            <a:r>
              <a:rPr lang="en-US" b="1" smtClean="0"/>
              <a:t>zyklische Abhängigkeiten aufzubrechen</a:t>
            </a:r>
            <a:r>
              <a:rPr lang="en-US" smtClean="0"/>
              <a:t>.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 = 3;</a:t>
            </a:r>
            <a:r>
              <a:rPr lang="en-US" smtClean="0"/>
              <a:t> (Rest gleich wie bei Definition)</a:t>
            </a:r>
          </a:p>
          <a:p>
            <a:pPr marL="692150" lvl="1" indent="-342900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75856" y="6237312"/>
            <a:ext cx="586814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Praktisches Beispiel: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www.cprogramming.com/declare_vs_define.html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5" name="Rechteck 4"/>
          <p:cNvSpPr/>
          <p:nvPr/>
        </p:nvSpPr>
        <p:spPr bwMode="auto">
          <a:xfrm>
            <a:off x="5385015" y="711252"/>
            <a:ext cx="1850810" cy="39359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Inlining </a:t>
            </a:r>
            <a:r>
              <a:rPr lang="de-DE" altLang="de-DE" dirty="0" smtClean="0"/>
              <a:t>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211960" y="1484313"/>
            <a:ext cx="4679628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Heutzutage:</a:t>
            </a:r>
            <a:r>
              <a:rPr lang="en-US" smtClean="0"/>
              <a:t> Nur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err="1" smtClean="0"/>
              <a:t>nicht</a:t>
            </a:r>
            <a:r>
              <a:rPr lang="en-US" smtClean="0"/>
              <a:t> "verpflichtend".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179710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22279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339293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5" name="Rechteck 14"/>
          <p:cNvSpPr/>
          <p:nvPr/>
        </p:nvSpPr>
        <p:spPr>
          <a:xfrm>
            <a:off x="4875292" y="6235308"/>
            <a:ext cx="401629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en.wikipedia.org/wiki/Inline_function</a:t>
            </a:r>
            <a:r>
              <a:rPr lang="en-US" sz="1200" smtClean="0"/>
              <a:t> 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977359" cy="49688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In C++ gibt es (mind.) drei Wege zur Impl. </a:t>
            </a:r>
            <a:r>
              <a:rPr lang="en-US" b="1" smtClean="0"/>
              <a:t>"komplexer Datentypen"</a:t>
            </a:r>
            <a:r>
              <a:rPr lang="en-US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pPr marL="692150" lvl="1" indent="-342900"/>
            <a:r>
              <a:rPr lang="en-US" b="1" smtClean="0"/>
              <a:t>Geerbt von C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 µC-Teil), u.a. für  Binärkompatibilität (z.B. &lt;ctime&gt;)</a:t>
            </a:r>
          </a:p>
          <a:p>
            <a:pPr marL="692150" lvl="1" indent="-342900"/>
            <a:r>
              <a:rPr lang="en-US" smtClean="0"/>
              <a:t>In C++: </a:t>
            </a:r>
            <a:r>
              <a:rPr lang="en-US" b="1" smtClean="0"/>
              <a:t>Konstruktor</a:t>
            </a:r>
            <a:r>
              <a:rPr lang="en-US" smtClean="0"/>
              <a:t>, </a:t>
            </a:r>
            <a:r>
              <a:rPr lang="en-US" b="1" smtClean="0"/>
              <a:t>Methoden</a:t>
            </a:r>
            <a:r>
              <a:rPr lang="en-US" smtClean="0"/>
              <a:t> und </a:t>
            </a:r>
            <a:r>
              <a:rPr lang="en-US" b="1" smtClean="0"/>
              <a:t>Vererbung </a:t>
            </a:r>
            <a:r>
              <a:rPr lang="en-US" smtClean="0"/>
              <a:t>möglich; Unterschied zu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: standardmäßig </a:t>
            </a:r>
            <a:r>
              <a:rPr lang="en-US"/>
              <a:t>sind alle Member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/>
          </a:p>
          <a:p>
            <a:pPr marL="692150" lvl="1" indent="-342900"/>
            <a:r>
              <a:rPr lang="en-US" smtClean="0"/>
              <a:t>Standardmittel in C++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/>
              <a:t> [eher exotisch]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b="1"/>
              <a:t>Spezialdatentyp</a:t>
            </a:r>
            <a:r>
              <a:rPr lang="en-US"/>
              <a:t>, </a:t>
            </a:r>
            <a:r>
              <a:rPr lang="en-US" smtClean="0"/>
              <a:t>zur Speicherung "alternativer" Member; Belegung ist klar vom Kontext.</a:t>
            </a:r>
          </a:p>
          <a:p>
            <a:pPr marL="692150" lvl="1" indent="-342900"/>
            <a:r>
              <a:rPr lang="en-US"/>
              <a:t>Höhere </a:t>
            </a:r>
            <a:r>
              <a:rPr lang="en-US" b="1"/>
              <a:t>Effizienz</a:t>
            </a:r>
            <a:r>
              <a:rPr lang="en-US"/>
              <a:t> durch </a:t>
            </a:r>
            <a:r>
              <a:rPr lang="en-US" smtClean="0"/>
              <a:t>gemeinsame Speichernutzung</a:t>
            </a:r>
            <a:endParaRPr lang="en-US"/>
          </a:p>
          <a:p>
            <a:pPr marL="692150" lvl="1" indent="-342900"/>
            <a:endParaRPr lang="en-US"/>
          </a:p>
        </p:txBody>
      </p:sp>
      <p:sp>
        <p:nvSpPr>
          <p:cNvPr id="4" name="Rechteck 4"/>
          <p:cNvSpPr>
            <a:spLocks noChangeArrowheads="1"/>
          </p:cNvSpPr>
          <p:nvPr/>
        </p:nvSpPr>
        <p:spPr bwMode="auto">
          <a:xfrm>
            <a:off x="6228184" y="1628800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struct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RawVector3D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  int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y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z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RawVector3D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myVec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myVec.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= 5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228184" y="4293096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union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int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bool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result1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3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true;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11760" y="6017428"/>
            <a:ext cx="639045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https://blogs.mentor.com/colinwalls/blog/2014/06/02/struct-vs-class-in-c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en.cppreference.com/w/cpp/language/union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905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</a:t>
            </a:r>
            <a:r>
              <a:rPr lang="de-DE" altLang="de-DE" sz="1800" dirty="0" smtClean="0"/>
              <a:t>anderen Sprachen </a:t>
            </a:r>
            <a:r>
              <a:rPr lang="de-DE" altLang="de-DE" sz="1800" b="0" dirty="0" smtClean="0"/>
              <a:t>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</a:t>
            </a:r>
            <a:r>
              <a:rPr lang="de-DE" altLang="de-DE" sz="1800" dirty="0" smtClean="0"/>
              <a:t>Konsequenzen zieht eine Änderung </a:t>
            </a:r>
            <a:r>
              <a:rPr lang="de-DE" altLang="de-DE" sz="1800" b="0" dirty="0" smtClean="0"/>
              <a:t>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</a:t>
            </a:r>
            <a:r>
              <a:rPr lang="de-DE" altLang="de-DE" sz="1800" dirty="0" smtClean="0"/>
              <a:t>nach sich</a:t>
            </a:r>
            <a:r>
              <a:rPr lang="de-DE" altLang="de-DE" sz="1800" b="0" dirty="0" smtClean="0"/>
              <a:t> im Vergleich zu Änderungen in </a:t>
            </a:r>
            <a:r>
              <a:rPr lang="de-DE" altLang="de-DE" sz="1800" b="0" smtClean="0"/>
              <a:t>der .cpp-Datei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"Building.h"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4673"/>
              <a:gd name="adj2" fmla="val 418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Arrays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C(++) ist die Reihenfolge wichtig!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Der C++-Compiler analysiert ganze dumm (dafür effizient) jede Datei von </a:t>
            </a:r>
            <a:r>
              <a:rPr lang="en-US" b="1" smtClean="0"/>
              <a:t>vorne nach hinten</a:t>
            </a:r>
            <a:r>
              <a:rPr lang="en-US" smtClean="0"/>
              <a:t>. (In Java: beliebige Reihenfolge)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smtClean="0"/>
              <a:t>Abilfe</a:t>
            </a:r>
            <a:r>
              <a:rPr lang="en-US" smtClean="0"/>
              <a:t>: Aufrufende Funktions ans Ende stellen (geht nicht immer) oder Funktion deklarieren.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755576" y="2276872"/>
            <a:ext cx="2520975" cy="108012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2"/>
          <p:cNvSpPr>
            <a:spLocks noChangeArrowheads="1"/>
          </p:cNvSpPr>
          <p:nvPr/>
        </p:nvSpPr>
        <p:spPr bwMode="auto">
          <a:xfrm>
            <a:off x="755576" y="4365029"/>
            <a:ext cx="3168352" cy="190817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Declaration of myFunction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()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smtClean="0">
                <a:solidFill>
                  <a:srgbClr val="3F7F5F"/>
                </a:solidFill>
                <a:latin typeface="Consolas" pitchFamily="49" charset="0"/>
              </a:rPr>
              <a:t>Definition of </a:t>
            </a: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myFunction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082271" y="4945461"/>
            <a:ext cx="2514065" cy="427756"/>
          </a:xfrm>
          <a:prstGeom prst="wedgeRoundRectCallout">
            <a:avLst>
              <a:gd name="adj1" fmla="val -145404"/>
              <a:gd name="adj2" fmla="val -11243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Funktionsprototyp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6837452" y="4651953"/>
            <a:ext cx="1517768" cy="32277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Unterschiede zwischen Java- und C/C++-Compiler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Java: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mtClean="0"/>
              <a:t>Java-Code </a:t>
            </a:r>
            <a:r>
              <a:rPr lang="en-US" smtClean="0">
                <a:sym typeface="Wingdings" panose="05000000000000000000" pitchFamily="2" charset="2"/>
              </a:rPr>
              <a:t> Java-Bytecode (relativ ähnliche Struktur)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mtClean="0">
                <a:sym typeface="Wingdings" panose="05000000000000000000" pitchFamily="2" charset="2"/>
              </a:rPr>
              <a:t>Sprachumfang von Java deutlich kleiner als C++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mtClean="0">
                <a:sym typeface="Wingdings" panose="05000000000000000000" pitchFamily="2" charset="2"/>
              </a:rPr>
              <a:t>Keine Optimierungen – werden von der JVM zur Laufzeit durchgeführt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mtClean="0">
                <a:sym typeface="Wingdings" panose="05000000000000000000" pitchFamily="2" charset="2"/>
              </a:rPr>
              <a:t>Auflösung externer Abhängigkeiten über Java Classpath</a:t>
            </a:r>
            <a:endParaRPr lang="en-US" smtClean="0"/>
          </a:p>
          <a:p>
            <a:r>
              <a:rPr lang="en-US" smtClean="0"/>
              <a:t>In C/C++: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mtClean="0"/>
              <a:t>C/C++-Code </a:t>
            </a:r>
            <a:r>
              <a:rPr lang="en-US" smtClean="0">
                <a:sym typeface="Wingdings" panose="05000000000000000000" pitchFamily="2" charset="2"/>
              </a:rPr>
              <a:t> Assembler-Code</a:t>
            </a:r>
          </a:p>
          <a:p>
            <a:pPr marL="692150" lvl="1" indent="-342900">
              <a:buFont typeface="Arial" panose="020B0604020202020204" pitchFamily="34" charset="0"/>
              <a:buChar char="─"/>
            </a:pPr>
            <a:r>
              <a:rPr lang="en-US" smtClean="0">
                <a:sym typeface="Wingdings" panose="05000000000000000000" pitchFamily="2" charset="2"/>
              </a:rPr>
              <a:t>Komplexere Transformation</a:t>
            </a:r>
          </a:p>
          <a:p>
            <a:pPr marL="692150" lvl="1" indent="-342900">
              <a:buFont typeface="Arial" panose="020B0604020202020204" pitchFamily="34" charset="0"/>
              <a:buChar char="─"/>
            </a:pPr>
            <a:r>
              <a:rPr lang="en-US" smtClean="0">
                <a:sym typeface="Wingdings" panose="05000000000000000000" pitchFamily="2" charset="2"/>
              </a:rPr>
              <a:t>(Oft) inklusive Linken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mtClean="0"/>
              <a:t>Auflösung von externen Abhängigkeiten über #include (Compile-Schritt) und statisches/dynamische Linken (Link-Schritt)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mtClean="0"/>
              <a:t>Zusätzliche Optimierungen zur Compile-Zeit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3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</a:t>
            </a:r>
            <a:endParaRPr lang="en-US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Eine lose Übersicht…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 bwMode="auto">
          <a:xfrm>
            <a:off x="4724736" y="2951072"/>
            <a:ext cx="2523247" cy="476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766372" y="2304450"/>
            <a:ext cx="2664296" cy="476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9" name="Pfeil nach unten 28"/>
          <p:cNvSpPr/>
          <p:nvPr/>
        </p:nvSpPr>
        <p:spPr bwMode="auto">
          <a:xfrm>
            <a:off x="7043515" y="2949416"/>
            <a:ext cx="864096" cy="3535044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>
            <a:off x="4155518" y="2304450"/>
            <a:ext cx="864096" cy="41800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Pfeil nach unten 25"/>
          <p:cNvSpPr/>
          <p:nvPr/>
        </p:nvSpPr>
        <p:spPr bwMode="auto">
          <a:xfrm>
            <a:off x="1118831" y="1510350"/>
            <a:ext cx="864096" cy="49741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Zusammenhang zwischen C</a:t>
            </a:r>
            <a:r>
              <a:rPr lang="en-US" dirty="0" smtClean="0"/>
              <a:t>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 "1.0" </a:t>
            </a:r>
            <a:r>
              <a:rPr lang="de-DE" b="1" dirty="0" smtClean="0"/>
              <a:t>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smtClean="0"/>
              <a:t>"</a:t>
            </a:r>
            <a:r>
              <a:rPr lang="en-US" smtClean="0"/>
              <a:t>Programming </a:t>
            </a:r>
            <a:r>
              <a:rPr lang="en-US"/>
              <a:t>Language </a:t>
            </a:r>
            <a:r>
              <a:rPr lang="en-US" smtClean="0"/>
              <a:t>C"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244884"/>
            <a:chOff x="3039337" y="2105213"/>
            <a:chExt cx="2438469" cy="4244884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smtClean="0"/>
                  <a:t>++ "1.0" </a:t>
                </a:r>
                <a:r>
                  <a:rPr lang="de-DE" dirty="0" smtClean="0"/>
                  <a:t>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000129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416809"/>
            <a:chOff x="6379596" y="2933288"/>
            <a:chExt cx="2203743" cy="3416809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000129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Namenskonflikte vermeiden </a:t>
            </a:r>
            <a:r>
              <a:rPr lang="en-US" smtClean="0"/>
              <a:t>mit Namespaces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8464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 Packages/Ordnerstruktur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/>
              <a:t>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/>
              <a:t> in Java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struct{};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 zum Importieren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Standardnamensraum: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namespace{}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::sum(1,2);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860032" y="6165304"/>
            <a:ext cx="4016296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hlinkClick r:id="rId3"/>
              </a:rPr>
              <a:t>http://en.cppreference.com/w/cpp/language/namespace</a:t>
            </a:r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0658" y="3233468"/>
            <a:ext cx="4033143" cy="316835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 {</a:t>
            </a: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{ return a+b; }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 {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b);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MyUtils::sum(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1123" y="3233468"/>
            <a:ext cx="4393365" cy="230425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main1()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my_utils::sum(1,2);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 //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ERROR&lt;-conflict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main2()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Sichtbarkeitsmodifikatoren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N</a:t>
            </a:r>
            <a:r>
              <a:rPr lang="en-US" smtClean="0"/>
              <a:t>ur </a:t>
            </a:r>
            <a:r>
              <a:rPr lang="en-US"/>
              <a:t>innerhalb einer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/>
              <a:t>-Definition, für Attribute und </a:t>
            </a:r>
            <a:r>
              <a:rPr lang="en-US" smtClean="0"/>
              <a:t>Methoden (A+M)</a:t>
            </a:r>
            <a:endParaRPr lang="en-US"/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bereichsweise, nicht attribute-/methodenweise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unbegrenzt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smtClean="0"/>
              <a:t>alle folgende A+M sind nur in dieser und Unterklassen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nur in dieser Klasse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friend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smtClean="0"/>
              <a:t> erlaubt Funktion/Methode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f() </a:t>
            </a:r>
            <a:r>
              <a:rPr lang="en-US" smtClean="0"/>
              <a:t>auf private A+M dieser Klasse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endParaRPr lang="en-US" smtClean="0"/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A</a:t>
            </a:r>
            <a:r>
              <a:rPr lang="en-US" smtClean="0"/>
              <a:t>nders als in Java: keine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package-</a:t>
            </a:r>
            <a:r>
              <a:rPr lang="en-US" smtClean="0"/>
              <a:t>/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mtClean="0"/>
              <a:t>-Sichtbarkeit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via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/>
              <a:t>-Operator oder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mtClean="0"/>
              <a:t>können alle Funktionen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mtClean="0"/>
              <a:t>-Methoden genutzt werden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endParaRPr lang="en-US" smtClean="0"/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N.B.: Auch in "Plain C" gibt es Sichtbarkeitsmodifikatoren (z.B.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mtClean="0"/>
              <a:t> für Funktionen </a:t>
            </a:r>
            <a:r>
              <a:rPr lang="en-US" smtClean="0">
                <a:sym typeface="Wingdings" panose="05000000000000000000" pitchFamily="2" charset="2"/>
              </a:rPr>
              <a:t> nur innerhalb der aktuellen Datei</a:t>
            </a:r>
            <a:r>
              <a:rPr lang="en-US" smtClean="0"/>
              <a:t>)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java.lang.String</a:t>
            </a:r>
            <a:r>
              <a:rPr lang="en-US" smtClean="0"/>
              <a:t>s 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System.out.println("Hello World".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java.lang.String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C++: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C-Strings =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b="1" smtClean="0"/>
              <a:t>-Arrays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Beispiele:</a:t>
            </a: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 char *myString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"Hello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myString2 = std::string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.");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myString3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implicit constructor invocation</a:t>
            </a:r>
          </a:p>
        </p:txBody>
      </p:sp>
    </p:spTree>
    <p:extLst>
      <p:ext uri="{BB962C8B-B14F-4D97-AF65-F5344CB8AC3E}">
        <p14:creationId xmlns:p14="http://schemas.microsoft.com/office/powerpoint/2010/main" val="2277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ISO-genormte</a:t>
            </a:r>
            <a:r>
              <a:rPr lang="en-US" smtClean="0"/>
              <a:t>, stetig wachsende Standardbibliothek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err="1" smtClean="0"/>
              <a:t>Komponenten</a:t>
            </a:r>
            <a:r>
              <a:rPr lang="en-US" smtClean="0"/>
              <a:t> im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&lt;sstream&gt;)</a:t>
            </a:r>
            <a:endParaRPr lang="de-DE" alt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string&gt;, &lt;regex&gt;</a:t>
            </a:r>
            <a:r>
              <a:rPr lang="de-DE" altLang="de-DE" smtClean="0"/>
              <a:t>)</a:t>
            </a:r>
            <a:endParaRPr lang="de-DE" altLang="de-DE" dirty="0" smtClean="0"/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283968" y="2708920"/>
            <a:ext cx="4722540" cy="431825"/>
          </a:xfrm>
          <a:prstGeom prst="wedgeRoundRectCallout">
            <a:avLst>
              <a:gd name="adj1" fmla="val -35994"/>
              <a:gd name="adj2" fmla="val 858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flexibel, erweiterbar,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std::cout/std::cin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6300192" y="6003157"/>
            <a:ext cx="2375372" cy="450031"/>
          </a:xfrm>
          <a:prstGeom prst="wedgeRoundRectCallout">
            <a:avLst>
              <a:gd name="adj1" fmla="val -46078"/>
              <a:gd name="adj2" fmla="val -1221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  <a:hlinkClick r:id="rId2" action="ppaction://hlinksldjump"/>
              </a:rPr>
              <a:t>Mehr Details später.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"Brutschrank" </a:t>
            </a:r>
            <a:r>
              <a:rPr lang="de-DE" altLang="de-DE" dirty="0" smtClean="0"/>
              <a:t>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smtClean="0">
                <a:solidFill>
                  <a:schemeClr val="bg1"/>
                </a:solidFill>
              </a:rPr>
              <a:t>"...</a:t>
            </a:r>
            <a:r>
              <a:rPr lang="en-US" dirty="0">
                <a:solidFill>
                  <a:schemeClr val="bg1"/>
                </a:solidFill>
              </a:rPr>
              <a:t>one of the most highly regarded and expertly designed C++ library projects in the </a:t>
            </a:r>
            <a:r>
              <a:rPr lang="en-US">
                <a:solidFill>
                  <a:schemeClr val="bg1"/>
                </a:solidFill>
              </a:rPr>
              <a:t>world</a:t>
            </a:r>
            <a:r>
              <a:rPr lang="en-US" smtClean="0">
                <a:solidFill>
                  <a:schemeClr val="bg1"/>
                </a:solidFill>
              </a:rPr>
              <a:t>."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9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Operatorüberladung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248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in </a:t>
            </a:r>
            <a:r>
              <a:rPr lang="en-US" b="1" smtClean="0"/>
              <a:t>Sonderrolle</a:t>
            </a:r>
            <a:r>
              <a:rPr lang="en-US" smtClean="0"/>
              <a:t>, </a:t>
            </a:r>
            <a:r>
              <a:rPr lang="en-US" b="1" smtClean="0"/>
              <a:t>fest belegt</a:t>
            </a:r>
            <a:r>
              <a:rPr lang="en-US"/>
              <a:t> </a:t>
            </a:r>
            <a:r>
              <a:rPr lang="en-US" smtClean="0"/>
              <a:t>("Lehre aus Erfahrung mit </a:t>
            </a:r>
            <a:r>
              <a:rPr lang="en-US"/>
              <a:t>C</a:t>
            </a:r>
            <a:r>
              <a:rPr lang="en-US" smtClean="0"/>
              <a:t>++")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Präzendenz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 -- (Postfix)</a:t>
            </a:r>
            <a:r>
              <a:rPr lang="en-US" smtClean="0"/>
              <a:t> vor ++,--,+,-,~,! vor *,/,% vor …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als </a:t>
            </a:r>
            <a:r>
              <a:rPr lang="en-US" b="1" smtClean="0"/>
              <a:t>Syntactic Sugar </a:t>
            </a:r>
            <a:r>
              <a:rPr lang="en-US" smtClean="0"/>
              <a:t>und beliebig überschreibbar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Präzedenz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  <a:r>
              <a:rPr lang="en-US" smtClean="0"/>
              <a:t> gleichwertig zu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operator+(a,b)</a:t>
            </a:r>
            <a:r>
              <a:rPr lang="en-US" smtClean="0"/>
              <a:t> oder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a.operator+(b)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Extrem</a:t>
            </a:r>
            <a:r>
              <a:rPr lang="en-US"/>
              <a:t> </a:t>
            </a:r>
            <a:r>
              <a:rPr lang="en-US" smtClean="0"/>
              <a:t>wichtig: Zuweisungsoperator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/>
              <a:t> (siehe später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/>
              <a:t> vor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++,-- (Postfix),(),[],.,-&gt;</a:t>
            </a:r>
            <a:r>
              <a:rPr lang="en-US" smtClean="0"/>
              <a:t> vor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++,--,…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635896" y="5890419"/>
            <a:ext cx="5166320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docs.oracle.com/javase/tutorial/java/nutsandbolts/operators.html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en.cppreference.com/w/cpp/language/operators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4"/>
              </a:rPr>
              <a:t>http://</a:t>
            </a:r>
            <a:r>
              <a:rPr lang="en-US" sz="1200" smtClean="0">
                <a:hlinkClick r:id="rId4"/>
              </a:rPr>
              <a:t>en.cppreference.com/w/cpp/language/operator_precedence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1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Casting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60898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in Sonderrolle (Sprachfeature)</a:t>
            </a:r>
          </a:p>
          <a:p>
            <a:pPr marL="692150" lvl="1" indent="-342900">
              <a:buFontTx/>
              <a:buChar char="-"/>
            </a:pPr>
            <a:r>
              <a:rPr lang="en-US"/>
              <a:t>N</a:t>
            </a:r>
            <a:r>
              <a:rPr lang="en-US" smtClean="0"/>
              <a:t>ur Typecast: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SpecialBuilding sb = (SpecialBuilding)b;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Laufzeitfehler bei Fehlschlag: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java.lang.ClassCastException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als reguläre Funktionen, große Vielfalt</a:t>
            </a:r>
            <a:r>
              <a:rPr lang="en-US"/>
              <a:t> </a:t>
            </a:r>
            <a:r>
              <a:rPr lang="en-US" smtClean="0"/>
              <a:t>und durch Bibliotheken erweiterbar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i = (int) 3.4; </a:t>
            </a:r>
            <a:r>
              <a:rPr lang="en-US" smtClean="0"/>
              <a:t>	C-Stil; beliebige Umwandlung ist möglich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static_cast&lt;int&gt;(3.0) </a:t>
            </a:r>
            <a:r>
              <a:rPr lang="en-US" smtClean="0"/>
              <a:t>	Umwandlung ohne Laufzeitcheck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dynamic_cast&lt;SC*&gt;() 	</a:t>
            </a:r>
            <a:r>
              <a:rPr lang="en-US" smtClean="0"/>
              <a:t>Umwandlung mit Laufzeitcheck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reinterpret_cast&lt;C&gt;(x)</a:t>
            </a:r>
            <a:r>
              <a:rPr lang="en-US" smtClean="0"/>
              <a:t>	beliebige Umwandlung 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const_cast&lt;char*&gt;() </a:t>
            </a:r>
            <a:r>
              <a:rPr lang="en-US" smtClean="0"/>
              <a:t>	Constness entfernen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  <p:sp>
        <p:nvSpPr>
          <p:cNvPr id="4" name="Rechteck 3"/>
          <p:cNvSpPr/>
          <p:nvPr/>
        </p:nvSpPr>
        <p:spPr>
          <a:xfrm>
            <a:off x="4716016" y="6237312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hlinkClick r:id="rId2"/>
              </a:rPr>
              <a:t>http://www.cplusplus.com/doc/tutorial/typecasting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Iterierungskonzepte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++i){/*loop body*/}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/*loop body*/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for(final String 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new 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[]{"a", "b", "c"}){/*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 </a:t>
            </a:r>
            <a:r>
              <a:rPr lang="en-US" smtClean="0"/>
              <a:t>(seit Java 1.7)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Iterator&lt;Object&gt; iter = list.iterator(); while(iter.hasNext()){ Object o = iter.next(); }</a:t>
            </a:r>
            <a:r>
              <a:rPr lang="en-US"/>
              <a:t>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z.B. um Elemente </a:t>
            </a:r>
            <a:r>
              <a:rPr lang="en-US"/>
              <a:t>leicht </a:t>
            </a:r>
            <a:r>
              <a:rPr lang="en-US" smtClean="0"/>
              <a:t>überspringen zu können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/*condition*/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 while(/*condition*/)</a:t>
            </a:r>
            <a:r>
              <a:rPr lang="en-US" smtClean="0"/>
              <a:t> </a:t>
            </a:r>
            <a:r>
              <a:rPr lang="en-US"/>
              <a:t>(wie in Java</a:t>
            </a:r>
            <a:r>
              <a:rPr lang="en-US" smtClean="0"/>
              <a:t>),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foreach(v.begin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v.end(), myFunction)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(std::vector&lt;int&gt;::iterator iter = v.begin(); iter != v.end(); ++iter) {int x = *v;} (traditionell, STL-Stil)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(int i : {1,2,3,4,5}) {/*...*/} (</a:t>
            </a:r>
            <a:r>
              <a:rPr lang="en-US"/>
              <a:t>seit C++</a:t>
            </a:r>
            <a:r>
              <a:rPr lang="en-US" smtClean="0"/>
              <a:t>11)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384680" y="6093296"/>
            <a:ext cx="4572000" cy="4357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smtClean="0"/>
              <a:t>STL: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://www.cplusplus.com/reference/algorithm/for_each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 smtClean="0"/>
              <a:t>C++11: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en.cppreference.com/w/cpp/language/range-for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73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Konzepte und Konventionen sind in C++ wesentlich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 "vertraut" dem Programmierer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>
                <a:sym typeface="Wingdings" panose="05000000000000000000" pitchFamily="2" charset="2"/>
              </a:rPr>
              <a:t>"</a:t>
            </a:r>
            <a:r>
              <a:rPr lang="en-US" b="1" smtClean="0">
                <a:sym typeface="Wingdings" panose="05000000000000000000" pitchFamily="2" charset="2"/>
              </a:rPr>
              <a:t>Alles" </a:t>
            </a:r>
            <a:r>
              <a:rPr lang="en-US" smtClean="0">
                <a:sym typeface="Wingdings" panose="05000000000000000000" pitchFamily="2" charset="2"/>
              </a:rPr>
              <a:t>ist </a:t>
            </a:r>
            <a:r>
              <a:rPr lang="en-US" smtClean="0">
                <a:sym typeface="Wingdings" panose="05000000000000000000" pitchFamily="2" charset="2"/>
              </a:rPr>
              <a:t>möglich</a:t>
            </a:r>
            <a:r>
              <a:rPr lang="en-US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Konventionen </a:t>
            </a:r>
            <a:r>
              <a:rPr lang="en-US" smtClean="0"/>
              <a:t>sind in C++ wesentlich, werden tw. mittels Schlüsselwörtern spezifiziert und vom </a:t>
            </a:r>
            <a:r>
              <a:rPr lang="en-US" smtClean="0"/>
              <a:t>Compiler </a:t>
            </a:r>
            <a:r>
              <a:rPr lang="en-US" smtClean="0"/>
              <a:t>überprüft: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void f() noexcept </a:t>
            </a:r>
            <a:r>
              <a:rPr lang="en-US" smtClean="0">
                <a:sym typeface="Wingdings" panose="05000000000000000000" pitchFamily="2" charset="2"/>
              </a:rPr>
              <a:t>garantiert, das f keine Exceptions </a:t>
            </a:r>
            <a:r>
              <a:rPr lang="en-US" smtClean="0">
                <a:sym typeface="Wingdings" panose="05000000000000000000" pitchFamily="2" charset="2"/>
              </a:rPr>
              <a:t>wirft.</a:t>
            </a:r>
          </a:p>
          <a:p>
            <a:pPr marL="692150" lvl="1" indent="-342900">
              <a:buFontTx/>
              <a:buChar char="-"/>
            </a:pPr>
            <a:endParaRPr lang="en-US" smtClean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Konzepte: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One-Definition </a:t>
            </a:r>
            <a:r>
              <a:rPr lang="en-US" b="1" smtClean="0"/>
              <a:t>Rule</a:t>
            </a:r>
            <a:endParaRPr lang="en-US"/>
          </a:p>
          <a:p>
            <a:pPr marL="881063" lvl="2" indent="-342900">
              <a:buFontTx/>
              <a:buChar char="-"/>
            </a:pPr>
            <a:r>
              <a:rPr lang="en-US" smtClean="0"/>
              <a:t>Methoden/Klassen </a:t>
            </a:r>
            <a:r>
              <a:rPr lang="en-US"/>
              <a:t>dürfen nur einmal def. werden</a:t>
            </a:r>
            <a:r>
              <a:rPr lang="en-US" smtClean="0"/>
              <a:t>.</a:t>
            </a:r>
            <a:endParaRPr lang="en-US" smtClean="0">
              <a:sym typeface="Wingdings" panose="05000000000000000000" pitchFamily="2" charset="2"/>
            </a:endParaRPr>
          </a:p>
          <a:p>
            <a:pPr marL="692150" lvl="1" indent="-342900">
              <a:buFontTx/>
              <a:buChar char="-"/>
            </a:pPr>
            <a:r>
              <a:rPr lang="en-US" b="1" smtClean="0"/>
              <a:t>Undefined Behavior (UB)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UB tritt ein, wenn Code auf eine nicht-spezifizierte Weise aufgerufen </a:t>
            </a:r>
            <a:r>
              <a:rPr lang="en-US" smtClean="0"/>
              <a:t>wird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b="1" smtClean="0"/>
              <a:t>Const Correctness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Schutz vor ungewollten Zustandsänderungen, vgl.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Variablen neuzuweisen in </a:t>
            </a:r>
            <a:r>
              <a:rPr lang="en-US" smtClean="0"/>
              <a:t>Java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744235" y="5857425"/>
            <a:ext cx="4147353" cy="77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smtClean="0">
                <a:hlinkClick r:id="rId3"/>
              </a:rPr>
              <a:t>https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en.wikipedia.org/wiki/One_Definition_Rule</a:t>
            </a:r>
            <a:endParaRPr lang="en-US" sz="1200"/>
          </a:p>
          <a:p>
            <a:pPr algn="r"/>
            <a:r>
              <a:rPr lang="en-US" sz="1200">
                <a:hlinkClick r:id="rId4"/>
              </a:rPr>
              <a:t>https://</a:t>
            </a:r>
            <a:r>
              <a:rPr lang="en-US" sz="1200" smtClean="0">
                <a:hlinkClick r:id="rId4"/>
              </a:rPr>
              <a:t>isocpp.org/wiki/faq/const-correctness</a:t>
            </a:r>
            <a:endParaRPr lang="en-US" sz="1200" smtClean="0"/>
          </a:p>
          <a:p>
            <a:pPr algn="r"/>
            <a:r>
              <a:rPr lang="en-US" sz="1200">
                <a:solidFill>
                  <a:srgbClr val="7F7F7F"/>
                </a:solidFill>
              </a:rPr>
              <a:t>Fortgeschritten: </a:t>
            </a:r>
            <a:r>
              <a:rPr lang="en-US" sz="1200">
                <a:hlinkClick r:id="rId5"/>
              </a:rPr>
              <a:t>http://en.cppreference.com/w/cpp/concept</a:t>
            </a:r>
            <a:endParaRPr lang="en-US" sz="1200"/>
          </a:p>
          <a:p>
            <a:pPr algn="r"/>
            <a:endParaRPr lang="en-US" sz="1200"/>
          </a:p>
        </p:txBody>
      </p:sp>
      <p:sp>
        <p:nvSpPr>
          <p:cNvPr id="5" name="Rechteck 4"/>
          <p:cNvSpPr/>
          <p:nvPr/>
        </p:nvSpPr>
        <p:spPr bwMode="auto">
          <a:xfrm>
            <a:off x="5385015" y="930780"/>
            <a:ext cx="1850810" cy="39359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Undefined Behavior (UB)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1" smtClean="0"/>
              <a:t>Definition</a:t>
            </a:r>
            <a:r>
              <a:rPr lang="en-US" smtClean="0"/>
              <a:t>: Konstrukte mit UB lassen ein Programm bedeutungslos werden. Ein Compiler kann im Falle von UB mit Fehlermeldung abbrechen oder Code mit beliebigem Verhalten generieren.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1" smtClean="0"/>
              <a:t>Beispiele</a:t>
            </a:r>
            <a:r>
              <a:rPr lang="en-US" smtClean="0"/>
              <a:t>:</a:t>
            </a:r>
          </a:p>
          <a:p>
            <a:pPr marL="692150" lvl="1" indent="-342900">
              <a:buFont typeface="Arial" panose="020B0604020202020204" pitchFamily="34" charset="0"/>
              <a:buChar char="─"/>
            </a:pPr>
            <a:r>
              <a:rPr lang="en-US"/>
              <a:t>Dereferenzieren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/>
              <a:t>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*nP = null; int x = *nP;</a:t>
            </a:r>
          </a:p>
          <a:p>
            <a:pPr marL="692150" lvl="1" indent="-342900">
              <a:buFont typeface="Arial" panose="020B0604020202020204" pitchFamily="34" charset="0"/>
              <a:buChar char="─"/>
            </a:pPr>
            <a:r>
              <a:rPr lang="en-US"/>
              <a:t>Division durch 0: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y = x/0;</a:t>
            </a:r>
            <a:endParaRPr lang="en-US" smtClean="0"/>
          </a:p>
          <a:p>
            <a:pPr marL="692150" lvl="1" indent="-342900">
              <a:buFont typeface="Arial" panose="020B0604020202020204" pitchFamily="34" charset="0"/>
              <a:buChar char="─"/>
            </a:pPr>
            <a:r>
              <a:rPr lang="en-US" smtClean="0"/>
              <a:t>Konstanten </a:t>
            </a:r>
            <a:r>
              <a:rPr lang="en-US"/>
              <a:t>nach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en-US"/>
              <a:t> </a:t>
            </a:r>
            <a:r>
              <a:rPr lang="en-US" smtClean="0"/>
              <a:t>manipulieren</a:t>
            </a:r>
            <a:r>
              <a:rPr lang="en-US" smtClean="0"/>
              <a:t>:</a:t>
            </a:r>
            <a:r>
              <a:rPr lang="en-US" smtClean="0"/>
              <a:t> </a:t>
            </a:r>
          </a:p>
          <a:p>
            <a:pPr marL="692150" lvl="1" indent="-342900">
              <a:buFont typeface="Arial" panose="020B0604020202020204" pitchFamily="34" charset="0"/>
              <a:buChar char="─"/>
            </a:pPr>
            <a:r>
              <a:rPr lang="en-US"/>
              <a:t>Fehlendes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return</a:t>
            </a:r>
            <a:r>
              <a:rPr lang="en-US"/>
              <a:t>-Statement: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 {/*no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statement*/}</a:t>
            </a:r>
          </a:p>
          <a:p>
            <a:pPr marL="692150" lvl="1" indent="-342900">
              <a:buFont typeface="Arial" panose="020B0604020202020204" pitchFamily="34" charset="0"/>
              <a:buChar char="─"/>
            </a:pPr>
            <a:r>
              <a:rPr lang="en-US"/>
              <a:t>Zugriff </a:t>
            </a:r>
            <a:r>
              <a:rPr lang="en-US" smtClean="0"/>
              <a:t>auf unitialisierte Variablen: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b; int a = b + 1;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1"/>
              <a:t>Warum </a:t>
            </a:r>
            <a:r>
              <a:rPr lang="en-US" b="1" smtClean="0"/>
              <a:t>wird UB überhaupt vom Compiler zugelassen?</a:t>
            </a:r>
          </a:p>
          <a:p>
            <a:pPr marL="692150" lvl="1" indent="-342900">
              <a:buFont typeface="Arial" panose="020B0604020202020204" pitchFamily="34" charset="0"/>
              <a:buChar char="─"/>
            </a:pPr>
            <a:r>
              <a:rPr lang="en-US" smtClean="0"/>
              <a:t>Der Hauptgrund dürfte Performancesteigerung und Resourcenminimierung sein (z.B. kein 0-Check beim Dividieren).</a:t>
            </a: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5300158" y="6017428"/>
            <a:ext cx="3384324" cy="43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200" smtClean="0">
                <a:solidFill>
                  <a:srgbClr val="000000"/>
                </a:solidFill>
                <a:hlinkClick r:id="rId2"/>
              </a:rPr>
              <a:t>http</a:t>
            </a:r>
            <a:r>
              <a:rPr lang="en-US" sz="1200">
                <a:solidFill>
                  <a:srgbClr val="000000"/>
                </a:solidFill>
                <a:hlinkClick r:id="rId2"/>
              </a:rPr>
              <a:t>://</a:t>
            </a:r>
            <a:r>
              <a:rPr lang="en-US" sz="1200" smtClean="0">
                <a:solidFill>
                  <a:srgbClr val="000000"/>
                </a:solidFill>
                <a:hlinkClick r:id="rId2"/>
              </a:rPr>
              <a:t>en.cppreference.com/w/cpp/language/ub</a:t>
            </a:r>
            <a:r>
              <a:rPr lang="en-US" sz="1200" smtClean="0">
                <a:solidFill>
                  <a:srgbClr val="000000"/>
                </a:solidFill>
              </a:rPr>
              <a:t> </a:t>
            </a:r>
          </a:p>
          <a:p>
            <a:pPr lvl="0" algn="r"/>
            <a:r>
              <a:rPr lang="en-US" sz="1200">
                <a:solidFill>
                  <a:srgbClr val="000000"/>
                </a:solidFill>
                <a:hlinkClick r:id="rId3"/>
              </a:rPr>
              <a:t>http</a:t>
            </a:r>
            <a:r>
              <a:rPr lang="en-US" sz="120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1200" smtClean="0">
                <a:solidFill>
                  <a:srgbClr val="000000"/>
                </a:solidFill>
                <a:hlinkClick r:id="rId3"/>
              </a:rPr>
              <a:t>blog.regehr.org/archives/213</a:t>
            </a:r>
            <a:r>
              <a:rPr lang="en-US" sz="1200" smtClean="0">
                <a:solidFill>
                  <a:srgbClr val="000000"/>
                </a:solidFill>
              </a:rPr>
              <a:t> </a:t>
            </a:r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1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" y="1511300"/>
            <a:ext cx="9683618" cy="3885172"/>
          </a:xfrm>
          <a:prstGeom prst="rect">
            <a:avLst/>
          </a:prstGeom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</a:t>
            </a:r>
            <a:r>
              <a:rPr lang="de-DE" altLang="de-DE" smtClean="0">
                <a:ea typeface="ＭＳ Ｐゴシック" pitchFamily="34" charset="-128"/>
              </a:rPr>
              <a:t>C++? Der TIOBE-Index.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7135375" y="1499121"/>
            <a:ext cx="791815" cy="720725"/>
          </a:xfrm>
          <a:prstGeom prst="wedgeRoundRectCallout">
            <a:avLst>
              <a:gd name="adj1" fmla="val 59307"/>
              <a:gd name="adj2" fmla="val 79565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5076056" y="6237312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</a:t>
            </a:r>
            <a:r>
              <a:rPr lang="de-DE" altLang="de-DE" sz="1000" smtClean="0">
                <a:hlinkClick r:id="rId3"/>
              </a:rPr>
              <a:t>www.tiobe.com/tiobe_index?page=index</a:t>
            </a:r>
            <a:r>
              <a:rPr lang="de-DE" altLang="de-DE" sz="1000" smtClean="0"/>
              <a:t> 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5436095" y="1491222"/>
            <a:ext cx="798917" cy="720725"/>
          </a:xfrm>
          <a:prstGeom prst="wedgeRoundRectCallout">
            <a:avLst>
              <a:gd name="adj1" fmla="val -47588"/>
              <a:gd name="adj2" fmla="val 273046"/>
              <a:gd name="adj3" fmla="val 16667"/>
            </a:avLst>
          </a:prstGeom>
          <a:solidFill>
            <a:srgbClr val="8CED7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6291396" y="1499121"/>
            <a:ext cx="791815" cy="720725"/>
          </a:xfrm>
          <a:prstGeom prst="wedgeRoundRectCallout">
            <a:avLst>
              <a:gd name="adj1" fmla="val -728"/>
              <a:gd name="adj2" fmla="val 116600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0058"/>
              </p:ext>
            </p:extLst>
          </p:nvPr>
        </p:nvGraphicFramePr>
        <p:xfrm>
          <a:off x="100781" y="5324450"/>
          <a:ext cx="4968552" cy="15240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56494"/>
                <a:gridCol w="1131738"/>
                <a:gridCol w="1080120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Mar 2016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 2015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Language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Ratings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en-US" sz="1400" b="1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20.528%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+4.95%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14.600%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-2.04%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6.721%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+0.09%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-0.65%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" name="Pfeil nach rechts 1"/>
          <p:cNvSpPr/>
          <p:nvPr/>
        </p:nvSpPr>
        <p:spPr bwMode="auto">
          <a:xfrm>
            <a:off x="140713" y="4869160"/>
            <a:ext cx="436124" cy="216024"/>
          </a:xfrm>
          <a:prstGeom prst="rightArrow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7" name="Pfeil nach rechts 6"/>
          <p:cNvSpPr/>
          <p:nvPr/>
        </p:nvSpPr>
        <p:spPr bwMode="auto">
          <a:xfrm>
            <a:off x="140713" y="5733256"/>
            <a:ext cx="436124" cy="216024"/>
          </a:xfrm>
          <a:prstGeom prst="rightArrow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vs. Heap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mtClean="0"/>
              <a:t>Begrenzte Größe (lokale Variablen, Rücksprungadresse)</a:t>
            </a:r>
          </a:p>
          <a:p>
            <a:r>
              <a:rPr lang="en-US" b="1" smtClean="0"/>
              <a:t>Speicherbelegung und –freigabe durch den Compiler 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i="1" smtClean="0"/>
              <a:t>last-in first-out</a:t>
            </a:r>
            <a:br>
              <a:rPr lang="en-US" i="1" smtClean="0"/>
            </a:br>
            <a:endParaRPr lang="en-US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sehr effizient, 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smtClean="0"/>
              <a:t>ypischerweise wesentlich größer als Stack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b="1" smtClean="0"/>
              <a:t>manuell, durch "Benutzer"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smtClean="0">
                <a:sym typeface="Wingdings" panose="05000000000000000000" pitchFamily="2" charset="2"/>
              </a:rPr>
              <a:t>	groß aber teuer (Laufzeit)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270138" y="1508296"/>
            <a:ext cx="8622342" cy="159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Eine </a:t>
            </a:r>
            <a:r>
              <a:rPr lang="de-DE" altLang="de-DE" sz="1800" dirty="0"/>
              <a:t>Variable</a:t>
            </a:r>
            <a:r>
              <a:rPr lang="de-DE" altLang="de-DE" sz="1800" b="0" dirty="0">
                <a:solidFill>
                  <a:srgbClr val="FF0000"/>
                </a:solidFill>
              </a:rPr>
              <a:t> </a:t>
            </a:r>
            <a:r>
              <a:rPr lang="de-DE" altLang="de-DE" sz="1800" b="0" dirty="0"/>
              <a:t>entspricht intern einer </a:t>
            </a:r>
            <a:r>
              <a:rPr lang="de-DE" altLang="de-DE" sz="1800" dirty="0"/>
              <a:t>Speicheradresse</a:t>
            </a:r>
            <a:r>
              <a:rPr lang="de-DE" altLang="de-DE" sz="1800" b="0" dirty="0"/>
              <a:t> mit einer </a:t>
            </a:r>
            <a:r>
              <a:rPr lang="de-DE" altLang="de-DE" sz="1800" dirty="0"/>
              <a:t>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Der </a:t>
            </a:r>
            <a:r>
              <a:rPr lang="de-DE" altLang="de-DE" sz="1800" dirty="0"/>
              <a:t>Typ einer Variable </a:t>
            </a:r>
            <a:r>
              <a:rPr lang="de-DE" altLang="de-DE" sz="1800" b="0" dirty="0"/>
              <a:t>bestimmt die </a:t>
            </a:r>
            <a:r>
              <a:rPr lang="de-DE" altLang="de-DE" sz="1800" dirty="0"/>
              <a:t>Größe</a:t>
            </a:r>
            <a:r>
              <a:rPr lang="de-DE" altLang="de-DE" sz="1800" b="0" dirty="0"/>
              <a:t> des reservierten Speicherplatzes und die </a:t>
            </a:r>
            <a:r>
              <a:rPr lang="de-DE" altLang="de-DE" sz="1800" dirty="0"/>
              <a:t>Interpretation</a:t>
            </a:r>
            <a:r>
              <a:rPr lang="de-DE" altLang="de-DE" sz="1800" b="0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235826" y="2780928"/>
            <a:ext cx="1810456" cy="1039391"/>
          </a:xfrm>
          <a:prstGeom prst="wedgeRoundRectCallout">
            <a:avLst>
              <a:gd name="adj1" fmla="val -51166"/>
              <a:gd name="adj2" fmla="val 12631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4 Byte </a:t>
            </a:r>
            <a:r>
              <a:rPr lang="de-DE" smtClean="0">
                <a:solidFill>
                  <a:schemeClr val="bg1"/>
                </a:solidFill>
              </a:rPr>
              <a:t>im </a:t>
            </a:r>
            <a:r>
              <a:rPr lang="de-DE" smtClean="0">
                <a:solidFill>
                  <a:schemeClr val="bg1"/>
                </a:solidFill>
              </a:rPr>
              <a:t>32-Bit-Format</a:t>
            </a:r>
          </a:p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8 Byte </a:t>
            </a:r>
            <a:r>
              <a:rPr lang="de-DE" smtClean="0">
                <a:solidFill>
                  <a:schemeClr val="bg1"/>
                </a:solidFill>
              </a:rPr>
              <a:t>im 64-Bit-Format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</a:t>
            </a:r>
            <a:r>
              <a:rPr lang="de-DE" altLang="de-DE"/>
              <a:t>von </a:t>
            </a:r>
            <a:r>
              <a:rPr lang="de-DE" altLang="de-DE" smtClean="0"/>
              <a:t>Variable "gezeigt" </a:t>
            </a:r>
            <a:r>
              <a:rPr lang="de-DE" altLang="de-DE" dirty="0"/>
              <a:t>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46920" y="5340772"/>
            <a:ext cx="1810456" cy="1039391"/>
          </a:xfrm>
          <a:prstGeom prst="wedgeRoundRectCallout">
            <a:avLst>
              <a:gd name="adj1" fmla="val 81414"/>
              <a:gd name="adj2" fmla="val -56964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4 Byte </a:t>
            </a:r>
            <a:r>
              <a:rPr lang="de-DE" smtClean="0">
                <a:solidFill>
                  <a:schemeClr val="bg1"/>
                </a:solidFill>
              </a:rPr>
              <a:t>im </a:t>
            </a:r>
            <a:r>
              <a:rPr lang="de-DE" smtClean="0">
                <a:solidFill>
                  <a:schemeClr val="bg1"/>
                </a:solidFill>
              </a:rPr>
              <a:t>32-Bit-Format</a:t>
            </a:r>
          </a:p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8 Byte </a:t>
            </a:r>
            <a:r>
              <a:rPr lang="de-DE" smtClean="0">
                <a:solidFill>
                  <a:schemeClr val="bg1"/>
                </a:solidFill>
              </a:rPr>
              <a:t>im 64-Bit-Format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051618" y="6189141"/>
            <a:ext cx="2656496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en.wikipedia.org/Null_pointer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Inhaltliche Struktur des Praktikums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Grundlagen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Projektstruktur, Kompiliervorgang, allgemeine Konzepte</a:t>
            </a:r>
          </a:p>
          <a:p>
            <a:r>
              <a:rPr lang="en-US" b="1" smtClean="0"/>
              <a:t>Speicherverwaltung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Speicherbereiche in C++, Vergleich zu Java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 Fallstricke (denn davon gibt es reichlich!)</a:t>
            </a:r>
          </a:p>
          <a:p>
            <a:r>
              <a:rPr lang="en-US" b="1" smtClean="0"/>
              <a:t>Objektorientierung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von C++</a:t>
            </a:r>
          </a:p>
          <a:p>
            <a:r>
              <a:rPr lang="en-US" b="1" smtClean="0"/>
              <a:t>Fortgeschrittene Themen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Templates (vergleichbar mit Generics in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Funktionszeiger: in C von Anfang an, in Java erst seit 1.8!</a:t>
            </a:r>
            <a:endParaRPr lang="en-US" b="1" smtClean="0"/>
          </a:p>
          <a:p>
            <a:r>
              <a:rPr lang="en-US" b="1" smtClean="0"/>
              <a:t>Embedded C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einer Hardwareplattform</a:t>
            </a:r>
          </a:p>
          <a:p>
            <a:pPr marL="342900" indent="-342900"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928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b="1" smtClean="0"/>
              <a:t>Was passiert beim Aufruf </a:t>
            </a:r>
            <a:r>
              <a:rPr lang="de-DE" b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b="1" smtClean="0">
                <a:latin typeface="Consolas" panose="020B0609020204030204" pitchFamily="49" charset="0"/>
                <a:cs typeface="Consolas" panose="020B0609020204030204" pitchFamily="49" charset="0"/>
              </a:rPr>
              <a:t>.exe f.txt</a:t>
            </a:r>
            <a:r>
              <a:rPr lang="de-DE" b="1" smtClean="0"/>
              <a:t>?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smtClean="0"/>
              <a:t>mit "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\0" </a:t>
            </a:r>
            <a:r>
              <a:rPr lang="de-DE" smtClean="0"/>
              <a:t>abgeschlossen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a.exe </a:t>
            </a:r>
            <a:r>
              <a:rPr lang="de-DE" altLang="de-DE" sz="1600" b="0" strike="sngStrike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51571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b="1" smtClean="0">
                <a:solidFill>
                  <a:schemeClr val="bg1"/>
                </a:solidFill>
              </a:rPr>
              <a:t>"Generischer" </a:t>
            </a:r>
            <a:r>
              <a:rPr lang="de-DE" b="1" dirty="0" smtClean="0">
                <a:solidFill>
                  <a:schemeClr val="bg1"/>
                </a:solidFill>
              </a:rPr>
              <a:t>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441182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199774" y="3664630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a</a:t>
              </a:r>
              <a:endParaRPr lang="de-DE" altLang="de-DE" sz="1800" b="0" dirty="0"/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6858" y="3666464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36201" y="3665585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e</a:t>
              </a:r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45394" y="3666238"/>
              <a:ext cx="30008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x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075867" y="3666672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e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4867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\0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Eingebautes Sprachfeature mit speziellem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operator[]</a:t>
            </a:r>
            <a:r>
              <a:rPr lang="en-US" smtClean="0"/>
              <a:t>,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mtClean="0"/>
              <a:t>-Attribut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Zusammenhängender Speicher (enthält Werte (int,…) oder Referenzen)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int[] x = {1, 1, 2, 3, 5, 8}; int x2 = x[2]; int len = x.length; // 6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Syntactic Sugar: Array = Pointer auf zusammenhängenden Speicherbereich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Problem: Längeninformation werden nicht explizit gespeichert (</a:t>
            </a:r>
            <a:r>
              <a:rPr lang="en-US" smtClean="0">
                <a:sym typeface="Wingdings" panose="05000000000000000000" pitchFamily="2" charset="2"/>
              </a:rPr>
              <a:t> s. Übung)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int* myArray = {</a:t>
            </a:r>
            <a:r>
              <a:rPr lang="en-US"/>
              <a:t>1, 1, 2, 3, 5, 8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 int x2 = myArray[2]; </a:t>
            </a:r>
          </a:p>
        </p:txBody>
      </p:sp>
      <p:sp>
        <p:nvSpPr>
          <p:cNvPr id="4" name="Rechteck 3"/>
          <p:cNvSpPr/>
          <p:nvPr/>
        </p:nvSpPr>
        <p:spPr>
          <a:xfrm>
            <a:off x="4067944" y="6237312"/>
            <a:ext cx="4752528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http://www.cplusplus.com/doc/tutorial/arrays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Zusammenfassung: Variablentypen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Werttypen </a:t>
            </a:r>
            <a:r>
              <a:rPr lang="en-US" smtClean="0"/>
              <a:t>(enden weder auf &amp;,*,[])</a:t>
            </a:r>
          </a:p>
          <a:p>
            <a:pPr marL="342900" lvl="0" indent="-342900">
              <a:buFont typeface="Arial" panose="020B0604020202020204" pitchFamily="34" charset="0"/>
              <a:buChar char="─"/>
            </a:pPr>
            <a:r>
              <a:rPr lang="en-US" smtClean="0">
                <a:solidFill>
                  <a:srgbClr val="000000"/>
                </a:solidFill>
              </a:rPr>
              <a:t>Variablen mit Werttyp repräsentieren konkrete Werte/Objekte</a:t>
            </a:r>
          </a:p>
          <a:p>
            <a:pPr marL="342900" lvl="0" indent="-342900">
              <a:buFont typeface="Arial" panose="020B0604020202020204" pitchFamily="34" charset="0"/>
              <a:buChar char="─"/>
            </a:pPr>
            <a:r>
              <a:rPr lang="en-US" smtClean="0">
                <a:solidFill>
                  <a:srgbClr val="000000"/>
                </a:solidFill>
              </a:rPr>
              <a:t>z.B.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3; Building b = Building(3);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smtClean="0"/>
              <a:t>Referenztypen </a:t>
            </a:r>
            <a:r>
              <a:rPr lang="en-US" smtClean="0"/>
              <a:t>(enden auf &amp;)</a:t>
            </a:r>
          </a:p>
          <a:p>
            <a:pPr marL="342900" lvl="0" indent="-342900">
              <a:buFont typeface="Arial" panose="020B0604020202020204" pitchFamily="34" charset="0"/>
              <a:buChar char="─"/>
            </a:pPr>
            <a:r>
              <a:rPr lang="en-US">
                <a:solidFill>
                  <a:srgbClr val="000000"/>
                </a:solidFill>
              </a:rPr>
              <a:t>Variable </a:t>
            </a:r>
            <a:r>
              <a:rPr lang="en-US" smtClean="0">
                <a:solidFill>
                  <a:srgbClr val="000000"/>
                </a:solidFill>
              </a:rPr>
              <a:t>mit Typ X&amp; ist ein Alias für ein Objekt vom Typ X.</a:t>
            </a:r>
          </a:p>
          <a:p>
            <a:pPr marL="342900" lvl="0" indent="-342900">
              <a:buFont typeface="Arial" panose="020B0604020202020204" pitchFamily="34" charset="0"/>
              <a:buChar char="─"/>
            </a:pPr>
            <a:r>
              <a:rPr lang="en-US" smtClean="0">
                <a:solidFill>
                  <a:srgbClr val="000000"/>
                </a:solidFill>
              </a:rPr>
              <a:t>z.B.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1; int &amp;y = x;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smtClean="0"/>
              <a:t>Pointer-Typen </a:t>
            </a:r>
            <a:r>
              <a:rPr lang="en-US" smtClean="0"/>
              <a:t>(enden auf *)</a:t>
            </a:r>
          </a:p>
          <a:p>
            <a:pPr marL="342900" lvl="0" indent="-342900">
              <a:buFont typeface="Arial" panose="020B0604020202020204" pitchFamily="34" charset="0"/>
              <a:buChar char="─"/>
            </a:pPr>
            <a:r>
              <a:rPr lang="en-US" smtClean="0">
                <a:solidFill>
                  <a:srgbClr val="000000"/>
                </a:solidFill>
              </a:rPr>
              <a:t>Variable mit Typ X* verweist </a:t>
            </a:r>
            <a:r>
              <a:rPr lang="en-US">
                <a:solidFill>
                  <a:srgbClr val="000000"/>
                </a:solidFill>
              </a:rPr>
              <a:t>auf </a:t>
            </a:r>
            <a:r>
              <a:rPr lang="en-US" smtClean="0">
                <a:solidFill>
                  <a:srgbClr val="000000"/>
                </a:solidFill>
              </a:rPr>
              <a:t>eine Speicherstelle, die einen X-Wert/-Objekt enthält.</a:t>
            </a:r>
          </a:p>
          <a:p>
            <a:pPr marL="342900" lvl="0" indent="-342900">
              <a:buFont typeface="Arial" panose="020B0604020202020204" pitchFamily="34" charset="0"/>
              <a:buChar char="─"/>
            </a:pPr>
            <a:r>
              <a:rPr lang="en-US" smtClean="0">
                <a:solidFill>
                  <a:srgbClr val="000000"/>
                </a:solidFill>
              </a:rPr>
              <a:t>z.B.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 = new int(3);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smtClean="0"/>
              <a:t>Array-Typen </a:t>
            </a:r>
            <a:r>
              <a:rPr lang="en-US" smtClean="0"/>
              <a:t>(enden auf [])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mtClean="0"/>
              <a:t>Variable mit Typ X[] verweist auf ein Array, dessen Elemente den Typ X haben, und ist Syntactic Sugar für den Typn X*.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mtClean="0"/>
              <a:t>z.B.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int[] x = {1,1,2,3,5};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694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Zusammenfassung: Zuweisung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Was passiert bei der Zuweisung zwischen verschiedenen Variablentypen?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796506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 Correctness</a:t>
            </a:r>
            <a:endParaRPr lang="en-US"/>
          </a:p>
        </p:txBody>
      </p:sp>
      <p:sp>
        <p:nvSpPr>
          <p:cNvPr id="4" name="Rechteck 3"/>
          <p:cNvSpPr/>
          <p:nvPr/>
        </p:nvSpPr>
        <p:spPr bwMode="auto">
          <a:xfrm>
            <a:off x="6837452" y="4509120"/>
            <a:ext cx="1850810" cy="39359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-Korrektheit (Const Correctness)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/>
              <a:t>Ein </a:t>
            </a:r>
            <a:r>
              <a:rPr lang="en-US" b="1" smtClean="0"/>
              <a:t>Programm ist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smtClean="0"/>
              <a:t>-korrekt, wenn unveränderliche (d.h. als unverändlich gemeinte) Objekte durch das Programm auch nicht verändert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Wird in C++ durch das </a:t>
            </a:r>
            <a:r>
              <a:rPr lang="en-US" b="1" smtClean="0"/>
              <a:t>Schlüsselwort const </a:t>
            </a:r>
            <a:r>
              <a:rPr lang="en-US" smtClean="0"/>
              <a:t>(für Typen und Funktionen) sichergestellt.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en-US" smtClean="0"/>
              <a:t> und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 entsprechen </a:t>
            </a:r>
            <a:r>
              <a:rPr lang="en-US" b="1" smtClean="0"/>
              <a:t>zur Compile-Zeit </a:t>
            </a:r>
            <a:r>
              <a:rPr lang="en-US" smtClean="0"/>
              <a:t>verschiedenen Typen</a:t>
            </a:r>
            <a:r>
              <a:rPr lang="en-US" b="1" smtClean="0"/>
              <a:t>, zur Laufzeit </a:t>
            </a:r>
            <a:r>
              <a:rPr lang="en-US" smtClean="0"/>
              <a:t>jedoch wird kein Unterschied gemacht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211960" y="6189141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https://isocpp.org/wiki/faq/const-correctness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2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</a:t>
            </a:r>
            <a:r>
              <a:rPr lang="de-DE" smtClean="0">
                <a:solidFill>
                  <a:schemeClr val="bg1"/>
                </a:solidFill>
              </a:rPr>
              <a:t>das "Nächstliegende".</a:t>
            </a:r>
            <a:endParaRPr lang="de-DE" dirty="0" smtClean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C++-Referenz?</a:t>
            </a:r>
            <a:endParaRPr lang="de-DE" altLang="de-DE" smtClean="0"/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79512" y="1553056"/>
            <a:ext cx="8712968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82563" indent="-182563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Eine </a:t>
            </a:r>
            <a:r>
              <a:rPr lang="de-DE" altLang="de-DE" smtClean="0"/>
              <a:t>Referenz</a:t>
            </a:r>
            <a:r>
              <a:rPr lang="de-DE" altLang="de-DE" b="0" smtClean="0"/>
              <a:t> ist ein </a:t>
            </a:r>
            <a:r>
              <a:rPr lang="de-DE" altLang="de-DE" smtClean="0"/>
              <a:t>Alias auf eine Variable </a:t>
            </a:r>
          </a:p>
          <a:p>
            <a:pPr marL="296863" lvl="1" indent="-182563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Sie braucht nicht </a:t>
            </a:r>
            <a:r>
              <a:rPr lang="de-DE" altLang="de-DE" b="0" i="1" smtClean="0"/>
              <a:t>zwangsweise </a:t>
            </a:r>
            <a:r>
              <a:rPr lang="de-DE" altLang="de-DE" b="0" smtClean="0"/>
              <a:t>eigenen Speicher (bspw. innerhalb einer Funktion)</a:t>
            </a:r>
          </a:p>
          <a:p>
            <a:pPr marL="296863" lvl="1" indent="-182563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Sie verhält sich wie(!) ein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b="0" smtClean="0"/>
              <a:t>-Pointer.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C++-Referenzen entsprechen </a:t>
            </a:r>
            <a:r>
              <a:rPr lang="de-DE" altLang="de-DE" b="0" i="1" smtClean="0"/>
              <a:t>in etwa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b="0" smtClean="0"/>
              <a:t>-Variablen in Java</a:t>
            </a:r>
          </a:p>
          <a:p>
            <a:pPr marL="296863" lvl="1" indent="-182563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smtClean="0"/>
              <a:t>Im Gegensatz zu Java: Zuweisungen bei C++-Referenzen möglich (</a:t>
            </a:r>
            <a:r>
              <a:rPr lang="de-DE" altLang="de-DE" smtClean="0">
                <a:sym typeface="Wingdings" panose="05000000000000000000" pitchFamily="2" charset="2"/>
              </a:rPr>
              <a:t>Aktualisierung der referenzierten Speicherstelle)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3573016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3633341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3633341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4101961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Syntax wie für Variablen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5929"/>
              </p:ext>
            </p:extLst>
          </p:nvPr>
        </p:nvGraphicFramePr>
        <p:xfrm>
          <a:off x="1005256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411760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834160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850829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Anwesenheit und Betreuung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5750"/>
            <a:ext cx="8425755" cy="4968875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smtClean="0"/>
              <a:t>09:00 – ca. 16:00 im Electronic Classroom (S3|21 1)</a:t>
            </a:r>
            <a:br>
              <a:rPr lang="de-DE" smtClean="0"/>
            </a:br>
            <a:endParaRPr lang="de-DE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Anwesenheitspflicht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Ausnahmen </a:t>
            </a:r>
            <a:r>
              <a:rPr lang="de-DE" b="1" smtClean="0"/>
              <a:t>persönlich genehmigen lassen </a:t>
            </a:r>
            <a:r>
              <a:rPr lang="de-DE" smtClean="0"/>
              <a:t>(Klausur, Krankheit)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Wer </a:t>
            </a:r>
            <a:r>
              <a:rPr lang="de-DE" b="1" smtClean="0"/>
              <a:t>mehr als 2 Kontrollen </a:t>
            </a:r>
            <a:r>
              <a:rPr lang="de-DE" smtClean="0"/>
              <a:t>fehlt (</a:t>
            </a:r>
            <a:r>
              <a:rPr lang="de-DE" b="1" smtClean="0"/>
              <a:t>egal wieso</a:t>
            </a:r>
            <a:r>
              <a:rPr lang="de-DE" smtClean="0"/>
              <a:t>), darf leider nicht an der Klausur teilnehmen!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Anwesenheitsbescheinigung </a:t>
            </a:r>
            <a:r>
              <a:rPr lang="de-DE" b="1" smtClean="0"/>
              <a:t>kann</a:t>
            </a:r>
            <a:r>
              <a:rPr lang="de-DE" smtClean="0"/>
              <a:t> in folgende Jahre </a:t>
            </a:r>
            <a:r>
              <a:rPr lang="de-DE" b="1" smtClean="0"/>
              <a:t>"mitgenommen"</a:t>
            </a:r>
            <a:r>
              <a:rPr lang="de-DE" smtClean="0"/>
              <a:t> werden.</a:t>
            </a:r>
          </a:p>
          <a:p>
            <a:pPr marL="180975" lvl="1" indent="0" eaLnBrk="1" hangingPunct="1">
              <a:buNone/>
              <a:defRPr/>
            </a:pPr>
            <a:endParaRPr lang="de-DE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Roland Kluge 		(Vorlesung, Übung, Moodle)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Laurenz Kamp		(Übung, Moodle)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Philipp Joncyzk		(Übung, Moodle)</a:t>
            </a:r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6300192" y="5589240"/>
            <a:ext cx="2759075" cy="68897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940152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>
                <a:solidFill>
                  <a:schemeClr val="bg1"/>
                </a:solidFill>
              </a:rPr>
              <a:t>Methoden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Overloading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9365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Überladung</a:t>
            </a:r>
            <a:r>
              <a:rPr lang="en-US" smtClean="0"/>
              <a:t> von Methoden anhand von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ist möglich</a:t>
            </a:r>
          </a:p>
          <a:p>
            <a:pPr marL="342900" indent="-342900">
              <a:buFontTx/>
              <a:buChar char="-"/>
            </a:pPr>
            <a:r>
              <a:rPr lang="en-US"/>
              <a:t>T</a:t>
            </a:r>
            <a:r>
              <a:rPr lang="en-US" smtClean="0"/>
              <a:t>ypischerweise ähnliche oder identische Implementierung</a:t>
            </a:r>
            <a:endParaRPr lang="en-US"/>
          </a:p>
        </p:txBody>
      </p:sp>
      <p:sp>
        <p:nvSpPr>
          <p:cNvPr id="4" name="Gefaltete Ecke 3"/>
          <p:cNvSpPr/>
          <p:nvPr/>
        </p:nvSpPr>
        <p:spPr>
          <a:xfrm>
            <a:off x="358775" y="2420889"/>
            <a:ext cx="8532813" cy="331236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&amp;getFloors()             { return floors;};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return 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;};</a:t>
            </a:r>
            <a:endParaRPr lang="de-DE" altLang="de-DE"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algn="l">
              <a:buSzTx/>
            </a:pP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main()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Building b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&amp;fs = b.getFloors();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f = b.getFloors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().at(1);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/>
          </a:p>
          <a:p>
            <a:pPr algn="l">
              <a:buSzTx/>
            </a:pPr>
            <a:endParaRPr lang="de-DE" alt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763688" y="5715954"/>
            <a:ext cx="5040560" cy="696912"/>
          </a:xfrm>
          <a:prstGeom prst="wedgeRoundRectCallout">
            <a:avLst>
              <a:gd name="adj1" fmla="val -37620"/>
              <a:gd name="adj2" fmla="val -7801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Auch die Elemente des Vektors sind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</a:t>
            </a:r>
            <a:r>
              <a:rPr lang="en-US" sz="1600" smtClean="0"/>
              <a:t>(-&gt; Initialisierungsliste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smtClean="0"/>
              <a:t/>
            </a:r>
            <a:br>
              <a:rPr lang="de-DE" altLang="de-DE" sz="1800" b="0" smtClean="0"/>
            </a:br>
            <a:r>
              <a:rPr lang="de-DE" altLang="de-DE" sz="1800" b="0" smtClean="0"/>
              <a:t>Was ist der Unterschied </a:t>
            </a:r>
            <a:r>
              <a:rPr lang="de-DE" altLang="de-DE" sz="1800" b="0" dirty="0" smtClean="0"/>
              <a:t>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Zusammenfassung: Vorteile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b="1" smtClean="0"/>
              <a:t>Compiler</a:t>
            </a:r>
            <a:r>
              <a:rPr lang="de-DE" altLang="de-DE" sz="2200" smtClean="0"/>
              <a:t> </a:t>
            </a:r>
            <a:r>
              <a:rPr lang="de-DE" altLang="de-DE" sz="2200" dirty="0" smtClean="0"/>
              <a:t>kann automatisch die Absichten des Programmierers </a:t>
            </a:r>
            <a:r>
              <a:rPr lang="de-DE" altLang="de-DE" sz="2200" b="1" dirty="0" smtClean="0"/>
              <a:t>statisch</a:t>
            </a:r>
            <a:r>
              <a:rPr lang="de-DE" altLang="de-DE" sz="2200" dirty="0" smtClean="0"/>
              <a:t> durchsetzen (es gibt einen guten Grund wieso etwas </a:t>
            </a:r>
            <a:r>
              <a:rPr lang="de-DE" altLang="de-DE" sz="22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200" dirty="0" smtClean="0"/>
              <a:t> sein soll!)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Compiler kann viele </a:t>
            </a:r>
            <a:r>
              <a:rPr lang="de-DE" altLang="de-DE" sz="2200" b="1" dirty="0" smtClean="0"/>
              <a:t>Optimierungen</a:t>
            </a:r>
            <a:r>
              <a:rPr lang="de-DE" altLang="de-DE" sz="2200" dirty="0" smtClean="0"/>
              <a:t> durchführen mit dem Wissen darüber, was </a:t>
            </a:r>
            <a:r>
              <a:rPr lang="de-DE" altLang="de-DE" sz="22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600" dirty="0" smtClean="0"/>
              <a:t> </a:t>
            </a:r>
            <a:r>
              <a:rPr lang="de-DE" altLang="de-DE" sz="2200" dirty="0" smtClean="0"/>
              <a:t>ist und was nicht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Absicht des Programms wird für den </a:t>
            </a:r>
            <a:r>
              <a:rPr lang="de-DE" altLang="de-DE" sz="2200" smtClean="0"/>
              <a:t>Leser </a:t>
            </a:r>
            <a:r>
              <a:rPr lang="de-DE" altLang="de-DE" sz="2200" b="1" smtClean="0"/>
              <a:t>"expliziter".</a:t>
            </a:r>
            <a:r>
              <a:rPr lang="de-DE" altLang="de-DE" sz="2200" dirty="0" smtClean="0"/>
              <a:t/>
            </a:r>
            <a:br>
              <a:rPr lang="de-DE" altLang="de-DE" sz="2200" dirty="0" smtClean="0"/>
            </a:b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Wird für </a:t>
            </a:r>
            <a:r>
              <a:rPr lang="de-DE" altLang="de-DE" sz="2200" b="1" dirty="0" smtClean="0"/>
              <a:t>Objekte</a:t>
            </a:r>
            <a:r>
              <a:rPr lang="de-DE" altLang="de-DE" sz="2200" dirty="0" smtClean="0"/>
              <a:t> und </a:t>
            </a:r>
            <a:r>
              <a:rPr lang="de-DE" altLang="de-DE" sz="2200" b="1" dirty="0" smtClean="0"/>
              <a:t>Methoden</a:t>
            </a:r>
            <a:r>
              <a:rPr lang="de-DE" altLang="de-DE" sz="2200" dirty="0" smtClean="0"/>
              <a:t> sinnvoll verallgemeinert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Weil es </a:t>
            </a:r>
            <a:r>
              <a:rPr lang="de-DE" altLang="de-DE" sz="1800" smtClean="0"/>
              <a:t>so wichtig </a:t>
            </a:r>
            <a:r>
              <a:rPr lang="de-DE" altLang="de-DE" sz="1800" b="0" smtClean="0"/>
              <a:t>ist, noch einmal: Asterisk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1800" b="0" smtClean="0"/>
              <a:t>) und Ampersand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smtClean="0"/>
              <a:t>) können je nach Auftrittsort unterschiedliche Bedeutungen haben.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Bedeutung </a:t>
            </a:r>
            <a:r>
              <a:rPr lang="de-DE" altLang="de-DE" sz="1800" b="0" dirty="0" smtClean="0"/>
              <a:t>kann der </a:t>
            </a:r>
            <a:r>
              <a:rPr lang="de-DE" altLang="de-DE" sz="1800" dirty="0" err="1" smtClean="0"/>
              <a:t>Asterisk</a:t>
            </a:r>
            <a:r>
              <a:rPr lang="de-DE" altLang="de-DE" sz="1800" dirty="0" smtClean="0"/>
              <a:t> (</a:t>
            </a:r>
            <a:r>
              <a:rPr lang="de-DE" alt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dirty="0" smtClean="0"/>
              <a:t>) </a:t>
            </a:r>
            <a:r>
              <a:rPr lang="de-DE" altLang="de-DE" sz="1800" b="0" dirty="0" smtClean="0"/>
              <a:t>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Welche </a:t>
            </a:r>
            <a:r>
              <a:rPr lang="de-DE" altLang="de-DE" sz="1800" b="0" smtClean="0"/>
              <a:t>Bedeutung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dirty="0" err="1" smtClean="0"/>
              <a:t>Ampersand</a:t>
            </a:r>
            <a:r>
              <a:rPr lang="de-DE" altLang="de-DE" sz="1800"/>
              <a:t> </a:t>
            </a:r>
            <a:r>
              <a:rPr lang="de-DE" altLang="de-DE" sz="1800" smtClean="0"/>
              <a:t>(</a:t>
            </a:r>
            <a:r>
              <a:rPr lang="de-DE" altLang="de-DE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(Kopier-)Konstruktor, Zuweisung </a:t>
            </a:r>
            <a:r>
              <a:rPr lang="en-US" dirty="0" smtClean="0"/>
              <a:t>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smtClean="0">
                <a:solidFill>
                  <a:srgbClr val="7F0055"/>
                </a:solidFill>
                <a:latin typeface="Consolas"/>
              </a:rPr>
              <a:t>const 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smtClean="0">
                <a:solidFill>
                  <a:srgbClr val="7F0055"/>
                </a:solidFill>
                <a:latin typeface="Consolas"/>
              </a:rPr>
              <a:t>	const int</a:t>
            </a:r>
            <a:r>
              <a:rPr lang="de-DE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std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"Creating floor"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"Copying floor"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2771"/>
              <a:gd name="adj2" fmla="val -2365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Initialisierungslisten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Initialisierungslisten haben mit C++11 eine </a:t>
            </a:r>
            <a:r>
              <a:rPr lang="en-US" b="1" smtClean="0"/>
              <a:t>zweite Bedeutung </a:t>
            </a:r>
            <a:r>
              <a:rPr lang="en-US" smtClean="0"/>
              <a:t>erhalten: Mittels Array-ähnlicher Syntax können jetzt Datenstrukturen leichter initialisiert werden.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Klassisch: </a:t>
            </a:r>
            <a:r>
              <a:rPr lang="en-US" smtClean="0"/>
              <a:t>Pflicht bei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/>
              <a:t>-Attributen und Referenzen im </a:t>
            </a:r>
            <a:r>
              <a:rPr lang="en-US" smtClean="0"/>
              <a:t>Konstruktor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</a:t>
            </a:r>
            <a:r>
              <a:rPr lang="en-US"/>
              <a:t>::</a:t>
            </a:r>
            <a:r>
              <a:rPr lang="en-US" smtClean="0"/>
              <a:t>Floor(std::string </a:t>
            </a:r>
            <a:r>
              <a:rPr lang="en-US"/>
              <a:t>label, int number</a:t>
            </a:r>
            <a:r>
              <a:rPr lang="en-US" smtClean="0"/>
              <a:t>): label(label</a:t>
            </a:r>
            <a:r>
              <a:rPr lang="en-US"/>
              <a:t>), </a:t>
            </a:r>
            <a:r>
              <a:rPr lang="en-US" smtClean="0"/>
              <a:t>number(number</a:t>
            </a:r>
            <a:r>
              <a:rPr lang="en-US"/>
              <a:t>) </a:t>
            </a:r>
            <a:r>
              <a:rPr lang="en-US" smtClean="0"/>
              <a:t> {}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C++11: </a:t>
            </a:r>
            <a:r>
              <a:rPr lang="en-US" smtClean="0"/>
              <a:t>{} als Syntactic Sugar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std::initializer_list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vereinfachte Initialisierung von Vektoren etc.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std::vector&lt;int&gt; v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std::vector&lt;int&gt;({7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::vector&lt;int&gt; v = {7,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03848" y="6093296"/>
            <a:ext cx="5508104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Klassisch: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en.cppreference.com/w/cpp/language/initializer_list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std::initializer_list: </a:t>
            </a:r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en.cppreference.com/w/cpp/utility/initializer_list</a:t>
            </a:r>
            <a:r>
              <a:rPr lang="en-US" sz="1200" smtClean="0"/>
              <a:t> 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4860032" y="4797152"/>
            <a:ext cx="3597275" cy="534292"/>
          </a:xfrm>
          <a:prstGeom prst="wedgeRoundRectCallout">
            <a:avLst>
              <a:gd name="adj1" fmla="val -40924"/>
              <a:gd name="adj2" fmla="val -903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implizierter Konstruktoraufruf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Delegating Constructors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kann innerhalb eines Konstruktors an einen anderen Konstruktor delegieren (bspw. Default-Werte übergeben)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Floor() { this("default", 1);}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vor C++11: kann/muss Basisklassen initialisieren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Class(): Base("default") {}</a:t>
            </a:r>
          </a:p>
          <a:p>
            <a:pPr marL="881063" lvl="2" indent="-342900">
              <a:buFontTx/>
              <a:buChar char="-"/>
            </a:pPr>
            <a:r>
              <a:rPr lang="en-US"/>
              <a:t>Kann aber </a:t>
            </a:r>
            <a:r>
              <a:rPr lang="en-US" smtClean="0"/>
              <a:t>nicht an Konstruktoren der eigenen Klasse delegieren.</a:t>
            </a:r>
            <a:endParaRPr lang="en-US"/>
          </a:p>
          <a:p>
            <a:pPr marL="692150" lvl="1" indent="-342900">
              <a:buFontTx/>
              <a:buChar char="-"/>
            </a:pPr>
            <a:r>
              <a:rPr lang="en-US" smtClean="0"/>
              <a:t>seit C++11: Konstruktoraufruf auf eigene Klasse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Floor() : Floor("default", 1) {}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555776" y="6086888"/>
            <a:ext cx="6174432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en.cppreference.com/w/cpp/language/initializer_list#Delegating_constructor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Praktisch: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://www.learncpp.com/cpp-tutorial/b-5-delegating-constructors</a:t>
            </a:r>
            <a:r>
              <a:rPr lang="en-US" sz="1200" smtClean="0">
                <a:hlinkClick r:id="rId3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36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Regeln für den Electronic Classroom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Die Hardware ist brandneu (die Tische leider nicht </a:t>
            </a:r>
            <a:r>
              <a:rPr lang="en-US" b="1" smtClean="0">
                <a:sym typeface="Wingdings" panose="05000000000000000000" pitchFamily="2" charset="2"/>
              </a:rPr>
              <a:t>).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b="1" smtClean="0">
                <a:sym typeface="Wingdings" panose="05000000000000000000" pitchFamily="2" charset="2"/>
              </a:rPr>
              <a:t>Es gelten von der Pooladministration klare Regeln.</a:t>
            </a:r>
            <a:br>
              <a:rPr lang="en-US" b="1" smtClean="0">
                <a:sym typeface="Wingdings" panose="05000000000000000000" pitchFamily="2" charset="2"/>
              </a:rPr>
            </a:br>
            <a:r>
              <a:rPr lang="en-US" b="1" smtClean="0">
                <a:sym typeface="Wingdings" panose="05000000000000000000" pitchFamily="2" charset="2"/>
              </a:rPr>
              <a:t>Bitte…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 Essen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 Trinken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Keine Kabel abmontieren / umstecken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b="1" smtClean="0">
                <a:sym typeface="Wingdings" panose="05000000000000000000" pitchFamily="2" charset="2"/>
              </a:rPr>
              <a:t>Bei wiederholtem Verstoß kann ein Teilnehmer des Praktikums verwiesen werden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608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8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84784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/>
              <a:t>Übergabe </a:t>
            </a:r>
            <a:r>
              <a:rPr lang="de-DE" altLang="de-DE" sz="2200" b="0" smtClean="0"/>
              <a:t>"per Referenz" </a:t>
            </a:r>
            <a:r>
              <a:rPr lang="de-DE" altLang="de-DE" sz="2200" b="0" dirty="0"/>
              <a:t>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8478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&lt;&lt;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["</a:t>
            </a:r>
            <a:endParaRPr lang="de-DE" sz="1600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&lt;&lt;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"]"</a:t>
            </a:r>
            <a:endParaRPr lang="de-DE" sz="1600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9259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std::cout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"Copy 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constructor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std::cout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"operator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std::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5" name="Rechteck 4"/>
          <p:cNvSpPr/>
          <p:nvPr/>
        </p:nvSpPr>
        <p:spPr bwMode="auto">
          <a:xfrm>
            <a:off x="441903" y="4571443"/>
            <a:ext cx="6301457" cy="661777"/>
          </a:xfrm>
          <a:prstGeom prst="rect">
            <a:avLst/>
          </a:prstGeom>
          <a:solidFill>
            <a:srgbClr val="7F7F7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Assignment-Operator (I)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720551"/>
          </a:xfrm>
        </p:spPr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4" grpId="0" animBg="1"/>
      <p:bldP spid="1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Assignment-Operator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Vergleich mit Java</a:t>
            </a:r>
          </a:p>
          <a:p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smtClean="0"/>
              <a:t>Assignment-Operator kann in Java </a:t>
            </a:r>
            <a:r>
              <a:rPr lang="en-US" b="1" smtClean="0"/>
              <a:t>nicht überschrieben/angepasst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Java-Primitive</a:t>
            </a:r>
            <a:r>
              <a:rPr lang="en-US" smtClean="0"/>
              <a:t> (int, double,…): </a:t>
            </a:r>
            <a:r>
              <a:rPr lang="en-US" b="1" smtClean="0"/>
              <a:t>Wertzuweisung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 = 1;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y = x;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++y // Only y is modified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Java-Objekte</a:t>
            </a:r>
            <a:r>
              <a:rPr lang="en-US" smtClean="0"/>
              <a:t>: </a:t>
            </a:r>
            <a:r>
              <a:rPr lang="en-US" b="1" smtClean="0"/>
              <a:t>Referenzzuweisung/Aliasing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x = new Floor();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y = x; // 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y.setLevel(3); // x and y are modified</a:t>
            </a:r>
          </a:p>
        </p:txBody>
      </p:sp>
    </p:spTree>
    <p:extLst>
      <p:ext uri="{BB962C8B-B14F-4D97-AF65-F5344CB8AC3E}">
        <p14:creationId xmlns:p14="http://schemas.microsoft.com/office/powerpoint/2010/main" val="321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err="1" smtClean="0"/>
              <a:t>of</a:t>
            </a:r>
            <a:r>
              <a:rPr lang="de-DE" altLang="de-DE" smtClean="0"/>
              <a:t> Three (I)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084459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</a:t>
            </a:r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copy </a:t>
            </a:r>
            <a:r>
              <a:rPr lang="en-US" sz="120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constructor</a:t>
            </a:r>
          </a:p>
          <a:p>
            <a:pPr marL="0" indent="0">
              <a:buNone/>
            </a:pPr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20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// No assignment operator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36004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err="1" smtClean="0">
                <a:solidFill>
                  <a:schemeClr val="bg1"/>
                </a:solidFill>
              </a:rPr>
              <a:t>logFile</a:t>
            </a:r>
            <a:r>
              <a:rPr lang="de-DE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3923928" y="4941168"/>
            <a:ext cx="4572446" cy="720080"/>
          </a:xfrm>
          <a:prstGeom prst="wedgeRoundRectCallout">
            <a:avLst>
              <a:gd name="adj1" fmla="val -75710"/>
              <a:gd name="adj2" fmla="val -863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Aber</a:t>
            </a:r>
            <a:r>
              <a:rPr lang="de-DE">
                <a:solidFill>
                  <a:schemeClr val="bg1"/>
                </a:solidFill>
              </a:rPr>
              <a:t>: </a:t>
            </a:r>
            <a:r>
              <a:rPr lang="de-DE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std::ostream </a:t>
            </a:r>
            <a:r>
              <a:rPr lang="de-DE">
                <a:solidFill>
                  <a:schemeClr val="bg1"/>
                </a:solidFill>
              </a:rPr>
              <a:t>hat </a:t>
            </a:r>
            <a:r>
              <a:rPr lang="de-DE" b="1">
                <a:solidFill>
                  <a:schemeClr val="bg1"/>
                </a:solidFill>
              </a:rPr>
              <a:t>keinen Kopierkonstruktor</a:t>
            </a:r>
            <a:r>
              <a:rPr lang="de-DE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err="1" smtClean="0"/>
              <a:t>Three</a:t>
            </a:r>
            <a:r>
              <a:rPr lang="de-DE" altLang="de-DE" smtClean="0"/>
              <a:t> (II)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</a:t>
            </a:r>
            <a:r>
              <a:rPr lang="de-DE" b="0" kern="0" smtClean="0"/>
              <a:t>mittels "rekursivem"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  <p:sp>
        <p:nvSpPr>
          <p:cNvPr id="5" name="Rechteck 4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</a:t>
            </a:r>
            <a:r>
              <a:rPr lang="en-US" err="1" smtClean="0"/>
              <a:t>generierte</a:t>
            </a:r>
            <a:r>
              <a:rPr lang="en-US" smtClean="0"/>
              <a:t> Methoden (I)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C++-</a:t>
            </a:r>
            <a:r>
              <a:rPr lang="en-US" smtClean="0"/>
              <a:t>Compiler ("</a:t>
            </a:r>
            <a:r>
              <a:rPr lang="en-US" b="1" smtClean="0"/>
              <a:t>automagically</a:t>
            </a:r>
            <a:r>
              <a:rPr lang="en-US" smtClean="0"/>
              <a:t>") generiert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	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err="1"/>
              <a:t>wie</a:t>
            </a:r>
            <a:r>
              <a:rPr lang="en-US" dirty="0"/>
              <a:t> in </a:t>
            </a:r>
            <a:r>
              <a:rPr lang="en-US" dirty="0" smtClean="0"/>
              <a:t>Java!)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0000"/>
                </a:solidFill>
              </a:rPr>
              <a:t>Initialisierungsliste 		</a:t>
            </a:r>
            <a:r>
              <a:rPr lang="en-US" smtClean="0">
                <a:solidFill>
                  <a:srgbClr val="000000"/>
                </a:solidFill>
                <a:sym typeface="Wingdings" panose="05000000000000000000" pitchFamily="2" charset="2"/>
              </a:rPr>
              <a:t> Default-Konstruktoren für Felder</a:t>
            </a:r>
            <a:endParaRPr lang="en-US" dirty="0">
              <a:solidFill>
                <a:srgbClr val="000000"/>
              </a:solidFill>
            </a:endParaRPr>
          </a:p>
          <a:p>
            <a:endParaRPr lang="en-US" smtClean="0"/>
          </a:p>
          <a:p>
            <a:r>
              <a:rPr lang="en-US" smtClean="0"/>
              <a:t>Man </a:t>
            </a:r>
            <a:r>
              <a:rPr lang="en-US"/>
              <a:t>kann auch die </a:t>
            </a:r>
            <a:r>
              <a:rPr lang="en-US" b="1"/>
              <a:t>Generierung unterbinden</a:t>
            </a:r>
          </a:p>
          <a:p>
            <a:pPr marL="342900" indent="-342900">
              <a:buFontTx/>
              <a:buChar char="-"/>
            </a:pPr>
            <a:r>
              <a:rPr lang="en-US"/>
              <a:t>vor C++11: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&amp;); // WITHOUT implementation</a:t>
            </a:r>
          </a:p>
          <a:p>
            <a:pPr marL="342900" indent="-342900">
              <a:buFontTx/>
              <a:buChar char="-"/>
            </a:pPr>
            <a:r>
              <a:rPr lang="en-US"/>
              <a:t>seit C++11: 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 = delete;</a:t>
            </a:r>
          </a:p>
          <a:p>
            <a:pPr marL="692150" lvl="1" indent="-342900"/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7F7F7F"/>
      </a:hlink>
      <a:folHlink>
        <a:srgbClr val="7F7F7F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rtlCol="0" anchor="ctr">
        <a:noAutofit/>
      </a:bodyPr>
      <a:lstStyle>
        <a:defPPr algn="ctr"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14398</Words>
  <Application>Microsoft Office PowerPoint</Application>
  <PresentationFormat>Bildschirmpräsentation (4:3)</PresentationFormat>
  <Paragraphs>4401</Paragraphs>
  <Slides>230</Slides>
  <Notes>81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230</vt:i4>
      </vt:variant>
    </vt:vector>
  </HeadingPairs>
  <TitlesOfParts>
    <vt:vector size="243" baseType="lpstr">
      <vt:lpstr>ＭＳ Ｐゴシック</vt:lpstr>
      <vt:lpstr>Arial</vt:lpstr>
      <vt:lpstr>Bradley Hand ITC</vt:lpstr>
      <vt:lpstr>Calibri</vt:lpstr>
      <vt:lpstr>Consolas</vt:lpstr>
      <vt:lpstr>Courier</vt:lpstr>
      <vt:lpstr>Courier New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C, C++ und Java</vt:lpstr>
      <vt:lpstr>Zusammenhang zwischen C, C++ und Java</vt:lpstr>
      <vt:lpstr>Wie wichtig sind C und C++? Der TIOBE-Index.</vt:lpstr>
      <vt:lpstr>Inhaltliche Struktur des Praktikums</vt:lpstr>
      <vt:lpstr>Anwesenheit und Betreuung</vt:lpstr>
      <vt:lpstr>Regeln für den Electronic Classroom</vt:lpstr>
      <vt:lpstr>Klausur</vt:lpstr>
      <vt:lpstr>Übungsmaterial</vt:lpstr>
      <vt:lpstr>Übungsmaterial (II)</vt:lpstr>
      <vt:lpstr>Demo: Virtuelle Maschine </vt:lpstr>
      <vt:lpstr>Ein paar Worte zu Git</vt:lpstr>
      <vt:lpstr>Ergänzende Ressourcen</vt:lpstr>
      <vt:lpstr>Literaturvorschläge</vt:lpstr>
      <vt:lpstr>Alternative Veranstaltungen an der TU Darmstadt</vt:lpstr>
      <vt:lpstr>Online C++-Referenzen</vt:lpstr>
      <vt:lpstr>C++-FAQ (https://isocpp.org/wiki/faq/)</vt:lpstr>
      <vt:lpstr>Fragen?</vt:lpstr>
      <vt:lpstr>Programmierpraktikum C und C++</vt:lpstr>
      <vt:lpstr>Laufendes Beispiel</vt:lpstr>
      <vt:lpstr>Laufendes Beispiel: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Kompilierung</vt:lpstr>
      <vt:lpstr>Kompilierung in Java</vt:lpstr>
      <vt:lpstr>Kompilierung für C/C++ I</vt:lpstr>
      <vt:lpstr>Kompilierung für C/C++ II</vt:lpstr>
      <vt:lpstr>Statisches und dynamisches Linken</vt:lpstr>
      <vt:lpstr>Was genau macht der Präprozessor?</vt:lpstr>
      <vt:lpstr>Was passiert ohne Include Guards?</vt:lpstr>
      <vt:lpstr>Intermezzo</vt:lpstr>
      <vt:lpstr>Exkurs: Fortgeschrittene Verwendung des Präprozessors</vt:lpstr>
      <vt:lpstr>Definition vs. Deklaration</vt:lpstr>
      <vt:lpstr>Inlining und Code-Optimierung</vt:lpstr>
      <vt:lpstr>class vs. struct vs. union</vt:lpstr>
      <vt:lpstr>Intermezzo</vt:lpstr>
      <vt:lpstr>Programmstart</vt:lpstr>
      <vt:lpstr>Systemstart</vt:lpstr>
      <vt:lpstr>In C(++) ist die Reihenfolge wichtig!</vt:lpstr>
      <vt:lpstr>Unterschiede zwischen Java- und C/C++-Compiler</vt:lpstr>
      <vt:lpstr>Weitere Konzepte in C++</vt:lpstr>
      <vt:lpstr>Namenskonflikte vermeiden mit Namespaces</vt:lpstr>
      <vt:lpstr>Sichtbarkeitsmodifikatoren</vt:lpstr>
      <vt:lpstr>Strings in C++</vt:lpstr>
      <vt:lpstr>Standard-Bibliotheken in C++</vt:lpstr>
      <vt:lpstr>Boost:  "Brutschrank" für C++-Standardkomponenten</vt:lpstr>
      <vt:lpstr>Operatorüberladung</vt:lpstr>
      <vt:lpstr>Exkurs: Casting</vt:lpstr>
      <vt:lpstr>Iterierungskonzepte in C++</vt:lpstr>
      <vt:lpstr>Konzepte und Konventionen sind in C++ wesentlich</vt:lpstr>
      <vt:lpstr>Undefined Behavior (UB)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Arrays</vt:lpstr>
      <vt:lpstr>Zusammenfassung: Variablentypen</vt:lpstr>
      <vt:lpstr>Zusammenfassung: Zuweisung</vt:lpstr>
      <vt:lpstr>Intermezzo</vt:lpstr>
      <vt:lpstr>ConsT Correctness</vt:lpstr>
      <vt:lpstr>const-Korrektheit (Const Correctness)</vt:lpstr>
      <vt:lpstr>Unveränderlichkeit - const</vt:lpstr>
      <vt:lpstr>Was ist eine C++-Referenz?</vt:lpstr>
      <vt:lpstr>Beispiel: Asterisk und Ampersand</vt:lpstr>
      <vt:lpstr>const bei Objekten</vt:lpstr>
      <vt:lpstr>const Overloading</vt:lpstr>
      <vt:lpstr>Intermezzo: const</vt:lpstr>
      <vt:lpstr>Intermezzo</vt:lpstr>
      <vt:lpstr>Zusammenfassung: Vorteile von const?</vt:lpstr>
      <vt:lpstr>Intermezzo: * und &amp;</vt:lpstr>
      <vt:lpstr>Auf- und Abbauen von Objekten</vt:lpstr>
      <vt:lpstr>Konstruktor, Destruktor und Copy-Konstruktor</vt:lpstr>
      <vt:lpstr>Initialisierungslisten</vt:lpstr>
      <vt:lpstr>Delegating Constructors (C++11)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 (I)</vt:lpstr>
      <vt:lpstr>Assignment-Operator (II)</vt:lpstr>
      <vt:lpstr>Rule of Three (I)</vt:lpstr>
      <vt:lpstr>Rule of Three (II)</vt:lpstr>
      <vt:lpstr>Compiler-generierte Methoden (I)</vt:lpstr>
      <vt:lpstr>Compiler-generierte Methoden (II)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ohne std::shared_ptr</vt:lpstr>
      <vt:lpstr>Person – mit std::shared_ptr</vt:lpstr>
      <vt:lpstr>Beispiel: Klassische und smarte Zeiger</vt:lpstr>
      <vt:lpstr>std::make_shared</vt:lpstr>
      <vt:lpstr>Weak SmartPointer: Motivation</vt:lpstr>
      <vt:lpstr>Weak Pointer (std::weak_ptr)</vt:lpstr>
      <vt:lpstr>Intermezzo</vt:lpstr>
      <vt:lpstr>Lösung: Verzicht auf Zeiger (I)</vt:lpstr>
      <vt:lpstr>Lösung: Verzicht auf Zeiger (II)</vt:lpstr>
      <vt:lpstr>Zusammenfassung: Übergabe und Rückgabe</vt:lpstr>
      <vt:lpstr>Zusammenfassung</vt:lpstr>
      <vt:lpstr>Programmierpraktikum C und C++</vt:lpstr>
      <vt:lpstr>Was ist (Untertyp-)Polymorphie?</vt:lpstr>
      <vt:lpstr>Ein einfaches Beispiel für Polymorphie in C++</vt:lpstr>
      <vt:lpstr>Wozu Polymorphie?</vt:lpstr>
      <vt:lpstr>Verschiedene Strategien als Unterklassen</vt:lpstr>
      <vt:lpstr>Lösung ohne und mit Polymorphie</vt:lpstr>
      <vt:lpstr>Intermezzo</vt:lpstr>
      <vt:lpstr>Ein Blick auf die Klassen  ElevatorStrategy</vt:lpstr>
      <vt:lpstr>Ein Blick auf die Klassen  Elevator</vt:lpstr>
      <vt:lpstr>Sichtbarkeits-Modifier bei Vererbung</vt:lpstr>
      <vt:lpstr>Konstruktion und Destruktion bei Vererbung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"virtual + =0"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Konflikte</vt:lpstr>
      <vt:lpstr>Implementierungsvererbung: Konflikte</vt:lpstr>
      <vt:lpstr>Implementierungsvererb.: Speicherproblematik</vt:lpstr>
      <vt:lpstr>Virtuelle (Mehrfach-)Vererbung (I)</vt:lpstr>
      <vt:lpstr>Virtuelle (Mehrfach-)Vererbung (II)</vt:lpstr>
      <vt:lpstr>Implementierungsvererbung:   Schlechtes Design?</vt:lpstr>
      <vt:lpstr>Schnittstellen- vs. Implementierungsvererbung</vt:lpstr>
      <vt:lpstr>Wie funktioniert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void* als typunsichere Lösung für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Funktions-objekte/Funktoren und Methodenzeiger</vt:lpstr>
      <vt:lpstr>Funktionszeiger: Motivation (I)</vt:lpstr>
      <vt:lpstr>Funktionszeiger: Motivation (II)</vt:lpstr>
      <vt:lpstr>Funktionszeiger: Beispiel II</vt:lpstr>
      <vt:lpstr>Funktionszeiger: Syntax</vt:lpstr>
      <vt:lpstr>Funkoren aka. Funktionsobjekte</vt:lpstr>
      <vt:lpstr>Exkurs: Automatische Typableitung</vt:lpstr>
      <vt:lpstr>Exkurs: Lambdas (C++11)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 Template Library (STL) von C++</vt:lpstr>
      <vt:lpstr>Generische STL-Algorithmen:  std::copy</vt:lpstr>
      <vt:lpstr>Intermezzo</vt:lpstr>
      <vt:lpstr>Generische STL-Algorithmen:  std::copy</vt:lpstr>
      <vt:lpstr>Generische STL-Algorithmen: std::remove_copy_if</vt:lpstr>
      <vt:lpstr>Generische STL-Algorithmen:  std::remove_copy_if</vt:lpstr>
      <vt:lpstr>Generische Behälter: std::priority_queue</vt:lpstr>
      <vt:lpstr>Generische Behälter: std::priority_queue</vt:lpstr>
      <vt:lpstr>Intermezzo</vt:lpstr>
      <vt:lpstr>Standard Template Library: Fazit</vt:lpstr>
      <vt:lpstr>Makefiles</vt:lpstr>
      <vt:lpstr>Makefiles: Motivation</vt:lpstr>
      <vt:lpstr>"Make is an expert system." (nach [1])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"Umgebung"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Technische Anmerkungen</vt:lpstr>
      <vt:lpstr>Projektvorlagen</vt:lpstr>
      <vt:lpstr>Anschluss des Boards an die Virtuelle Maschine</vt:lpstr>
      <vt:lpstr>Viel Spaß!</vt:lpstr>
      <vt:lpstr>Lizenz</vt:lpstr>
      <vt:lpstr>Bildnachweis</vt:lpstr>
      <vt:lpstr>Folien-Brutkasten </vt:lpstr>
      <vt:lpstr>Was passiert ohne Include Guards? Lösung.</vt:lpstr>
      <vt:lpstr>Implizite Typ-Konvertierung und Anonyme Objekte</vt:lpstr>
      <vt:lpstr>Exkurs: Implizite Typkonvertierung unterbinden mit explicit</vt:lpstr>
      <vt:lpstr>Intermezzo</vt:lpstr>
      <vt:lpstr>Alternativer Blick auf die Bedeutung von const an verschiedenen Positionen</vt:lpstr>
      <vt:lpstr>Weak SmartPointer: Lösung</vt:lpstr>
      <vt:lpstr>Anonyme Objekte</vt:lpstr>
    </vt:vector>
  </TitlesOfParts>
  <Company>Real-Time Systems Lab, 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Kluge;Anthony Anjorin</dc:creator>
  <cp:lastModifiedBy>Roland Kluge</cp:lastModifiedBy>
  <cp:revision>1996</cp:revision>
  <dcterms:created xsi:type="dcterms:W3CDTF">2008-08-19T13:25:11Z</dcterms:created>
  <dcterms:modified xsi:type="dcterms:W3CDTF">2017-04-03T12:45:44Z</dcterms:modified>
</cp:coreProperties>
</file>