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454" r:id="rId2"/>
    <p:sldId id="470" r:id="rId3"/>
    <p:sldId id="463" r:id="rId4"/>
    <p:sldId id="482" r:id="rId5"/>
    <p:sldId id="465" r:id="rId6"/>
    <p:sldId id="474" r:id="rId7"/>
    <p:sldId id="479" r:id="rId8"/>
    <p:sldId id="483" r:id="rId9"/>
    <p:sldId id="485" r:id="rId10"/>
    <p:sldId id="484" r:id="rId11"/>
    <p:sldId id="481" r:id="rId12"/>
    <p:sldId id="480" r:id="rId13"/>
    <p:sldId id="471" r:id="rId14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82"/>
            <p14:sldId id="465"/>
            <p14:sldId id="474"/>
            <p14:sldId id="479"/>
            <p14:sldId id="483"/>
            <p14:sldId id="485"/>
            <p14:sldId id="484"/>
            <p14:sldId id="481"/>
            <p14:sldId id="480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92" d="100"/>
          <a:sy n="92" d="100"/>
        </p:scale>
        <p:origin x="2106" y="7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*iP; ist eine</a:t>
            </a:r>
            <a:r>
              <a:rPr lang="de-DE" altLang="de-DE" i="0" baseline="0" smtClean="0">
                <a:latin typeface="Times New Roman" pitchFamily="16" charset="0"/>
              </a:rPr>
              <a:t> Referenz auf die Speicherzelle von i.</a:t>
            </a:r>
          </a:p>
          <a:p>
            <a:pPr marL="0" indent="0">
              <a:buFontTx/>
              <a:buNone/>
            </a:pPr>
            <a:r>
              <a:rPr lang="de-DE" altLang="de-DE" i="0" baseline="0" smtClean="0">
                <a:latin typeface="Times New Roman" pitchFamily="16" charset="0"/>
              </a:rPr>
              <a:t>Ansonsten wäre folgende Zuweisung nicht möglich: "int &amp;iR = *iP"</a:t>
            </a:r>
          </a:p>
          <a:p>
            <a:pPr marL="0" indent="0">
              <a:buFontTx/>
              <a:buNone/>
            </a:pPr>
            <a:endParaRPr lang="de-DE" altLang="de-DE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</a:t>
            </a:r>
            <a:r>
              <a:rPr lang="de-DE" altLang="de-DE" i="0" smtClean="0">
                <a:latin typeface="Times New Roman" pitchFamily="16" charset="0"/>
              </a:rPr>
              <a:t>Als Dereferenzierungs</a:t>
            </a:r>
            <a:r>
              <a:rPr lang="de-DE" altLang="de-DE" b="1" i="0" smtClean="0">
                <a:latin typeface="Times New Roman" pitchFamily="16" charset="0"/>
              </a:rPr>
              <a:t>operator</a:t>
            </a:r>
            <a:r>
              <a:rPr lang="de-DE" altLang="de-DE" b="0" i="0" smtClean="0">
                <a:latin typeface="Times New Roman" pitchFamily="16" charset="0"/>
              </a:rPr>
              <a:t>, (iii) Multiplikation</a:t>
            </a:r>
          </a:p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</a:t>
            </a:r>
            <a:r>
              <a:rPr lang="de-DE" altLang="de-DE" i="0" baseline="0" smtClean="0">
                <a:latin typeface="Times New Roman" pitchFamily="16" charset="0"/>
              </a:rPr>
              <a:t>Als Adress</a:t>
            </a:r>
            <a:r>
              <a:rPr lang="de-DE" altLang="de-DE" b="1" i="0" baseline="0" smtClean="0">
                <a:latin typeface="Times New Roman" pitchFamily="16" charset="0"/>
              </a:rPr>
              <a:t>operator</a:t>
            </a:r>
            <a:r>
              <a:rPr lang="de-DE" altLang="de-DE" b="0" i="0" baseline="0" smtClean="0">
                <a:latin typeface="Times New Roman" pitchFamily="16" charset="0"/>
              </a:rPr>
              <a:t>, (iii) Bitweises Oder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Lösung:</a:t>
            </a:r>
            <a:r>
              <a:rPr lang="en-US" baseline="0" smtClean="0"/>
              <a:t> #include von .cpp-Datei -&gt; Verletzung von One Definition Rule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06.09.2017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blob/master/changelog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shared_pt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Evaluation und Gastvortrag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6" name="Abgerundete rechteckige Legende 5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00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Fragen für die Evaluation</a:t>
            </a:r>
          </a:p>
          <a:p>
            <a:pPr lvl="1"/>
            <a:r>
              <a:rPr lang="en-US" smtClean="0"/>
              <a:t>Stärkerer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lvl="1"/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https://github.com/Echtzeitsysteme/tud-cppp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2.2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 in GitHub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Orga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Nächster Praktikumstag: </a:t>
            </a:r>
            <a:r>
              <a:rPr lang="en-US" b="1" smtClean="0"/>
              <a:t>Montag </a:t>
            </a:r>
            <a:r>
              <a:rPr lang="en-US" b="1" smtClean="0">
                <a:sym typeface="Wingdings" panose="05000000000000000000" pitchFamily="2" charset="2"/>
              </a:rPr>
              <a:t></a:t>
            </a:r>
            <a:endParaRPr lang="en-US" b="1" smtClean="0"/>
          </a:p>
          <a:p>
            <a:endParaRPr lang="en-US" b="1"/>
          </a:p>
          <a:p>
            <a:r>
              <a:rPr lang="en-US" b="1" smtClean="0"/>
              <a:t>Änderungen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Bugfix für operator=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Man benötigt einen Rückgabewert, sodass eine Verkettung möglich wird.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Struktur für Klasse C: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&amp;operator=(const C &amp;other) {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/*…*/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return *this;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Bsp.: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c1,c2,c3; c2 = c3 = c1;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N.B. Changelog online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https://github.com/Echtzeitsysteme/tud-cppp/blob/master/changelog.md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3: Rückschau und Warm Up </a:t>
            </a:r>
            <a:r>
              <a:rPr lang="en-US" smtClean="0"/>
              <a:t>(I)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Was ist eigentlich der Typ von "*iP" im Folgenden?</a:t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3;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*iP = &amp;i;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*iP; // &lt;- Type?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&amp;iR = *iP;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*iP;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smtClean="0"/>
              <a:t>3: </a:t>
            </a:r>
            <a:r>
              <a:rPr lang="en-US" dirty="0" err="1"/>
              <a:t>Rückschau</a:t>
            </a:r>
            <a:r>
              <a:rPr lang="en-US" dirty="0"/>
              <a:t> und </a:t>
            </a:r>
            <a:r>
              <a:rPr lang="en-US"/>
              <a:t>Warm </a:t>
            </a:r>
            <a:r>
              <a:rPr lang="en-US" smtClean="0"/>
              <a:t>Up  (II)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err="1" smtClean="0"/>
              <a:t>auftreten</a:t>
            </a:r>
            <a:r>
              <a:rPr lang="en-US" b="1" smtClean="0"/>
              <a:t>?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 – Nachmittag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Welchem Raw Pointer entspricht der folgenden Ausdruck?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::shared_ptr&lt;</a:t>
            </a:r>
            <a:r>
              <a:rPr lang="en-US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&gt; nobody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indent="0">
              <a:buNone/>
            </a:pP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/>
              <a:t>In etwa "</a:t>
            </a:r>
            <a:r>
              <a:rPr lang="en-US" b="1"/>
              <a:t>nullptr</a:t>
            </a:r>
            <a:r>
              <a:rPr lang="en-US"/>
              <a:t>" (s. </a:t>
            </a:r>
            <a:r>
              <a:rPr lang="en-US" smtClean="0"/>
              <a:t>1&amp;2 </a:t>
            </a:r>
            <a:r>
              <a:rPr lang="en-US"/>
              <a:t>hier: </a:t>
            </a:r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en.cppreference.com/w/cpp/memory/shared_ptr/shared_ptr</a:t>
            </a:r>
            <a:r>
              <a:rPr lang="en-US" sz="1200" smtClean="0"/>
              <a:t> </a:t>
            </a:r>
            <a:r>
              <a:rPr lang="en-US" smtClean="0"/>
              <a:t>)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smtClean="0"/>
              <a:t>Bugfix in </a:t>
            </a:r>
            <a:r>
              <a:rPr lang="en-US" b="1" smtClean="0"/>
              <a:t>Aufgabe 7.5</a:t>
            </a:r>
            <a:r>
              <a:rPr lang="en-US" smtClean="0"/>
              <a:t>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"</a:t>
            </a:r>
            <a:r>
              <a:rPr lang="en-US" b="1" smtClean="0"/>
              <a:t>List::end()</a:t>
            </a:r>
            <a:r>
              <a:rPr lang="en-US" smtClean="0"/>
              <a:t>" liefert einen ListIterator, der "</a:t>
            </a:r>
            <a:r>
              <a:rPr lang="en-US" b="1" smtClean="0"/>
              <a:t>hinter das Ende zeigt</a:t>
            </a:r>
            <a:r>
              <a:rPr lang="en-US" smtClean="0"/>
              <a:t>"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i="1" smtClean="0"/>
              <a:t>past-the end element</a:t>
            </a:r>
            <a:r>
              <a:rPr lang="en-US" smtClean="0"/>
              <a:t>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Genauer: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List::end()</a:t>
            </a:r>
            <a:r>
              <a:rPr lang="en-US" smtClean="0"/>
              <a:t> liefert denjenigen Iterator, den man nach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getSize()</a:t>
            </a:r>
            <a:r>
              <a:rPr lang="en-US" smtClean="0"/>
              <a:t> Aufrufen von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operator++</a:t>
            </a:r>
            <a:r>
              <a:rPr lang="en-US" smtClean="0"/>
              <a:t> auf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iter =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::begin()</a:t>
            </a:r>
            <a:r>
              <a:rPr lang="en-US" smtClean="0"/>
              <a:t> erhält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b="1" smtClean="0"/>
              <a:t>Schleifenabbruchbedingung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"iter != list.end()"</a:t>
            </a:r>
          </a:p>
        </p:txBody>
      </p:sp>
    </p:spTree>
    <p:extLst>
      <p:ext uri="{BB962C8B-B14F-4D97-AF65-F5344CB8AC3E}">
        <p14:creationId xmlns:p14="http://schemas.microsoft.com/office/powerpoint/2010/main" val="59817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Bugfixes in den Folien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Right-Shift-Operator </a:t>
            </a:r>
            <a:r>
              <a:rPr lang="en-US" smtClean="0"/>
              <a:t>"respektiert" </a:t>
            </a:r>
            <a:r>
              <a:rPr lang="en-US" b="1" smtClean="0"/>
              <a:t>Vorzeichen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5 &gt;&gt; 2 </a:t>
            </a:r>
            <a:r>
              <a:rPr lang="en-US" smtClean="0"/>
              <a:t>	</a:t>
            </a:r>
            <a:r>
              <a:rPr lang="en-US" smtClean="0">
                <a:sym typeface="Wingdings" panose="05000000000000000000" pitchFamily="2" charset="2"/>
              </a:rPr>
              <a:t> auffüllen mit '0'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-5 &gt;&gt; 2 </a:t>
            </a:r>
            <a:r>
              <a:rPr lang="en-US" smtClean="0">
                <a:sym typeface="Wingdings" panose="05000000000000000000" pitchFamily="2" charset="2"/>
              </a:rPr>
              <a:t>	 auffüllen mit '1' (bei Zweierkomplementdarstellung)</a:t>
            </a:r>
          </a:p>
          <a:p>
            <a:pPr marL="881063" lvl="2" indent="-342900">
              <a:buFontTx/>
              <a:buChar char="-"/>
            </a:pPr>
            <a:endParaRPr lang="en-US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b="1" smtClean="0">
                <a:sym typeface="Wingdings" panose="05000000000000000000" pitchFamily="2" charset="2"/>
              </a:rPr>
              <a:t>Bugfixes in den </a:t>
            </a:r>
            <a:r>
              <a:rPr lang="en-US" b="1" smtClean="0">
                <a:sym typeface="Wingdings" panose="05000000000000000000" pitchFamily="2" charset="2"/>
              </a:rPr>
              <a:t>Übungen</a:t>
            </a:r>
            <a:r>
              <a:rPr lang="en-US" smtClean="0">
                <a:sym typeface="Wingdings" panose="05000000000000000000" pitchFamily="2" charset="2"/>
              </a:rPr>
              <a:t>: Vorlage </a:t>
            </a:r>
            <a:r>
              <a:rPr lang="en-US" i="1" smtClean="0">
                <a:sym typeface="Wingdings" panose="05000000000000000000" pitchFamily="2" charset="2"/>
              </a:rPr>
              <a:t>button.c</a:t>
            </a:r>
            <a:endParaRPr lang="en-US" i="1" smtClean="0">
              <a:sym typeface="Wingdings" panose="05000000000000000000" pitchFamily="2" charset="2"/>
            </a:endParaRP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setBlueLed(uint8_t status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sym typeface="Wingdings" panose="05000000000000000000" pitchFamily="2" charset="2"/>
              </a:rPr>
              <a:t>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tatic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setBlueLED(uint8_t status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A 21.4: "Nullbyte am Ende überschreiben"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… klappt leider nicht </a:t>
            </a:r>
            <a:r>
              <a:rPr lang="en-US" smtClean="0">
                <a:sym typeface="Wingdings" panose="05000000000000000000" pitchFamily="2" charset="2"/>
              </a:rPr>
              <a:t>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Denn: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mtClean="0"/>
              <a:t> liefert bei uns immer mit '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 smtClean="0"/>
              <a:t>' initialisierte Blöcke</a:t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Nach dem künstlich eingefügten Zeichen ist wieder ein </a:t>
            </a:r>
            <a:r>
              <a:rPr lang="en-US"/>
              <a:t>'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027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513</Words>
  <Application>Microsoft Office PowerPoint</Application>
  <PresentationFormat>Bildschirmpräsentation (4:3)</PresentationFormat>
  <Paragraphs>126</Paragraphs>
  <Slides>13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Bradley Hand ITC</vt:lpstr>
      <vt:lpstr>Consolas</vt:lpstr>
      <vt:lpstr>Courier New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2-Nachmittag: Anmerkungen</vt:lpstr>
      <vt:lpstr>Tag 3: Rückschau und Warm Up (I)</vt:lpstr>
      <vt:lpstr>Tag 3: Rückschau und Warm Up  (II) </vt:lpstr>
      <vt:lpstr>Tag 3: Rückschau und Warm Up (III)</vt:lpstr>
      <vt:lpstr>Tag 3 – Nachmittag</vt:lpstr>
      <vt:lpstr>Tag 5: Anmerkungen</vt:lpstr>
      <vt:lpstr>Tag 5: Evaluation und Gastvortrag</vt:lpstr>
      <vt:lpstr>Tag 5: Hinweise zur Klausur</vt:lpstr>
      <vt:lpstr>Tag 6: Evaluationsfragen</vt:lpstr>
      <vt:lpstr>Block 2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1092</cp:revision>
  <dcterms:created xsi:type="dcterms:W3CDTF">2008-08-19T13:25:11Z</dcterms:created>
  <dcterms:modified xsi:type="dcterms:W3CDTF">2017-09-06T12:42:25Z</dcterms:modified>
</cp:coreProperties>
</file>