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454" r:id="rId2"/>
    <p:sldId id="470" r:id="rId3"/>
    <p:sldId id="463" r:id="rId4"/>
    <p:sldId id="482" r:id="rId5"/>
    <p:sldId id="465" r:id="rId6"/>
    <p:sldId id="474" r:id="rId7"/>
    <p:sldId id="479" r:id="rId8"/>
    <p:sldId id="483" r:id="rId9"/>
    <p:sldId id="485" r:id="rId10"/>
    <p:sldId id="484" r:id="rId11"/>
    <p:sldId id="481" r:id="rId12"/>
    <p:sldId id="480" r:id="rId13"/>
    <p:sldId id="471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86" r:id="rId23"/>
    <p:sldId id="495" r:id="rId24"/>
    <p:sldId id="496" r:id="rId25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82"/>
            <p14:sldId id="465"/>
            <p14:sldId id="474"/>
            <p14:sldId id="479"/>
            <p14:sldId id="483"/>
            <p14:sldId id="485"/>
            <p14:sldId id="484"/>
            <p14:sldId id="481"/>
            <p14:sldId id="480"/>
            <p14:sldId id="471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86"/>
            <p14:sldId id="495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92" d="100"/>
          <a:sy n="92" d="100"/>
        </p:scale>
        <p:origin x="2106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*iP; ist eine</a:t>
            </a:r>
            <a:r>
              <a:rPr lang="de-DE" altLang="de-DE" i="0" baseline="0" smtClean="0">
                <a:latin typeface="Times New Roman" pitchFamily="16" charset="0"/>
              </a:rPr>
              <a:t> Referenz auf die Speicherzelle von i.</a:t>
            </a:r>
          </a:p>
          <a:p>
            <a:pPr marL="0" indent="0">
              <a:buFontTx/>
              <a:buNone/>
            </a:pPr>
            <a:r>
              <a:rPr lang="de-DE" altLang="de-DE" i="0" baseline="0" smtClean="0">
                <a:latin typeface="Times New Roman" pitchFamily="16" charset="0"/>
              </a:rPr>
              <a:t>Ansonsten wäre folgende Zuweisung nicht möglich: "int &amp;iR = *iP"</a:t>
            </a:r>
          </a:p>
          <a:p>
            <a:pPr marL="0" indent="0">
              <a:buFontTx/>
              <a:buNone/>
            </a:pPr>
            <a:endParaRPr lang="de-DE" altLang="de-DE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</a:t>
            </a:r>
            <a:r>
              <a:rPr lang="de-DE" altLang="de-DE" i="0" smtClean="0">
                <a:latin typeface="Times New Roman" pitchFamily="16" charset="0"/>
              </a:rPr>
              <a:t>Als Dereferenzierungs</a:t>
            </a:r>
            <a:r>
              <a:rPr lang="de-DE" altLang="de-DE" b="1" i="0" smtClean="0">
                <a:latin typeface="Times New Roman" pitchFamily="16" charset="0"/>
              </a:rPr>
              <a:t>operator</a:t>
            </a:r>
            <a:r>
              <a:rPr lang="de-DE" altLang="de-DE" b="0" i="0" smtClean="0">
                <a:latin typeface="Times New Roman" pitchFamily="16" charset="0"/>
              </a:rPr>
              <a:t>, (iii) </a:t>
            </a:r>
            <a:r>
              <a:rPr lang="de-DE" altLang="de-DE" b="1" i="0" smtClean="0">
                <a:latin typeface="Times New Roman" pitchFamily="16" charset="0"/>
              </a:rPr>
              <a:t>Multiplikation</a:t>
            </a:r>
          </a:p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</a:t>
            </a:r>
            <a:r>
              <a:rPr lang="de-DE" altLang="de-DE" i="0" baseline="0" smtClean="0">
                <a:latin typeface="Times New Roman" pitchFamily="16" charset="0"/>
              </a:rPr>
              <a:t>Als Adress</a:t>
            </a:r>
            <a:r>
              <a:rPr lang="de-DE" altLang="de-DE" b="1" i="0" baseline="0" smtClean="0">
                <a:latin typeface="Times New Roman" pitchFamily="16" charset="0"/>
              </a:rPr>
              <a:t>operator</a:t>
            </a:r>
            <a:r>
              <a:rPr lang="de-DE" altLang="de-DE" b="0" i="0" baseline="0" smtClean="0">
                <a:latin typeface="Times New Roman" pitchFamily="16" charset="0"/>
              </a:rPr>
              <a:t>, (iii) Bitweises </a:t>
            </a:r>
            <a:r>
              <a:rPr lang="de-DE" altLang="de-DE" b="1" i="0" baseline="0" smtClean="0">
                <a:latin typeface="Times New Roman" pitchFamily="16" charset="0"/>
              </a:rPr>
              <a:t>Und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*iP; ist eine</a:t>
            </a:r>
            <a:r>
              <a:rPr lang="de-DE" altLang="de-DE" i="0" baseline="0" smtClean="0">
                <a:latin typeface="Times New Roman" pitchFamily="16" charset="0"/>
              </a:rPr>
              <a:t> Referenz auf die Speicherzelle von i.</a:t>
            </a:r>
          </a:p>
          <a:p>
            <a:pPr marL="0" indent="0">
              <a:buFontTx/>
              <a:buNone/>
            </a:pPr>
            <a:r>
              <a:rPr lang="de-DE" altLang="de-DE" i="0" baseline="0" smtClean="0">
                <a:latin typeface="Times New Roman" pitchFamily="16" charset="0"/>
              </a:rPr>
              <a:t>Ansonsten wäre folgende Zuweisung nicht möglich: "int &amp;iR = *iP"</a:t>
            </a:r>
          </a:p>
          <a:p>
            <a:pPr marL="0" indent="0">
              <a:buFontTx/>
              <a:buNone/>
            </a:pPr>
            <a:endParaRPr lang="de-DE" altLang="de-DE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Asterisk: (i) Als Teil des </a:t>
            </a:r>
            <a:r>
              <a:rPr lang="de-DE" altLang="de-DE" b="1" i="0" smtClean="0">
                <a:latin typeface="Times New Roman" pitchFamily="16" charset="0"/>
              </a:rPr>
              <a:t>Typs</a:t>
            </a:r>
            <a:r>
              <a:rPr lang="de-DE" altLang="de-DE" i="0" smtClean="0">
                <a:latin typeface="Times New Roman" pitchFamily="16" charset="0"/>
              </a:rPr>
              <a:t> bei Pointern, (ii) Als Dereferenzierungs</a:t>
            </a:r>
            <a:r>
              <a:rPr lang="de-DE" altLang="de-DE" b="1" i="0" smtClean="0">
                <a:latin typeface="Times New Roman" pitchFamily="16" charset="0"/>
              </a:rPr>
              <a:t>operator</a:t>
            </a:r>
            <a:r>
              <a:rPr lang="de-DE" altLang="de-DE" b="0" i="0" smtClean="0">
                <a:latin typeface="Times New Roman" pitchFamily="16" charset="0"/>
              </a:rPr>
              <a:t>, (iii) </a:t>
            </a:r>
            <a:r>
              <a:rPr lang="de-DE" altLang="de-DE" b="1" i="0" smtClean="0">
                <a:latin typeface="Times New Roman" pitchFamily="16" charset="0"/>
              </a:rPr>
              <a:t>Multiplikation</a:t>
            </a:r>
          </a:p>
          <a:p>
            <a:pPr marL="0" indent="0">
              <a:buFontTx/>
              <a:buNone/>
            </a:pPr>
            <a:endParaRPr lang="de-DE" altLang="de-DE" b="1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Ampersand: (i) Als Teil des </a:t>
            </a:r>
            <a:r>
              <a:rPr lang="de-DE" altLang="de-DE" b="1" i="0" smtClean="0">
                <a:latin typeface="Times New Roman" pitchFamily="16" charset="0"/>
              </a:rPr>
              <a:t>Typs</a:t>
            </a:r>
            <a:r>
              <a:rPr lang="de-DE" altLang="de-DE" i="0" smtClean="0">
                <a:latin typeface="Times New Roman" pitchFamily="16" charset="0"/>
              </a:rPr>
              <a:t> bei</a:t>
            </a:r>
            <a:r>
              <a:rPr lang="de-DE" altLang="de-DE" i="0" baseline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smtClean="0">
                <a:latin typeface="Times New Roman" pitchFamily="16" charset="0"/>
              </a:rPr>
              <a:t>operator</a:t>
            </a:r>
            <a:r>
              <a:rPr lang="de-DE" altLang="de-DE" b="0" i="0" baseline="0" smtClean="0">
                <a:latin typeface="Times New Roman" pitchFamily="16" charset="0"/>
              </a:rPr>
              <a:t>, (iii) Bitweises </a:t>
            </a:r>
            <a:r>
              <a:rPr lang="de-DE" altLang="de-DE" b="1" i="0" baseline="0" smtClean="0">
                <a:latin typeface="Times New Roman" pitchFamily="16" charset="0"/>
              </a:rPr>
              <a:t>Und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53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20.09.2017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blob/master/changelog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pp.sh/2fm6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pp.sh/43d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.tu-darmstadt.de/lehre/aktuelle-veranstaltungen/c-und-c-p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blob/master/changelog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shared_pt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Evaluation und Gastvortrag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6" name="Abgerundete rechteckige Legende 5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00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PCs können nicht heruntergefahren werden.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Einfach nur zuklappen / abmelden.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Aktualisierung der Unterlagen</a:t>
            </a:r>
            <a:endParaRPr lang="en-US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Terminal öffnen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cd ~/Repos/tud-cppp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Changelog online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https://github.com/Echtzeitsysteme/tud-cppp/blob/master/changelog.md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2: Anmerkungen (II)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Ist das Folgende eine Deklaration oder Definition (oder Beides)?</a:t>
            </a:r>
          </a:p>
          <a:p>
            <a:endParaRPr lang="en-US" b="1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void myFunction() {};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r>
              <a:rPr lang="en-US" smtClean="0"/>
              <a:t>Definition (ohne {} </a:t>
            </a:r>
            <a:r>
              <a:rPr lang="en-US" smtClean="0">
                <a:sym typeface="Wingdings" panose="05000000000000000000" pitchFamily="2" charset="2"/>
              </a:rPr>
              <a:t> Deklaration)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  <a:p>
            <a:pPr marL="692150" lvl="1" indent="-342900"/>
            <a:r>
              <a:rPr lang="en-US"/>
              <a:t>Deklaration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double y = 3.0;</a:t>
            </a:r>
          </a:p>
          <a:p>
            <a:pPr marL="692150" lvl="1" indent="-342900"/>
            <a:r>
              <a:rPr lang="en-US" smtClean="0"/>
              <a:t>Deklaration + Definition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Building building(3);</a:t>
            </a:r>
          </a:p>
          <a:p>
            <a:pPr marL="692150" lvl="1" indent="-342900"/>
            <a:r>
              <a:rPr lang="en-US"/>
              <a:t>Deklaration + </a:t>
            </a:r>
            <a:r>
              <a:rPr lang="en-US" smtClean="0"/>
              <a:t>Definition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CharGenerator charGen = CharGenerator();</a:t>
            </a:r>
          </a:p>
          <a:p>
            <a:pPr marL="692150" lvl="1" indent="-342900"/>
            <a:r>
              <a:rPr lang="en-US"/>
              <a:t>Deklaration + </a:t>
            </a:r>
            <a:r>
              <a:rPr lang="en-US" smtClean="0"/>
              <a:t>Definition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CharGenerator charGen;</a:t>
            </a:r>
          </a:p>
          <a:p>
            <a:pPr marL="692150" lvl="1" indent="-342900"/>
            <a:r>
              <a:rPr lang="en-US"/>
              <a:t>Deklaration + </a:t>
            </a:r>
            <a:r>
              <a:rPr lang="en-US" smtClean="0"/>
              <a:t>Definition – leider etwas verwirrend.</a:t>
            </a:r>
            <a:endParaRPr lang="en-US"/>
          </a:p>
          <a:p>
            <a:pPr marL="692150" lvl="1" indent="-342900"/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5648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2-Nachmittag: Deklaration bei Klassen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Fazit: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Auch bei fehlendem Default-Konstruktor wird der Ausdruck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CharGenerator charGen;</a:t>
            </a:r>
            <a:r>
              <a:rPr lang="en-US" smtClean="0"/>
              <a:t> nicht als Deklaration interpretiert.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Eigentlich klar: </a:t>
            </a:r>
            <a:r>
              <a:rPr lang="en-US" b="1" smtClean="0"/>
              <a:t>Der Parser hat noch keine Ahnung, was es für Konstruktoren gibt!</a:t>
            </a:r>
            <a:endParaRPr lang="en-US" b="1"/>
          </a:p>
        </p:txBody>
      </p:sp>
      <p:sp>
        <p:nvSpPr>
          <p:cNvPr id="4" name="Textfeld 3"/>
          <p:cNvSpPr txBox="1"/>
          <p:nvPr/>
        </p:nvSpPr>
        <p:spPr>
          <a:xfrm>
            <a:off x="358775" y="3438128"/>
            <a:ext cx="3857146" cy="2153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 CharGenerator {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CharGenerator(char x) {}   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main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CharGenerator charGen;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 bwMode="auto">
          <a:xfrm>
            <a:off x="4067944" y="4514833"/>
            <a:ext cx="4248472" cy="672241"/>
          </a:xfrm>
          <a:prstGeom prst="wedgeRoundRectCallout">
            <a:avLst>
              <a:gd name="adj1" fmla="val -63918"/>
              <a:gd name="adj2" fmla="val 8957"/>
              <a:gd name="adj3" fmla="val 16667"/>
            </a:avLst>
          </a:prstGeom>
          <a:solidFill>
            <a:srgbClr val="C00000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buSzTx/>
            </a:pPr>
            <a:r>
              <a:rPr lang="en-US"/>
              <a:t>error: no matching function for call to 'CharGenerator::CharGenerator()'</a:t>
            </a:r>
            <a:endParaRPr lang="en-US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556164" y="6130468"/>
            <a:ext cx="2274983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cpp.sh/2fm63</a:t>
            </a:r>
            <a:r>
              <a:rPr lang="en-US" smtClean="0"/>
              <a:t>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2-Nachmittag: </a:t>
            </a:r>
            <a:r>
              <a:rPr lang="en-US" smtClean="0"/>
              <a:t>Verschachtelung bei impliziten Konstruktoraufrufen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Fazit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Man kann implizite Konstruktoraufrufe offenbar nicht verschachteln.</a:t>
            </a:r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346880" y="2492896"/>
            <a:ext cx="4110421" cy="318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 &lt;string&gt;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 C {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C (const std::string &amp;) {}   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myFunction(const C) {}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myFunction("C");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myFunction(std::string("C"));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Abgerundete rechteckige Legende 3"/>
          <p:cNvSpPr/>
          <p:nvPr/>
        </p:nvSpPr>
        <p:spPr bwMode="auto">
          <a:xfrm>
            <a:off x="4211960" y="4293096"/>
            <a:ext cx="4752528" cy="672241"/>
          </a:xfrm>
          <a:prstGeom prst="wedgeRoundRectCallout">
            <a:avLst>
              <a:gd name="adj1" fmla="val -81424"/>
              <a:gd name="adj2" fmla="val 50691"/>
              <a:gd name="adj3" fmla="val 16667"/>
            </a:avLst>
          </a:prstGeom>
          <a:solidFill>
            <a:srgbClr val="C00000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buSzTx/>
            </a:pPr>
            <a:r>
              <a:rPr lang="en-US"/>
              <a:t>error: could not convert '(const char*)"C"' from 'const char*' to 'C'</a:t>
            </a:r>
            <a:endParaRPr lang="en-US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540675" y="6165304"/>
            <a:ext cx="2210863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cpp.sh/43don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Up </a:t>
            </a:r>
            <a:r>
              <a:rPr lang="en-US" smtClean="0"/>
              <a:t>(I)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Was ist eigentlich der Typ von "*iP" im Folgenden?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3;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*iP = &amp;i;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*iP; // &lt;- Type?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//Reference</a:t>
            </a:r>
            <a:r>
              <a:rPr lang="de-DE" altLang="de-DE">
                <a:latin typeface="Consolas" panose="020B0609020204030204" pitchFamily="49" charset="0"/>
                <a:cs typeface="Consolas" panose="020B0609020204030204" pitchFamily="49" charset="0"/>
              </a:rPr>
              <a:t>, otherwise assignment not possible</a:t>
            </a:r>
            <a:br>
              <a:rPr lang="de-DE" altLang="de-DE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&amp;iR = *iP;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*iP;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9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 (II)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r>
              <a:rPr lang="en-US" b="1"/>
              <a:t>Lösung</a:t>
            </a:r>
            <a:r>
              <a:rPr lang="en-US"/>
              <a:t>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/>
              <a:t>von .cpp-Datei -&gt; Verletzung </a:t>
            </a:r>
            <a:r>
              <a:rPr lang="en-US" smtClean="0"/>
              <a:t>der </a:t>
            </a:r>
            <a:r>
              <a:rPr lang="en-US" b="1" smtClean="0"/>
              <a:t>One </a:t>
            </a:r>
            <a:r>
              <a:rPr lang="en-US" b="1"/>
              <a:t>Definition Rule</a:t>
            </a:r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683568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968750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6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Bugfixes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Bugfix Aufgabe 12 </a:t>
            </a:r>
            <a:r>
              <a:rPr lang="en-US" smtClean="0"/>
              <a:t>(Musterlösung)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Es </a:t>
            </a:r>
            <a:r>
              <a:rPr lang="en-US" b="1" smtClean="0"/>
              <a:t>ist erlaubt</a:t>
            </a:r>
            <a:r>
              <a:rPr lang="en-US" smtClean="0"/>
              <a:t>, dengleichen Fehler-Typ mehrfach zu fangen, aber der Compiler wird eine Warnung werfen.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smtClean="0"/>
              <a:t>Bugfix Aufgabe 17 </a:t>
            </a:r>
            <a:r>
              <a:rPr lang="en-US" smtClean="0"/>
              <a:t>(inkl. Musterlösung)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"rechter Wert" bei der Funktion, die an reduce übergeben wird, kann jetzt beliebig sein.</a:t>
            </a:r>
          </a:p>
          <a:p>
            <a:pPr marL="692150" lvl="1" indent="-342900">
              <a:buFontTx/>
              <a:buChar char="-"/>
            </a:pPr>
            <a:endParaRPr lang="en-US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692150" lvl="1" indent="-342900">
              <a:buFontTx/>
              <a:buChar char="-"/>
            </a:pPr>
            <a:endParaRPr lang="en-US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Bugfix </a:t>
            </a:r>
            <a:r>
              <a:rPr lang="en-US" smtClean="0"/>
              <a:t>in </a:t>
            </a:r>
            <a:r>
              <a:rPr lang="en-US" b="1" smtClean="0"/>
              <a:t>Aufgabe 21.3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Bitte vor der Bearbeitung pullen, sonst sieht man keinen Effekt beim Überschreiben des Nullbytes</a:t>
            </a:r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250825" y="3429000"/>
            <a:ext cx="8640763" cy="1657483"/>
            <a:chOff x="250825" y="2893282"/>
            <a:chExt cx="8640763" cy="1657483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825" y="2893282"/>
              <a:ext cx="8640763" cy="607726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825" y="3789040"/>
              <a:ext cx="8606351" cy="761725"/>
            </a:xfrm>
            <a:prstGeom prst="rect">
              <a:avLst/>
            </a:prstGeom>
          </p:spPr>
        </p:pic>
        <p:sp>
          <p:nvSpPr>
            <p:cNvPr id="6" name="Pfeil nach unten 5"/>
            <p:cNvSpPr/>
            <p:nvPr/>
          </p:nvSpPr>
          <p:spPr bwMode="auto">
            <a:xfrm>
              <a:off x="3059832" y="3501008"/>
              <a:ext cx="1944216" cy="288032"/>
            </a:xfrm>
            <a:prstGeom prst="downArrow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8" name="Rechteck 7"/>
          <p:cNvSpPr/>
          <p:nvPr/>
        </p:nvSpPr>
        <p:spPr bwMode="auto">
          <a:xfrm>
            <a:off x="4427984" y="4324758"/>
            <a:ext cx="1440160" cy="3283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812360" y="4616244"/>
            <a:ext cx="1044816" cy="3283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Das </a:t>
            </a:r>
            <a:r>
              <a:rPr lang="en-US" b="1" smtClean="0"/>
              <a:t>Codehandout </a:t>
            </a:r>
            <a:r>
              <a:rPr lang="en-US" smtClean="0"/>
              <a:t>ist auf </a:t>
            </a:r>
            <a:r>
              <a:rPr lang="en-US" b="1" smtClean="0"/>
              <a:t>Englisch</a:t>
            </a:r>
            <a:r>
              <a:rPr lang="en-US" smtClean="0"/>
              <a:t>! (Ist das für jemanden problematisch</a:t>
            </a:r>
            <a:r>
              <a:rPr lang="en-US" smtClean="0"/>
              <a:t>?)</a:t>
            </a:r>
          </a:p>
          <a:p>
            <a:pPr lvl="1">
              <a:tabLst>
                <a:tab pos="2155825" algn="l"/>
              </a:tabLst>
            </a:pPr>
            <a:r>
              <a:rPr lang="en-US" b="1"/>
              <a:t>Musterklausur </a:t>
            </a:r>
            <a:r>
              <a:rPr lang="en-US" b="1" smtClean="0"/>
              <a:t>(ohne Lösung) </a:t>
            </a:r>
            <a:r>
              <a:rPr lang="en-US" smtClean="0"/>
              <a:t>ist </a:t>
            </a:r>
            <a:r>
              <a:rPr lang="en-US"/>
              <a:t>online auf der FG-Veranstaltungsseite:</a:t>
            </a:r>
            <a:br>
              <a:rPr lang="en-US"/>
            </a:br>
            <a:r>
              <a:rPr lang="en-US">
                <a:hlinkClick r:id="rId2"/>
              </a:rPr>
              <a:t>http://</a:t>
            </a:r>
            <a:r>
              <a:rPr lang="en-US">
                <a:hlinkClick r:id="rId2"/>
              </a:rPr>
              <a:t>www.es.tu-darmstadt.de/lehre/aktuelle-veranstaltungen/c-und-c-p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Evaluation und Gastvortrag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lvl="1" indent="0">
              <a:buNone/>
            </a:pPr>
            <a:r>
              <a:rPr lang="en-US" smtClean="0"/>
              <a:t>5.1 	Stärkerer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</a:t>
            </a:r>
            <a:r>
              <a:rPr lang="en-US" smtClean="0"/>
              <a:t>)?</a:t>
            </a:r>
            <a:endParaRPr lang="en-US" dirty="0"/>
          </a:p>
          <a:p>
            <a:pPr lvl="1" indent="0">
              <a:buNone/>
            </a:pPr>
            <a:r>
              <a:rPr lang="en-US" smtClean="0"/>
              <a:t>5.2 	Selbsteinschätzung </a:t>
            </a:r>
            <a:r>
              <a:rPr lang="en-US" smtClean="0"/>
              <a:t>deiner C++-Kenntnisse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(</a:t>
            </a:r>
            <a:r>
              <a:rPr lang="en-US" smtClean="0"/>
              <a:t>1=Keine Vorkenntnisse, 3=Eigene kleinere Projekte,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 5=Sehr </a:t>
            </a:r>
            <a:r>
              <a:rPr lang="en-US" smtClean="0"/>
              <a:t>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4266828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6" name="Abgerundete rechteckige Legende 5"/>
          <p:cNvSpPr/>
          <p:nvPr/>
        </p:nvSpPr>
        <p:spPr bwMode="auto">
          <a:xfrm>
            <a:off x="6300887" y="4293096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57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</a:t>
            </a:r>
            <a:r>
              <a:rPr lang="en-US" smtClean="0"/>
              <a:t>5-Nachmittag: Bugfixes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Folien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223</a:t>
            </a:r>
            <a:r>
              <a:rPr lang="en-US" smtClean="0"/>
              <a:t>: Bitmaske und Werte sollten jetzt gefixt sein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228</a:t>
            </a:r>
            <a:r>
              <a:rPr lang="en-US" smtClean="0"/>
              <a:t>: "RAM" </a:t>
            </a:r>
            <a:r>
              <a:rPr lang="en-US" smtClean="0">
                <a:sym typeface="Wingdings" panose="05000000000000000000" pitchFamily="2" charset="2"/>
              </a:rPr>
              <a:t> "Adressraum"</a:t>
            </a:r>
          </a:p>
          <a:p>
            <a:pPr marL="692150" lvl="1" indent="-342900">
              <a:buFontTx/>
              <a:buChar char="-"/>
            </a:pPr>
            <a:endParaRPr lang="en-US" smtClean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b="1" smtClean="0">
                <a:sym typeface="Wingdings" panose="05000000000000000000" pitchFamily="2" charset="2"/>
              </a:rPr>
              <a:t>Aufgaben</a:t>
            </a:r>
          </a:p>
          <a:p>
            <a:pPr marL="692150" lvl="1" indent="-342900">
              <a:buFontTx/>
              <a:buChar char="-"/>
            </a:pPr>
            <a:r>
              <a:rPr lang="en-US" b="1" smtClean="0">
                <a:sym typeface="Wingdings" panose="05000000000000000000" pitchFamily="2" charset="2"/>
              </a:rPr>
              <a:t>20.1 ("Makefiles")</a:t>
            </a:r>
            <a:r>
              <a:rPr lang="en-US" smtClean="0">
                <a:sym typeface="Wingdings" panose="05000000000000000000" pitchFamily="2" charset="2"/>
              </a:rPr>
              <a:t>: Man muss den Standardpfad zur </a:t>
            </a:r>
            <a:r>
              <a:rPr lang="en-US" i="1" smtClean="0">
                <a:sym typeface="Wingdings" panose="05000000000000000000" pitchFamily="2" charset="2"/>
              </a:rPr>
              <a:t>main.exe</a:t>
            </a:r>
            <a:r>
              <a:rPr lang="en-US" smtClean="0">
                <a:sym typeface="Wingdings" panose="05000000000000000000" pitchFamily="2" charset="2"/>
              </a:rPr>
              <a:t> ändern (oder alle Ziele mit dem Präfix "build/" versehen).</a:t>
            </a:r>
          </a:p>
          <a:p>
            <a:pPr marL="692150" lvl="1" indent="-342900">
              <a:buFontTx/>
              <a:buChar char="-"/>
            </a:pPr>
            <a:r>
              <a:rPr lang="en-US" b="1" smtClean="0">
                <a:sym typeface="Wingdings" panose="05000000000000000000" pitchFamily="2" charset="2"/>
              </a:rPr>
              <a:t>21.3</a:t>
            </a:r>
            <a:r>
              <a:rPr lang="en-US" smtClean="0">
                <a:sym typeface="Wingdings" panose="05000000000000000000" pitchFamily="2" charset="2"/>
              </a:rPr>
              <a:t> </a:t>
            </a:r>
            <a:r>
              <a:rPr lang="en-US" b="1" smtClean="0">
                <a:sym typeface="Wingdings" panose="05000000000000000000" pitchFamily="2" charset="2"/>
              </a:rPr>
              <a:t>("C vs. C++")</a:t>
            </a:r>
            <a:r>
              <a:rPr lang="en-US" smtClean="0">
                <a:sym typeface="Wingdings" panose="05000000000000000000" pitchFamily="2" charset="2"/>
              </a:rPr>
              <a:t>: Um das Nullbyte zu überschreiben, muss man auf </a:t>
            </a:r>
            <a:r>
              <a:rPr lang="en-US" b="1" smtClean="0">
                <a:sym typeface="Wingdings" panose="05000000000000000000" pitchFamily="2" charset="2"/>
              </a:rPr>
              <a:t>buffer[7]</a:t>
            </a:r>
            <a:r>
              <a:rPr lang="en-US" smtClean="0">
                <a:sym typeface="Wingdings" panose="05000000000000000000" pitchFamily="2" charset="2"/>
              </a:rPr>
              <a:t> oder </a:t>
            </a:r>
            <a:r>
              <a:rPr lang="en-US" b="1" smtClean="0">
                <a:sym typeface="Wingdings" panose="05000000000000000000" pitchFamily="2" charset="2"/>
              </a:rPr>
              <a:t>buffer[strlen(buffer)]</a:t>
            </a:r>
            <a:r>
              <a:rPr lang="en-US" smtClean="0">
                <a:sym typeface="Wingdings" panose="05000000000000000000" pitchFamily="2" charset="2"/>
              </a:rPr>
              <a:t> zugreifen.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https://github.com/Echtzeitsysteme/tud-cppp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2.2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 in GitHub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Orga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Nächster Praktikumstag: </a:t>
            </a:r>
            <a:r>
              <a:rPr lang="en-US" b="1" smtClean="0"/>
              <a:t>Montag </a:t>
            </a:r>
            <a:r>
              <a:rPr lang="en-US" b="1" smtClean="0">
                <a:sym typeface="Wingdings" panose="05000000000000000000" pitchFamily="2" charset="2"/>
              </a:rPr>
              <a:t></a:t>
            </a:r>
            <a:endParaRPr lang="en-US" b="1" smtClean="0"/>
          </a:p>
          <a:p>
            <a:endParaRPr lang="en-US" b="1"/>
          </a:p>
          <a:p>
            <a:r>
              <a:rPr lang="en-US" b="1" smtClean="0"/>
              <a:t>Änderungen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Bugfix für operator=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Man benötigt einen Rückgabewert, sodass eine Verkettung möglich wird.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Struktur für Klasse C: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&amp;operator=(const C &amp;other) {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/*…*/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return *this;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Bsp.: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c1,c2,c3; c2 = c3 = c1;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N.B. Changelog online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https://github.com/Echtzeitsysteme/tud-cppp/blob/master/changelog.md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Up </a:t>
            </a:r>
            <a:r>
              <a:rPr lang="en-US" smtClean="0"/>
              <a:t>(I)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Was ist eigentlich der Typ von "*iP" im Folgenden?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3;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*iP = &amp;i;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*iP; // &lt;- Type?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&amp;iR = *iP;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*iP;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 (II)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 – Nachmittag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Welchem Raw Pointer entspricht der folgenden Ausdruck?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::shared_ptr&lt;</a:t>
            </a:r>
            <a:r>
              <a:rPr lang="en-US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&gt; nobody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indent="0">
              <a:buNone/>
            </a:pP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/>
              <a:t>In etwa "</a:t>
            </a:r>
            <a:r>
              <a:rPr lang="en-US" b="1"/>
              <a:t>nullptr</a:t>
            </a:r>
            <a:r>
              <a:rPr lang="en-US"/>
              <a:t>" (s. </a:t>
            </a:r>
            <a:r>
              <a:rPr lang="en-US" smtClean="0"/>
              <a:t>1&amp;2 </a:t>
            </a:r>
            <a:r>
              <a:rPr lang="en-US"/>
              <a:t>hier: </a:t>
            </a:r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en.cppreference.com/w/cpp/memory/shared_ptr/shared_ptr</a:t>
            </a:r>
            <a:r>
              <a:rPr lang="en-US" sz="1200" smtClean="0"/>
              <a:t> </a:t>
            </a:r>
            <a:r>
              <a:rPr lang="en-US" smtClean="0"/>
              <a:t>)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smtClean="0"/>
              <a:t>Bugfix in </a:t>
            </a:r>
            <a:r>
              <a:rPr lang="en-US" b="1" smtClean="0"/>
              <a:t>Aufgabe 7.5</a:t>
            </a:r>
            <a:r>
              <a:rPr lang="en-US" smtClean="0"/>
              <a:t>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"</a:t>
            </a:r>
            <a:r>
              <a:rPr lang="en-US" b="1" smtClean="0"/>
              <a:t>List::end()</a:t>
            </a:r>
            <a:r>
              <a:rPr lang="en-US" smtClean="0"/>
              <a:t>" liefert einen ListIterator, der "</a:t>
            </a:r>
            <a:r>
              <a:rPr lang="en-US" b="1" smtClean="0"/>
              <a:t>hinter das Ende zeigt</a:t>
            </a:r>
            <a:r>
              <a:rPr lang="en-US" smtClean="0"/>
              <a:t>"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i="1" smtClean="0"/>
              <a:t>past-the end element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Genauer: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List::end()</a:t>
            </a:r>
            <a:r>
              <a:rPr lang="en-US" smtClean="0"/>
              <a:t> liefert denjenigen Iterator, den man nach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getSize()</a:t>
            </a:r>
            <a:r>
              <a:rPr lang="en-US" smtClean="0"/>
              <a:t> Aufrufen von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operator++</a:t>
            </a:r>
            <a:r>
              <a:rPr lang="en-US" smtClean="0"/>
              <a:t> auf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iter =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::begin()</a:t>
            </a:r>
            <a:r>
              <a:rPr lang="en-US" smtClean="0"/>
              <a:t> erhält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/>
              <a:t>Schleifenabbruchbedingung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"iter != list.end()"</a:t>
            </a:r>
          </a:p>
        </p:txBody>
      </p:sp>
    </p:spTree>
    <p:extLst>
      <p:ext uri="{BB962C8B-B14F-4D97-AF65-F5344CB8AC3E}">
        <p14:creationId xmlns:p14="http://schemas.microsoft.com/office/powerpoint/2010/main" val="59817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Bugfixes in den Folien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Right-Shift-Operator </a:t>
            </a:r>
            <a:r>
              <a:rPr lang="en-US" smtClean="0"/>
              <a:t>"respektiert" </a:t>
            </a:r>
            <a:r>
              <a:rPr lang="en-US" b="1" smtClean="0"/>
              <a:t>Vorzeichen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5 &gt;&gt; 2 </a:t>
            </a:r>
            <a:r>
              <a:rPr lang="en-US" smtClean="0"/>
              <a:t>	</a:t>
            </a:r>
            <a:r>
              <a:rPr lang="en-US" smtClean="0">
                <a:sym typeface="Wingdings" panose="05000000000000000000" pitchFamily="2" charset="2"/>
              </a:rPr>
              <a:t> auffüllen mit '0'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-5 &gt;&gt; 2 </a:t>
            </a:r>
            <a:r>
              <a:rPr lang="en-US" smtClean="0">
                <a:sym typeface="Wingdings" panose="05000000000000000000" pitchFamily="2" charset="2"/>
              </a:rPr>
              <a:t>	 auffüllen mit '1' (bei Zweierkomplementdarstellung)</a:t>
            </a:r>
          </a:p>
          <a:p>
            <a:pPr marL="881063" lvl="2" indent="-342900">
              <a:buFontTx/>
              <a:buChar char="-"/>
            </a:pPr>
            <a:endParaRPr lang="en-US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b="1" smtClean="0">
                <a:sym typeface="Wingdings" panose="05000000000000000000" pitchFamily="2" charset="2"/>
              </a:rPr>
              <a:t>Bugfixes in den Übungen</a:t>
            </a:r>
            <a:r>
              <a:rPr lang="en-US" smtClean="0">
                <a:sym typeface="Wingdings" panose="05000000000000000000" pitchFamily="2" charset="2"/>
              </a:rPr>
              <a:t>: Vorlage </a:t>
            </a:r>
            <a:r>
              <a:rPr lang="en-US" i="1" smtClean="0">
                <a:sym typeface="Wingdings" panose="05000000000000000000" pitchFamily="2" charset="2"/>
              </a:rPr>
              <a:t>button.c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setBlueLed(uint8_t status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sym typeface="Wingdings" panose="05000000000000000000" pitchFamily="2" charset="2"/>
              </a:rPr>
              <a:t>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tatic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setBlueLED(uint8_t status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A 21.4: "Nullbyte am Ende überschreiben"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… klappt leider nicht </a:t>
            </a:r>
            <a:r>
              <a:rPr lang="en-US" smtClean="0">
                <a:sym typeface="Wingdings" panose="05000000000000000000" pitchFamily="2" charset="2"/>
              </a:rPr>
              <a:t>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Denn: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mtClean="0"/>
              <a:t> liefert bei uns immer mit '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 smtClean="0"/>
              <a:t>' initialisierte Blöcke</a:t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Nach dem künstlich eingefügten Zeichen ist wieder ein </a:t>
            </a:r>
            <a:r>
              <a:rPr lang="en-US"/>
              <a:t>'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027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1252</Words>
  <Application>Microsoft Office PowerPoint</Application>
  <PresentationFormat>Bildschirmpräsentation (4:3)</PresentationFormat>
  <Paragraphs>281</Paragraphs>
  <Slides>24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2-Nachmittag: Anmerkungen</vt:lpstr>
      <vt:lpstr>Tag 3: Rückschau und Warm Up (I)</vt:lpstr>
      <vt:lpstr>Tag 3: Rückschau und Warm Up  (II) </vt:lpstr>
      <vt:lpstr>Tag 3: Rückschau und Warm Up (III)</vt:lpstr>
      <vt:lpstr>Tag 3 – Nachmittag</vt:lpstr>
      <vt:lpstr>Tag 5: Anmerkungen</vt:lpstr>
      <vt:lpstr>Tag 5: Evaluation und Gastvortrag</vt:lpstr>
      <vt:lpstr>Tag 5: Hinweise zur Klausur</vt:lpstr>
      <vt:lpstr>Tag 6: Evaluationsfragen</vt:lpstr>
      <vt:lpstr>Block 2</vt:lpstr>
      <vt:lpstr>Tag 2: Anmerkungen</vt:lpstr>
      <vt:lpstr>Tag 2: Anmerkungen (II)</vt:lpstr>
      <vt:lpstr>Tag 2-Nachmittag: Deklaration bei Klassen</vt:lpstr>
      <vt:lpstr>Tag 2-Nachmittag: Verschachtelung bei impliziten Konstruktoraufrufen</vt:lpstr>
      <vt:lpstr>Tag 3: Rückschau und Warm Up (I)</vt:lpstr>
      <vt:lpstr>Tag 3: Rückschau und Warm Up  (II) </vt:lpstr>
      <vt:lpstr>Tag 3: Rückschau und Warm Up (III)</vt:lpstr>
      <vt:lpstr>Tag 5: Bugfixes</vt:lpstr>
      <vt:lpstr>Tag 5: Hinweise zur Klausur</vt:lpstr>
      <vt:lpstr>Tag 5: Evaluation und Gastvortrag</vt:lpstr>
      <vt:lpstr>Tag 5-Nachmittag: Bugfixes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1121</cp:revision>
  <dcterms:created xsi:type="dcterms:W3CDTF">2008-08-19T13:25:11Z</dcterms:created>
  <dcterms:modified xsi:type="dcterms:W3CDTF">2017-09-20T08:54:44Z</dcterms:modified>
</cp:coreProperties>
</file>