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454" r:id="rId2"/>
    <p:sldId id="470" r:id="rId3"/>
    <p:sldId id="463" r:id="rId4"/>
    <p:sldId id="482" r:id="rId5"/>
    <p:sldId id="465" r:id="rId6"/>
    <p:sldId id="474" r:id="rId7"/>
    <p:sldId id="479" r:id="rId8"/>
    <p:sldId id="483" r:id="rId9"/>
    <p:sldId id="485" r:id="rId10"/>
    <p:sldId id="484" r:id="rId11"/>
    <p:sldId id="481" r:id="rId12"/>
    <p:sldId id="480" r:id="rId13"/>
    <p:sldId id="471" r:id="rId14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470"/>
            <p14:sldId id="463"/>
            <p14:sldId id="482"/>
            <p14:sldId id="465"/>
            <p14:sldId id="474"/>
            <p14:sldId id="479"/>
            <p14:sldId id="483"/>
            <p14:sldId id="485"/>
            <p14:sldId id="484"/>
            <p14:sldId id="481"/>
            <p14:sldId id="480"/>
            <p14:sldId id="4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 autoAdjust="0"/>
    <p:restoredTop sz="82104" autoAdjust="0"/>
  </p:normalViewPr>
  <p:slideViewPr>
    <p:cSldViewPr>
      <p:cViewPr varScale="1">
        <p:scale>
          <a:sx n="113" d="100"/>
          <a:sy n="113" d="100"/>
        </p:scale>
        <p:origin x="1506" y="114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*iP; ist eine</a:t>
            </a:r>
            <a:r>
              <a:rPr lang="de-DE" altLang="de-DE" i="0" baseline="0" smtClean="0">
                <a:latin typeface="Times New Roman" pitchFamily="16" charset="0"/>
              </a:rPr>
              <a:t> Referenz auf die Speicherzelle von i.</a:t>
            </a:r>
          </a:p>
          <a:p>
            <a:pPr marL="0" indent="0">
              <a:buFontTx/>
              <a:buNone/>
            </a:pPr>
            <a:r>
              <a:rPr lang="de-DE" altLang="de-DE" i="0" baseline="0" smtClean="0">
                <a:latin typeface="Times New Roman" pitchFamily="16" charset="0"/>
              </a:rPr>
              <a:t>Ansonsten wäre folgende Zuweisung nicht möglich: "int &amp;iR = *iP"</a:t>
            </a:r>
          </a:p>
          <a:p>
            <a:pPr marL="0" indent="0">
              <a:buFontTx/>
              <a:buNone/>
            </a:pPr>
            <a:endParaRPr lang="de-DE" altLang="de-DE" i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Asterisk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 Pointern, (ii) </a:t>
            </a:r>
            <a:r>
              <a:rPr lang="de-DE" altLang="de-DE" i="0" smtClean="0">
                <a:latin typeface="Times New Roman" pitchFamily="16" charset="0"/>
              </a:rPr>
              <a:t>Als Dereferenzierungs</a:t>
            </a:r>
            <a:r>
              <a:rPr lang="de-DE" altLang="de-DE" b="1" i="0" smtClean="0">
                <a:latin typeface="Times New Roman" pitchFamily="16" charset="0"/>
              </a:rPr>
              <a:t>operator</a:t>
            </a:r>
            <a:r>
              <a:rPr lang="de-DE" altLang="de-DE" b="0" i="0" smtClean="0">
                <a:latin typeface="Times New Roman" pitchFamily="16" charset="0"/>
              </a:rPr>
              <a:t>, (iii) Multiplikation</a:t>
            </a:r>
          </a:p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Ampersand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</a:t>
            </a:r>
            <a:r>
              <a:rPr lang="de-DE" altLang="de-DE" i="0" baseline="0" dirty="0" smtClean="0">
                <a:latin typeface="Times New Roman" pitchFamily="16" charset="0"/>
              </a:rPr>
              <a:t> Referenzen, (ii) </a:t>
            </a:r>
            <a:r>
              <a:rPr lang="de-DE" altLang="de-DE" i="0" baseline="0" smtClean="0">
                <a:latin typeface="Times New Roman" pitchFamily="16" charset="0"/>
              </a:rPr>
              <a:t>Als Adress</a:t>
            </a:r>
            <a:r>
              <a:rPr lang="de-DE" altLang="de-DE" b="1" i="0" baseline="0" smtClean="0">
                <a:latin typeface="Times New Roman" pitchFamily="16" charset="0"/>
              </a:rPr>
              <a:t>operator</a:t>
            </a:r>
            <a:r>
              <a:rPr lang="de-DE" altLang="de-DE" b="0" i="0" baseline="0" smtClean="0">
                <a:latin typeface="Times New Roman" pitchFamily="16" charset="0"/>
              </a:rPr>
              <a:t>, (iii) Bitweises Oder</a:t>
            </a: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04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Lösung:</a:t>
            </a:r>
            <a:r>
              <a:rPr lang="en-US" baseline="0" smtClean="0"/>
              <a:t> #include von .cpp-Datei -&gt; Verletzung von One Definition Rule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27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3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5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</a:t>
            </a:r>
            <a:r>
              <a:rPr lang="en-US" sz="800" smtClean="0"/>
              <a:t>slides </a:t>
            </a:r>
            <a:r>
              <a:rPr lang="en-US" sz="800" smtClean="0"/>
              <a:t>2014-2017 </a:t>
            </a:r>
            <a:r>
              <a:rPr lang="en-US" sz="800" dirty="0" smtClean="0"/>
              <a:t>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715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04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1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07.09.2017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  <p:sldLayoutId id="214748409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htzeitsysteme/tud-cpp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htzeitsysteme/tud-cppp/blob/master/changelog.m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memory/shared_ptr/shared_pt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Feedback und 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5: Evaluation und Gastvortrag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Fragen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smtClean="0"/>
              <a:t>C++(11) legen (= weniger Fokus auf C)?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</a:t>
            </a:r>
            <a:r>
              <a:rPr lang="en-US" smtClean="0"/>
              <a:t>von Cypress / 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sp>
        <p:nvSpPr>
          <p:cNvPr id="6" name="Abgerundete rechteckige Legende 5"/>
          <p:cNvSpPr/>
          <p:nvPr/>
        </p:nvSpPr>
        <p:spPr bwMode="auto">
          <a:xfrm>
            <a:off x="6300887" y="3995018"/>
            <a:ext cx="2448272" cy="672241"/>
          </a:xfrm>
          <a:prstGeom prst="wedgeRoundRectCallout">
            <a:avLst>
              <a:gd name="adj1" fmla="val -64124"/>
              <a:gd name="adj2" fmla="val 39314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mtClean="0">
                <a:solidFill>
                  <a:schemeClr val="bg1"/>
                </a:solidFill>
                <a:latin typeface="+mj-lt"/>
              </a:rPr>
              <a:t>Wir starten </a:t>
            </a:r>
            <a:r>
              <a:rPr lang="en-US" b="1" smtClean="0">
                <a:solidFill>
                  <a:schemeClr val="bg1"/>
                </a:solidFill>
                <a:latin typeface="+mj-lt"/>
              </a:rPr>
              <a:t>pünktlich</a:t>
            </a:r>
            <a:r>
              <a:rPr lang="en-US" smtClean="0">
                <a:solidFill>
                  <a:schemeClr val="bg1"/>
                </a:solidFill>
                <a:latin typeface="+mj-lt"/>
              </a:rPr>
              <a:t> um 9 Uhr</a:t>
            </a:r>
            <a:endParaRPr lang="en-US" dirty="0" err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002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de-DE" altLang="de-DE"/>
              <a:t>Tag </a:t>
            </a:r>
            <a:r>
              <a:rPr lang="de-DE" altLang="de-DE" smtClean="0"/>
              <a:t>5: </a:t>
            </a:r>
            <a:r>
              <a:rPr lang="en-US"/>
              <a:t>Hinweise zur Klausur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en-US" b="1"/>
              <a:t>Hinweise zur Klausur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Wir gehen davon aus, dass </a:t>
            </a:r>
            <a:r>
              <a:rPr lang="en-US" b="1"/>
              <a:t>alle nicht-optionalen Übungen </a:t>
            </a:r>
            <a:r>
              <a:rPr lang="en-US" smtClean="0"/>
              <a:t>bearbeitet </a:t>
            </a:r>
            <a:r>
              <a:rPr lang="en-US"/>
              <a:t>wurden </a:t>
            </a:r>
            <a:r>
              <a:rPr lang="en-US" b="1"/>
              <a:t>und</a:t>
            </a:r>
            <a:r>
              <a:rPr lang="en-US"/>
              <a:t> alle Folien soweit verstanden wurden.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Es wird ein </a:t>
            </a:r>
            <a:r>
              <a:rPr lang="en-US" b="1"/>
              <a:t>Codehandout</a:t>
            </a:r>
            <a:r>
              <a:rPr lang="en-US"/>
              <a:t> geben, in dem für bestimmte Funktionen/Datentypen/Methoden eine Beschreibung vorliegt.</a:t>
            </a:r>
          </a:p>
          <a:p>
            <a:pPr lvl="2">
              <a:tabLst>
                <a:tab pos="2155825" algn="l"/>
              </a:tabLst>
            </a:pPr>
            <a:r>
              <a:rPr lang="en-US" b="1"/>
              <a:t>NICHT </a:t>
            </a: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std::vector&lt;T&gt;::push_back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std::string::find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6: Evaluationsfragen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Versuchsgerät = Entwicklungsumgebung + Microcontrollerboards</a:t>
            </a:r>
          </a:p>
          <a:p>
            <a:endParaRPr lang="en-US" b="1"/>
          </a:p>
          <a:p>
            <a:r>
              <a:rPr lang="en-US" b="1" smtClean="0"/>
              <a:t>Praktikumsgruppe = 1 für Block 1; 2 für Block 2</a:t>
            </a:r>
          </a:p>
          <a:p>
            <a:endParaRPr lang="en-US" b="1"/>
          </a:p>
          <a:p>
            <a:r>
              <a:rPr lang="en-US" b="1" smtClean="0"/>
              <a:t>Fragen für die Evaluation</a:t>
            </a:r>
          </a:p>
          <a:p>
            <a:pPr marL="523875" lvl="1" indent="-342900">
              <a:buFont typeface="+mj-lt"/>
              <a:buAutoNum type="arabicPeriod"/>
            </a:pPr>
            <a:r>
              <a:rPr lang="en-US" smtClean="0"/>
              <a:t>Stärkeren Fokus </a:t>
            </a:r>
            <a:r>
              <a:rPr lang="en-US" smtClean="0"/>
              <a:t>auf C++(11) legen (= weniger Fokus auf C)?</a:t>
            </a:r>
          </a:p>
          <a:p>
            <a:pPr lvl="2"/>
            <a:r>
              <a:rPr lang="en-US" smtClean="0"/>
              <a:t>"trifft zu" = mehr C++</a:t>
            </a:r>
          </a:p>
          <a:p>
            <a:pPr lvl="2"/>
            <a:r>
              <a:rPr lang="en-US" smtClean="0"/>
              <a:t>"Mitte" = gleich lassen</a:t>
            </a:r>
          </a:p>
          <a:p>
            <a:pPr lvl="2"/>
            <a:r>
              <a:rPr lang="en-US" smtClean="0"/>
              <a:t>"trifft nicht zu" = mehr C</a:t>
            </a:r>
          </a:p>
          <a:p>
            <a:pPr marL="523875" lvl="1" indent="-342900">
              <a:buFont typeface="+mj-lt"/>
              <a:buAutoNum type="arabicPeriod"/>
            </a:pPr>
            <a:r>
              <a:rPr lang="en-US" smtClean="0"/>
              <a:t>Ich hatte vorher keine C++-Kenntnisse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zu" 	= Keine Vorkenntnisse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"Mitte"	= Eigene kleinere Projekte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nicht zu" 	= Sehr erfahrener C++-Programmierer</a:t>
            </a:r>
          </a:p>
          <a:p>
            <a:pPr marL="350838" lvl="2" indent="0">
              <a:buNone/>
              <a:tabLst>
                <a:tab pos="2155825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1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2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1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1-Nachmittag: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1" smtClean="0"/>
              <a:t>Wir sind sehr dankbar für Feedback unter </a:t>
            </a:r>
          </a:p>
          <a:p>
            <a:pPr marL="692150" lvl="1" indent="-342900">
              <a:buFontTx/>
              <a:buChar char="-"/>
            </a:pPr>
            <a:r>
              <a:rPr lang="en-US">
                <a:hlinkClick r:id="rId2"/>
              </a:rPr>
              <a:t>https://github.com/Echtzeitsysteme/tud-cppp</a:t>
            </a:r>
            <a:r>
              <a:rPr lang="en-US" smtClean="0">
                <a:hlinkClick r:id="rId2"/>
              </a:rPr>
              <a:t>/</a:t>
            </a:r>
            <a:r>
              <a:rPr lang="en-US" smtClean="0"/>
              <a:t>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(Auch generelles Feedback)</a:t>
            </a:r>
            <a:r>
              <a:rPr lang="en-US" b="1"/>
              <a:t/>
            </a:r>
            <a:br>
              <a:rPr lang="en-US" b="1"/>
            </a:br>
            <a:endParaRPr lang="en-US" b="1"/>
          </a:p>
          <a:p>
            <a:pPr marL="342900" indent="-342900">
              <a:buFontTx/>
              <a:buChar char="-"/>
            </a:pPr>
            <a:r>
              <a:rPr lang="en-US" b="1" smtClean="0"/>
              <a:t>Am Ende des Tages bitte…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einfach nur abmelden, </a:t>
            </a:r>
            <a:r>
              <a:rPr lang="en-US" smtClean="0"/>
              <a:t>nicht den PC ausschalten</a:t>
            </a:r>
            <a:r>
              <a:rPr lang="en-US" b="1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Ergebnisse sichern</a:t>
            </a:r>
            <a:r>
              <a:rPr lang="en-US" smtClean="0"/>
              <a:t> – wir können leider für nichts außerhalb von %HOME% garantieren.</a:t>
            </a:r>
          </a:p>
          <a:p>
            <a:pPr marL="692150" lvl="1" indent="-342900">
              <a:buFontTx/>
              <a:buChar char="-"/>
            </a:pPr>
            <a:endParaRPr lang="en-US" b="1"/>
          </a:p>
          <a:p>
            <a:pPr marL="342900" indent="-342900">
              <a:buFontTx/>
              <a:buChar char="-"/>
            </a:pPr>
            <a:r>
              <a:rPr lang="en-US" smtClean="0"/>
              <a:t>Beschreibung von </a:t>
            </a:r>
            <a:r>
              <a:rPr lang="en-US" b="1" smtClean="0"/>
              <a:t>Aufgabe 2.2 </a:t>
            </a:r>
            <a:r>
              <a:rPr lang="en-US" smtClean="0"/>
              <a:t>war </a:t>
            </a:r>
            <a:r>
              <a:rPr lang="en-US" b="1" smtClean="0"/>
              <a:t>fehlerhaft </a:t>
            </a:r>
            <a:r>
              <a:rPr lang="en-US" b="1" smtClean="0">
                <a:sym typeface="Wingdings" panose="05000000000000000000" pitchFamily="2" charset="2"/>
              </a:rPr>
              <a:t> Aktualisiert im Übungsblatt in GitHub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26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2-Nachmittag: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Orga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Nächster Praktikumstag: </a:t>
            </a:r>
            <a:r>
              <a:rPr lang="en-US" b="1" smtClean="0"/>
              <a:t>Montag </a:t>
            </a:r>
            <a:r>
              <a:rPr lang="en-US" b="1" smtClean="0">
                <a:sym typeface="Wingdings" panose="05000000000000000000" pitchFamily="2" charset="2"/>
              </a:rPr>
              <a:t></a:t>
            </a:r>
            <a:endParaRPr lang="en-US" b="1" smtClean="0"/>
          </a:p>
          <a:p>
            <a:endParaRPr lang="en-US" b="1"/>
          </a:p>
          <a:p>
            <a:r>
              <a:rPr lang="en-US" b="1" smtClean="0"/>
              <a:t>Änderungen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Bugfix für operator=</a:t>
            </a:r>
            <a:endParaRPr lang="en-US" smtClean="0"/>
          </a:p>
          <a:p>
            <a:pPr marL="692150" lvl="1" indent="-342900">
              <a:buFontTx/>
              <a:buChar char="-"/>
            </a:pPr>
            <a:r>
              <a:rPr lang="en-US" smtClean="0"/>
              <a:t>Man benötigt einen Rückgabewert, sodass eine Verkettung möglich wird.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Struktur für Klasse C:</a:t>
            </a:r>
            <a:br>
              <a:rPr lang="en-US" smtClean="0"/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 &amp;operator=(const C &amp;other) { 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/*…*/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return *this;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Bsp.:</a:t>
            </a:r>
            <a:br>
              <a:rPr lang="en-US" smtClean="0"/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 c1,c2,c3; c2 = c3 = c1;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N.B. Changelog online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https://github.com/Echtzeitsysteme/tud-cppp/blob/master/changelog.md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2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3: Rückschau und Warm Up </a:t>
            </a:r>
            <a:r>
              <a:rPr lang="en-US" smtClean="0"/>
              <a:t>(I)</a:t>
            </a:r>
            <a:endParaRPr lang="de-DE" alt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de-DE" altLang="de-DE" smtClean="0"/>
              <a:t>Was ist eigentlich der Typ von "*iP" im Folgenden?</a:t>
            </a:r>
            <a:br>
              <a:rPr lang="de-DE" altLang="de-DE" smtClean="0"/>
            </a:br>
            <a:r>
              <a:rPr lang="de-DE" altLang="de-DE" smtClean="0"/>
              <a:t/>
            </a:r>
            <a:br>
              <a:rPr lang="de-DE" altLang="de-DE" smtClean="0"/>
            </a:b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i = 3;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*iP = &amp;i;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*iP; // &lt;- Type?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&amp;iR = *iP;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i = *iP;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 smtClean="0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der Asterisk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das Ampersand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5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</a:t>
            </a:r>
            <a:r>
              <a:rPr lang="en-US" smtClean="0"/>
              <a:t>3: </a:t>
            </a:r>
            <a:r>
              <a:rPr lang="en-US" dirty="0" err="1"/>
              <a:t>Rückschau</a:t>
            </a:r>
            <a:r>
              <a:rPr lang="en-US" dirty="0"/>
              <a:t> und </a:t>
            </a:r>
            <a:r>
              <a:rPr lang="en-US"/>
              <a:t>Warm </a:t>
            </a:r>
            <a:r>
              <a:rPr lang="en-US" smtClean="0"/>
              <a:t>Up  (II)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504527"/>
          </a:xfrm>
        </p:spPr>
        <p:txBody>
          <a:bodyPr/>
          <a:lstStyle/>
          <a:p>
            <a:r>
              <a:rPr lang="en-US" b="1" dirty="0" smtClean="0"/>
              <a:t>Was </a:t>
            </a:r>
            <a:r>
              <a:rPr lang="en-US" b="1" dirty="0" err="1" smtClean="0"/>
              <a:t>ist</a:t>
            </a:r>
            <a:r>
              <a:rPr lang="en-US" b="1" dirty="0" smtClean="0"/>
              <a:t> </a:t>
            </a:r>
            <a:r>
              <a:rPr lang="en-US" b="1" dirty="0" err="1" smtClean="0"/>
              <a:t>hier</a:t>
            </a:r>
            <a:r>
              <a:rPr lang="en-US" b="1" dirty="0" smtClean="0"/>
              <a:t> </a:t>
            </a:r>
            <a:r>
              <a:rPr lang="en-US" b="1" dirty="0" err="1" smtClean="0"/>
              <a:t>verkehrt</a:t>
            </a:r>
            <a:r>
              <a:rPr lang="en-US" b="1" dirty="0" smtClean="0"/>
              <a:t>? Welches Problem </a:t>
            </a:r>
            <a:r>
              <a:rPr lang="en-US" b="1" dirty="0" err="1" smtClean="0"/>
              <a:t>wird</a:t>
            </a:r>
            <a:r>
              <a:rPr lang="en-US" b="1" dirty="0" smtClean="0"/>
              <a:t> </a:t>
            </a:r>
            <a:r>
              <a:rPr lang="en-US" b="1" err="1" smtClean="0"/>
              <a:t>auftreten</a:t>
            </a:r>
            <a:r>
              <a:rPr lang="en-US" b="1" smtClean="0"/>
              <a:t>?</a:t>
            </a:r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pPr eaLnBrk="1" hangingPunct="1">
              <a:spcBef>
                <a:spcPct val="0"/>
              </a:spcBef>
            </a:pPr>
            <a:endParaRPr lang="en-US" b="1" dirty="0"/>
          </a:p>
          <a:p>
            <a:endParaRPr lang="en-US" b="1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93240" y="1988840"/>
            <a:ext cx="8798348" cy="2088232"/>
            <a:chOff x="1306805" y="1988840"/>
            <a:chExt cx="7584783" cy="1800200"/>
          </a:xfrm>
        </p:grpSpPr>
        <p:sp>
          <p:nvSpPr>
            <p:cNvPr id="4" name="Gefaltete Ecke 3"/>
            <p:cNvSpPr/>
            <p:nvPr/>
          </p:nvSpPr>
          <p:spPr bwMode="auto">
            <a:xfrm>
              <a:off x="1306805" y="1988840"/>
              <a:ext cx="2502216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 main.cpp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include "functions.cpp"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main()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0;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5" name="Gefaltete Ecke 4"/>
            <p:cNvSpPr/>
            <p:nvPr/>
          </p:nvSpPr>
          <p:spPr bwMode="auto">
            <a:xfrm>
              <a:off x="6271084" y="1988840"/>
              <a:ext cx="2620504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//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functions.cpp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#include “functions.hpp”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-12;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sp>
          <p:nvSpPr>
            <p:cNvPr id="6" name="Gefaltete Ecke 5"/>
            <p:cNvSpPr/>
            <p:nvPr/>
          </p:nvSpPr>
          <p:spPr bwMode="auto">
            <a:xfrm>
              <a:off x="3923928" y="1988840"/>
              <a:ext cx="2232248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//functions.hpp</a:t>
              </a:r>
            </a:p>
            <a:p>
              <a:pPr algn="l">
                <a:buSzTx/>
              </a:pPr>
              <a:endParaRPr lang="en-US" sz="1400" dirty="0" smtClean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 smtClean="0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23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</a:t>
            </a:r>
            <a:r>
              <a:rPr lang="en-US" dirty="0" err="1" smtClean="0"/>
              <a:t>Rückschau</a:t>
            </a:r>
            <a:r>
              <a:rPr lang="en-US" dirty="0" smtClean="0"/>
              <a:t> und </a:t>
            </a:r>
            <a:r>
              <a:rPr lang="en-US" smtClean="0"/>
              <a:t>Warm Up (III)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Fragen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smtClean="0"/>
              <a:t>C++(11) legen (= weniger Fokus auf C)?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</a:t>
            </a:r>
            <a:r>
              <a:rPr lang="en-US" smtClean="0"/>
              <a:t>von Cypress / 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1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3 – Nachmittag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Welchem Raw Pointer entspricht der folgenden Ausdruck?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::shared_ptr&lt;</a:t>
            </a:r>
            <a:r>
              <a:rPr lang="en-US" b="1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&gt; nobody</a:t>
            </a: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indent="0">
              <a:buNone/>
            </a:pP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/>
              <a:t>In etwa "</a:t>
            </a:r>
            <a:r>
              <a:rPr lang="en-US" b="1"/>
              <a:t>nullptr</a:t>
            </a:r>
            <a:r>
              <a:rPr lang="en-US"/>
              <a:t>" (s. </a:t>
            </a:r>
            <a:r>
              <a:rPr lang="en-US" smtClean="0"/>
              <a:t>1&amp;2 </a:t>
            </a:r>
            <a:r>
              <a:rPr lang="en-US"/>
              <a:t>hier: </a:t>
            </a:r>
            <a:r>
              <a:rPr lang="en-US" sz="1200">
                <a:hlinkClick r:id="rId2"/>
              </a:rPr>
              <a:t>http://</a:t>
            </a:r>
            <a:r>
              <a:rPr lang="en-US" sz="1200" smtClean="0">
                <a:hlinkClick r:id="rId2"/>
              </a:rPr>
              <a:t>en.cppreference.com/w/cpp/memory/shared_ptr/shared_ptr</a:t>
            </a:r>
            <a:r>
              <a:rPr lang="en-US" sz="1200" smtClean="0"/>
              <a:t> </a:t>
            </a:r>
            <a:r>
              <a:rPr lang="en-US" smtClean="0"/>
              <a:t>)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smtClean="0"/>
              <a:t>Bugfix in </a:t>
            </a:r>
            <a:r>
              <a:rPr lang="en-US" b="1" smtClean="0"/>
              <a:t>Aufgabe 7.5</a:t>
            </a:r>
            <a:r>
              <a:rPr lang="en-US" smtClean="0"/>
              <a:t>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"</a:t>
            </a:r>
            <a:r>
              <a:rPr lang="en-US" b="1" smtClean="0"/>
              <a:t>List::end()</a:t>
            </a:r>
            <a:r>
              <a:rPr lang="en-US" smtClean="0"/>
              <a:t>" liefert einen ListIterator, der "</a:t>
            </a:r>
            <a:r>
              <a:rPr lang="en-US" b="1" smtClean="0"/>
              <a:t>hinter das Ende zeigt</a:t>
            </a:r>
            <a:r>
              <a:rPr lang="en-US" smtClean="0"/>
              <a:t>" </a:t>
            </a:r>
            <a:br>
              <a:rPr lang="en-US" smtClean="0"/>
            </a:br>
            <a:r>
              <a:rPr lang="en-US" smtClean="0"/>
              <a:t>(</a:t>
            </a:r>
            <a:r>
              <a:rPr lang="en-US" i="1" smtClean="0"/>
              <a:t>past-the end element</a:t>
            </a:r>
            <a:r>
              <a:rPr lang="en-US" smtClean="0"/>
              <a:t>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Genauer: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List::end()</a:t>
            </a:r>
            <a:r>
              <a:rPr lang="en-US" smtClean="0"/>
              <a:t> liefert denjenigen Iterator, den man nach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getSize()</a:t>
            </a:r>
            <a:r>
              <a:rPr lang="en-US" smtClean="0"/>
              <a:t> Aufrufen von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operator++</a:t>
            </a:r>
            <a:r>
              <a:rPr lang="en-US" smtClean="0"/>
              <a:t> auf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iter =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::begin()</a:t>
            </a:r>
            <a:r>
              <a:rPr lang="en-US" smtClean="0"/>
              <a:t> erhält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b="1" smtClean="0"/>
              <a:t>Schleifenabbruchbedingung</a:t>
            </a:r>
            <a:r>
              <a:rPr lang="en-US"/>
              <a:t>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"iter != list.end()"</a:t>
            </a:r>
          </a:p>
        </p:txBody>
      </p:sp>
    </p:spTree>
    <p:extLst>
      <p:ext uri="{BB962C8B-B14F-4D97-AF65-F5344CB8AC3E}">
        <p14:creationId xmlns:p14="http://schemas.microsoft.com/office/powerpoint/2010/main" val="59817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5: Anmerkungen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Bugfixes in den Folien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Right-Shift-Operator </a:t>
            </a:r>
            <a:r>
              <a:rPr lang="en-US" smtClean="0"/>
              <a:t>"respektiert" </a:t>
            </a:r>
            <a:r>
              <a:rPr lang="en-US" b="1" smtClean="0"/>
              <a:t>Vorzeichen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5 &gt;&gt; 2 </a:t>
            </a:r>
            <a:r>
              <a:rPr lang="en-US" smtClean="0"/>
              <a:t>	</a:t>
            </a:r>
            <a:r>
              <a:rPr lang="en-US" smtClean="0">
                <a:sym typeface="Wingdings" panose="05000000000000000000" pitchFamily="2" charset="2"/>
              </a:rPr>
              <a:t> auffüllen mit '0'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-5 &gt;&gt; 2 </a:t>
            </a:r>
            <a:r>
              <a:rPr lang="en-US" smtClean="0">
                <a:sym typeface="Wingdings" panose="05000000000000000000" pitchFamily="2" charset="2"/>
              </a:rPr>
              <a:t>	 auffüllen mit '1' (bei Zweierkomplementdarstellung)</a:t>
            </a:r>
          </a:p>
          <a:p>
            <a:pPr marL="881063" lvl="2" indent="-342900">
              <a:buFontTx/>
              <a:buChar char="-"/>
            </a:pPr>
            <a:endParaRPr lang="en-US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b="1" smtClean="0">
                <a:sym typeface="Wingdings" panose="05000000000000000000" pitchFamily="2" charset="2"/>
              </a:rPr>
              <a:t>Bugfixes in den Übungen</a:t>
            </a:r>
            <a:r>
              <a:rPr lang="en-US" smtClean="0">
                <a:sym typeface="Wingdings" panose="05000000000000000000" pitchFamily="2" charset="2"/>
              </a:rPr>
              <a:t>: Vorlage </a:t>
            </a:r>
            <a:r>
              <a:rPr lang="en-US" i="1" smtClean="0">
                <a:sym typeface="Wingdings" panose="05000000000000000000" pitchFamily="2" charset="2"/>
              </a:rPr>
              <a:t>button.c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void setBlueLed(uint8_t status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sym typeface="Wingdings" panose="05000000000000000000" pitchFamily="2" charset="2"/>
              </a:rPr>
              <a:t></a:t>
            </a:r>
            <a:br>
              <a:rPr lang="en-US" smtClean="0">
                <a:sym typeface="Wingdings" panose="05000000000000000000" pitchFamily="2" charset="2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tatic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void setBlueLED(uint8_t status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A 21.4: "Nullbyte am Ende überschreiben"</a:t>
            </a:r>
            <a:r>
              <a:rPr lang="en-US" smtClean="0"/>
              <a:t>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… klappt leider nicht </a:t>
            </a:r>
            <a:r>
              <a:rPr lang="en-US" smtClean="0">
                <a:sym typeface="Wingdings" panose="05000000000000000000" pitchFamily="2" charset="2"/>
              </a:rPr>
              <a:t></a:t>
            </a:r>
            <a:endParaRPr lang="en-US" smtClean="0"/>
          </a:p>
          <a:p>
            <a:pPr marL="692150" lvl="1" indent="-342900">
              <a:buFontTx/>
              <a:buChar char="-"/>
            </a:pPr>
            <a:r>
              <a:rPr lang="en-US" smtClean="0"/>
              <a:t>Denn: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mtClean="0"/>
              <a:t> liefert bei uns immer mit '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  <a:r>
              <a:rPr lang="en-US" smtClean="0"/>
              <a:t>' initialisierte Blöcke</a:t>
            </a:r>
            <a:br>
              <a:rPr lang="en-US" smtClean="0"/>
            </a:br>
            <a:r>
              <a:rPr lang="en-US" smtClean="0">
                <a:sym typeface="Wingdings" panose="05000000000000000000" pitchFamily="2" charset="2"/>
              </a:rPr>
              <a:t> Nach dem künstlich eingefügten Zeichen ist wieder ein </a:t>
            </a:r>
            <a:r>
              <a:rPr lang="en-US"/>
              <a:t>'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  <a:r>
              <a:rPr lang="en-US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50279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529</Words>
  <Application>Microsoft Office PowerPoint</Application>
  <PresentationFormat>Bildschirmpräsentation (4:3)</PresentationFormat>
  <Paragraphs>130</Paragraphs>
  <Slides>13</Slides>
  <Notes>4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13</vt:i4>
      </vt:variant>
    </vt:vector>
  </HeadingPairs>
  <TitlesOfParts>
    <vt:vector size="22" baseType="lpstr">
      <vt:lpstr>Arial</vt:lpstr>
      <vt:lpstr>Bradley Hand ITC</vt:lpstr>
      <vt:lpstr>Consolas</vt:lpstr>
      <vt:lpstr>Courier New</vt:lpstr>
      <vt:lpstr>Lucida Sans Unicode</vt:lpstr>
      <vt:lpstr>Stafford</vt:lpstr>
      <vt:lpstr>Times New Roman</vt:lpstr>
      <vt:lpstr>Wingdings</vt:lpstr>
      <vt:lpstr>FV_Vorlage_SE1_TUCD</vt:lpstr>
      <vt:lpstr>Programmierpraktikum C und C++</vt:lpstr>
      <vt:lpstr>Block 1</vt:lpstr>
      <vt:lpstr>Tag 1-Nachmittag: Anmerkungen</vt:lpstr>
      <vt:lpstr>Tag 2-Nachmittag: Anmerkungen</vt:lpstr>
      <vt:lpstr>Tag 3: Rückschau und Warm Up (I)</vt:lpstr>
      <vt:lpstr>Tag 3: Rückschau und Warm Up  (II) </vt:lpstr>
      <vt:lpstr>Tag 3: Rückschau und Warm Up (III)</vt:lpstr>
      <vt:lpstr>Tag 3 – Nachmittag</vt:lpstr>
      <vt:lpstr>Tag 5: Anmerkungen</vt:lpstr>
      <vt:lpstr>Tag 5: Evaluation und Gastvortrag</vt:lpstr>
      <vt:lpstr>Tag 5: Hinweise zur Klausur</vt:lpstr>
      <vt:lpstr>Tag 6: Evaluationsfragen</vt:lpstr>
      <vt:lpstr>Block 2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1096</cp:revision>
  <dcterms:created xsi:type="dcterms:W3CDTF">2008-08-19T13:25:11Z</dcterms:created>
  <dcterms:modified xsi:type="dcterms:W3CDTF">2017-09-07T10:30:48Z</dcterms:modified>
</cp:coreProperties>
</file>