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58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62" y="592428"/>
            <a:ext cx="10586434" cy="1790164"/>
          </a:xfrm>
        </p:spPr>
        <p:txBody>
          <a:bodyPr/>
          <a:lstStyle/>
          <a:p>
            <a:pPr algn="ctr"/>
            <a:r>
              <a:rPr lang="en-GB" sz="4000" dirty="0"/>
              <a:t>Smarter Reconciliation and Anomaly Detection Using Gen AI 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830" y="4327304"/>
            <a:ext cx="7823199" cy="237829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sz="2800" b="1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By: Data Sync Guardians</a:t>
            </a:r>
          </a:p>
          <a:p>
            <a:pPr algn="ctr"/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Date: 25-03-2025</a:t>
            </a:r>
          </a:p>
          <a:p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Team Members:</a:t>
            </a:r>
          </a:p>
          <a:p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Roopa M</a:t>
            </a:r>
          </a:p>
          <a:p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Swathi Dhanraj</a:t>
            </a:r>
          </a:p>
          <a:p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Gafoor Katika</a:t>
            </a:r>
          </a:p>
          <a:p>
            <a:r>
              <a:rPr lang="en-GB" sz="2000" b="1" dirty="0" smtClean="0">
                <a:solidFill>
                  <a:schemeClr val="accent4">
                    <a:lumMod val="75000"/>
                  </a:schemeClr>
                </a:solidFill>
                <a:latin typeface="Century" panose="02040604050505020304" pitchFamily="18" charset="0"/>
              </a:rPr>
              <a:t>Kannan Balasubramanian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1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86" y="1529525"/>
            <a:ext cx="8596668" cy="3880773"/>
          </a:xfrm>
        </p:spPr>
        <p:txBody>
          <a:bodyPr/>
          <a:lstStyle/>
          <a:p>
            <a:r>
              <a:rPr lang="en-GB" b="1" dirty="0"/>
              <a:t>Reduction</a:t>
            </a:r>
            <a:r>
              <a:rPr lang="en-GB" dirty="0"/>
              <a:t> in manual reconciliation </a:t>
            </a:r>
            <a:r>
              <a:rPr lang="en-GB" dirty="0" smtClean="0"/>
              <a:t>time</a:t>
            </a:r>
          </a:p>
          <a:p>
            <a:r>
              <a:rPr lang="en-GB" b="1" dirty="0"/>
              <a:t>Automated Detection</a:t>
            </a:r>
            <a:r>
              <a:rPr lang="en-GB" dirty="0"/>
              <a:t> reduces financial </a:t>
            </a:r>
            <a:r>
              <a:rPr lang="en-GB" dirty="0" smtClean="0"/>
              <a:t>risk</a:t>
            </a:r>
          </a:p>
          <a:p>
            <a:r>
              <a:rPr lang="en-IN" b="1" dirty="0"/>
              <a:t>Explainable AI</a:t>
            </a:r>
            <a:r>
              <a:rPr lang="en-IN" dirty="0"/>
              <a:t> improves </a:t>
            </a:r>
            <a:r>
              <a:rPr lang="en-IN" dirty="0" smtClean="0"/>
              <a:t>transparency</a:t>
            </a:r>
          </a:p>
          <a:p>
            <a:r>
              <a:rPr lang="en-GB" dirty="0" smtClean="0"/>
              <a:t>I</a:t>
            </a:r>
            <a:r>
              <a:rPr lang="en-IN" b="1" dirty="0" smtClean="0"/>
              <a:t>instant </a:t>
            </a:r>
            <a:r>
              <a:rPr lang="en-IN" b="1" dirty="0"/>
              <a:t>Email Alerts</a:t>
            </a:r>
            <a:r>
              <a:rPr lang="en-IN" dirty="0"/>
              <a:t> enable faster </a:t>
            </a:r>
            <a:r>
              <a:rPr lang="en-IN" dirty="0" smtClean="0"/>
              <a:t>resolution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Business Value:</a:t>
            </a:r>
            <a:r>
              <a:rPr lang="en-GB" dirty="0"/>
              <a:t> Improved compliance, efficiency, and reduced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16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IN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584775"/>
            <a:ext cx="929818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Financial reconciliation is critical for ensuring data integrity across multiple systems.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Challenges: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Manual effort, delayed anomaly detection, and complex matching rules.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AI-powered approach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automates reconciliation using: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 (ML) for anomaly detection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Generative AI for explanation and alerts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1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49" y="370449"/>
            <a:ext cx="10393940" cy="89564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Reconciliation </a:t>
            </a:r>
            <a:r>
              <a:rPr lang="en-IN" sz="2800" dirty="0" smtClean="0">
                <a:solidFill>
                  <a:srgbClr val="FF0000"/>
                </a:solidFill>
              </a:rPr>
              <a:t>Challenges and Solution Details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66092"/>
            <a:ext cx="10998852" cy="3030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Reconciliation Challenges:</a:t>
            </a:r>
          </a:p>
          <a:p>
            <a:pPr marL="0" indent="0">
              <a:buNone/>
            </a:pPr>
            <a:endParaRPr lang="en-GB" sz="2000" b="1" u="sng" dirty="0">
              <a:latin typeface="Century" panose="020406040505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Anomaly Detection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Delays in identifying discrepancies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Inconsistent Data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Differences in formats, missing values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Matching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Requires domain expertise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GB" sz="2400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Financial risk, compliance issues, and operational inefficiencies</a:t>
            </a:r>
          </a:p>
          <a:p>
            <a:pPr marL="0" indent="0">
              <a:buNone/>
            </a:pPr>
            <a:endParaRPr lang="en-GB" sz="2400" b="1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GB" sz="24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8130" y="2007497"/>
            <a:ext cx="83003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6658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GB" sz="4000" b="1" dirty="0">
                <a:solidFill>
                  <a:srgbClr val="FF0000"/>
                </a:solidFill>
                <a:latin typeface="Century" panose="02040604050505020304" pitchFamily="18" charset="0"/>
              </a:rPr>
              <a:t>Solution Details:</a:t>
            </a:r>
            <a:r>
              <a:rPr lang="en-GB" sz="4000" b="1" u="sng" dirty="0">
                <a:latin typeface="Century" panose="02040604050505020304" pitchFamily="18" charset="0"/>
              </a:rPr>
              <a:t/>
            </a:r>
            <a:br>
              <a:rPr lang="en-GB" sz="4000" b="1" u="sng" dirty="0">
                <a:latin typeface="Century" panose="02040604050505020304" pitchFamily="18" charset="0"/>
              </a:rPr>
            </a:br>
            <a:r>
              <a:rPr lang="en-GB" b="1" dirty="0">
                <a:solidFill>
                  <a:schemeClr val="accent2"/>
                </a:solidFill>
                <a:latin typeface="Century" panose="02040604050505020304" pitchFamily="18" charset="0"/>
              </a:rPr>
              <a:t/>
            </a:r>
            <a:br>
              <a:rPr lang="en-GB" b="1" dirty="0">
                <a:solidFill>
                  <a:schemeClr val="accent2"/>
                </a:solidFill>
                <a:latin typeface="Century" panose="020406040505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259"/>
            <a:ext cx="8596668" cy="3479855"/>
          </a:xfrm>
        </p:spPr>
        <p:txBody>
          <a:bodyPr/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Our AI Solution </a:t>
            </a:r>
            <a:r>
              <a:rPr lang="en-GB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GB" sz="2000" b="1" dirty="0" smtClean="0">
              <a:solidFill>
                <a:schemeClr val="accent2"/>
              </a:solidFill>
              <a:latin typeface="Century" panose="020406040505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historical &amp; current transaction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Calculate quantity &amp; price differences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Anomaly Detection: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Use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thresholds (mean,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deviation)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Apply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models (Isolation Forest, Z-score)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AI-Generated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Explanation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Alerts via Email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6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7846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Architecture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19" y="1477107"/>
            <a:ext cx="10534618" cy="4684542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tx1"/>
                </a:solidFill>
              </a:rPr>
              <a:t>Workflow Overview: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 </a:t>
            </a:r>
            <a:r>
              <a:rPr lang="en-GB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GL,IHUB,Trading</a:t>
            </a:r>
            <a:r>
              <a:rPr lang="en-GB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data-Catalyst and Impact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 data to numeric </a:t>
            </a:r>
            <a:r>
              <a:rPr lang="en-IN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Quantity &amp; Price differences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Anomaly Detection: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vs. Anomalous breaks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Pattern-based &amp; ML-driven detection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Alerts &amp; Reports: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notifications to Catalyst/Impact teams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anomalies to an Excel report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251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3218"/>
            <a:ext cx="8596668" cy="829994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Logic:</a:t>
            </a:r>
            <a:endParaRPr lang="en-IN" dirty="0">
              <a:solidFill>
                <a:srgbClr val="FF0000"/>
              </a:solidFill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3212"/>
            <a:ext cx="9381066" cy="5331655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Convert data to numeric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Quantity &amp; Price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differences for Trading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Amount difference for GL and IHUB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Anomaly Detection: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vs. Anomalous breaks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Pattern-based &amp; ML-driven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Alerts &amp; Reports</a:t>
            </a:r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Detect if it is anomaly or not in the current data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Email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notifications to Catalyst/Impact teams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anomalies to an Excel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78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4178"/>
            <a:ext cx="8596668" cy="909711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Sample Data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72457"/>
            <a:ext cx="11364612" cy="559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Case1:  GL v/s IHub reconciliation</a:t>
            </a:r>
          </a:p>
          <a:p>
            <a:pPr marL="0" indent="0">
              <a:buNone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Input:</a:t>
            </a:r>
          </a:p>
          <a:p>
            <a:pPr marL="0" indent="0">
              <a:buNone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Data: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Attaching the history data for the accounts.</a:t>
            </a:r>
          </a:p>
          <a:p>
            <a:pPr marL="0" indent="0">
              <a:buNone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 Data:</a:t>
            </a:r>
          </a:p>
          <a:p>
            <a:pPr marL="0" indent="0">
              <a:buNone/>
            </a:pPr>
            <a:endParaRPr lang="en-IN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90801"/>
              </p:ext>
            </p:extLst>
          </p:nvPr>
        </p:nvGraphicFramePr>
        <p:xfrm>
          <a:off x="1358276" y="2365828"/>
          <a:ext cx="7687250" cy="1062990"/>
        </p:xfrm>
        <a:graphic>
          <a:graphicData uri="http://schemas.openxmlformats.org/drawingml/2006/table">
            <a:tbl>
              <a:tblPr/>
              <a:tblGrid>
                <a:gridCol w="1921813"/>
                <a:gridCol w="1546286"/>
                <a:gridCol w="1877632"/>
                <a:gridCol w="2341519"/>
              </a:tblGrid>
              <a:tr h="17378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GL_balance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Ub_balance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Balance_diff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6161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13925.56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13594.49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19722.97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8696.85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60709"/>
              </p:ext>
            </p:extLst>
          </p:nvPr>
        </p:nvGraphicFramePr>
        <p:xfrm>
          <a:off x="5211185" y="3773714"/>
          <a:ext cx="2020963" cy="77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1185" y="3773714"/>
                        <a:ext cx="2020963" cy="770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85423"/>
              </p:ext>
            </p:extLst>
          </p:nvPr>
        </p:nvGraphicFramePr>
        <p:xfrm>
          <a:off x="1277814" y="4844577"/>
          <a:ext cx="8105337" cy="1143000"/>
        </p:xfrm>
        <a:graphic>
          <a:graphicData uri="http://schemas.openxmlformats.org/drawingml/2006/table">
            <a:tbl>
              <a:tblPr/>
              <a:tblGrid>
                <a:gridCol w="1330466"/>
                <a:gridCol w="1207923"/>
                <a:gridCol w="1260441"/>
                <a:gridCol w="1330466"/>
                <a:gridCol w="1260441"/>
                <a:gridCol w="1715600"/>
              </a:tblGrid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Gl_balance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Ub_balance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Balance_diff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Is_Anomaly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13925.56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13630.83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13594.49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19722.97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8696.85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9452.06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8690.35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0449"/>
            <a:ext cx="8596668" cy="656492"/>
          </a:xfrm>
        </p:spPr>
        <p:txBody>
          <a:bodyPr/>
          <a:lstStyle/>
          <a:p>
            <a:r>
              <a:rPr lang="en-GB" dirty="0" err="1" smtClean="0">
                <a:solidFill>
                  <a:srgbClr val="FF0000"/>
                </a:solidFill>
              </a:rPr>
              <a:t>Cont</a:t>
            </a:r>
            <a:r>
              <a:rPr lang="en-GB" dirty="0" smtClean="0">
                <a:solidFill>
                  <a:srgbClr val="FF0000"/>
                </a:solidFill>
              </a:rPr>
              <a:t>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0257"/>
            <a:ext cx="10898292" cy="5267152"/>
          </a:xfrm>
        </p:spPr>
        <p:txBody>
          <a:bodyPr/>
          <a:lstStyle/>
          <a:p>
            <a:pPr marL="0" indent="0">
              <a:buNone/>
            </a:pPr>
            <a:r>
              <a:rPr lang="en-GB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Case2:  Catalyst v/s Impact reconciliation</a:t>
            </a:r>
          </a:p>
          <a:p>
            <a:pPr marL="0" indent="0">
              <a:buNone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Find the anomaly and send the email notification to the respective source system.</a:t>
            </a:r>
          </a:p>
          <a:p>
            <a:pPr marL="0" indent="0">
              <a:buNone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Sample Data: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Current Data: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History Data: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IN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5634"/>
              </p:ext>
            </p:extLst>
          </p:nvPr>
        </p:nvGraphicFramePr>
        <p:xfrm>
          <a:off x="1085821" y="2991882"/>
          <a:ext cx="9449096" cy="730113"/>
        </p:xfrm>
        <a:graphic>
          <a:graphicData uri="http://schemas.openxmlformats.org/drawingml/2006/table">
            <a:tbl>
              <a:tblPr/>
              <a:tblGrid>
                <a:gridCol w="524950"/>
                <a:gridCol w="877650"/>
                <a:gridCol w="524950"/>
                <a:gridCol w="645251"/>
                <a:gridCol w="940535"/>
                <a:gridCol w="524950"/>
                <a:gridCol w="973344"/>
                <a:gridCol w="779222"/>
                <a:gridCol w="910459"/>
                <a:gridCol w="713605"/>
                <a:gridCol w="1115519"/>
                <a:gridCol w="918661"/>
              </a:tblGrid>
              <a:tr h="2433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Trade_ID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Inventory_Code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CUSIP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Settlement_Date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Buy/Sell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Catalyst_Quantity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Catalyst_Price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Impact_Quantity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Impact_Price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Quantity_Difference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Price_Difference</a:t>
                      </a:r>
                    </a:p>
                  </a:txBody>
                  <a:tcPr marL="7471" marR="7471" marT="747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337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T001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INV001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12345678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2025-03-01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2025-03-03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71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T002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INV002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87654321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2025-03-02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2025-03-04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48.75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48.75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71" marR="7471" marT="74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52298"/>
              </p:ext>
            </p:extLst>
          </p:nvPr>
        </p:nvGraphicFramePr>
        <p:xfrm>
          <a:off x="1071760" y="4405852"/>
          <a:ext cx="9554352" cy="1304114"/>
        </p:xfrm>
        <a:graphic>
          <a:graphicData uri="http://schemas.openxmlformats.org/drawingml/2006/table">
            <a:tbl>
              <a:tblPr/>
              <a:tblGrid>
                <a:gridCol w="419572"/>
                <a:gridCol w="470839"/>
                <a:gridCol w="470839"/>
                <a:gridCol w="1029962"/>
                <a:gridCol w="470839"/>
                <a:gridCol w="470839"/>
                <a:gridCol w="470839"/>
                <a:gridCol w="470839"/>
                <a:gridCol w="470839"/>
                <a:gridCol w="961299"/>
                <a:gridCol w="3847646"/>
              </a:tblGrid>
              <a:tr h="238396"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Trade_ID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Inventory_Code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CUSIP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Buy/Sell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Catalyst_Quantity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Catalyst_Price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Impact_Quantity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Impact_Price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Match_Status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6586" marR="6586" marT="658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12345678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details are perfectly matching between Catalyst and Impact.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12345678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101.4996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50.65595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102.9579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51.03391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 and Impact systems are in line with historical data.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12345678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98.37995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49.99992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95.93982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50.40734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 and Impact systems are in line with historical data.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12345678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95.35942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50.18085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100.4264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49.82095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Significant deviation detected between Catalyst and Impact systems.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87654321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Quantity_Break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Factor rounding is causing a minor delta in quantity, but other systems are in line.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87654321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201.8167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47.83448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188.8395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49.37907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Quantity_Break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Significant deviation detected between Catalyst and Impact systems.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87654321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197.2038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48.02277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198.4404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49.27649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Quantity_Break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 and Impact systems are in line with historical data.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11"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INV002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87654321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2024-11-01 00:00:00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194.3164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48.98964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189.7899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47.87578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Quantity_Break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 and Impact systems are in line with historical data.</a:t>
                      </a:r>
                    </a:p>
                  </a:txBody>
                  <a:tcPr marL="6586" marR="6586" marT="65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03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5" y="609600"/>
            <a:ext cx="11264647" cy="44547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Cont..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167619"/>
            <a:ext cx="11813288" cy="4873744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Output Data: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Email Notification for the Trade which is flagged as Anomaly.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20051"/>
              </p:ext>
            </p:extLst>
          </p:nvPr>
        </p:nvGraphicFramePr>
        <p:xfrm>
          <a:off x="464457" y="1758463"/>
          <a:ext cx="11464945" cy="1188615"/>
        </p:xfrm>
        <a:graphic>
          <a:graphicData uri="http://schemas.openxmlformats.org/drawingml/2006/table">
            <a:tbl>
              <a:tblPr/>
              <a:tblGrid>
                <a:gridCol w="430356"/>
                <a:gridCol w="430356"/>
                <a:gridCol w="430356"/>
                <a:gridCol w="600705"/>
                <a:gridCol w="746399"/>
                <a:gridCol w="591738"/>
                <a:gridCol w="528980"/>
                <a:gridCol w="591738"/>
                <a:gridCol w="672430"/>
                <a:gridCol w="591738"/>
                <a:gridCol w="611913"/>
                <a:gridCol w="636568"/>
                <a:gridCol w="788985"/>
                <a:gridCol w="3382327"/>
                <a:gridCol w="430356"/>
              </a:tblGrid>
              <a:tr h="43414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Trade_ID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Inventory_Code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CUSIP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Trade_Date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Settlement_Date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Buy/Sell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Catalyst_Quantity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Catalyst_Price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Impact_Quantity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Impact_Price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Quantity_Difference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Price_Difference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Match_Status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Anomaly</a:t>
                      </a:r>
                    </a:p>
                  </a:txBody>
                  <a:tcPr marL="5045" marR="5045" marT="50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330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T001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INV001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12345678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2025-03-01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2025-03-03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Match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 details are in line with historical data.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09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T002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INV002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87654321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2025-03-02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2025-03-04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48.75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48.75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Quantity_Break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⚠️ Sudden spike detected in Quantity. Historical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4.57, current delta: 120.0.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045" marR="5045" marT="50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3604491"/>
            <a:ext cx="11537516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978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743</Words>
  <Application>Microsoft Office PowerPoint</Application>
  <PresentationFormat>Widescreen</PresentationFormat>
  <Paragraphs>338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</vt:lpstr>
      <vt:lpstr>Trebuchet MS</vt:lpstr>
      <vt:lpstr>Wingdings</vt:lpstr>
      <vt:lpstr>Wingdings 3</vt:lpstr>
      <vt:lpstr>Facet</vt:lpstr>
      <vt:lpstr>Microsoft Excel Worksheet</vt:lpstr>
      <vt:lpstr>Smarter Reconciliation and Anomaly Detection Using Gen AI </vt:lpstr>
      <vt:lpstr>Overview</vt:lpstr>
      <vt:lpstr>Reconciliation Challenges and Solution Details</vt:lpstr>
      <vt:lpstr>Solution Details:  </vt:lpstr>
      <vt:lpstr>Architecture</vt:lpstr>
      <vt:lpstr>Logic:</vt:lpstr>
      <vt:lpstr>Sample Data</vt:lpstr>
      <vt:lpstr>Cont…</vt:lpstr>
      <vt:lpstr>Cont..</vt:lpstr>
      <vt:lpstr>Business Benefits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Smarter Reconciliation and Anomaly Detection Using Gen AI </dc:title>
  <dc:creator>Admin</dc:creator>
  <cp:lastModifiedBy>Admin</cp:lastModifiedBy>
  <cp:revision>24</cp:revision>
  <dcterms:created xsi:type="dcterms:W3CDTF">2025-03-25T09:05:21Z</dcterms:created>
  <dcterms:modified xsi:type="dcterms:W3CDTF">2025-03-25T11:30:19Z</dcterms:modified>
</cp:coreProperties>
</file>