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3366FF"/>
    <a:srgbClr val="0000CC"/>
    <a:srgbClr val="3399FF"/>
    <a:srgbClr val="D1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snapToGrid="0">
      <p:cViewPr varScale="1">
        <p:scale>
          <a:sx n="78" d="100"/>
          <a:sy n="78" d="100"/>
        </p:scale>
        <p:origin x="6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8D82-B45D-FE6B-970E-915576012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E09FFA-4ED9-80F4-0D2E-A9760374B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FF4E3A-BA0C-1FCC-093A-1D063902FBA9}"/>
              </a:ext>
            </a:extLst>
          </p:cNvPr>
          <p:cNvSpPr>
            <a:spLocks noGrp="1"/>
          </p:cNvSpPr>
          <p:nvPr>
            <p:ph type="dt" sz="half" idx="10"/>
          </p:nvPr>
        </p:nvSpPr>
        <p:spPr/>
        <p:txBody>
          <a:bodyPr/>
          <a:lstStyle/>
          <a:p>
            <a:fld id="{68CE7F48-EE91-44D8-86F0-540FD79F3985}" type="datetimeFigureOut">
              <a:rPr lang="en-IN" smtClean="0"/>
              <a:t>24-09-2024</a:t>
            </a:fld>
            <a:endParaRPr lang="en-IN"/>
          </a:p>
        </p:txBody>
      </p:sp>
      <p:sp>
        <p:nvSpPr>
          <p:cNvPr id="5" name="Footer Placeholder 4">
            <a:extLst>
              <a:ext uri="{FF2B5EF4-FFF2-40B4-BE49-F238E27FC236}">
                <a16:creationId xmlns:a16="http://schemas.microsoft.com/office/drawing/2014/main" id="{348042FE-E96D-5829-26AC-4DE51526A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FCDDC-FE10-673A-49BF-1FADEBDD9C74}"/>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71707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0BA5-79D8-BDEA-9713-F5CF7B2997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CB543C-50F5-83D8-2B5E-D93620B9ED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47138-CE00-7819-4C2E-0D1F7E6F313B}"/>
              </a:ext>
            </a:extLst>
          </p:cNvPr>
          <p:cNvSpPr>
            <a:spLocks noGrp="1"/>
          </p:cNvSpPr>
          <p:nvPr>
            <p:ph type="dt" sz="half" idx="10"/>
          </p:nvPr>
        </p:nvSpPr>
        <p:spPr/>
        <p:txBody>
          <a:bodyPr/>
          <a:lstStyle/>
          <a:p>
            <a:fld id="{68CE7F48-EE91-44D8-86F0-540FD79F3985}" type="datetimeFigureOut">
              <a:rPr lang="en-IN" smtClean="0"/>
              <a:t>24-09-2024</a:t>
            </a:fld>
            <a:endParaRPr lang="en-IN"/>
          </a:p>
        </p:txBody>
      </p:sp>
      <p:sp>
        <p:nvSpPr>
          <p:cNvPr id="5" name="Footer Placeholder 4">
            <a:extLst>
              <a:ext uri="{FF2B5EF4-FFF2-40B4-BE49-F238E27FC236}">
                <a16:creationId xmlns:a16="http://schemas.microsoft.com/office/drawing/2014/main" id="{DB3E3E8D-D4BD-5EFC-1661-D0026F2652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931147-AEEC-18E0-7021-BCC76542C70A}"/>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309094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5BFE8-1C1F-073C-428F-8755501C34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60A3A9-0594-6644-4879-02B95A5F7E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D75B7-5D42-8E52-6C25-F48C54B8301E}"/>
              </a:ext>
            </a:extLst>
          </p:cNvPr>
          <p:cNvSpPr>
            <a:spLocks noGrp="1"/>
          </p:cNvSpPr>
          <p:nvPr>
            <p:ph type="dt" sz="half" idx="10"/>
          </p:nvPr>
        </p:nvSpPr>
        <p:spPr/>
        <p:txBody>
          <a:bodyPr/>
          <a:lstStyle/>
          <a:p>
            <a:fld id="{68CE7F48-EE91-44D8-86F0-540FD79F3985}" type="datetimeFigureOut">
              <a:rPr lang="en-IN" smtClean="0"/>
              <a:t>24-09-2024</a:t>
            </a:fld>
            <a:endParaRPr lang="en-IN"/>
          </a:p>
        </p:txBody>
      </p:sp>
      <p:sp>
        <p:nvSpPr>
          <p:cNvPr id="5" name="Footer Placeholder 4">
            <a:extLst>
              <a:ext uri="{FF2B5EF4-FFF2-40B4-BE49-F238E27FC236}">
                <a16:creationId xmlns:a16="http://schemas.microsoft.com/office/drawing/2014/main" id="{6F1D9F83-1452-927D-A1CD-32E9153780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92A5F-4BBC-7D51-DE35-A7F8E84C619D}"/>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144432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8822-7FC0-7483-C482-26E5C3D25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2B0F4F-8BDD-28D6-4217-D85C3C7AC2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ED2DB7-CF3D-9FE9-1ABF-49A8002B87CA}"/>
              </a:ext>
            </a:extLst>
          </p:cNvPr>
          <p:cNvSpPr>
            <a:spLocks noGrp="1"/>
          </p:cNvSpPr>
          <p:nvPr>
            <p:ph type="dt" sz="half" idx="10"/>
          </p:nvPr>
        </p:nvSpPr>
        <p:spPr/>
        <p:txBody>
          <a:bodyPr/>
          <a:lstStyle/>
          <a:p>
            <a:fld id="{68CE7F48-EE91-44D8-86F0-540FD79F3985}" type="datetimeFigureOut">
              <a:rPr lang="en-IN" smtClean="0"/>
              <a:t>24-09-2024</a:t>
            </a:fld>
            <a:endParaRPr lang="en-IN"/>
          </a:p>
        </p:txBody>
      </p:sp>
      <p:sp>
        <p:nvSpPr>
          <p:cNvPr id="5" name="Footer Placeholder 4">
            <a:extLst>
              <a:ext uri="{FF2B5EF4-FFF2-40B4-BE49-F238E27FC236}">
                <a16:creationId xmlns:a16="http://schemas.microsoft.com/office/drawing/2014/main" id="{208F44A3-CCC6-92DB-35BB-3458D684F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75F1F-0999-BB42-A5F7-8F0251AC3FD1}"/>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264398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32D6-2E1D-CA94-2D59-3DA359DDFD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A86ABD-A817-2476-B51A-0F4E57EB9C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B4B78E-B3FA-4529-2261-41F614B7234E}"/>
              </a:ext>
            </a:extLst>
          </p:cNvPr>
          <p:cNvSpPr>
            <a:spLocks noGrp="1"/>
          </p:cNvSpPr>
          <p:nvPr>
            <p:ph type="dt" sz="half" idx="10"/>
          </p:nvPr>
        </p:nvSpPr>
        <p:spPr/>
        <p:txBody>
          <a:bodyPr/>
          <a:lstStyle/>
          <a:p>
            <a:fld id="{68CE7F48-EE91-44D8-86F0-540FD79F3985}" type="datetimeFigureOut">
              <a:rPr lang="en-IN" smtClean="0"/>
              <a:t>24-09-2024</a:t>
            </a:fld>
            <a:endParaRPr lang="en-IN"/>
          </a:p>
        </p:txBody>
      </p:sp>
      <p:sp>
        <p:nvSpPr>
          <p:cNvPr id="5" name="Footer Placeholder 4">
            <a:extLst>
              <a:ext uri="{FF2B5EF4-FFF2-40B4-BE49-F238E27FC236}">
                <a16:creationId xmlns:a16="http://schemas.microsoft.com/office/drawing/2014/main" id="{3DEBA776-05D1-6B2D-9436-101B17671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4F3BB-E217-6B4B-BBA1-3B019FC1D18A}"/>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63399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0CB0-E40C-AC2B-0FC4-48941E624D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556091-C717-02CF-E091-56497288C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BAD930-C373-4DD7-B1A6-562434A4E7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8A234C-D52D-B7AA-6380-6EB5ACCF8A6B}"/>
              </a:ext>
            </a:extLst>
          </p:cNvPr>
          <p:cNvSpPr>
            <a:spLocks noGrp="1"/>
          </p:cNvSpPr>
          <p:nvPr>
            <p:ph type="dt" sz="half" idx="10"/>
          </p:nvPr>
        </p:nvSpPr>
        <p:spPr/>
        <p:txBody>
          <a:bodyPr/>
          <a:lstStyle/>
          <a:p>
            <a:fld id="{68CE7F48-EE91-44D8-86F0-540FD79F3985}" type="datetimeFigureOut">
              <a:rPr lang="en-IN" smtClean="0"/>
              <a:t>24-09-2024</a:t>
            </a:fld>
            <a:endParaRPr lang="en-IN"/>
          </a:p>
        </p:txBody>
      </p:sp>
      <p:sp>
        <p:nvSpPr>
          <p:cNvPr id="6" name="Footer Placeholder 5">
            <a:extLst>
              <a:ext uri="{FF2B5EF4-FFF2-40B4-BE49-F238E27FC236}">
                <a16:creationId xmlns:a16="http://schemas.microsoft.com/office/drawing/2014/main" id="{C33026EB-4AE3-A200-0904-D2013639FE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4753DA-FD07-84A0-EAD7-71F8326E3615}"/>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265016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019D-1BA2-1C31-72BA-081B7286FE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352980-DBD4-6AFC-4709-6E3BA59CD5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711F7F-9B64-0130-80BA-E12F35B28C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3E10A7-1F9C-28C8-44A8-B320C11CA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89FCC-13FE-6E92-1592-6965A095B1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9793A0-AA34-6170-8AAF-D54AD48118A0}"/>
              </a:ext>
            </a:extLst>
          </p:cNvPr>
          <p:cNvSpPr>
            <a:spLocks noGrp="1"/>
          </p:cNvSpPr>
          <p:nvPr>
            <p:ph type="dt" sz="half" idx="10"/>
          </p:nvPr>
        </p:nvSpPr>
        <p:spPr/>
        <p:txBody>
          <a:bodyPr/>
          <a:lstStyle/>
          <a:p>
            <a:fld id="{68CE7F48-EE91-44D8-86F0-540FD79F3985}" type="datetimeFigureOut">
              <a:rPr lang="en-IN" smtClean="0"/>
              <a:t>24-09-2024</a:t>
            </a:fld>
            <a:endParaRPr lang="en-IN"/>
          </a:p>
        </p:txBody>
      </p:sp>
      <p:sp>
        <p:nvSpPr>
          <p:cNvPr id="8" name="Footer Placeholder 7">
            <a:extLst>
              <a:ext uri="{FF2B5EF4-FFF2-40B4-BE49-F238E27FC236}">
                <a16:creationId xmlns:a16="http://schemas.microsoft.com/office/drawing/2014/main" id="{2E865E52-B08E-AE42-FA07-7B49A79FF2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168C86-AA7E-D318-DF09-A6B006043CC1}"/>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34790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1290-FEB7-C2ED-64B0-96656EE62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D2B55F-A1C7-4334-C090-2805D1383E6A}"/>
              </a:ext>
            </a:extLst>
          </p:cNvPr>
          <p:cNvSpPr>
            <a:spLocks noGrp="1"/>
          </p:cNvSpPr>
          <p:nvPr>
            <p:ph type="dt" sz="half" idx="10"/>
          </p:nvPr>
        </p:nvSpPr>
        <p:spPr/>
        <p:txBody>
          <a:bodyPr/>
          <a:lstStyle/>
          <a:p>
            <a:fld id="{68CE7F48-EE91-44D8-86F0-540FD79F3985}" type="datetimeFigureOut">
              <a:rPr lang="en-IN" smtClean="0"/>
              <a:t>24-09-2024</a:t>
            </a:fld>
            <a:endParaRPr lang="en-IN"/>
          </a:p>
        </p:txBody>
      </p:sp>
      <p:sp>
        <p:nvSpPr>
          <p:cNvPr id="4" name="Footer Placeholder 3">
            <a:extLst>
              <a:ext uri="{FF2B5EF4-FFF2-40B4-BE49-F238E27FC236}">
                <a16:creationId xmlns:a16="http://schemas.microsoft.com/office/drawing/2014/main" id="{3D75EA52-2877-51A1-F24C-42122832CB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E54A49-89D6-5D79-5B7A-EF7A76E1AFE9}"/>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45906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7906FF-BAAE-1678-443F-FE8E328E39B5}"/>
              </a:ext>
            </a:extLst>
          </p:cNvPr>
          <p:cNvSpPr>
            <a:spLocks noGrp="1"/>
          </p:cNvSpPr>
          <p:nvPr>
            <p:ph type="dt" sz="half" idx="10"/>
          </p:nvPr>
        </p:nvSpPr>
        <p:spPr/>
        <p:txBody>
          <a:bodyPr/>
          <a:lstStyle/>
          <a:p>
            <a:fld id="{68CE7F48-EE91-44D8-86F0-540FD79F3985}" type="datetimeFigureOut">
              <a:rPr lang="en-IN" smtClean="0"/>
              <a:t>24-09-2024</a:t>
            </a:fld>
            <a:endParaRPr lang="en-IN"/>
          </a:p>
        </p:txBody>
      </p:sp>
      <p:sp>
        <p:nvSpPr>
          <p:cNvPr id="3" name="Footer Placeholder 2">
            <a:extLst>
              <a:ext uri="{FF2B5EF4-FFF2-40B4-BE49-F238E27FC236}">
                <a16:creationId xmlns:a16="http://schemas.microsoft.com/office/drawing/2014/main" id="{33BD7B8C-4D3B-97C7-92DE-FCEB773307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4F69B8-B5F8-0D89-DFDF-9E714EE2772E}"/>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107397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C5D0-8B79-1385-D183-A399B9DF1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63B546-2EB1-392F-F134-1DEF35405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35877F-E952-E1E1-A2DE-A3CF94268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241C5-690B-0792-9569-82D11CE47A62}"/>
              </a:ext>
            </a:extLst>
          </p:cNvPr>
          <p:cNvSpPr>
            <a:spLocks noGrp="1"/>
          </p:cNvSpPr>
          <p:nvPr>
            <p:ph type="dt" sz="half" idx="10"/>
          </p:nvPr>
        </p:nvSpPr>
        <p:spPr/>
        <p:txBody>
          <a:bodyPr/>
          <a:lstStyle/>
          <a:p>
            <a:fld id="{68CE7F48-EE91-44D8-86F0-540FD79F3985}" type="datetimeFigureOut">
              <a:rPr lang="en-IN" smtClean="0"/>
              <a:t>24-09-2024</a:t>
            </a:fld>
            <a:endParaRPr lang="en-IN"/>
          </a:p>
        </p:txBody>
      </p:sp>
      <p:sp>
        <p:nvSpPr>
          <p:cNvPr id="6" name="Footer Placeholder 5">
            <a:extLst>
              <a:ext uri="{FF2B5EF4-FFF2-40B4-BE49-F238E27FC236}">
                <a16:creationId xmlns:a16="http://schemas.microsoft.com/office/drawing/2014/main" id="{FBF1F280-A1F8-6240-6DA4-5061868BE9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72D396-BD34-ADEF-5D45-3B3012F7774B}"/>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42217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CC68-C2F2-E074-1AF2-B8F69A6A8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4823A0-3FBD-3D29-2140-713EB93E0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06BF4A-11EF-B6AC-1D44-D2572FC40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8B4DA-5F69-7D25-8ADA-9C987775B782}"/>
              </a:ext>
            </a:extLst>
          </p:cNvPr>
          <p:cNvSpPr>
            <a:spLocks noGrp="1"/>
          </p:cNvSpPr>
          <p:nvPr>
            <p:ph type="dt" sz="half" idx="10"/>
          </p:nvPr>
        </p:nvSpPr>
        <p:spPr/>
        <p:txBody>
          <a:bodyPr/>
          <a:lstStyle/>
          <a:p>
            <a:fld id="{68CE7F48-EE91-44D8-86F0-540FD79F3985}" type="datetimeFigureOut">
              <a:rPr lang="en-IN" smtClean="0"/>
              <a:t>24-09-2024</a:t>
            </a:fld>
            <a:endParaRPr lang="en-IN"/>
          </a:p>
        </p:txBody>
      </p:sp>
      <p:sp>
        <p:nvSpPr>
          <p:cNvPr id="6" name="Footer Placeholder 5">
            <a:extLst>
              <a:ext uri="{FF2B5EF4-FFF2-40B4-BE49-F238E27FC236}">
                <a16:creationId xmlns:a16="http://schemas.microsoft.com/office/drawing/2014/main" id="{28DB2F3A-D67C-8777-43F9-2CED871260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BFB588-D545-7EEA-EDB1-E40EBF21682A}"/>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2215057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789B1-7D9C-BB1E-6F7E-65ACB686C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BABF6D-D5C6-738C-8D63-7EA5647A6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D13FB1-EB09-DA7E-9206-57DC0CF60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E7F48-EE91-44D8-86F0-540FD79F3985}" type="datetimeFigureOut">
              <a:rPr lang="en-IN" smtClean="0"/>
              <a:t>24-09-2024</a:t>
            </a:fld>
            <a:endParaRPr lang="en-IN"/>
          </a:p>
        </p:txBody>
      </p:sp>
      <p:sp>
        <p:nvSpPr>
          <p:cNvPr id="5" name="Footer Placeholder 4">
            <a:extLst>
              <a:ext uri="{FF2B5EF4-FFF2-40B4-BE49-F238E27FC236}">
                <a16:creationId xmlns:a16="http://schemas.microsoft.com/office/drawing/2014/main" id="{B812E4BF-0FFE-2B81-0F46-ECC6B1622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571F61-64BE-11F0-E547-96E62758FD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F194E-60C1-48FC-B03A-0095B3227DDA}" type="slidenum">
              <a:rPr lang="en-IN" smtClean="0"/>
              <a:t>‹#›</a:t>
            </a:fld>
            <a:endParaRPr lang="en-IN"/>
          </a:p>
        </p:txBody>
      </p:sp>
    </p:spTree>
    <p:extLst>
      <p:ext uri="{BB962C8B-B14F-4D97-AF65-F5344CB8AC3E}">
        <p14:creationId xmlns:p14="http://schemas.microsoft.com/office/powerpoint/2010/main" val="1886448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51DC165-9079-0964-8E1A-81A10A6CF671}"/>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6676"/>
            <a:ext cx="12192000" cy="6851324"/>
          </a:xfrm>
          <a:prstGeom prst="rect">
            <a:avLst/>
          </a:prstGeom>
        </p:spPr>
      </p:pic>
      <p:sp>
        <p:nvSpPr>
          <p:cNvPr id="14" name="TextBox 13">
            <a:extLst>
              <a:ext uri="{FF2B5EF4-FFF2-40B4-BE49-F238E27FC236}">
                <a16:creationId xmlns:a16="http://schemas.microsoft.com/office/drawing/2014/main" id="{FE27AC88-67A0-BF0D-2FCC-8039EB57F740}"/>
              </a:ext>
            </a:extLst>
          </p:cNvPr>
          <p:cNvSpPr txBox="1"/>
          <p:nvPr/>
        </p:nvSpPr>
        <p:spPr>
          <a:xfrm>
            <a:off x="3014134" y="2902635"/>
            <a:ext cx="6163732" cy="369332"/>
          </a:xfrm>
          <a:prstGeom prst="rect">
            <a:avLst/>
          </a:prstGeom>
          <a:noFill/>
        </p:spPr>
        <p:txBody>
          <a:bodyPr wrap="square">
            <a:spAutoFit/>
          </a:bodyPr>
          <a:lstStyle/>
          <a:p>
            <a:endParaRPr lang="en-IN" dirty="0"/>
          </a:p>
        </p:txBody>
      </p:sp>
      <p:sp>
        <p:nvSpPr>
          <p:cNvPr id="16" name="TextBox 15">
            <a:extLst>
              <a:ext uri="{FF2B5EF4-FFF2-40B4-BE49-F238E27FC236}">
                <a16:creationId xmlns:a16="http://schemas.microsoft.com/office/drawing/2014/main" id="{943D267D-BC9D-272F-CC10-FC209AF1F9A4}"/>
              </a:ext>
            </a:extLst>
          </p:cNvPr>
          <p:cNvSpPr txBox="1"/>
          <p:nvPr/>
        </p:nvSpPr>
        <p:spPr>
          <a:xfrm>
            <a:off x="482328" y="224979"/>
            <a:ext cx="11506200" cy="369332"/>
          </a:xfrm>
          <a:prstGeom prst="rect">
            <a:avLst/>
          </a:prstGeom>
          <a:noFill/>
        </p:spPr>
        <p:txBody>
          <a:bodyPr wrap="square">
            <a:spAutoFit/>
          </a:bodyPr>
          <a:lstStyle/>
          <a:p>
            <a:r>
              <a:rPr lang="en-IN" b="1" dirty="0">
                <a:solidFill>
                  <a:srgbClr val="99CCFF"/>
                </a:solidFill>
              </a:rPr>
              <a:t>TITLE</a:t>
            </a:r>
            <a:r>
              <a:rPr lang="en-IN" b="1" i="1" dirty="0">
                <a:solidFill>
                  <a:srgbClr val="99CCFF"/>
                </a:solidFill>
              </a:rPr>
              <a:t>: </a:t>
            </a:r>
            <a:r>
              <a:rPr lang="en-IN" b="1" i="1" dirty="0">
                <a:solidFill>
                  <a:srgbClr val="99CCFF"/>
                </a:solidFill>
                <a:effectLst>
                  <a:outerShdw blurRad="38100" dist="38100" dir="2700000" algn="tl">
                    <a:srgbClr val="000000">
                      <a:alpha val="43137"/>
                    </a:srgbClr>
                  </a:outerShdw>
                </a:effectLst>
              </a:rPr>
              <a:t>ADVANCED Automated System for Detecting  Brain  </a:t>
            </a:r>
            <a:r>
              <a:rPr lang="en-IN" b="1" i="1" dirty="0" err="1">
                <a:solidFill>
                  <a:srgbClr val="99CCFF"/>
                </a:solidFill>
                <a:effectLst>
                  <a:outerShdw blurRad="38100" dist="38100" dir="2700000" algn="tl">
                    <a:srgbClr val="000000">
                      <a:alpha val="43137"/>
                    </a:srgbClr>
                  </a:outerShdw>
                </a:effectLst>
              </a:rPr>
              <a:t>Tumor</a:t>
            </a:r>
            <a:r>
              <a:rPr lang="en-IN" b="1" i="1" dirty="0">
                <a:solidFill>
                  <a:srgbClr val="99CCFF"/>
                </a:solidFill>
                <a:effectLst>
                  <a:outerShdw blurRad="38100" dist="38100" dir="2700000" algn="tl">
                    <a:srgbClr val="000000">
                      <a:alpha val="43137"/>
                    </a:srgbClr>
                  </a:outerShdw>
                </a:effectLst>
              </a:rPr>
              <a:t> Abnormalities in MRI Using machine learning</a:t>
            </a:r>
          </a:p>
        </p:txBody>
      </p:sp>
      <p:sp>
        <p:nvSpPr>
          <p:cNvPr id="18" name="TextBox 17">
            <a:extLst>
              <a:ext uri="{FF2B5EF4-FFF2-40B4-BE49-F238E27FC236}">
                <a16:creationId xmlns:a16="http://schemas.microsoft.com/office/drawing/2014/main" id="{75BE55B9-172C-A3B6-C9BA-E524369C2BF2}"/>
              </a:ext>
            </a:extLst>
          </p:cNvPr>
          <p:cNvSpPr txBox="1"/>
          <p:nvPr/>
        </p:nvSpPr>
        <p:spPr>
          <a:xfrm>
            <a:off x="482328" y="1997839"/>
            <a:ext cx="11506200" cy="2862322"/>
          </a:xfrm>
          <a:prstGeom prst="rect">
            <a:avLst/>
          </a:prstGeom>
          <a:noFill/>
        </p:spPr>
        <p:txBody>
          <a:bodyPr wrap="square">
            <a:spAutoFit/>
          </a:bodyPr>
          <a:lstStyle/>
          <a:p>
            <a:r>
              <a:rPr lang="en-IN" b="1" i="1" dirty="0">
                <a:solidFill>
                  <a:schemeClr val="accent5">
                    <a:lumMod val="50000"/>
                  </a:schemeClr>
                </a:solidFill>
              </a:rPr>
              <a:t>Dataset: </a:t>
            </a:r>
          </a:p>
          <a:p>
            <a:r>
              <a:rPr lang="en-IN" b="1" i="1" dirty="0">
                <a:solidFill>
                  <a:srgbClr val="99CCFF"/>
                </a:solidFill>
              </a:rPr>
              <a:t> </a:t>
            </a:r>
            <a:r>
              <a:rPr lang="en-IN" b="1" i="1" dirty="0">
                <a:solidFill>
                  <a:schemeClr val="accent5">
                    <a:lumMod val="50000"/>
                  </a:schemeClr>
                </a:solidFill>
              </a:rPr>
              <a:t>Utilizes  pituitary </a:t>
            </a:r>
            <a:r>
              <a:rPr lang="en-IN" b="1" i="1" dirty="0" err="1">
                <a:solidFill>
                  <a:schemeClr val="accent5">
                    <a:lumMod val="50000"/>
                  </a:schemeClr>
                </a:solidFill>
              </a:rPr>
              <a:t>tumor</a:t>
            </a:r>
            <a:r>
              <a:rPr lang="en-IN" b="1" i="1" dirty="0">
                <a:solidFill>
                  <a:schemeClr val="accent5">
                    <a:lumMod val="50000"/>
                  </a:schemeClr>
                </a:solidFill>
              </a:rPr>
              <a:t> MRI can images that publicly available  dataset form Kaggle for brain </a:t>
            </a:r>
            <a:r>
              <a:rPr lang="en-IN" b="1" i="1" dirty="0" err="1">
                <a:solidFill>
                  <a:schemeClr val="accent5">
                    <a:lumMod val="50000"/>
                  </a:schemeClr>
                </a:solidFill>
              </a:rPr>
              <a:t>tumor</a:t>
            </a:r>
            <a:r>
              <a:rPr lang="en-IN" b="1" i="1" dirty="0">
                <a:solidFill>
                  <a:schemeClr val="accent5">
                    <a:lumMod val="50000"/>
                  </a:schemeClr>
                </a:solidFill>
              </a:rPr>
              <a:t> These datasets are annotated by expert radiologists and provide a diverse range of abnormalities.</a:t>
            </a:r>
          </a:p>
          <a:p>
            <a:endParaRPr lang="en-IN" dirty="0">
              <a:solidFill>
                <a:schemeClr val="accent5">
                  <a:lumMod val="50000"/>
                </a:schemeClr>
              </a:solidFill>
            </a:endParaRPr>
          </a:p>
          <a:p>
            <a:endParaRPr lang="en-IN" dirty="0"/>
          </a:p>
          <a:p>
            <a:r>
              <a:rPr lang="en-US" b="1" i="1" dirty="0">
                <a:solidFill>
                  <a:schemeClr val="accent5">
                    <a:lumMod val="50000"/>
                  </a:schemeClr>
                </a:solidFill>
              </a:rPr>
              <a:t>Algorithms:</a:t>
            </a:r>
          </a:p>
          <a:p>
            <a:r>
              <a:rPr lang="en-US" b="1" i="1" dirty="0">
                <a:solidFill>
                  <a:schemeClr val="accent5">
                    <a:lumMod val="50000"/>
                  </a:schemeClr>
                </a:solidFill>
              </a:rPr>
              <a:t>	Support Vector Machines (SVM): Employed for classification by finding the optimal hyperplane that separates the data into different classes. Different kernels such as linear, radial basis function (RBF), and polynomial are evaluated for the best classification performance.</a:t>
            </a:r>
            <a:endParaRPr lang="en-IN" b="1" i="1" dirty="0">
              <a:solidFill>
                <a:schemeClr val="accent5">
                  <a:lumMod val="50000"/>
                </a:schemeClr>
              </a:solidFill>
            </a:endParaRPr>
          </a:p>
          <a:p>
            <a:endParaRPr lang="en-IN" dirty="0"/>
          </a:p>
        </p:txBody>
      </p:sp>
      <p:sp>
        <p:nvSpPr>
          <p:cNvPr id="20" name="TextBox 19">
            <a:extLst>
              <a:ext uri="{FF2B5EF4-FFF2-40B4-BE49-F238E27FC236}">
                <a16:creationId xmlns:a16="http://schemas.microsoft.com/office/drawing/2014/main" id="{DBB70938-0CC6-949B-FECD-9953C7A0F6DE}"/>
              </a:ext>
            </a:extLst>
          </p:cNvPr>
          <p:cNvSpPr txBox="1"/>
          <p:nvPr/>
        </p:nvSpPr>
        <p:spPr>
          <a:xfrm>
            <a:off x="9465185" y="5342506"/>
            <a:ext cx="2726815" cy="1200329"/>
          </a:xfrm>
          <a:prstGeom prst="rect">
            <a:avLst/>
          </a:prstGeom>
          <a:noFill/>
        </p:spPr>
        <p:txBody>
          <a:bodyPr wrap="square">
            <a:spAutoFit/>
          </a:bodyPr>
          <a:lstStyle/>
          <a:p>
            <a:r>
              <a:rPr lang="en-IN" b="1" dirty="0">
                <a:solidFill>
                  <a:srgbClr val="99CCFF"/>
                </a:solidFill>
              </a:rPr>
              <a:t>team names</a:t>
            </a:r>
          </a:p>
          <a:p>
            <a:r>
              <a:rPr lang="en-IN" b="1" dirty="0">
                <a:solidFill>
                  <a:srgbClr val="99CCFF"/>
                </a:solidFill>
              </a:rPr>
              <a:t>G Gagan-2320030115</a:t>
            </a:r>
          </a:p>
          <a:p>
            <a:r>
              <a:rPr lang="en-IN" b="1" dirty="0">
                <a:solidFill>
                  <a:srgbClr val="99CCFF"/>
                </a:solidFill>
              </a:rPr>
              <a:t>Sree vathsav-2320030078</a:t>
            </a:r>
          </a:p>
          <a:p>
            <a:r>
              <a:rPr lang="en-IN" b="1" dirty="0">
                <a:solidFill>
                  <a:srgbClr val="99CCFF"/>
                </a:solidFill>
              </a:rPr>
              <a:t>J chidruph-2320030107</a:t>
            </a:r>
          </a:p>
        </p:txBody>
      </p:sp>
    </p:spTree>
    <p:extLst>
      <p:ext uri="{BB962C8B-B14F-4D97-AF65-F5344CB8AC3E}">
        <p14:creationId xmlns:p14="http://schemas.microsoft.com/office/powerpoint/2010/main" val="856249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103</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Gagan Gudala</dc:creator>
  <cp:lastModifiedBy>rahul avula</cp:lastModifiedBy>
  <cp:revision>2</cp:revision>
  <dcterms:created xsi:type="dcterms:W3CDTF">2024-09-22T06:33:30Z</dcterms:created>
  <dcterms:modified xsi:type="dcterms:W3CDTF">2024-09-24T03:31:34Z</dcterms:modified>
</cp:coreProperties>
</file>