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0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>
    <p:randomBa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9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5DF7-ABC6-144E-B04F-5EFC761CB4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0287" y="1732359"/>
            <a:ext cx="10131425" cy="3393282"/>
          </a:xfrm>
        </p:spPr>
        <p:txBody>
          <a:bodyPr anchor="ctr">
            <a:noAutofit/>
          </a:bodyPr>
          <a:lstStyle/>
          <a:p>
            <a:pPr algn="ctr"/>
            <a:r>
              <a:rPr lang="en-US" sz="6600">
                <a:latin typeface="Amasis MT Pro Black" panose="02040A04050005020304" pitchFamily="18" charset="0"/>
              </a:rPr>
              <a:t>Heritage walk and crafts corner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979F645-B5B6-DC4D-A4C3-AD3E07E7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2" y="235743"/>
            <a:ext cx="1800226" cy="185724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B62703D-03DD-8E44-B53E-2B549828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903" y="235743"/>
            <a:ext cx="18002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525"/>
      </p:ext>
    </p:extLst>
  </p:cSld>
  <p:clrMapOvr>
    <a:masterClrMapping/>
  </p:clrMapOvr>
  <p:transition spd="slow"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0DD062E-0A2D-534C-8101-DDEAA6EB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978" y="2106348"/>
            <a:ext cx="4016676" cy="4370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FC2206-6107-D24C-9070-E4FC1160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2" y="345677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Hampi Bazaar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880D-7562-5D4F-8400-590E20D5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832996" cy="4370256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Also known as the Virupaksha Bazaar</a:t>
            </a:r>
          </a:p>
          <a:p>
            <a:r>
              <a:rPr lang="en-US">
                <a:latin typeface="Amasis MT Pro Black" panose="02040A04050005020304" pitchFamily="18" charset="0"/>
              </a:rPr>
              <a:t>Knick-knacks, souvenirs, cheap clothes and trinkets to remember your trip to Hampi 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65671"/>
      </p:ext>
    </p:extLst>
  </p:cSld>
  <p:clrMapOvr>
    <a:masterClrMapping/>
  </p:clrMapOvr>
  <p:transition spd="slow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19BFB08-6343-CC4D-9C85-08DE0F1A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77" y="2418981"/>
            <a:ext cx="4688925" cy="22780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9C21C2-9EC6-D74A-B283-C12E0699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36" y="198834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Hippie Island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EA0F-AE58-184F-99CE-28C0B168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9" y="2142067"/>
            <a:ext cx="6558358" cy="4106333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Virapapur Gadde or Hippie Island </a:t>
            </a:r>
          </a:p>
          <a:p>
            <a:r>
              <a:rPr lang="en-US">
                <a:latin typeface="Amasis MT Pro Black" panose="02040A04050005020304" pitchFamily="18" charset="0"/>
              </a:rPr>
              <a:t> a small island situated across the Tungabhadra river</a:t>
            </a:r>
          </a:p>
          <a:p>
            <a:r>
              <a:rPr lang="en-US">
                <a:latin typeface="Amasis MT Pro Black" panose="02040A04050005020304" pitchFamily="18" charset="0"/>
              </a:rPr>
              <a:t>It best place to stay as there are Lodges and hotels With dilicious food</a:t>
            </a:r>
          </a:p>
        </p:txBody>
      </p:sp>
    </p:spTree>
    <p:extLst>
      <p:ext uri="{BB962C8B-B14F-4D97-AF65-F5344CB8AC3E}">
        <p14:creationId xmlns:p14="http://schemas.microsoft.com/office/powerpoint/2010/main" val="683813083"/>
      </p:ext>
    </p:extLst>
  </p:cSld>
  <p:clrMapOvr>
    <a:masterClrMapping/>
  </p:clrMapOvr>
  <p:transition spd="slow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2C24EA-7CA8-B74E-82F2-E880EEF8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37" y="2089547"/>
            <a:ext cx="5430787" cy="36075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9D72B3-AFCC-414C-818E-5CD607A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8936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Queen’s Bath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43870-322E-8F48-B56F-42D764EC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30787" cy="4251589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Royal bath during the times of the Vijayanagara Empire</a:t>
            </a:r>
          </a:p>
          <a:p>
            <a:r>
              <a:rPr lang="en-US">
                <a:latin typeface="Amasis MT Pro Black" panose="02040A04050005020304" pitchFamily="18" charset="0"/>
              </a:rPr>
              <a:t>Over 500 years old</a:t>
            </a:r>
          </a:p>
          <a:p>
            <a:r>
              <a:rPr lang="en-US">
                <a:latin typeface="Amasis MT Pro Black" panose="02040A04050005020304" pitchFamily="18" charset="0"/>
              </a:rPr>
              <a:t>A notable design feature of the Royal Bath is that it has no ceiling</a:t>
            </a:r>
          </a:p>
          <a:p>
            <a:r>
              <a:rPr lang="en-US">
                <a:latin typeface="Amasis MT Pro Black" panose="02040A04050005020304" pitchFamily="18" charset="0"/>
              </a:rPr>
              <a:t>It was built in such a way that no outsiders</a:t>
            </a: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20855"/>
      </p:ext>
    </p:extLst>
  </p:cSld>
  <p:clrMapOvr>
    <a:masterClrMapping/>
  </p:clrMapOvr>
  <p:transition spd="slow"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7887C4B-7F9D-A849-91C3-018A030C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354" y="2571748"/>
            <a:ext cx="5207003" cy="29289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947499-19BF-1F41-9494-C20CC00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03609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Matanga Hill, Hampi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7370-F615-EC42-9B41-AFAC499B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43" y="2142067"/>
            <a:ext cx="6147592" cy="4412324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Highest point of Hampi </a:t>
            </a:r>
          </a:p>
          <a:p>
            <a:r>
              <a:rPr lang="en-US">
                <a:latin typeface="Amasis MT Pro Black" panose="02040A04050005020304" pitchFamily="18" charset="0"/>
              </a:rPr>
              <a:t>Best places to see a bird’s eye view of Hampi</a:t>
            </a: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1328"/>
      </p:ext>
    </p:extLst>
  </p:cSld>
  <p:clrMapOvr>
    <a:masterClrMapping/>
  </p:clrMapOvr>
  <p:transition spd="slow"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515336D-E8C9-8940-8D2A-171F3613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92" y="2142067"/>
            <a:ext cx="5460227" cy="40845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9B7CEF-80BA-3C46-A20A-78FD8664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80" y="120650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Elephant Stables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1149-5BA0-C343-9D81-B1C079B9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60227" cy="4323027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Shelters for royal elephants</a:t>
            </a:r>
          </a:p>
          <a:p>
            <a:r>
              <a:rPr lang="en-US">
                <a:latin typeface="Amasis MT Pro Black" panose="02040A04050005020304" pitchFamily="18" charset="0"/>
              </a:rPr>
              <a:t>Eleven domed chambers are seen here with a particularly decorated</a:t>
            </a:r>
          </a:p>
          <a:p>
            <a:r>
              <a:rPr lang="en-US">
                <a:latin typeface="Amasis MT Pro Black" panose="02040A04050005020304" pitchFamily="18" charset="0"/>
              </a:rPr>
              <a:t>15</a:t>
            </a:r>
            <a:r>
              <a:rPr lang="en-US" baseline="30000">
                <a:latin typeface="Amasis MT Pro Black" panose="02040A04050005020304" pitchFamily="18" charset="0"/>
              </a:rPr>
              <a:t>th</a:t>
            </a:r>
            <a:r>
              <a:rPr lang="en-US">
                <a:latin typeface="Amasis MT Pro Black" panose="02040A04050005020304" pitchFamily="18" charset="0"/>
              </a:rPr>
              <a:t> century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03405"/>
      </p:ext>
    </p:extLst>
  </p:cSld>
  <p:clrMapOvr>
    <a:masterClrMapping/>
  </p:clrMapOvr>
  <p:transition spd="slow"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E10EA7D-A211-7649-9B37-F7E639D2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82" y="1619382"/>
            <a:ext cx="6977062" cy="46467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C4ECAE-4738-EC40-9D95-7CA9585B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115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Monolith Bull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8CFA1-B1AE-9642-9800-EB752A65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25777" cy="42873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0280"/>
      </p:ext>
    </p:extLst>
  </p:cSld>
  <p:clrMapOvr>
    <a:masterClrMapping/>
  </p:clrMapOvr>
  <p:transition spd="slow"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74012C-D27F-5E4F-A717-EC7AFF76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28" y="1838325"/>
            <a:ext cx="4762500" cy="3181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98E5-DB90-FA49-B3A0-190070EA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34553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Zenana Enclosure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75DF-2D2E-2D41-B482-14C0E45A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43637" cy="4233730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An area for the Queen and her cohorts</a:t>
            </a:r>
          </a:p>
          <a:p>
            <a:r>
              <a:rPr lang="en-US">
                <a:latin typeface="Amasis MT Pro Black" panose="02040A04050005020304" pitchFamily="18" charset="0"/>
              </a:rPr>
              <a:t>The way from Basement of the Queen’s Palace</a:t>
            </a:r>
          </a:p>
          <a:p>
            <a:r>
              <a:rPr lang="en-US">
                <a:latin typeface="Amasis MT Pro Black" panose="02040A04050005020304" pitchFamily="18" charset="0"/>
              </a:rPr>
              <a:t>Three guard towers that ensured that no male was allowed to enter the premises besides the king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64653"/>
      </p:ext>
    </p:extLst>
  </p:cSld>
  <p:clrMapOvr>
    <a:masterClrMapping/>
  </p:clrMapOvr>
  <p:transition spd="slow"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FEFD033-BB50-D745-8904-9722FE3E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974" y="2189891"/>
            <a:ext cx="3212728" cy="432878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788C9-94EE-A848-ADC7-68A0AAE7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39327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Lakshmi Narasimha Temple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5CEC6-D1BE-0447-B127-E19A9AAD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54" y="2189891"/>
            <a:ext cx="7243762" cy="4328782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Narasimha sitting on SeshaNaag i.e. the seven-headed snake acting as a shelter to him.</a:t>
            </a:r>
          </a:p>
          <a:p>
            <a:r>
              <a:rPr lang="en-US">
                <a:latin typeface="Amasis MT Pro Black" panose="02040A04050005020304" pitchFamily="18" charset="0"/>
              </a:rPr>
              <a:t>Biggest monolith statue in Hampi.</a:t>
            </a:r>
          </a:p>
          <a:p>
            <a:r>
              <a:rPr lang="en-US">
                <a:latin typeface="Amasis MT Pro Black" panose="02040A04050005020304" pitchFamily="18" charset="0"/>
              </a:rPr>
              <a:t>1528 AD</a:t>
            </a:r>
          </a:p>
          <a:p>
            <a:r>
              <a:rPr lang="en-US">
                <a:latin typeface="Amasis MT Pro Black" panose="02040A04050005020304" pitchFamily="18" charset="0"/>
              </a:rPr>
              <a:t>Ruler - Krishnadevaraya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20315"/>
      </p:ext>
    </p:extLst>
  </p:cSld>
  <p:clrMapOvr>
    <a:masterClrMapping/>
  </p:clrMapOvr>
  <p:transition spd="slow"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F412A6-36A8-DD4B-B4F5-0D8B4C5D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8" y="2026443"/>
            <a:ext cx="4762500" cy="3590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E48BB5-75CA-3F48-9C00-82BBF69C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234553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Daroji Bear Sanctuary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ED25-7EF0-094F-91A5-C2764331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97215" cy="4305167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Conservation of these bears.</a:t>
            </a:r>
          </a:p>
          <a:p>
            <a:r>
              <a:rPr lang="en-US">
                <a:latin typeface="Amasis MT Pro Black" panose="02040A04050005020304" pitchFamily="18" charset="0"/>
              </a:rPr>
              <a:t>Approximately 120 sloth bears</a:t>
            </a:r>
          </a:p>
          <a:p>
            <a:r>
              <a:rPr lang="en-US">
                <a:latin typeface="Amasis MT Pro Black" panose="02040A04050005020304" pitchFamily="18" charset="0"/>
              </a:rPr>
              <a:t>Includes - Jackals, leopards and wild boars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36082"/>
      </p:ext>
    </p:extLst>
  </p:cSld>
  <p:clrMapOvr>
    <a:masterClrMapping/>
  </p:clrMapOvr>
  <p:transition spd="slow"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BF5FF94-095A-6D41-8966-E9BC9801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490853"/>
            <a:ext cx="4762500" cy="35718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537D17-B772-9845-ACBE-6D94AC3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6795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Old Palace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651F-FDD8-2C43-8C52-29969300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350793" cy="4269449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Also known as Gagan Palace</a:t>
            </a:r>
          </a:p>
          <a:p>
            <a:r>
              <a:rPr lang="en-US">
                <a:latin typeface="Amasis MT Pro Black" panose="02040A04050005020304" pitchFamily="18" charset="0"/>
              </a:rPr>
              <a:t>500+ years old</a:t>
            </a:r>
          </a:p>
          <a:p>
            <a:r>
              <a:rPr lang="en-US">
                <a:latin typeface="Amasis MT Pro Black" panose="02040A04050005020304" pitchFamily="18" charset="0"/>
              </a:rPr>
              <a:t>Destroyed during the Mughal raids</a:t>
            </a: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8064"/>
      </p:ext>
    </p:extLst>
  </p:cSld>
  <p:clrMapOvr>
    <a:masterClrMapping/>
  </p:clrMapOvr>
  <p:transition spd="slow"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F879-623B-9E41-A104-337260B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>
                <a:latin typeface="Amasis MT Pro Black" panose="02040A04050005020304" pitchFamily="18" charset="0"/>
              </a:rPr>
              <a:t>Hampi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E92B9A-4993-B647-9C60-36E47DCDFF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09" r="25609"/>
          <a:stretch/>
        </p:blipFill>
        <p:spPr>
          <a:xfrm>
            <a:off x="7839473" y="1143000"/>
            <a:ext cx="3822700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8DF1B-AF65-5343-AAB1-18DA8ED5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>
                <a:latin typeface="Amasis MT Pro Black" panose="02040A04050005020304" pitchFamily="18" charset="0"/>
              </a:rPr>
              <a:t>Where Stones Tell Stories In Silence</a:t>
            </a:r>
          </a:p>
        </p:txBody>
      </p:sp>
    </p:spTree>
    <p:extLst>
      <p:ext uri="{BB962C8B-B14F-4D97-AF65-F5344CB8AC3E}">
        <p14:creationId xmlns:p14="http://schemas.microsoft.com/office/powerpoint/2010/main" val="2524884790"/>
      </p:ext>
    </p:extLst>
  </p:cSld>
  <p:clrMapOvr>
    <a:masterClrMapping/>
  </p:clrMapOvr>
  <p:transition spd="slow"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819AEE-4F07-8F44-9A8A-A58C9F4D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8719"/>
            <a:ext cx="5796124" cy="25697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62E9C8-6DC1-7E4F-9E62-462E56B6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21" y="375047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Achyutraya Temple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D20C8-3C2F-CF4C-AE2A-D8D876BC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189933" cy="4340886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Also known as the Tiruvengalanatha Temple</a:t>
            </a:r>
          </a:p>
          <a:p>
            <a:r>
              <a:rPr lang="en-US">
                <a:latin typeface="Amasis MT Pro Black" panose="02040A04050005020304" pitchFamily="18" charset="0"/>
              </a:rPr>
              <a:t>Built in 1534 AD</a:t>
            </a:r>
          </a:p>
        </p:txBody>
      </p:sp>
    </p:spTree>
    <p:extLst>
      <p:ext uri="{BB962C8B-B14F-4D97-AF65-F5344CB8AC3E}">
        <p14:creationId xmlns:p14="http://schemas.microsoft.com/office/powerpoint/2010/main" val="4236420833"/>
      </p:ext>
    </p:extLst>
  </p:cSld>
  <p:clrMapOvr>
    <a:masterClrMapping/>
  </p:clrMapOvr>
  <p:transition spd="slow"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676703-E28B-704F-8C44-72E0B631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26" y="1812773"/>
            <a:ext cx="5180213" cy="32324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F42BC6-D3E5-2044-BC63-35A655FA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0031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Hazara Rama Temple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14BBE-504D-CB46-B5B9-C64B34F0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707855" cy="4465902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Dedicated to Lord Rama</a:t>
            </a:r>
          </a:p>
          <a:p>
            <a:r>
              <a:rPr lang="en-US">
                <a:latin typeface="Amasis MT Pro Black" panose="02040A04050005020304" pitchFamily="18" charset="0"/>
              </a:rPr>
              <a:t>15</a:t>
            </a:r>
            <a:r>
              <a:rPr lang="en-US" baseline="30000">
                <a:latin typeface="Amasis MT Pro Black" panose="02040A04050005020304" pitchFamily="18" charset="0"/>
              </a:rPr>
              <a:t>th</a:t>
            </a:r>
            <a:r>
              <a:rPr lang="en-US">
                <a:latin typeface="Amasis MT Pro Black" panose="02040A04050005020304" pitchFamily="18" charset="0"/>
              </a:rPr>
              <a:t> century</a:t>
            </a:r>
          </a:p>
          <a:p>
            <a:r>
              <a:rPr lang="en-US">
                <a:latin typeface="Amasis MT Pro Black" panose="02040A04050005020304" pitchFamily="18" charset="0"/>
              </a:rPr>
              <a:t>Several Bollywood and Kannada films are shooted.</a:t>
            </a: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64856"/>
      </p:ext>
    </p:extLst>
  </p:cSld>
  <p:clrMapOvr>
    <a:masterClrMapping/>
  </p:clrMapOvr>
  <p:transition spd="slow">
    <p:randomBa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2AD7277-15F4-334F-B665-70E1BD18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53" y="2195512"/>
            <a:ext cx="4762500" cy="3181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431819-7FFD-8342-A38F-78DB8ED4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32172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Archaeological Museum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C9B8E-434A-9D4D-A829-C9CD1363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65043" cy="4233730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Under taken by government</a:t>
            </a:r>
          </a:p>
          <a:p>
            <a:r>
              <a:rPr lang="en-US">
                <a:latin typeface="Amasis MT Pro Black" panose="02040A04050005020304" pitchFamily="18" charset="0"/>
              </a:rPr>
              <a:t>Exhibits sculptures and monument found during excavation.</a:t>
            </a:r>
          </a:p>
        </p:txBody>
      </p:sp>
    </p:spTree>
    <p:extLst>
      <p:ext uri="{BB962C8B-B14F-4D97-AF65-F5344CB8AC3E}">
        <p14:creationId xmlns:p14="http://schemas.microsoft.com/office/powerpoint/2010/main" val="989032689"/>
      </p:ext>
    </p:extLst>
  </p:cSld>
  <p:clrMapOvr>
    <a:masterClrMapping/>
  </p:clrMapOvr>
  <p:transition spd="slow">
    <p:randomBa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62AA1DF-FC5F-464A-AAD1-C61B1CDC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15" y="2130557"/>
            <a:ext cx="5135563" cy="34237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724652-5514-7E49-B50B-B5F24A73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8835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Kadalekalu Ganesh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4426-9E06-7D45-87A3-B598BB92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922168" cy="4323027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15 feet monolithic statue of Lord Ganesha</a:t>
            </a:r>
          </a:p>
          <a:p>
            <a:r>
              <a:rPr lang="en-US">
                <a:latin typeface="Amasis MT Pro Black" panose="02040A04050005020304" pitchFamily="18" charset="0"/>
              </a:rPr>
              <a:t>One of the largest in the world</a:t>
            </a:r>
          </a:p>
          <a:p>
            <a:r>
              <a:rPr lang="en-US">
                <a:latin typeface="Amasis MT Pro Black" panose="02040A04050005020304" pitchFamily="18" charset="0"/>
              </a:rPr>
              <a:t>Belly of the deity is chiselled to look like Kadalekalu (Bengal gram)</a:t>
            </a:r>
          </a:p>
          <a:p>
            <a:pPr marL="0" indent="0">
              <a:buNone/>
            </a:pPr>
            <a:endParaRPr lang="en-US">
              <a:latin typeface="Amasis MT Pro Black" panose="02040A04050005020304" pitchFamily="18" charset="0"/>
            </a:endParaRPr>
          </a:p>
          <a:p>
            <a:pPr marL="0" indent="0">
              <a:buNone/>
            </a:pPr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4379"/>
      </p:ext>
    </p:extLst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35D71D-466A-3746-B313-88751A21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706" y="2005541"/>
            <a:ext cx="4851092" cy="32451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5E4D2-4E20-C843-988B-54A534E9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375047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King’s 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ADCB-3A73-B64B-BFBA-DC15465D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154340" cy="4340886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Used to weigh the king with the royal jewels every year on special occasions. </a:t>
            </a:r>
          </a:p>
          <a:p>
            <a:r>
              <a:rPr lang="en-US">
                <a:latin typeface="Amasis MT Pro Black" panose="02040A04050005020304" pitchFamily="18" charset="0"/>
              </a:rPr>
              <a:t>The jewels were then donated to the temple priests</a:t>
            </a: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88222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19EFD0-9471-9B4E-8FB4-7467775A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53" y="2005542"/>
            <a:ext cx="5743663" cy="43077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C167A2-5621-3D44-A9EF-CA6364C9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5047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Riverside Ruins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3A0D-7491-044A-A396-3D878857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43699" cy="4340886"/>
          </a:xfrm>
        </p:spPr>
        <p:txBody>
          <a:bodyPr/>
          <a:lstStyle/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25735"/>
      </p:ext>
    </p:extLst>
  </p:cSld>
  <p:clrMapOvr>
    <a:masterClrMapping/>
  </p:clrMapOvr>
  <p:transition spd="slow">
    <p:randomBa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2F49A78-EAE8-5C4E-A47D-611A56BE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33" y="2130557"/>
            <a:ext cx="4660196" cy="34951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BDBBD3-6F9F-944F-80C4-2020D5E6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303609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Sasivekalu Ganesh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83BF3-5C6F-7443-BD59-E8CA8F4B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61496" cy="4412324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Monolithic statue of Lord Ganesha</a:t>
            </a:r>
          </a:p>
          <a:p>
            <a:r>
              <a:rPr lang="en-US">
                <a:latin typeface="Amasis MT Pro Black" panose="02040A04050005020304" pitchFamily="18" charset="0"/>
              </a:rPr>
              <a:t>8 feet tall</a:t>
            </a:r>
          </a:p>
          <a:p>
            <a:r>
              <a:rPr lang="en-US">
                <a:latin typeface="Amasis MT Pro Black" panose="02040A04050005020304" pitchFamily="18" charset="0"/>
              </a:rPr>
              <a:t>In the memory of a Vijayanagara King – King Narasimha II.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20522"/>
      </p:ext>
    </p:extLst>
  </p:cSld>
  <p:clrMapOvr>
    <a:masterClrMapping/>
  </p:clrMapOvr>
  <p:transition spd="slow">
    <p:randomBa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D89465-6FC4-B047-91B7-16843E72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64" y="2076978"/>
            <a:ext cx="4941862" cy="32986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766162-BA85-2643-B2FF-8F3FCD1D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51" y="270271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Hampi Utsav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4776E-9B6A-C24A-BE5F-3E9B9184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8520"/>
            <a:ext cx="5922168" cy="4055136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Happens every November</a:t>
            </a:r>
          </a:p>
          <a:p>
            <a:r>
              <a:rPr lang="en-US">
                <a:latin typeface="Amasis MT Pro Black" panose="02040A04050005020304" pitchFamily="18" charset="0"/>
              </a:rPr>
              <a:t> also known as the Vijaya Utsav</a:t>
            </a:r>
          </a:p>
          <a:p>
            <a:r>
              <a:rPr lang="en-US">
                <a:latin typeface="Amasis MT Pro Black" panose="02040A04050005020304" pitchFamily="18" charset="0"/>
              </a:rPr>
              <a:t>Largest celebrations of the ancient Vijayanagar empire now Hampi.</a:t>
            </a:r>
          </a:p>
          <a:p>
            <a:r>
              <a:rPr lang="en-US">
                <a:latin typeface="Amasis MT Pro Black" panose="02040A04050005020304" pitchFamily="18" charset="0"/>
              </a:rPr>
              <a:t>Janapada Kalavahini, a concert of folk songs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3465"/>
      </p:ext>
    </p:extLst>
  </p:cSld>
  <p:clrMapOvr>
    <a:masterClrMapping/>
  </p:clrMapOvr>
  <p:transition spd="slow">
    <p:randomBa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496A39-625D-E74F-91FC-BC9E46A0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751" y="2085974"/>
            <a:ext cx="4089130" cy="30575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F7B09D-AD28-8541-932B-3D75126B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16694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Shopping in Hampi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E6A8-2723-174D-8DC9-DA9BFE7F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493668" cy="4251589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Stone carvings by local artists</a:t>
            </a:r>
          </a:p>
          <a:p>
            <a:r>
              <a:rPr lang="en-US">
                <a:latin typeface="Amasis MT Pro Black" panose="02040A04050005020304" pitchFamily="18" charset="0"/>
              </a:rPr>
              <a:t>Leather crafts</a:t>
            </a:r>
          </a:p>
          <a:p>
            <a:r>
              <a:rPr lang="en-US">
                <a:latin typeface="Amasis MT Pro Black" panose="02040A04050005020304" pitchFamily="18" charset="0"/>
              </a:rPr>
              <a:t>Musical instruments</a:t>
            </a:r>
          </a:p>
          <a:p>
            <a:r>
              <a:rPr lang="en-US">
                <a:latin typeface="Amasis MT Pro Black" panose="02040A04050005020304" pitchFamily="18" charset="0"/>
              </a:rPr>
              <a:t>etc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17349"/>
      </p:ext>
    </p:extLst>
  </p:cSld>
  <p:clrMapOvr>
    <a:masterClrMapping/>
  </p:clrMapOvr>
  <p:transition spd="slow">
    <p:randomBa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AEB5-D7F0-E347-A759-1A55E28E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99824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5244362"/>
      </p:ext>
    </p:extLst>
  </p:cSld>
  <p:clrMapOvr>
    <a:masterClrMapping/>
  </p:clrMapOvr>
  <p:transition spd="slow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6462C-5F5A-7A4A-91B6-A122320B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85557-5A45-5641-A462-D08EDB5D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latin typeface="Amasis MT Pro Black" panose="02040A04050005020304" pitchFamily="18" charset="0"/>
              </a:rPr>
              <a:t>Hampi was the capital of the Vijayanagara Empire in the 14</a:t>
            </a:r>
            <a:r>
              <a:rPr lang="en-US" sz="2800" baseline="30000">
                <a:latin typeface="Amasis MT Pro Black" panose="02040A04050005020304" pitchFamily="18" charset="0"/>
              </a:rPr>
              <a:t>th</a:t>
            </a:r>
            <a:r>
              <a:rPr lang="en-US" sz="2800">
                <a:latin typeface="Amasis MT Pro Black" panose="02040A04050005020304" pitchFamily="18" charset="0"/>
              </a:rPr>
              <a:t> century</a:t>
            </a:r>
          </a:p>
          <a:p>
            <a:r>
              <a:rPr lang="en-US" sz="2800">
                <a:latin typeface="Amasis MT Pro Black" panose="02040A04050005020304" pitchFamily="18" charset="0"/>
              </a:rPr>
              <a:t>Portuguese, say that Hampi was a prosperous, wealthy and grand city</a:t>
            </a:r>
          </a:p>
          <a:p>
            <a:r>
              <a:rPr lang="en-US" sz="2800">
                <a:latin typeface="Amasis MT Pro Black" panose="02040A04050005020304" pitchFamily="18" charset="0"/>
              </a:rPr>
              <a:t>City near the Tungabhadra River</a:t>
            </a:r>
          </a:p>
          <a:p>
            <a:r>
              <a:rPr lang="en-US" sz="2800" b="0" i="0">
                <a:effectLst/>
                <a:latin typeface="Amasis MT Pro Black" panose="02040A04050005020304" pitchFamily="18" charset="0"/>
              </a:rPr>
              <a:t>numerous temples, farms and trading markets</a:t>
            </a:r>
            <a:endParaRPr lang="en-US" sz="280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73373"/>
      </p:ext>
    </p:extLst>
  </p:cSld>
  <p:clrMapOvr>
    <a:masterClrMapping/>
  </p:clrMapOvr>
  <p:transition spd="slow">
    <p:randomBa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1E2157-54B6-F646-B381-176D62CE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965532" y="9905580"/>
            <a:ext cx="392906" cy="1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01841"/>
      </p:ext>
    </p:extLst>
  </p:cSld>
  <p:clrMapOvr>
    <a:masterClrMapping/>
  </p:clrMapOvr>
  <p:transition spd="slow"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2D18-50D7-5249-83E0-B17F23D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45B9-3199-734A-88BB-61FF551A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17" y="2714625"/>
            <a:ext cx="10131425" cy="4433887"/>
          </a:xfrm>
        </p:spPr>
        <p:txBody>
          <a:bodyPr>
            <a:normAutofit/>
          </a:bodyPr>
          <a:lstStyle/>
          <a:p>
            <a:r>
              <a:rPr lang="en-US" sz="3000">
                <a:latin typeface="Amasis MT Pro Black" panose="02040A04050005020304" pitchFamily="18" charset="0"/>
              </a:rPr>
              <a:t>1500 CE, Hampi-Vijayanagara was the world’s second-largest medieval-era city after Beijing</a:t>
            </a:r>
          </a:p>
          <a:p>
            <a:r>
              <a:rPr lang="en-US" sz="3000">
                <a:latin typeface="Amasis MT Pro Black" panose="02040A04050005020304" pitchFamily="18" charset="0"/>
              </a:rPr>
              <a:t>Beijing-( the capital of the People’s Republic of China.)</a:t>
            </a:r>
          </a:p>
          <a:p>
            <a:r>
              <a:rPr lang="en-US" sz="3000">
                <a:latin typeface="Amasis MT Pro Black" panose="02040A04050005020304" pitchFamily="18" charset="0"/>
              </a:rPr>
              <a:t>Probably India’s richest at that time, attracting traders from Persia and Portugal</a:t>
            </a:r>
          </a:p>
          <a:p>
            <a:r>
              <a:rPr lang="en-US" sz="3000">
                <a:latin typeface="Amasis MT Pro Black" panose="02040A04050005020304" pitchFamily="18" charset="0"/>
              </a:rPr>
              <a:t>Located in Karnataka near the modern-era city of Hosapete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6018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A91-9BE5-0142-97DC-E6B65DB2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D83E-5F71-E448-AA4F-F810C45E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masis MT Pro Black" panose="02040A04050005020304" pitchFamily="18" charset="0"/>
              </a:rPr>
              <a:t>The Ramayana and the Puranas of Hinduism as Pampaa Devi Tirtha Kshetra</a:t>
            </a:r>
          </a:p>
        </p:txBody>
      </p:sp>
    </p:spTree>
    <p:extLst>
      <p:ext uri="{BB962C8B-B14F-4D97-AF65-F5344CB8AC3E}">
        <p14:creationId xmlns:p14="http://schemas.microsoft.com/office/powerpoint/2010/main" val="2467090163"/>
      </p:ext>
    </p:extLst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1F0F8B6-0315-784A-89BB-D9F354C5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56" y="2041352"/>
            <a:ext cx="5076759" cy="27752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455920-53C8-B64B-940B-952C3B58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7" y="38100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Virupaksha Temple, Hampi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1A93-BFD8-9A4B-95A1-4C1C8D06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082902" cy="4394464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Built -7</a:t>
            </a:r>
            <a:r>
              <a:rPr lang="en-US" baseline="30000">
                <a:latin typeface="Amasis MT Pro Black" panose="02040A04050005020304" pitchFamily="18" charset="0"/>
              </a:rPr>
              <a:t>th</a:t>
            </a:r>
            <a:r>
              <a:rPr lang="en-US">
                <a:latin typeface="Amasis MT Pro Black" panose="02040A04050005020304" pitchFamily="18" charset="0"/>
              </a:rPr>
              <a:t> century.</a:t>
            </a:r>
          </a:p>
          <a:p>
            <a:r>
              <a:rPr lang="en-US">
                <a:latin typeface="Amasis MT Pro Black" panose="02040A04050005020304" pitchFamily="18" charset="0"/>
              </a:rPr>
              <a:t>UNESCO -World Heritage site.</a:t>
            </a:r>
          </a:p>
          <a:p>
            <a:r>
              <a:rPr lang="en-US">
                <a:latin typeface="Amasis MT Pro Black" panose="02040A04050005020304" pitchFamily="18" charset="0"/>
              </a:rPr>
              <a:t>One of the forms of Lord Shiva called Lord Virupaksha</a:t>
            </a:r>
          </a:p>
          <a:p>
            <a:r>
              <a:rPr lang="en-US">
                <a:latin typeface="Amasis MT Pro Black" panose="02040A04050005020304" pitchFamily="18" charset="0"/>
              </a:rPr>
              <a:t> sculptures – depict mythological stories of numerous Gods and Goddesses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68101"/>
      </p:ext>
    </p:extLst>
  </p:cSld>
  <p:clrMapOvr>
    <a:masterClrMapping/>
  </p:clrMapOvr>
  <p:transition spd="slow"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1E5682-1340-1040-A247-15AEF3DC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36" y="1634546"/>
            <a:ext cx="4785211" cy="35889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A671A9-164B-8E49-8D6B-C4FDE6E4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2" y="178279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Vithala Temple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B8FC-9AB8-4440-B9AA-9DFE59BA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53" y="2142067"/>
            <a:ext cx="6399611" cy="4287308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16</a:t>
            </a:r>
            <a:r>
              <a:rPr lang="en-US" baseline="30000">
                <a:latin typeface="Amasis MT Pro Black" panose="02040A04050005020304" pitchFamily="18" charset="0"/>
              </a:rPr>
              <a:t>th</a:t>
            </a:r>
            <a:r>
              <a:rPr lang="en-US">
                <a:latin typeface="Amasis MT Pro Black" panose="02040A04050005020304" pitchFamily="18" charset="0"/>
              </a:rPr>
              <a:t> century </a:t>
            </a:r>
          </a:p>
          <a:p>
            <a:r>
              <a:rPr lang="en-US">
                <a:latin typeface="Amasis MT Pro Black" panose="02040A04050005020304" pitchFamily="18" charset="0"/>
              </a:rPr>
              <a:t> stone chariot - iconic symbol of the architecture of Hampi</a:t>
            </a:r>
          </a:p>
          <a:p>
            <a:r>
              <a:rPr lang="en-US">
                <a:latin typeface="Amasis MT Pro Black" panose="02040A04050005020304" pitchFamily="18" charset="0"/>
              </a:rPr>
              <a:t>Carvings on the walls/pillars of these structures depict various gods in different forms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91540"/>
      </p:ext>
    </p:extLst>
  </p:cSld>
  <p:clrMapOvr>
    <a:masterClrMapping/>
  </p:clrMapOvr>
  <p:transition spd="slow"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A951BA-973B-A745-BFC3-07D6334A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858" y="1971228"/>
            <a:ext cx="3887391" cy="29155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EE4240-645D-4748-AD8F-39333734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95" y="163115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Lotus Palace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A6F3F-15DF-114F-8ABB-7A96A21F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6"/>
            <a:ext cx="6779418" cy="4106333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Looks like a lotus in bloom</a:t>
            </a:r>
          </a:p>
          <a:p>
            <a:r>
              <a:rPr lang="en-US">
                <a:latin typeface="Amasis MT Pro Black" panose="02040A04050005020304" pitchFamily="18" charset="0"/>
              </a:rPr>
              <a:t>Palace was the designated area for the royal women of the Vijayanagara Empire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61000"/>
      </p:ext>
    </p:extLst>
  </p:cSld>
  <p:clrMapOvr>
    <a:masterClrMapping/>
  </p:clrMapOvr>
  <p:transition spd="slow"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7A3AF6-8364-484A-8DA8-F928D15C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93" y="1735005"/>
            <a:ext cx="4517320" cy="338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B275D0-C36F-9049-A7BD-4DB7CFE7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2875"/>
            <a:ext cx="10131425" cy="1456267"/>
          </a:xfrm>
        </p:spPr>
        <p:txBody>
          <a:bodyPr/>
          <a:lstStyle/>
          <a:p>
            <a:pPr algn="ctr"/>
            <a:r>
              <a:rPr lang="en-US">
                <a:latin typeface="Amasis MT Pro Black" panose="02040A04050005020304" pitchFamily="18" charset="0"/>
              </a:rPr>
              <a:t>Yantrodharaka Hanuman Temple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D8498-E102-1147-9755-7C4DDFA4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7" y="2142067"/>
            <a:ext cx="6606867" cy="4323027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Known as the Monkey Temple is present inside a cave</a:t>
            </a:r>
          </a:p>
          <a:p>
            <a:r>
              <a:rPr lang="en-US">
                <a:latin typeface="Amasis MT Pro Black" panose="02040A04050005020304" pitchFamily="18" charset="0"/>
              </a:rPr>
              <a:t>500 years old</a:t>
            </a:r>
          </a:p>
          <a:p>
            <a:r>
              <a:rPr lang="en-US">
                <a:latin typeface="Amasis MT Pro Black" panose="02040A04050005020304" pitchFamily="18" charset="0"/>
              </a:rPr>
              <a:t>Dedicated to Lord Hanuman</a:t>
            </a:r>
          </a:p>
          <a:p>
            <a:r>
              <a:rPr lang="en-US">
                <a:latin typeface="Amasis MT Pro Black" panose="02040A04050005020304" pitchFamily="18" charset="0"/>
              </a:rPr>
              <a:t>Ideal installed – Sri Vyasaraja, </a:t>
            </a:r>
          </a:p>
          <a:p>
            <a:pPr marL="0" indent="0">
              <a:buNone/>
            </a:pPr>
            <a:r>
              <a:rPr lang="en-US">
                <a:latin typeface="Amasis MT Pro Black" panose="02040A04050005020304" pitchFamily="18" charset="0"/>
              </a:rPr>
              <a:t>who was the Rajaguru of the Vijayanagara Kingdom and a Dwaita philosopher</a:t>
            </a:r>
          </a:p>
          <a:p>
            <a:endParaRPr lang="en-US">
              <a:latin typeface="Amasis MT Pro Black" panose="02040A04050005020304" pitchFamily="18" charset="0"/>
            </a:endParaRPr>
          </a:p>
          <a:p>
            <a:endParaRPr 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50998"/>
      </p:ext>
    </p:extLst>
  </p:cSld>
  <p:clrMapOvr>
    <a:masterClrMapping/>
  </p:clrMapOvr>
  <p:transition spd="slow">
    <p:randomBa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Celestial</vt:lpstr>
      <vt:lpstr>Heritage walk and crafts corner</vt:lpstr>
      <vt:lpstr>Hampi</vt:lpstr>
      <vt:lpstr>Introduction</vt:lpstr>
      <vt:lpstr>Introduction</vt:lpstr>
      <vt:lpstr>Introduction</vt:lpstr>
      <vt:lpstr>Virupaksha Temple, Hampi</vt:lpstr>
      <vt:lpstr>Vithala Temple</vt:lpstr>
      <vt:lpstr>Lotus Palace</vt:lpstr>
      <vt:lpstr>Yantrodharaka Hanuman Temple</vt:lpstr>
      <vt:lpstr>Hampi Bazaar</vt:lpstr>
      <vt:lpstr>Hippie Island</vt:lpstr>
      <vt:lpstr>Queen’s Bath</vt:lpstr>
      <vt:lpstr>Matanga Hill, Hampi Overview</vt:lpstr>
      <vt:lpstr>Elephant Stables</vt:lpstr>
      <vt:lpstr>Monolith Bull</vt:lpstr>
      <vt:lpstr>Zenana Enclosure</vt:lpstr>
      <vt:lpstr>Lakshmi Narasimha Temple</vt:lpstr>
      <vt:lpstr>Daroji Bear Sanctuary</vt:lpstr>
      <vt:lpstr>Old Palace</vt:lpstr>
      <vt:lpstr>Achyutraya Temple</vt:lpstr>
      <vt:lpstr>Hazara Rama Temple</vt:lpstr>
      <vt:lpstr>Archaeological Museum</vt:lpstr>
      <vt:lpstr>Kadalekalu Ganesh</vt:lpstr>
      <vt:lpstr>King’s Balance</vt:lpstr>
      <vt:lpstr>Riverside Ruins</vt:lpstr>
      <vt:lpstr>Sasivekalu Ganesh</vt:lpstr>
      <vt:lpstr>Hampi Utsav</vt:lpstr>
      <vt:lpstr>Shopping in Hampi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Hampi</dc:title>
  <dc:creator>gagan812387622@gmail.com</dc:creator>
  <cp:lastModifiedBy>gagan812387622@gmail.com</cp:lastModifiedBy>
  <cp:revision>117</cp:revision>
  <dcterms:created xsi:type="dcterms:W3CDTF">2022-12-04T10:07:10Z</dcterms:created>
  <dcterms:modified xsi:type="dcterms:W3CDTF">2022-12-06T16:03:40Z</dcterms:modified>
</cp:coreProperties>
</file>