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60" r:id="rId5"/>
    <p:sldId id="259"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EE26-3FB3-7D4A-BA5A-16E50D57B87D}"/>
              </a:ext>
            </a:extLst>
          </p:cNvPr>
          <p:cNvSpPr>
            <a:spLocks noGrp="1"/>
          </p:cNvSpPr>
          <p:nvPr>
            <p:ph type="title"/>
          </p:nvPr>
        </p:nvSpPr>
        <p:spPr>
          <a:xfrm>
            <a:off x="623756" y="1251347"/>
            <a:ext cx="8805994" cy="4355306"/>
          </a:xfrm>
        </p:spPr>
        <p:txBody>
          <a:bodyPr anchor="ctr">
            <a:noAutofit/>
          </a:bodyPr>
          <a:lstStyle/>
          <a:p>
            <a:pPr algn="ctr"/>
            <a:r>
              <a:rPr lang="en-US" sz="6600" b="1">
                <a:latin typeface="Amasis MT Pro Black" panose="02040A04050005020304" pitchFamily="18" charset="0"/>
              </a:rPr>
              <a:t>SOCIAL CONNECT &amp; RESPONSIBILITIES</a:t>
            </a:r>
          </a:p>
        </p:txBody>
      </p:sp>
    </p:spTree>
    <p:extLst>
      <p:ext uri="{BB962C8B-B14F-4D97-AF65-F5344CB8AC3E}">
        <p14:creationId xmlns:p14="http://schemas.microsoft.com/office/powerpoint/2010/main" val="19279664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62D7-D4EE-4548-AD27-78AE12AADF65}"/>
              </a:ext>
            </a:extLst>
          </p:cNvPr>
          <p:cNvSpPr>
            <a:spLocks noGrp="1"/>
          </p:cNvSpPr>
          <p:nvPr>
            <p:ph type="ctrTitle"/>
          </p:nvPr>
        </p:nvSpPr>
        <p:spPr>
          <a:xfrm>
            <a:off x="1239176" y="1273852"/>
            <a:ext cx="7766936" cy="1646302"/>
          </a:xfrm>
        </p:spPr>
        <p:txBody>
          <a:bodyPr anchor="ctr"/>
          <a:lstStyle/>
          <a:p>
            <a:pPr algn="ctr"/>
            <a:r>
              <a:rPr lang="en-US" b="1">
                <a:latin typeface="Amasis MT Pro Black" panose="02040A04050005020304" pitchFamily="18" charset="0"/>
                <a:ea typeface="Amasis MT Pro Black" panose="02000000000000000000" pitchFamily="2" charset="0"/>
              </a:rPr>
              <a:t>PLANTATION AND ADOPTION OF A TREES</a:t>
            </a:r>
          </a:p>
        </p:txBody>
      </p:sp>
      <p:pic>
        <p:nvPicPr>
          <p:cNvPr id="4" name="Picture 4">
            <a:extLst>
              <a:ext uri="{FF2B5EF4-FFF2-40B4-BE49-F238E27FC236}">
                <a16:creationId xmlns:a16="http://schemas.microsoft.com/office/drawing/2014/main" id="{C7F2DA7C-8C69-1C41-8340-FDED1E762C43}"/>
              </a:ext>
            </a:extLst>
          </p:cNvPr>
          <p:cNvPicPr>
            <a:picLocks noChangeAspect="1"/>
          </p:cNvPicPr>
          <p:nvPr/>
        </p:nvPicPr>
        <p:blipFill>
          <a:blip r:embed="rId2"/>
          <a:stretch>
            <a:fillRect/>
          </a:stretch>
        </p:blipFill>
        <p:spPr>
          <a:xfrm>
            <a:off x="3427324" y="3674794"/>
            <a:ext cx="3390640" cy="1909354"/>
          </a:xfrm>
          <a:prstGeom prst="rect">
            <a:avLst/>
          </a:prstGeom>
        </p:spPr>
      </p:pic>
    </p:spTree>
    <p:extLst>
      <p:ext uri="{BB962C8B-B14F-4D97-AF65-F5344CB8AC3E}">
        <p14:creationId xmlns:p14="http://schemas.microsoft.com/office/powerpoint/2010/main" val="29013643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AAE5-6BB5-EE40-A9D5-9D7D54266CBB}"/>
              </a:ext>
            </a:extLst>
          </p:cNvPr>
          <p:cNvSpPr>
            <a:spLocks noGrp="1"/>
          </p:cNvSpPr>
          <p:nvPr>
            <p:ph type="title"/>
          </p:nvPr>
        </p:nvSpPr>
        <p:spPr/>
        <p:txBody>
          <a:bodyPr/>
          <a:lstStyle/>
          <a:p>
            <a:r>
              <a:rPr lang="en-US" b="1">
                <a:latin typeface="Amasis MT Pro Black" panose="02040A04050005020304" pitchFamily="18" charset="0"/>
              </a:rPr>
              <a:t>Plantation</a:t>
            </a:r>
            <a:r>
              <a:rPr lang="en-US"/>
              <a:t> : </a:t>
            </a:r>
          </a:p>
        </p:txBody>
      </p:sp>
      <p:sp>
        <p:nvSpPr>
          <p:cNvPr id="3" name="Content Placeholder 2">
            <a:extLst>
              <a:ext uri="{FF2B5EF4-FFF2-40B4-BE49-F238E27FC236}">
                <a16:creationId xmlns:a16="http://schemas.microsoft.com/office/drawing/2014/main" id="{580737FB-BA27-8B46-ACB7-660604EFBB6A}"/>
              </a:ext>
            </a:extLst>
          </p:cNvPr>
          <p:cNvSpPr>
            <a:spLocks noGrp="1"/>
          </p:cNvSpPr>
          <p:nvPr>
            <p:ph idx="1"/>
          </p:nvPr>
        </p:nvSpPr>
        <p:spPr/>
        <p:txBody>
          <a:bodyPr>
            <a:normAutofit/>
          </a:bodyPr>
          <a:lstStyle/>
          <a:p>
            <a:r>
              <a:rPr lang="en-US" sz="3200" b="1">
                <a:latin typeface="Amasis MT Pro Black" panose="02040A04050005020304" pitchFamily="18" charset="0"/>
              </a:rPr>
              <a:t>Plantation</a:t>
            </a:r>
            <a:r>
              <a:rPr lang="en-US" sz="3200">
                <a:latin typeface="Amasis MT Pro Black" panose="02040A04050005020304" pitchFamily="18" charset="0"/>
              </a:rPr>
              <a:t> : </a:t>
            </a:r>
            <a:r>
              <a:rPr lang="en-US" sz="2800">
                <a:latin typeface="Amasis MT Pro Black" panose="02040A04050005020304" pitchFamily="18" charset="0"/>
              </a:rPr>
              <a:t>An area of land where trees are grown to produce wood.</a:t>
            </a:r>
          </a:p>
        </p:txBody>
      </p:sp>
      <p:pic>
        <p:nvPicPr>
          <p:cNvPr id="4" name="Picture 4">
            <a:extLst>
              <a:ext uri="{FF2B5EF4-FFF2-40B4-BE49-F238E27FC236}">
                <a16:creationId xmlns:a16="http://schemas.microsoft.com/office/drawing/2014/main" id="{878A7EC7-E465-744C-BE16-3EA9130DFFB3}"/>
              </a:ext>
            </a:extLst>
          </p:cNvPr>
          <p:cNvPicPr>
            <a:picLocks noChangeAspect="1"/>
          </p:cNvPicPr>
          <p:nvPr/>
        </p:nvPicPr>
        <p:blipFill>
          <a:blip r:embed="rId2"/>
          <a:stretch>
            <a:fillRect/>
          </a:stretch>
        </p:blipFill>
        <p:spPr>
          <a:xfrm>
            <a:off x="2514203" y="3429000"/>
            <a:ext cx="5576094" cy="3136553"/>
          </a:xfrm>
          <a:prstGeom prst="rect">
            <a:avLst/>
          </a:prstGeom>
        </p:spPr>
      </p:pic>
    </p:spTree>
    <p:extLst>
      <p:ext uri="{BB962C8B-B14F-4D97-AF65-F5344CB8AC3E}">
        <p14:creationId xmlns:p14="http://schemas.microsoft.com/office/powerpoint/2010/main" val="12028077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AAE5-6BB5-EE40-A9D5-9D7D54266CBB}"/>
              </a:ext>
            </a:extLst>
          </p:cNvPr>
          <p:cNvSpPr>
            <a:spLocks noGrp="1"/>
          </p:cNvSpPr>
          <p:nvPr>
            <p:ph type="title"/>
          </p:nvPr>
        </p:nvSpPr>
        <p:spPr/>
        <p:txBody>
          <a:bodyPr/>
          <a:lstStyle/>
          <a:p>
            <a:r>
              <a:rPr lang="en-US" b="1">
                <a:latin typeface="Amasis MT Pro Black" panose="02040A04050005020304" pitchFamily="18" charset="0"/>
              </a:rPr>
              <a:t>Adoption of trees</a:t>
            </a:r>
            <a:r>
              <a:rPr lang="en-US"/>
              <a:t> : </a:t>
            </a:r>
          </a:p>
        </p:txBody>
      </p:sp>
      <p:sp>
        <p:nvSpPr>
          <p:cNvPr id="3" name="Content Placeholder 2">
            <a:extLst>
              <a:ext uri="{FF2B5EF4-FFF2-40B4-BE49-F238E27FC236}">
                <a16:creationId xmlns:a16="http://schemas.microsoft.com/office/drawing/2014/main" id="{580737FB-BA27-8B46-ACB7-660604EFBB6A}"/>
              </a:ext>
            </a:extLst>
          </p:cNvPr>
          <p:cNvSpPr>
            <a:spLocks noGrp="1"/>
          </p:cNvSpPr>
          <p:nvPr>
            <p:ph idx="1"/>
          </p:nvPr>
        </p:nvSpPr>
        <p:spPr/>
        <p:txBody>
          <a:bodyPr>
            <a:normAutofit/>
          </a:bodyPr>
          <a:lstStyle/>
          <a:p>
            <a:r>
              <a:rPr lang="en-US">
                <a:latin typeface="Amasis MT Pro Black" panose="02040A04050005020304" pitchFamily="18" charset="0"/>
              </a:rPr>
              <a:t>Adopting of trees near by us and taking on regularly by supplying 
Water,Necessaryy minerals in the form of compost etc. </a:t>
            </a:r>
          </a:p>
          <a:p>
            <a:r>
              <a:rPr lang="en-US">
                <a:latin typeface="Amasis MT Pro Black" panose="02040A04050005020304" pitchFamily="18" charset="0"/>
              </a:rPr>
              <a:t>we need to keep our environment Green .</a:t>
            </a:r>
          </a:p>
        </p:txBody>
      </p:sp>
      <p:pic>
        <p:nvPicPr>
          <p:cNvPr id="5" name="Picture 5">
            <a:extLst>
              <a:ext uri="{FF2B5EF4-FFF2-40B4-BE49-F238E27FC236}">
                <a16:creationId xmlns:a16="http://schemas.microsoft.com/office/drawing/2014/main" id="{08BA2B59-78C4-B14C-8FD3-25556A06F9D7}"/>
              </a:ext>
            </a:extLst>
          </p:cNvPr>
          <p:cNvPicPr>
            <a:picLocks noChangeAspect="1"/>
          </p:cNvPicPr>
          <p:nvPr/>
        </p:nvPicPr>
        <p:blipFill>
          <a:blip r:embed="rId2"/>
          <a:stretch>
            <a:fillRect/>
          </a:stretch>
        </p:blipFill>
        <p:spPr>
          <a:xfrm>
            <a:off x="4075536" y="3429000"/>
            <a:ext cx="1800263" cy="3200467"/>
          </a:xfrm>
          <a:prstGeom prst="rect">
            <a:avLst/>
          </a:prstGeom>
        </p:spPr>
      </p:pic>
    </p:spTree>
    <p:extLst>
      <p:ext uri="{BB962C8B-B14F-4D97-AF65-F5344CB8AC3E}">
        <p14:creationId xmlns:p14="http://schemas.microsoft.com/office/powerpoint/2010/main" val="3724941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9116-7583-8440-A58A-D13522262A48}"/>
              </a:ext>
            </a:extLst>
          </p:cNvPr>
          <p:cNvSpPr>
            <a:spLocks noGrp="1"/>
          </p:cNvSpPr>
          <p:nvPr>
            <p:ph type="title"/>
          </p:nvPr>
        </p:nvSpPr>
        <p:spPr/>
        <p:txBody>
          <a:bodyPr anchor="ctr"/>
          <a:lstStyle/>
          <a:p>
            <a:pPr algn="ctr"/>
            <a:r>
              <a:rPr lang="en-US" b="1">
                <a:latin typeface="Amasis MT Pro Black" panose="02000000000000000000" pitchFamily="2" charset="0"/>
                <a:ea typeface="Amasis MT Pro Black" panose="02000000000000000000" pitchFamily="2" charset="0"/>
              </a:rPr>
              <a:t>Why do we need plant and adopt trees?</a:t>
            </a:r>
          </a:p>
        </p:txBody>
      </p:sp>
      <p:sp>
        <p:nvSpPr>
          <p:cNvPr id="3" name="Content Placeholder 2">
            <a:extLst>
              <a:ext uri="{FF2B5EF4-FFF2-40B4-BE49-F238E27FC236}">
                <a16:creationId xmlns:a16="http://schemas.microsoft.com/office/drawing/2014/main" id="{07E6BF19-ECEC-2646-A044-860B43E467BB}"/>
              </a:ext>
            </a:extLst>
          </p:cNvPr>
          <p:cNvSpPr>
            <a:spLocks noGrp="1"/>
          </p:cNvSpPr>
          <p:nvPr>
            <p:ph idx="1"/>
          </p:nvPr>
        </p:nvSpPr>
        <p:spPr>
          <a:xfrm>
            <a:off x="623756" y="2124870"/>
            <a:ext cx="8596668" cy="3880773"/>
          </a:xfrm>
        </p:spPr>
        <p:txBody>
          <a:bodyPr anchor="ctr">
            <a:normAutofit/>
          </a:bodyPr>
          <a:lstStyle/>
          <a:p>
            <a:pPr algn="ctr"/>
            <a:r>
              <a:rPr lang="en-US" sz="2400" b="1">
                <a:latin typeface="Amasis MT Pro Black" panose="02000000000000000000" pitchFamily="2" charset="0"/>
                <a:ea typeface="Amasis MT Pro Black" panose="02000000000000000000" pitchFamily="2" charset="0"/>
              </a:rPr>
              <a:t> we can have fresh air , fresh air keeps our mind fresh and more active. We 
need to conserve our green environment to the future for upcoming generations.</a:t>
            </a:r>
          </a:p>
        </p:txBody>
      </p:sp>
    </p:spTree>
    <p:extLst>
      <p:ext uri="{BB962C8B-B14F-4D97-AF65-F5344CB8AC3E}">
        <p14:creationId xmlns:p14="http://schemas.microsoft.com/office/powerpoint/2010/main" val="15126912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3B4E-E118-834E-B2A6-C504CFAD01C7}"/>
              </a:ext>
            </a:extLst>
          </p:cNvPr>
          <p:cNvSpPr>
            <a:spLocks noGrp="1"/>
          </p:cNvSpPr>
          <p:nvPr>
            <p:ph type="title"/>
          </p:nvPr>
        </p:nvSpPr>
        <p:spPr/>
        <p:txBody>
          <a:bodyPr anchor="ctr"/>
          <a:lstStyle/>
          <a:p>
            <a:pPr algn="ctr"/>
            <a:r>
              <a:rPr lang="en-US">
                <a:latin typeface="Amasis MT Pro Black" panose="02000000000000000000" pitchFamily="2" charset="0"/>
                <a:ea typeface="Amasis MT Pro Black" panose="02000000000000000000" pitchFamily="2" charset="0"/>
              </a:rPr>
              <a:t>Health benefits </a:t>
            </a:r>
          </a:p>
        </p:txBody>
      </p:sp>
      <p:sp>
        <p:nvSpPr>
          <p:cNvPr id="3" name="Content Placeholder 2">
            <a:extLst>
              <a:ext uri="{FF2B5EF4-FFF2-40B4-BE49-F238E27FC236}">
                <a16:creationId xmlns:a16="http://schemas.microsoft.com/office/drawing/2014/main" id="{447CD2E1-C990-BB4C-9BCB-15B3F51BF337}"/>
              </a:ext>
            </a:extLst>
          </p:cNvPr>
          <p:cNvSpPr>
            <a:spLocks noGrp="1"/>
          </p:cNvSpPr>
          <p:nvPr>
            <p:ph idx="1"/>
          </p:nvPr>
        </p:nvSpPr>
        <p:spPr/>
        <p:txBody>
          <a:bodyPr/>
          <a:lstStyle/>
          <a:p>
            <a:r>
              <a:rPr lang="en-US" b="1">
                <a:latin typeface="Amasis MT Pro Black" panose="02000000000000000000" pitchFamily="2" charset="0"/>
                <a:ea typeface="Amasis MT Pro Black" panose="02000000000000000000" pitchFamily="2" charset="0"/>
              </a:rPr>
              <a:t>Many Parts of plants and trees are having medicinal qualities</a:t>
            </a:r>
          </a:p>
          <a:p>
            <a:r>
              <a:rPr lang="en-US" b="1">
                <a:latin typeface="Amasis MT Pro Black" panose="02000000000000000000" pitchFamily="2" charset="0"/>
                <a:ea typeface="Amasis MT Pro Black" panose="02000000000000000000" pitchFamily="2" charset="0"/>
              </a:rPr>
              <a:t>Like:roots, leaves , fruits , seeds etc.</a:t>
            </a:r>
          </a:p>
          <a:p>
            <a:r>
              <a:rPr lang="en-US" b="1">
                <a:solidFill>
                  <a:schemeClr val="accent3"/>
                </a:solidFill>
                <a:latin typeface="Amasis MT Pro Black" panose="02000000000000000000" pitchFamily="2" charset="0"/>
                <a:ea typeface="Amasis MT Pro Black" panose="02000000000000000000" pitchFamily="2" charset="0"/>
              </a:rPr>
              <a:t>Papaya</a:t>
            </a:r>
            <a:r>
              <a:rPr lang="en-US" b="1">
                <a:latin typeface="Amasis MT Pro Black" panose="02000000000000000000" pitchFamily="2" charset="0"/>
                <a:ea typeface="Amasis MT Pro Black" panose="02000000000000000000" pitchFamily="2" charset="0"/>
              </a:rPr>
              <a:t>:</a:t>
            </a:r>
          </a:p>
          <a:p>
            <a:r>
              <a:rPr lang="en-US" b="1">
                <a:latin typeface="Amasis MT Pro Black" panose="02000000000000000000" pitchFamily="2" charset="0"/>
                <a:ea typeface="Amasis MT Pro Black" panose="02000000000000000000" pitchFamily="2" charset="0"/>
              </a:rPr>
              <a:t> </a:t>
            </a:r>
            <a:r>
              <a:rPr lang="en-US" b="1">
                <a:solidFill>
                  <a:schemeClr val="tx2">
                    <a:lumMod val="60000"/>
                    <a:lumOff val="40000"/>
                  </a:schemeClr>
                </a:solidFill>
                <a:latin typeface="Amasis MT Pro Black" panose="02000000000000000000" pitchFamily="2" charset="0"/>
                <a:ea typeface="Amasis MT Pro Black" panose="02000000000000000000" pitchFamily="2" charset="0"/>
              </a:rPr>
              <a:t>Fruit</a:t>
            </a:r>
            <a:r>
              <a:rPr lang="en-US" b="1">
                <a:latin typeface="Amasis MT Pro Black" panose="02000000000000000000" pitchFamily="2" charset="0"/>
                <a:ea typeface="Amasis MT Pro Black" panose="02000000000000000000" pitchFamily="2" charset="0"/>
              </a:rPr>
              <a:t>: contain high levels of antioxidants vitamin A, vitamin C, and vitamin E. Diets high in antioxidants may reduce the risk of heart disease.</a:t>
            </a:r>
          </a:p>
          <a:p>
            <a:r>
              <a:rPr lang="en-US" b="1">
                <a:solidFill>
                  <a:schemeClr val="tx2">
                    <a:lumMod val="60000"/>
                    <a:lumOff val="40000"/>
                  </a:schemeClr>
                </a:solidFill>
                <a:latin typeface="Amasis MT Pro Black" panose="02000000000000000000" pitchFamily="2" charset="0"/>
                <a:ea typeface="Amasis MT Pro Black" panose="02000000000000000000" pitchFamily="2" charset="0"/>
              </a:rPr>
              <a:t>Leaves</a:t>
            </a:r>
            <a:r>
              <a:rPr lang="en-US" b="1">
                <a:latin typeface="Amasis MT Pro Black" panose="02000000000000000000" pitchFamily="2" charset="0"/>
                <a:ea typeface="Amasis MT Pro Black" panose="02000000000000000000" pitchFamily="2" charset="0"/>
              </a:rPr>
              <a:t>: Juice of papaya leaves are recommended by doctors as it increases the number of platelets and helps to increase immunity.</a:t>
            </a:r>
          </a:p>
          <a:p>
            <a:r>
              <a:rPr lang="en-US" b="1">
                <a:solidFill>
                  <a:schemeClr val="tx2">
                    <a:lumMod val="60000"/>
                    <a:lumOff val="40000"/>
                  </a:schemeClr>
                </a:solidFill>
                <a:latin typeface="Amasis MT Pro Black" panose="02000000000000000000" pitchFamily="2" charset="0"/>
                <a:ea typeface="Amasis MT Pro Black" panose="02000000000000000000" pitchFamily="2" charset="0"/>
              </a:rPr>
              <a:t>Seeds</a:t>
            </a:r>
            <a:r>
              <a:rPr lang="en-US" b="1">
                <a:latin typeface="Amasis MT Pro Black" panose="02000000000000000000" pitchFamily="2" charset="0"/>
                <a:ea typeface="Amasis MT Pro Black" panose="02000000000000000000" pitchFamily="2" charset="0"/>
              </a:rPr>
              <a:t> : Are used in various Farmacitical   industries in preparation of various medicines</a:t>
            </a:r>
          </a:p>
        </p:txBody>
      </p:sp>
    </p:spTree>
    <p:extLst>
      <p:ext uri="{BB962C8B-B14F-4D97-AF65-F5344CB8AC3E}">
        <p14:creationId xmlns:p14="http://schemas.microsoft.com/office/powerpoint/2010/main" val="19972432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01F2-CF14-3147-B60D-208D3D212F17}"/>
              </a:ext>
            </a:extLst>
          </p:cNvPr>
          <p:cNvSpPr>
            <a:spLocks noGrp="1"/>
          </p:cNvSpPr>
          <p:nvPr>
            <p:ph type="title"/>
          </p:nvPr>
        </p:nvSpPr>
        <p:spPr/>
        <p:txBody>
          <a:bodyPr anchor="ctr"/>
          <a:lstStyle/>
          <a:p>
            <a:pPr algn="ctr"/>
            <a:r>
              <a:rPr lang="en-US" b="1">
                <a:latin typeface="Amasis MT Pro Black" panose="02000000000000000000" pitchFamily="2" charset="0"/>
                <a:ea typeface="Amasis MT Pro Black" panose="02000000000000000000" pitchFamily="2" charset="0"/>
              </a:rPr>
              <a:t>Tax exemption benefit under 80G</a:t>
            </a:r>
          </a:p>
        </p:txBody>
      </p:sp>
      <p:sp>
        <p:nvSpPr>
          <p:cNvPr id="3" name="Content Placeholder 2">
            <a:extLst>
              <a:ext uri="{FF2B5EF4-FFF2-40B4-BE49-F238E27FC236}">
                <a16:creationId xmlns:a16="http://schemas.microsoft.com/office/drawing/2014/main" id="{3324806F-58F0-9C4B-B184-25BA1E25DF0F}"/>
              </a:ext>
            </a:extLst>
          </p:cNvPr>
          <p:cNvSpPr>
            <a:spLocks noGrp="1"/>
          </p:cNvSpPr>
          <p:nvPr>
            <p:ph idx="1"/>
          </p:nvPr>
        </p:nvSpPr>
        <p:spPr/>
        <p:txBody>
          <a:bodyPr anchor="ctr">
            <a:normAutofit/>
          </a:bodyPr>
          <a:lstStyle/>
          <a:p>
            <a:pPr algn="just"/>
            <a:r>
              <a:rPr lang="en-US">
                <a:latin typeface="Amasis MT Pro Black" panose="02000000000000000000" pitchFamily="2" charset="0"/>
                <a:ea typeface="Amasis MT Pro Black" panose="02000000000000000000" pitchFamily="2" charset="0"/>
              </a:rPr>
              <a:t>WWF India initiated the ‘Adopt a Tree’ campaign in 2005 to encourage individuals and Organizations to plant and care for native species. </a:t>
            </a:r>
          </a:p>
          <a:p>
            <a:pPr algn="just"/>
            <a:r>
              <a:rPr lang="en-US">
                <a:latin typeface="Amasis MT Pro Black" panose="02000000000000000000" pitchFamily="2" charset="0"/>
                <a:ea typeface="Amasis MT Pro Black" panose="02000000000000000000" pitchFamily="2" charset="0"/>
              </a:rPr>
              <a:t>They will Issues a donation receipt upon completion of a transaction. An 80G certificate will be issued.</a:t>
            </a:r>
          </a:p>
          <a:p>
            <a:pPr algn="just"/>
            <a:r>
              <a:rPr lang="en-US">
                <a:latin typeface="Amasis MT Pro Black" panose="02000000000000000000" pitchFamily="2" charset="0"/>
                <a:ea typeface="Amasis MT Pro Black" panose="02000000000000000000" pitchFamily="2" charset="0"/>
              </a:rPr>
              <a:t>80G:Section 80G of the Income Tax Act primarily deals with donations made towards charity, with an aim to provide tax incentives to individuals indulging in philanthropic activities. This section offers tax deductions on donations made to certain funds or charities.</a:t>
            </a:r>
          </a:p>
        </p:txBody>
      </p:sp>
    </p:spTree>
    <p:extLst>
      <p:ext uri="{BB962C8B-B14F-4D97-AF65-F5344CB8AC3E}">
        <p14:creationId xmlns:p14="http://schemas.microsoft.com/office/powerpoint/2010/main" val="23185794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834D-9597-7242-9C3C-B35B84EC6A6F}"/>
              </a:ext>
            </a:extLst>
          </p:cNvPr>
          <p:cNvSpPr>
            <a:spLocks noGrp="1"/>
          </p:cNvSpPr>
          <p:nvPr>
            <p:ph type="title"/>
          </p:nvPr>
        </p:nvSpPr>
        <p:spPr/>
        <p:txBody>
          <a:bodyPr anchor="ctr">
            <a:noAutofit/>
          </a:bodyPr>
          <a:lstStyle/>
          <a:p>
            <a:pPr algn="ctr"/>
            <a:r>
              <a:rPr lang="en-US" b="1">
                <a:latin typeface="Amasis MT Pro Black" panose="02000000000000000000" pitchFamily="2" charset="0"/>
                <a:ea typeface="Amasis MT Pro Black" panose="02000000000000000000" pitchFamily="2" charset="0"/>
              </a:rPr>
              <a:t>Procedure for adopting trees in India</a:t>
            </a:r>
            <a:br>
              <a:rPr lang="en-US" b="1">
                <a:latin typeface="Amasis MT Pro Black" panose="02000000000000000000" pitchFamily="2" charset="0"/>
                <a:ea typeface="Amasis MT Pro Black" panose="02000000000000000000" pitchFamily="2" charset="0"/>
              </a:rPr>
            </a:br>
            <a:endParaRPr lang="en-US" b="1">
              <a:latin typeface="Amasis MT Pro Black" panose="02000000000000000000" pitchFamily="2" charset="0"/>
              <a:ea typeface="Amasis MT Pro Black" panose="02000000000000000000" pitchFamily="2" charset="0"/>
            </a:endParaRPr>
          </a:p>
        </p:txBody>
      </p:sp>
      <p:sp>
        <p:nvSpPr>
          <p:cNvPr id="3" name="Content Placeholder 2">
            <a:extLst>
              <a:ext uri="{FF2B5EF4-FFF2-40B4-BE49-F238E27FC236}">
                <a16:creationId xmlns:a16="http://schemas.microsoft.com/office/drawing/2014/main" id="{AE5FECFF-C95B-0E48-BB2D-DE24604E75BE}"/>
              </a:ext>
            </a:extLst>
          </p:cNvPr>
          <p:cNvSpPr>
            <a:spLocks noGrp="1"/>
          </p:cNvSpPr>
          <p:nvPr>
            <p:ph idx="1"/>
          </p:nvPr>
        </p:nvSpPr>
        <p:spPr/>
        <p:txBody>
          <a:bodyPr/>
          <a:lstStyle/>
          <a:p>
            <a:pPr marL="0" indent="0">
              <a:buNone/>
            </a:pPr>
            <a:endParaRPr lang="en-US"/>
          </a:p>
          <a:p>
            <a:r>
              <a:rPr lang="en-US">
                <a:latin typeface="Amasis MT Pro Black" panose="02000000000000000000" pitchFamily="2" charset="0"/>
                <a:ea typeface="Amasis MT Pro Black" panose="02000000000000000000" pitchFamily="2" charset="0"/>
              </a:rPr>
              <a:t>1. https://join.wwfindia.org/adopt-a-tree/</a:t>
            </a:r>
          </a:p>
          <a:p>
            <a:r>
              <a:rPr lang="en-US">
                <a:latin typeface="Amasis MT Pro Black" panose="02000000000000000000" pitchFamily="2" charset="0"/>
                <a:ea typeface="Amasis MT Pro Black" panose="02000000000000000000" pitchFamily="2" charset="0"/>
              </a:rPr>
              <a:t>2. STEP 1- Visit select FNP stores in Delhi NCR.</a:t>
            </a:r>
          </a:p>
          <a:p>
            <a:r>
              <a:rPr lang="en-US">
                <a:latin typeface="Amasis MT Pro Black" panose="02000000000000000000" pitchFamily="2" charset="0"/>
                <a:ea typeface="Amasis MT Pro Black" panose="02000000000000000000" pitchFamily="2" charset="0"/>
              </a:rPr>
              <a:t>3. STEP 2- Choose your Tree Sapling absolutely free of cost. </a:t>
            </a:r>
          </a:p>
          <a:p>
            <a:r>
              <a:rPr lang="en-US">
                <a:latin typeface="Amasis MT Pro Black" panose="02000000000000000000" pitchFamily="2" charset="0"/>
                <a:ea typeface="Amasis MT Pro Black" panose="02000000000000000000" pitchFamily="2" charset="0"/>
              </a:rPr>
              <a:t>The available choices are-Neem, Amaltas, Bhel, Kaner, Ashoka, Jamun, Imli etc.</a:t>
            </a:r>
          </a:p>
          <a:p>
            <a:r>
              <a:rPr lang="en-US">
                <a:latin typeface="Amasis MT Pro Black" panose="02000000000000000000" pitchFamily="2" charset="0"/>
                <a:ea typeface="Amasis MT Pro Black" panose="02000000000000000000" pitchFamily="2" charset="0"/>
              </a:rPr>
              <a:t>4. STEP 3- Fill &amp; Sign the pledge card at the store and hand it to the store manager</a:t>
            </a:r>
          </a:p>
          <a:p>
            <a:r>
              <a:rPr lang="en-US">
                <a:latin typeface="Amasis MT Pro Black" panose="02000000000000000000" pitchFamily="2" charset="0"/>
                <a:ea typeface="Amasis MT Pro Black" panose="02000000000000000000" pitchFamily="2" charset="0"/>
              </a:rPr>
              <a:t>5. STEP 4- Take the Sapling with you and plant it.</a:t>
            </a:r>
          </a:p>
        </p:txBody>
      </p:sp>
    </p:spTree>
    <p:extLst>
      <p:ext uri="{BB962C8B-B14F-4D97-AF65-F5344CB8AC3E}">
        <p14:creationId xmlns:p14="http://schemas.microsoft.com/office/powerpoint/2010/main" val="30080786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F85C-767D-4940-B9C3-C0014AF9AACD}"/>
              </a:ext>
            </a:extLst>
          </p:cNvPr>
          <p:cNvSpPr>
            <a:spLocks noGrp="1"/>
          </p:cNvSpPr>
          <p:nvPr>
            <p:ph type="title"/>
          </p:nvPr>
        </p:nvSpPr>
        <p:spPr>
          <a:xfrm>
            <a:off x="1570303" y="2708076"/>
            <a:ext cx="8596668" cy="2605088"/>
          </a:xfrm>
        </p:spPr>
        <p:txBody>
          <a:bodyPr>
            <a:normAutofit/>
          </a:bodyPr>
          <a:lstStyle/>
          <a:p>
            <a:r>
              <a:rPr lang="en-US" sz="8800">
                <a:latin typeface="Amasis MT Pro Black" panose="02000000000000000000" pitchFamily="2" charset="0"/>
                <a:ea typeface="Amasis MT Pro Black" panose="02000000000000000000" pitchFamily="2" charset="0"/>
              </a:rPr>
              <a:t>Thank you</a:t>
            </a:r>
          </a:p>
        </p:txBody>
      </p:sp>
    </p:spTree>
    <p:extLst>
      <p:ext uri="{BB962C8B-B14F-4D97-AF65-F5344CB8AC3E}">
        <p14:creationId xmlns:p14="http://schemas.microsoft.com/office/powerpoint/2010/main" val="10064113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SOCIAL CONNECT &amp; RESPONSIBILITIES</vt:lpstr>
      <vt:lpstr>PLANTATION AND ADOPTION OF A TREES</vt:lpstr>
      <vt:lpstr>Plantation : </vt:lpstr>
      <vt:lpstr>Adoption of trees : </vt:lpstr>
      <vt:lpstr>Why do we need plant and adopt trees?</vt:lpstr>
      <vt:lpstr>Health benefits </vt:lpstr>
      <vt:lpstr>Tax exemption benefit under 80G</vt:lpstr>
      <vt:lpstr>Procedure for adopting trees in India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6</cp:revision>
  <dcterms:created xsi:type="dcterms:W3CDTF">2023-04-02T16:36:40Z</dcterms:created>
  <dcterms:modified xsi:type="dcterms:W3CDTF">2023-04-03T08:18:44Z</dcterms:modified>
</cp:coreProperties>
</file>