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9" r:id="rId4"/>
    <p:sldId id="260" r:id="rId5"/>
    <p:sldId id="268" r:id="rId6"/>
    <p:sldId id="269" r:id="rId7"/>
    <p:sldId id="262"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1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23B860D-D4A5-49A3-B1B6-E28DAF75F3CC}" type="datetimeFigureOut">
              <a:rPr lang="en-IN" smtClean="0"/>
              <a:t>04-09-2023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92411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3B860D-D4A5-49A3-B1B6-E28DAF75F3CC}"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92168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23B860D-D4A5-49A3-B1B6-E28DAF75F3CC}" type="datetimeFigureOut">
              <a:rPr lang="en-IN" smtClean="0"/>
              <a:t>04-09-2023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4182002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23B860D-D4A5-49A3-B1B6-E28DAF75F3CC}" type="datetimeFigureOut">
              <a:rPr lang="en-IN" smtClean="0"/>
              <a:t>04-09-2023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5B177A-05E4-43EB-8187-6E29AB7D268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955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23B860D-D4A5-49A3-B1B6-E28DAF75F3CC}" type="datetimeFigureOut">
              <a:rPr lang="en-IN" smtClean="0"/>
              <a:t>04-09-2023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3497026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3B860D-D4A5-49A3-B1B6-E28DAF75F3CC}"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461515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3B860D-D4A5-49A3-B1B6-E28DAF75F3CC}"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203046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860D-D4A5-49A3-B1B6-E28DAF75F3CC}"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156528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23B860D-D4A5-49A3-B1B6-E28DAF75F3CC}" type="datetimeFigureOut">
              <a:rPr lang="en-IN" smtClean="0"/>
              <a:t>04-09-2023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134739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B860D-D4A5-49A3-B1B6-E28DAF75F3CC}"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249602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23B860D-D4A5-49A3-B1B6-E28DAF75F3CC}" type="datetimeFigureOut">
              <a:rPr lang="en-IN" smtClean="0"/>
              <a:t>04-09-2023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13748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3B860D-D4A5-49A3-B1B6-E28DAF75F3CC}"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139607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3B860D-D4A5-49A3-B1B6-E28DAF75F3CC}"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152976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3B860D-D4A5-49A3-B1B6-E28DAF75F3CC}"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300451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B860D-D4A5-49A3-B1B6-E28DAF75F3CC}"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134932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3B860D-D4A5-49A3-B1B6-E28DAF75F3CC}"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247774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3B860D-D4A5-49A3-B1B6-E28DAF75F3CC}"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5B177A-05E4-43EB-8187-6E29AB7D268F}" type="slidenum">
              <a:rPr lang="en-IN" smtClean="0"/>
              <a:t>‹#›</a:t>
            </a:fld>
            <a:endParaRPr lang="en-IN"/>
          </a:p>
        </p:txBody>
      </p:sp>
    </p:spTree>
    <p:extLst>
      <p:ext uri="{BB962C8B-B14F-4D97-AF65-F5344CB8AC3E}">
        <p14:creationId xmlns:p14="http://schemas.microsoft.com/office/powerpoint/2010/main" val="371866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3B860D-D4A5-49A3-B1B6-E28DAF75F3CC}" type="datetimeFigureOut">
              <a:rPr lang="en-IN" smtClean="0"/>
              <a:t>04-09-2023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5B177A-05E4-43EB-8187-6E29AB7D268F}" type="slidenum">
              <a:rPr lang="en-IN" smtClean="0"/>
              <a:t>‹#›</a:t>
            </a:fld>
            <a:endParaRPr lang="en-IN"/>
          </a:p>
        </p:txBody>
      </p:sp>
    </p:spTree>
    <p:extLst>
      <p:ext uri="{BB962C8B-B14F-4D97-AF65-F5344CB8AC3E}">
        <p14:creationId xmlns:p14="http://schemas.microsoft.com/office/powerpoint/2010/main" val="1736629291"/>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C464-C385-2DFB-3272-E6230D6BBB65}"/>
              </a:ext>
            </a:extLst>
          </p:cNvPr>
          <p:cNvSpPr>
            <a:spLocks noGrp="1"/>
          </p:cNvSpPr>
          <p:nvPr>
            <p:ph type="ctrTitle"/>
          </p:nvPr>
        </p:nvSpPr>
        <p:spPr/>
        <p:txBody>
          <a:bodyPr>
            <a:normAutofit/>
          </a:bodyPr>
          <a:lstStyle/>
          <a:p>
            <a:r>
              <a:rPr lang="en-US" sz="7000" dirty="0">
                <a:solidFill>
                  <a:schemeClr val="accent6">
                    <a:lumMod val="75000"/>
                  </a:schemeClr>
                </a:solidFill>
              </a:rPr>
              <a:t>Tariff calculation</a:t>
            </a:r>
            <a:endParaRPr lang="en-IN" sz="7000" dirty="0">
              <a:solidFill>
                <a:schemeClr val="accent6">
                  <a:lumMod val="75000"/>
                </a:schemeClr>
              </a:solidFill>
            </a:endParaRPr>
          </a:p>
        </p:txBody>
      </p:sp>
      <p:sp>
        <p:nvSpPr>
          <p:cNvPr id="3" name="Subtitle 2">
            <a:extLst>
              <a:ext uri="{FF2B5EF4-FFF2-40B4-BE49-F238E27FC236}">
                <a16:creationId xmlns:a16="http://schemas.microsoft.com/office/drawing/2014/main" id="{2A34D72C-52FF-3C05-CACF-57C4AEC549B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9885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603F-BFBF-B0BF-4C91-C41F09BFADBE}"/>
              </a:ext>
            </a:extLst>
          </p:cNvPr>
          <p:cNvSpPr>
            <a:spLocks noGrp="1"/>
          </p:cNvSpPr>
          <p:nvPr>
            <p:ph type="title"/>
          </p:nvPr>
        </p:nvSpPr>
        <p:spPr/>
        <p:txBody>
          <a:bodyPr/>
          <a:lstStyle/>
          <a:p>
            <a:r>
              <a:rPr lang="en-US" u="sng" dirty="0">
                <a:solidFill>
                  <a:schemeClr val="accent3">
                    <a:lumMod val="75000"/>
                  </a:schemeClr>
                </a:solidFill>
              </a:rPr>
              <a:t>CODE EXPLANATION</a:t>
            </a:r>
            <a:endParaRPr lang="en-IN" u="sng" dirty="0">
              <a:solidFill>
                <a:schemeClr val="accent3">
                  <a:lumMod val="75000"/>
                </a:schemeClr>
              </a:solidFill>
            </a:endParaRPr>
          </a:p>
        </p:txBody>
      </p:sp>
      <p:sp>
        <p:nvSpPr>
          <p:cNvPr id="3" name="Content Placeholder 2">
            <a:extLst>
              <a:ext uri="{FF2B5EF4-FFF2-40B4-BE49-F238E27FC236}">
                <a16:creationId xmlns:a16="http://schemas.microsoft.com/office/drawing/2014/main" id="{8D506176-57D6-4EF3-B058-B013A34FF921}"/>
              </a:ext>
            </a:extLst>
          </p:cNvPr>
          <p:cNvSpPr>
            <a:spLocks noGrp="1"/>
          </p:cNvSpPr>
          <p:nvPr>
            <p:ph idx="1"/>
          </p:nvPr>
        </p:nvSpPr>
        <p:spPr/>
        <p:txBody>
          <a:bodyPr>
            <a:normAutofit/>
          </a:bodyPr>
          <a:lstStyle/>
          <a:p>
            <a:pPr>
              <a:buFont typeface="Wingdings" panose="05000000000000000000" pitchFamily="2" charset="2"/>
              <a:buChar char="v"/>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Header Files</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sz="17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The code includes two standard C library header files, `&lt;stdio.h&gt;` and `&lt;stdlib.h&gt;`, which are used for input/output operations and dynamic memory allocation, respectively.</a:t>
            </a:r>
          </a:p>
          <a:p>
            <a:pPr marL="0" indent="0">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Struct Definition:</a:t>
            </a:r>
          </a:p>
          <a:p>
            <a:pPr>
              <a:lnSpc>
                <a:spcPct val="107000"/>
              </a:lnSpc>
              <a:spcAft>
                <a:spcPts val="800"/>
              </a:spcAft>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A structure named `Consumer` is defined to store information about each consumer.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v"/>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calculateTariff Function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buFont typeface="Wingdings" panose="05000000000000000000" pitchFamily="2" charset="2"/>
              <a:buChar char="Ø"/>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This function calculates the electricity tariff based on the consumer's type and time of usage. It takes a pointer to a `struct Consumer` as an argument and updates the `tariff` member of the structure. </a:t>
            </a:r>
            <a:endParaRPr lang="en-IN" sz="1600" dirty="0"/>
          </a:p>
          <a:p>
            <a:pPr>
              <a:lnSpc>
                <a:spcPct val="107000"/>
              </a:lnSpc>
              <a:spcAft>
                <a:spcPts val="800"/>
              </a:spcAft>
              <a:buFont typeface="Wingdings" panose="05000000000000000000" pitchFamily="2" charset="2"/>
              <a:buChar char="Ø"/>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53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E24B-095F-53AD-29AF-0B51502822F6}"/>
              </a:ext>
            </a:extLst>
          </p:cNvPr>
          <p:cNvSpPr>
            <a:spLocks noGrp="1"/>
          </p:cNvSpPr>
          <p:nvPr>
            <p:ph type="title"/>
          </p:nvPr>
        </p:nvSpPr>
        <p:spPr/>
        <p:txBody>
          <a:bodyPr/>
          <a:lstStyle/>
          <a:p>
            <a:r>
              <a:rPr lang="en-US" u="sng" dirty="0">
                <a:solidFill>
                  <a:schemeClr val="accent3">
                    <a:lumMod val="75000"/>
                  </a:schemeClr>
                </a:solidFill>
              </a:rPr>
              <a:t>MaIN FUNCTION</a:t>
            </a:r>
            <a:endParaRPr lang="en-IN" u="sng" dirty="0">
              <a:solidFill>
                <a:schemeClr val="accent3">
                  <a:lumMod val="75000"/>
                </a:schemeClr>
              </a:solidFill>
            </a:endParaRPr>
          </a:p>
        </p:txBody>
      </p:sp>
      <p:sp>
        <p:nvSpPr>
          <p:cNvPr id="3" name="Content Placeholder 2">
            <a:extLst>
              <a:ext uri="{FF2B5EF4-FFF2-40B4-BE49-F238E27FC236}">
                <a16:creationId xmlns:a16="http://schemas.microsoft.com/office/drawing/2014/main" id="{007165A3-F16A-FEAA-BD38-6A74EF82CB9C}"/>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v"/>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main Function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Ø"/>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The main function is the entry point of the program. It performs the following tasks:</a:t>
            </a:r>
          </a:p>
          <a:p>
            <a:pPr marL="0" indent="0">
              <a:lnSpc>
                <a:spcPct val="107000"/>
              </a:lnSpc>
              <a:spcAft>
                <a:spcPts val="800"/>
              </a:spcAft>
              <a:buNone/>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 Reads the number of consumers from the user.</a:t>
            </a:r>
          </a:p>
          <a:p>
            <a:pPr marL="0" indent="0">
              <a:lnSpc>
                <a:spcPct val="107000"/>
              </a:lnSpc>
              <a:spcAft>
                <a:spcPts val="800"/>
              </a:spcAft>
              <a:buNone/>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 Dynamically allocates memory to store an array of `struct Consumer` based on the number of consumers entered.</a:t>
            </a:r>
          </a:p>
          <a:p>
            <a:pPr marL="0" indent="0">
              <a:lnSpc>
                <a:spcPct val="107000"/>
              </a:lnSpc>
              <a:spcAft>
                <a:spcPts val="800"/>
              </a:spcAft>
              <a:buNone/>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 Reads consumer information (name, type, time, and energy consumption) from the user and calculates the tariff for each  consumer using the `calculateTariff` function.</a:t>
            </a:r>
          </a:p>
          <a:p>
            <a:pPr marL="0" indent="0">
              <a:lnSpc>
                <a:spcPct val="107000"/>
              </a:lnSpc>
              <a:spcAft>
                <a:spcPts val="800"/>
              </a:spcAft>
              <a:buNone/>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 Displays the calculated tariffs for each consumer.</a:t>
            </a:r>
          </a:p>
          <a:p>
            <a:pPr marL="0" indent="0">
              <a:lnSpc>
                <a:spcPct val="107000"/>
              </a:lnSpc>
              <a:spcAft>
                <a:spcPts val="800"/>
              </a:spcAft>
              <a:buNone/>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 Frees the dynamically allocated memory before exiting the program.</a:t>
            </a:r>
          </a:p>
          <a:p>
            <a:pPr>
              <a:lnSpc>
                <a:spcPct val="107000"/>
              </a:lnSpc>
              <a:spcAft>
                <a:spcPts val="800"/>
              </a:spcAft>
              <a:buFont typeface="Wingdings" panose="05000000000000000000" pitchFamily="2" charset="2"/>
              <a:buChar char="Ø"/>
            </a:pP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606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27C2-DD0A-314E-A957-26AF163A52EA}"/>
              </a:ext>
            </a:extLst>
          </p:cNvPr>
          <p:cNvSpPr>
            <a:spLocks noGrp="1"/>
          </p:cNvSpPr>
          <p:nvPr>
            <p:ph type="title"/>
          </p:nvPr>
        </p:nvSpPr>
        <p:spPr/>
        <p:txBody>
          <a:bodyPr/>
          <a:lstStyle/>
          <a:p>
            <a:r>
              <a:rPr lang="en-US" u="sng" dirty="0">
                <a:solidFill>
                  <a:schemeClr val="accent3">
                    <a:lumMod val="75000"/>
                  </a:schemeClr>
                </a:solidFill>
              </a:rPr>
              <a:t>Requirements for tariff calculation </a:t>
            </a:r>
            <a:endParaRPr lang="en-IN" u="sng" dirty="0">
              <a:solidFill>
                <a:schemeClr val="accent3">
                  <a:lumMod val="75000"/>
                </a:schemeClr>
              </a:solidFill>
            </a:endParaRPr>
          </a:p>
        </p:txBody>
      </p:sp>
      <p:sp>
        <p:nvSpPr>
          <p:cNvPr id="3" name="Content Placeholder 2">
            <a:extLst>
              <a:ext uri="{FF2B5EF4-FFF2-40B4-BE49-F238E27FC236}">
                <a16:creationId xmlns:a16="http://schemas.microsoft.com/office/drawing/2014/main" id="{4F18B8BA-68A9-D5AB-02DA-041E56878FD4}"/>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Consumer Information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code expects information about each consumer, including Name, Type, Time , Energy Consumed.</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Tariff Calculation Logic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code calculates the electricity tariff for each consumer based on their type and the time at which the load is required. </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Displaying Tariffs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After calculating the tariff for each consumer, the code displays the calculated tariffs, including the consumer's name, type, and the calculated tariff in dollars. </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Memory Allocation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code dynamically allocates memory for an array of `struct Consumer` based on the number of consumers provided by the user. It checks for memory allocation failures and exits if allocation fails.</a:t>
            </a:r>
          </a:p>
          <a:p>
            <a:pPr>
              <a:lnSpc>
                <a:spcPct val="107000"/>
              </a:lnSpc>
              <a:spcAft>
                <a:spcPts val="800"/>
              </a:spcAft>
              <a:buFont typeface="Wingdings" panose="05000000000000000000" pitchFamily="2" charset="2"/>
              <a:buChar char="Ø"/>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dirty="0"/>
          </a:p>
        </p:txBody>
      </p:sp>
    </p:spTree>
    <p:extLst>
      <p:ext uri="{BB962C8B-B14F-4D97-AF65-F5344CB8AC3E}">
        <p14:creationId xmlns:p14="http://schemas.microsoft.com/office/powerpoint/2010/main" val="189450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6549-57C8-A221-A52E-E37E8ED31347}"/>
              </a:ext>
            </a:extLst>
          </p:cNvPr>
          <p:cNvSpPr>
            <a:spLocks noGrp="1"/>
          </p:cNvSpPr>
          <p:nvPr>
            <p:ph type="title"/>
          </p:nvPr>
        </p:nvSpPr>
        <p:spPr/>
        <p:txBody>
          <a:bodyPr/>
          <a:lstStyle/>
          <a:p>
            <a:r>
              <a:rPr lang="en-US" dirty="0">
                <a:solidFill>
                  <a:schemeClr val="accent3">
                    <a:lumMod val="75000"/>
                  </a:schemeClr>
                </a:solidFill>
              </a:rPr>
              <a:t>Mind map</a:t>
            </a:r>
            <a:endParaRPr lang="en-IN" dirty="0">
              <a:solidFill>
                <a:schemeClr val="accent3">
                  <a:lumMod val="75000"/>
                </a:schemeClr>
              </a:solidFill>
            </a:endParaRPr>
          </a:p>
        </p:txBody>
      </p:sp>
      <p:pic>
        <p:nvPicPr>
          <p:cNvPr id="5" name="Content Placeholder 4">
            <a:extLst>
              <a:ext uri="{FF2B5EF4-FFF2-40B4-BE49-F238E27FC236}">
                <a16:creationId xmlns:a16="http://schemas.microsoft.com/office/drawing/2014/main" id="{BB12761C-63E1-1495-79DD-380D30B98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341" y="2057401"/>
            <a:ext cx="9994732" cy="4160837"/>
          </a:xfrm>
        </p:spPr>
      </p:pic>
    </p:spTree>
    <p:extLst>
      <p:ext uri="{BB962C8B-B14F-4D97-AF65-F5344CB8AC3E}">
        <p14:creationId xmlns:p14="http://schemas.microsoft.com/office/powerpoint/2010/main" val="48198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1D19-E094-8E37-FBD0-72FDE1C05859}"/>
              </a:ext>
            </a:extLst>
          </p:cNvPr>
          <p:cNvSpPr>
            <a:spLocks noGrp="1"/>
          </p:cNvSpPr>
          <p:nvPr>
            <p:ph type="title"/>
          </p:nvPr>
        </p:nvSpPr>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F9FDD06A-3747-623F-FE36-FD648282F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539" y="634482"/>
            <a:ext cx="3956180" cy="6223518"/>
          </a:xfrm>
        </p:spPr>
      </p:pic>
    </p:spTree>
    <p:extLst>
      <p:ext uri="{BB962C8B-B14F-4D97-AF65-F5344CB8AC3E}">
        <p14:creationId xmlns:p14="http://schemas.microsoft.com/office/powerpoint/2010/main" val="67007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8B35-9014-6304-64F1-D30194401B9F}"/>
              </a:ext>
            </a:extLst>
          </p:cNvPr>
          <p:cNvSpPr>
            <a:spLocks noGrp="1"/>
          </p:cNvSpPr>
          <p:nvPr>
            <p:ph type="title"/>
          </p:nvPr>
        </p:nvSpPr>
        <p:spPr/>
        <p:txBody>
          <a:bodyPr/>
          <a:lstStyle/>
          <a:p>
            <a:r>
              <a:rPr lang="en-US" u="sng" dirty="0">
                <a:solidFill>
                  <a:schemeClr val="accent3">
                    <a:lumMod val="75000"/>
                  </a:schemeClr>
                </a:solidFill>
              </a:rPr>
              <a:t>Uses of tariff calculation</a:t>
            </a:r>
            <a:endParaRPr lang="en-IN" u="sng" dirty="0">
              <a:solidFill>
                <a:schemeClr val="accent3">
                  <a:lumMod val="75000"/>
                </a:schemeClr>
              </a:solidFill>
            </a:endParaRPr>
          </a:p>
        </p:txBody>
      </p:sp>
      <p:sp>
        <p:nvSpPr>
          <p:cNvPr id="3" name="Content Placeholder 2">
            <a:extLst>
              <a:ext uri="{FF2B5EF4-FFF2-40B4-BE49-F238E27FC236}">
                <a16:creationId xmlns:a16="http://schemas.microsoft.com/office/drawing/2014/main" id="{44E5B636-8103-7478-ED18-20D435A56C6C}"/>
              </a:ext>
            </a:extLst>
          </p:cNvPr>
          <p:cNvSpPr>
            <a:spLocks noGrp="1"/>
          </p:cNvSpPr>
          <p:nvPr>
            <p:ph idx="1"/>
          </p:nvPr>
        </p:nvSpPr>
        <p:spPr/>
        <p:txBody>
          <a:bodyPr>
            <a:normAutofit lnSpcReduction="10000"/>
          </a:bodyPr>
          <a:lstStyle/>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Billing and Invoicing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Tariff calculations are used by electricity providers to generate bills for consumers. The tariff determines the cost of electricity based on usage, time of use, and other factors. Consumers receive invoices or bills that detail their electricity consumption and associated charges.</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Revenue Generation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Electricity providers rely on tariffs to generate revenue. The tariffs are designed to cover the costs of producing and distributing electricity, as well as to ensure a profit for the provider. Accurate tariff calculations are essential for the financial health of energy companies.</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Cost Allocation: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Tariffs help allocate the costs of generating and distributing electricity among different consumer classes, such as residential, commercial, and industrial customers. This ensures that each group pays a fair share of the infrastructure and operational costs.</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Regulation and Compliance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Regulatory bodies often use tariff calculations to set pricing standards, ensure fair competition, and protect consumer interests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300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A667-A36F-F417-344A-A36FE09EC35D}"/>
              </a:ext>
            </a:extLst>
          </p:cNvPr>
          <p:cNvSpPr>
            <a:spLocks noGrp="1"/>
          </p:cNvSpPr>
          <p:nvPr>
            <p:ph type="title"/>
          </p:nvPr>
        </p:nvSpPr>
        <p:spPr/>
        <p:txBody>
          <a:bodyPr/>
          <a:lstStyle/>
          <a:p>
            <a:r>
              <a:rPr lang="en-US" u="sng" dirty="0">
                <a:solidFill>
                  <a:schemeClr val="accent3">
                    <a:lumMod val="75000"/>
                  </a:schemeClr>
                </a:solidFill>
              </a:rPr>
              <a:t>Explaining the concept of tariff calculation</a:t>
            </a:r>
            <a:endParaRPr lang="en-IN" u="sng" dirty="0">
              <a:solidFill>
                <a:schemeClr val="accent3">
                  <a:lumMod val="75000"/>
                </a:schemeClr>
              </a:solidFill>
            </a:endParaRPr>
          </a:p>
        </p:txBody>
      </p:sp>
      <p:sp>
        <p:nvSpPr>
          <p:cNvPr id="3" name="Content Placeholder 2">
            <a:extLst>
              <a:ext uri="{FF2B5EF4-FFF2-40B4-BE49-F238E27FC236}">
                <a16:creationId xmlns:a16="http://schemas.microsoft.com/office/drawing/2014/main" id="{4E360F7F-335B-9C0E-6442-9C7ECF7571A7}"/>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Cost Recovery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Tariffs are designed to recover the costs incurred by electricity providers in generating, transmitting, and distributing electricity. These costs include infrastructure maintenance, fuel, labour , and more.</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Consumer Categories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Tariffs can vary for different types of consumers, such as residential, commercial, and industrial. Each category may have specific pricing structures to reflect their unique needs and usage patterns.</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Rate Structure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Tariffs have a rate structure that defines how charges are calculated. It may include fixed charges (regardless of usage), variable charges (based on consumption), and time-of-use rates (prices vary depending on the time of day).</a:t>
            </a:r>
          </a:p>
          <a:p>
            <a:pPr>
              <a:lnSpc>
                <a:spcPct val="107000"/>
              </a:lnSpc>
              <a:spcAft>
                <a:spcPts val="800"/>
              </a:spcAft>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Regulation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Electricity tariffs are often subject to government regulation to ensure fairness and affordability. Regulatory bodies review and approve tariff proposals to protect consumers. </a:t>
            </a:r>
          </a:p>
          <a:p>
            <a:endParaRPr lang="en-IN" dirty="0"/>
          </a:p>
        </p:txBody>
      </p:sp>
    </p:spTree>
    <p:extLst>
      <p:ext uri="{BB962C8B-B14F-4D97-AF65-F5344CB8AC3E}">
        <p14:creationId xmlns:p14="http://schemas.microsoft.com/office/powerpoint/2010/main" val="136488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8901-27AE-965B-71FA-A0C86159D2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A637BC-C007-A0CE-90E3-A29D90F5279D}"/>
              </a:ext>
            </a:extLst>
          </p:cNvPr>
          <p:cNvSpPr>
            <a:spLocks noGrp="1"/>
          </p:cNvSpPr>
          <p:nvPr>
            <p:ph idx="1"/>
          </p:nvPr>
        </p:nvSpPr>
        <p:spPr/>
        <p:txBody>
          <a:bodyPr>
            <a:normAutofit/>
          </a:bodyPr>
          <a:lstStyle/>
          <a:p>
            <a:pPr marL="0" indent="0" algn="ctr">
              <a:buNone/>
            </a:pPr>
            <a:endParaRPr lang="en-US" sz="6000" dirty="0"/>
          </a:p>
          <a:p>
            <a:pPr marL="0" indent="0" algn="ctr">
              <a:buNone/>
            </a:pPr>
            <a:r>
              <a:rPr lang="en-US" sz="8800" dirty="0">
                <a:solidFill>
                  <a:schemeClr val="accent1">
                    <a:lumMod val="75000"/>
                  </a:schemeClr>
                </a:solidFill>
              </a:rPr>
              <a:t>THANK YOU</a:t>
            </a:r>
            <a:endParaRPr lang="en-IN" sz="8800" dirty="0">
              <a:solidFill>
                <a:schemeClr val="accent1">
                  <a:lumMod val="75000"/>
                </a:schemeClr>
              </a:solidFill>
            </a:endParaRPr>
          </a:p>
        </p:txBody>
      </p:sp>
    </p:spTree>
    <p:extLst>
      <p:ext uri="{BB962C8B-B14F-4D97-AF65-F5344CB8AC3E}">
        <p14:creationId xmlns:p14="http://schemas.microsoft.com/office/powerpoint/2010/main" val="17912300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126</TotalTime>
  <Words>667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vt:lpstr>
      <vt:lpstr>Vapor Trail</vt:lpstr>
      <vt:lpstr>Tariff calculation</vt:lpstr>
      <vt:lpstr>CODE EXPLANATION</vt:lpstr>
      <vt:lpstr>MaIN FUNCTION</vt:lpstr>
      <vt:lpstr>Requirements for tariff calculation </vt:lpstr>
      <vt:lpstr>Mind map</vt:lpstr>
      <vt:lpstr>Flow-chart</vt:lpstr>
      <vt:lpstr>Uses of tariff calculation</vt:lpstr>
      <vt:lpstr>Explaining the concept of tariff calculation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Tariff calculation</dc:title>
  <dc:creator>19387akshayacharya@gmail.com</dc:creator>
  <cp:lastModifiedBy>Joyston Monteiro</cp:lastModifiedBy>
  <cp:revision>10</cp:revision>
  <dcterms:created xsi:type="dcterms:W3CDTF">2023-09-03T09:42:03Z</dcterms:created>
  <dcterms:modified xsi:type="dcterms:W3CDTF">2023-09-04T06:00:34Z</dcterms:modified>
</cp:coreProperties>
</file>