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461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8" y="651966"/>
            <a:ext cx="7477601" cy="2874645"/>
          </a:xfrm>
          <a:prstGeom prst="rect">
            <a:avLst/>
          </a:prstGeom>
          <a:noFill/>
          <a:ln/>
        </p:spPr>
        <p:txBody>
          <a:bodyPr wrap="square" rtlCol="0" anchor="t"/>
          <a:lstStyle/>
          <a:p>
            <a:pPr marL="0" indent="0">
              <a:lnSpc>
                <a:spcPts val="7545"/>
              </a:lnSpc>
              <a:buNone/>
            </a:pPr>
            <a:r>
              <a:rPr lang="en-US" sz="6036" kern="0" spc="-181" dirty="0">
                <a:solidFill>
                  <a:srgbClr val="FBF3FA"/>
                </a:solidFill>
                <a:latin typeface="Fira Mono" pitchFamily="34" charset="0"/>
                <a:ea typeface="Fira Mono" pitchFamily="34" charset="-122"/>
                <a:cs typeface="Fira Mono" pitchFamily="34" charset="-120"/>
              </a:rPr>
              <a:t>Interactive</a:t>
            </a:r>
          </a:p>
          <a:p>
            <a:pPr marL="0" indent="0">
              <a:lnSpc>
                <a:spcPts val="7545"/>
              </a:lnSpc>
              <a:buNone/>
            </a:pPr>
            <a:r>
              <a:rPr lang="en-US" sz="6036" kern="0" spc="-181" dirty="0">
                <a:solidFill>
                  <a:srgbClr val="FBF3FA"/>
                </a:solidFill>
                <a:latin typeface="Fira Mono" pitchFamily="34" charset="0"/>
                <a:ea typeface="Fira Mono" pitchFamily="34" charset="-122"/>
              </a:rPr>
              <a:t>Dashboard using Data Analytics and Tableau</a:t>
            </a:r>
            <a:endParaRPr lang="en-US" sz="6036" dirty="0"/>
          </a:p>
        </p:txBody>
      </p:sp>
      <p:sp>
        <p:nvSpPr>
          <p:cNvPr id="6" name="Text 3"/>
          <p:cNvSpPr/>
          <p:nvPr/>
        </p:nvSpPr>
        <p:spPr>
          <a:xfrm>
            <a:off x="833199" y="4505325"/>
            <a:ext cx="7477601"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This analytics project aims to create an interactive and visually appealing dashboard to present key metrics and insights to end-users. The dashboard will leverage tools like Power BI and integrate data from SQL databases to provide a comprehensive view of the organization's performance.</a:t>
            </a:r>
            <a:endParaRPr lang="en-US" sz="1750" dirty="0"/>
          </a:p>
        </p:txBody>
      </p:sp>
      <p:sp>
        <p:nvSpPr>
          <p:cNvPr id="7" name="Shape 4"/>
          <p:cNvSpPr/>
          <p:nvPr/>
        </p:nvSpPr>
        <p:spPr>
          <a:xfrm>
            <a:off x="833199" y="6532245"/>
            <a:ext cx="355402" cy="355402"/>
          </a:xfrm>
          <a:prstGeom prst="roundRect">
            <a:avLst>
              <a:gd name="adj" fmla="val 25726039"/>
            </a:avLst>
          </a:prstGeom>
          <a:noFill/>
          <a:ln w="7620">
            <a:solidFill>
              <a:srgbClr val="FFFFFF"/>
            </a:solidFill>
            <a:prstDash val="solid"/>
          </a:ln>
        </p:spPr>
      </p:sp>
      <p:sp>
        <p:nvSpPr>
          <p:cNvPr id="9" name="Text 5"/>
          <p:cNvSpPr/>
          <p:nvPr/>
        </p:nvSpPr>
        <p:spPr>
          <a:xfrm>
            <a:off x="1188601" y="6434398"/>
            <a:ext cx="3756408" cy="1428315"/>
          </a:xfrm>
          <a:prstGeom prst="rect">
            <a:avLst/>
          </a:prstGeom>
          <a:noFill/>
          <a:ln/>
        </p:spPr>
        <p:txBody>
          <a:bodyPr wrap="none" rtlCol="0" anchor="t"/>
          <a:lstStyle/>
          <a:p>
            <a:pPr marL="0" indent="0" algn="l">
              <a:lnSpc>
                <a:spcPts val="3062"/>
              </a:lnSpc>
              <a:buNone/>
            </a:pPr>
            <a:r>
              <a:rPr lang="en-US" sz="2187" b="1" dirty="0">
                <a:solidFill>
                  <a:schemeClr val="bg1"/>
                </a:solidFill>
                <a:latin typeface="Fira Sans" panose="020B0503050000020004" pitchFamily="34" charset="0"/>
              </a:rPr>
              <a:t>Chethan P </a:t>
            </a:r>
            <a:r>
              <a:rPr lang="en-US" sz="2187" b="1" dirty="0" err="1">
                <a:solidFill>
                  <a:schemeClr val="bg1"/>
                </a:solidFill>
                <a:latin typeface="Fira Sans" panose="020B0503050000020004" pitchFamily="34" charset="0"/>
              </a:rPr>
              <a:t>P</a:t>
            </a:r>
            <a:endParaRPr lang="en-US" sz="2187" b="1" dirty="0">
              <a:solidFill>
                <a:schemeClr val="bg1"/>
              </a:solidFill>
              <a:latin typeface="Fira Sans" panose="020B0503050000020004" pitchFamily="34" charset="0"/>
            </a:endParaRPr>
          </a:p>
          <a:p>
            <a:pPr marL="0" indent="0" algn="l">
              <a:lnSpc>
                <a:spcPts val="3062"/>
              </a:lnSpc>
              <a:buNone/>
            </a:pPr>
            <a:r>
              <a:rPr lang="en-US" sz="2187" b="1" dirty="0">
                <a:solidFill>
                  <a:schemeClr val="bg1"/>
                </a:solidFill>
                <a:latin typeface="Fira Sans" panose="020B0503050000020004" pitchFamily="34" charset="0"/>
              </a:rPr>
              <a:t>Gagan Deep</a:t>
            </a:r>
          </a:p>
          <a:p>
            <a:pPr marL="0" indent="0" algn="l">
              <a:lnSpc>
                <a:spcPts val="3062"/>
              </a:lnSpc>
              <a:buNone/>
            </a:pPr>
            <a:r>
              <a:rPr lang="en-US" sz="2187" b="1" dirty="0">
                <a:solidFill>
                  <a:schemeClr val="bg1"/>
                </a:solidFill>
                <a:latin typeface="Fira Sans" panose="020B0503050000020004" pitchFamily="34" charset="0"/>
              </a:rPr>
              <a:t>K N Kanva Patel</a:t>
            </a:r>
          </a:p>
          <a:p>
            <a:pPr marL="0" indent="0" algn="l">
              <a:lnSpc>
                <a:spcPts val="3062"/>
              </a:lnSpc>
              <a:buNone/>
            </a:pPr>
            <a:r>
              <a:rPr lang="en-US" sz="2187" b="1" dirty="0">
                <a:solidFill>
                  <a:schemeClr val="bg1"/>
                </a:solidFill>
                <a:latin typeface="Fira Sans" panose="020B0503050000020004" pitchFamily="34" charset="0"/>
              </a:rPr>
              <a:t>Wesley Sam Thomas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821293"/>
            <a:ext cx="9306401" cy="2083118"/>
          </a:xfrm>
          <a:prstGeom prst="rect">
            <a:avLst/>
          </a:prstGeom>
          <a:noFill/>
          <a:ln/>
        </p:spPr>
        <p:txBody>
          <a:bodyPr wrap="square" rtlCol="0" anchor="t"/>
          <a:lstStyle/>
          <a:p>
            <a:pPr marL="0" indent="0">
              <a:lnSpc>
                <a:spcPts val="5468"/>
              </a:lnSpc>
              <a:buNone/>
            </a:pPr>
            <a:r>
              <a:rPr lang="en-US" sz="4374" kern="0" spc="-131" dirty="0">
                <a:solidFill>
                  <a:srgbClr val="FBF3FA"/>
                </a:solidFill>
                <a:latin typeface="Fira Mono" pitchFamily="34" charset="0"/>
                <a:ea typeface="Fira Mono" pitchFamily="34" charset="-122"/>
                <a:cs typeface="Fira Mono" pitchFamily="34" charset="-120"/>
              </a:rPr>
              <a:t>Importance of Effective Dashboard Design and Visualization</a:t>
            </a:r>
            <a:endParaRPr lang="en-US" sz="4374" dirty="0"/>
          </a:p>
        </p:txBody>
      </p:sp>
      <p:sp>
        <p:nvSpPr>
          <p:cNvPr id="6" name="Shape 3"/>
          <p:cNvSpPr/>
          <p:nvPr/>
        </p:nvSpPr>
        <p:spPr>
          <a:xfrm>
            <a:off x="833199" y="3411260"/>
            <a:ext cx="499943" cy="499943"/>
          </a:xfrm>
          <a:prstGeom prst="roundRect">
            <a:avLst>
              <a:gd name="adj" fmla="val 13333"/>
            </a:avLst>
          </a:prstGeom>
          <a:solidFill>
            <a:srgbClr val="212126"/>
          </a:solidFill>
          <a:ln/>
        </p:spPr>
      </p:sp>
      <p:sp>
        <p:nvSpPr>
          <p:cNvPr id="7" name="Text 4"/>
          <p:cNvSpPr/>
          <p:nvPr/>
        </p:nvSpPr>
        <p:spPr>
          <a:xfrm>
            <a:off x="988100" y="3452932"/>
            <a:ext cx="190024" cy="416481"/>
          </a:xfrm>
          <a:prstGeom prst="rect">
            <a:avLst/>
          </a:prstGeom>
          <a:noFill/>
          <a:ln/>
        </p:spPr>
        <p:txBody>
          <a:bodyPr wrap="none" rtlCol="0" anchor="t"/>
          <a:lstStyle/>
          <a:p>
            <a:pPr marL="0" indent="0" algn="ctr">
              <a:lnSpc>
                <a:spcPts val="3281"/>
              </a:lnSpc>
              <a:buNone/>
            </a:pPr>
            <a:r>
              <a:rPr lang="en-US" sz="2624" kern="0" spc="-79" dirty="0">
                <a:solidFill>
                  <a:srgbClr val="FBF3FA"/>
                </a:solidFill>
                <a:latin typeface="Fira Mono" pitchFamily="34" charset="0"/>
                <a:ea typeface="Fira Mono" pitchFamily="34" charset="-122"/>
                <a:cs typeface="Fira Mono" pitchFamily="34" charset="-120"/>
              </a:rPr>
              <a:t>1</a:t>
            </a:r>
            <a:endParaRPr lang="en-US" sz="2624" dirty="0"/>
          </a:p>
        </p:txBody>
      </p:sp>
      <p:sp>
        <p:nvSpPr>
          <p:cNvPr id="8" name="Text 5"/>
          <p:cNvSpPr/>
          <p:nvPr/>
        </p:nvSpPr>
        <p:spPr>
          <a:xfrm>
            <a:off x="1555313" y="3487579"/>
            <a:ext cx="2848689"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Clear Presentation</a:t>
            </a:r>
            <a:endParaRPr lang="en-US" sz="2187" dirty="0"/>
          </a:p>
        </p:txBody>
      </p:sp>
      <p:sp>
        <p:nvSpPr>
          <p:cNvPr id="9" name="Text 6"/>
          <p:cNvSpPr/>
          <p:nvPr/>
        </p:nvSpPr>
        <p:spPr>
          <a:xfrm>
            <a:off x="1555313" y="3967996"/>
            <a:ext cx="3820001"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A well-designed dashboard organizes data in a clear, concise, and visually engaging manner, making it easy for users to understand and act on the information.</a:t>
            </a:r>
            <a:endParaRPr lang="en-US" sz="1750" dirty="0"/>
          </a:p>
        </p:txBody>
      </p:sp>
      <p:sp>
        <p:nvSpPr>
          <p:cNvPr id="10" name="Shape 7"/>
          <p:cNvSpPr/>
          <p:nvPr/>
        </p:nvSpPr>
        <p:spPr>
          <a:xfrm>
            <a:off x="5597485" y="3411260"/>
            <a:ext cx="499943" cy="499943"/>
          </a:xfrm>
          <a:prstGeom prst="roundRect">
            <a:avLst>
              <a:gd name="adj" fmla="val 13333"/>
            </a:avLst>
          </a:prstGeom>
          <a:solidFill>
            <a:srgbClr val="212126"/>
          </a:solidFill>
          <a:ln/>
        </p:spPr>
      </p:sp>
      <p:sp>
        <p:nvSpPr>
          <p:cNvPr id="11" name="Text 8"/>
          <p:cNvSpPr/>
          <p:nvPr/>
        </p:nvSpPr>
        <p:spPr>
          <a:xfrm>
            <a:off x="5752386" y="3452932"/>
            <a:ext cx="190024" cy="416481"/>
          </a:xfrm>
          <a:prstGeom prst="rect">
            <a:avLst/>
          </a:prstGeom>
          <a:noFill/>
          <a:ln/>
        </p:spPr>
        <p:txBody>
          <a:bodyPr wrap="none" rtlCol="0" anchor="t"/>
          <a:lstStyle/>
          <a:p>
            <a:pPr marL="0" indent="0" algn="ctr">
              <a:lnSpc>
                <a:spcPts val="3281"/>
              </a:lnSpc>
              <a:buNone/>
            </a:pPr>
            <a:r>
              <a:rPr lang="en-US" sz="2624" kern="0" spc="-79" dirty="0">
                <a:solidFill>
                  <a:srgbClr val="FBF3FA"/>
                </a:solidFill>
                <a:latin typeface="Fira Mono" pitchFamily="34" charset="0"/>
                <a:ea typeface="Fira Mono" pitchFamily="34" charset="-122"/>
                <a:cs typeface="Fira Mono" pitchFamily="34" charset="-120"/>
              </a:rPr>
              <a:t>2</a:t>
            </a:r>
            <a:endParaRPr lang="en-US" sz="2624" dirty="0"/>
          </a:p>
        </p:txBody>
      </p:sp>
      <p:sp>
        <p:nvSpPr>
          <p:cNvPr id="12" name="Text 9"/>
          <p:cNvSpPr/>
          <p:nvPr/>
        </p:nvSpPr>
        <p:spPr>
          <a:xfrm>
            <a:off x="6319599" y="3487579"/>
            <a:ext cx="3007043"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Actionable Insights</a:t>
            </a:r>
            <a:endParaRPr lang="en-US" sz="2187" dirty="0"/>
          </a:p>
        </p:txBody>
      </p:sp>
      <p:sp>
        <p:nvSpPr>
          <p:cNvPr id="13" name="Text 10"/>
          <p:cNvSpPr/>
          <p:nvPr/>
        </p:nvSpPr>
        <p:spPr>
          <a:xfrm>
            <a:off x="6319599" y="3967996"/>
            <a:ext cx="3820001"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Effective visualizations can help uncover meaningful patterns and trends, empowering decision-makers to make more informed and impactful decisions.</a:t>
            </a:r>
            <a:endParaRPr lang="en-US" sz="1750" dirty="0"/>
          </a:p>
        </p:txBody>
      </p:sp>
      <p:sp>
        <p:nvSpPr>
          <p:cNvPr id="14" name="Shape 11"/>
          <p:cNvSpPr/>
          <p:nvPr/>
        </p:nvSpPr>
        <p:spPr>
          <a:xfrm>
            <a:off x="833199" y="6140768"/>
            <a:ext cx="499943" cy="499943"/>
          </a:xfrm>
          <a:prstGeom prst="roundRect">
            <a:avLst>
              <a:gd name="adj" fmla="val 13333"/>
            </a:avLst>
          </a:prstGeom>
          <a:solidFill>
            <a:srgbClr val="212126"/>
          </a:solidFill>
          <a:ln/>
        </p:spPr>
      </p:sp>
      <p:sp>
        <p:nvSpPr>
          <p:cNvPr id="15" name="Text 12"/>
          <p:cNvSpPr/>
          <p:nvPr/>
        </p:nvSpPr>
        <p:spPr>
          <a:xfrm>
            <a:off x="988100" y="6182439"/>
            <a:ext cx="190024" cy="416481"/>
          </a:xfrm>
          <a:prstGeom prst="rect">
            <a:avLst/>
          </a:prstGeom>
          <a:noFill/>
          <a:ln/>
        </p:spPr>
        <p:txBody>
          <a:bodyPr wrap="none" rtlCol="0" anchor="t"/>
          <a:lstStyle/>
          <a:p>
            <a:pPr marL="0" indent="0" algn="ctr">
              <a:lnSpc>
                <a:spcPts val="3281"/>
              </a:lnSpc>
              <a:buNone/>
            </a:pPr>
            <a:r>
              <a:rPr lang="en-US" sz="2624" kern="0" spc="-79" dirty="0">
                <a:solidFill>
                  <a:srgbClr val="FBF3FA"/>
                </a:solidFill>
                <a:latin typeface="Fira Mono" pitchFamily="34" charset="0"/>
                <a:ea typeface="Fira Mono" pitchFamily="34" charset="-122"/>
                <a:cs typeface="Fira Mono" pitchFamily="34" charset="-120"/>
              </a:rPr>
              <a:t>3</a:t>
            </a:r>
            <a:endParaRPr lang="en-US" sz="2624" dirty="0"/>
          </a:p>
        </p:txBody>
      </p:sp>
      <p:sp>
        <p:nvSpPr>
          <p:cNvPr id="16" name="Text 13"/>
          <p:cNvSpPr/>
          <p:nvPr/>
        </p:nvSpPr>
        <p:spPr>
          <a:xfrm>
            <a:off x="1555313" y="6217087"/>
            <a:ext cx="3798332"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Enhanced User Experience</a:t>
            </a:r>
            <a:endParaRPr lang="en-US" sz="2187" dirty="0"/>
          </a:p>
        </p:txBody>
      </p:sp>
      <p:sp>
        <p:nvSpPr>
          <p:cNvPr id="17" name="Text 14"/>
          <p:cNvSpPr/>
          <p:nvPr/>
        </p:nvSpPr>
        <p:spPr>
          <a:xfrm>
            <a:off x="1555313" y="6697504"/>
            <a:ext cx="8584287"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An intuitive and aesthetically pleasing dashboard improves user engagement and adoption, fostering a positive experience for the end-users.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21516" y="0"/>
            <a:ext cx="14630400" cy="8229600"/>
          </a:xfrm>
          <a:prstGeom prst="rect">
            <a:avLst/>
          </a:prstGeom>
          <a:solidFill>
            <a:srgbClr val="0F0F10"/>
          </a:solidFill>
          <a:ln/>
        </p:spPr>
      </p:sp>
      <p:sp>
        <p:nvSpPr>
          <p:cNvPr id="4" name="Text 2"/>
          <p:cNvSpPr/>
          <p:nvPr/>
        </p:nvSpPr>
        <p:spPr>
          <a:xfrm>
            <a:off x="2037993" y="1691878"/>
            <a:ext cx="10554414" cy="1388745"/>
          </a:xfrm>
          <a:prstGeom prst="rect">
            <a:avLst/>
          </a:prstGeom>
          <a:noFill/>
          <a:ln/>
        </p:spPr>
        <p:txBody>
          <a:bodyPr wrap="square" rtlCol="0" anchor="t"/>
          <a:lstStyle/>
          <a:p>
            <a:pPr marL="0" indent="0">
              <a:lnSpc>
                <a:spcPts val="5468"/>
              </a:lnSpc>
              <a:buNone/>
            </a:pPr>
            <a:r>
              <a:rPr lang="en-US" sz="4374" kern="0" spc="-131" dirty="0">
                <a:solidFill>
                  <a:srgbClr val="FBF3FA"/>
                </a:solidFill>
                <a:latin typeface="Fira Mono" pitchFamily="34" charset="0"/>
                <a:ea typeface="Fira Mono" pitchFamily="34" charset="-122"/>
                <a:cs typeface="Fira Mono" pitchFamily="34" charset="-120"/>
              </a:rPr>
              <a:t>Principles of Effective Data Visualization</a:t>
            </a:r>
            <a:endParaRPr lang="en-US" sz="4374" dirty="0"/>
          </a:p>
        </p:txBody>
      </p:sp>
      <p:sp>
        <p:nvSpPr>
          <p:cNvPr id="5" name="Text 3"/>
          <p:cNvSpPr/>
          <p:nvPr/>
        </p:nvSpPr>
        <p:spPr>
          <a:xfrm>
            <a:off x="2037993" y="3636050"/>
            <a:ext cx="2777490"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Clarity</a:t>
            </a:r>
            <a:endParaRPr lang="en-US" sz="2187" dirty="0"/>
          </a:p>
        </p:txBody>
      </p:sp>
      <p:sp>
        <p:nvSpPr>
          <p:cNvPr id="6" name="Text 4"/>
          <p:cNvSpPr/>
          <p:nvPr/>
        </p:nvSpPr>
        <p:spPr>
          <a:xfrm>
            <a:off x="2037993" y="4205407"/>
            <a:ext cx="3156347"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Visualizations should be easy to interpret, with clear labels, scales, and legends that help users quickly grasp the meaning of the data.</a:t>
            </a:r>
            <a:endParaRPr lang="en-US" sz="1750" dirty="0"/>
          </a:p>
        </p:txBody>
      </p:sp>
      <p:sp>
        <p:nvSpPr>
          <p:cNvPr id="7" name="Text 5"/>
          <p:cNvSpPr/>
          <p:nvPr/>
        </p:nvSpPr>
        <p:spPr>
          <a:xfrm>
            <a:off x="5743932" y="3636050"/>
            <a:ext cx="2777490"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Simplicity</a:t>
            </a:r>
            <a:endParaRPr lang="en-US" sz="2187" dirty="0"/>
          </a:p>
        </p:txBody>
      </p:sp>
      <p:sp>
        <p:nvSpPr>
          <p:cNvPr id="8" name="Text 6"/>
          <p:cNvSpPr/>
          <p:nvPr/>
        </p:nvSpPr>
        <p:spPr>
          <a:xfrm>
            <a:off x="5743932" y="4205407"/>
            <a:ext cx="3156347" cy="2132409"/>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Avoid cluttering the dashboard with excessive information or complex charts. Focus on the most important metrics and present them in a clean, uncluttered manner.</a:t>
            </a:r>
            <a:endParaRPr lang="en-US" sz="1750" dirty="0"/>
          </a:p>
        </p:txBody>
      </p:sp>
      <p:sp>
        <p:nvSpPr>
          <p:cNvPr id="9" name="Text 7"/>
          <p:cNvSpPr/>
          <p:nvPr/>
        </p:nvSpPr>
        <p:spPr>
          <a:xfrm>
            <a:off x="9449872" y="3636050"/>
            <a:ext cx="2777490"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Consistency</a:t>
            </a:r>
            <a:endParaRPr lang="en-US" sz="2187" dirty="0"/>
          </a:p>
        </p:txBody>
      </p:sp>
      <p:sp>
        <p:nvSpPr>
          <p:cNvPr id="10" name="Text 8"/>
          <p:cNvSpPr/>
          <p:nvPr/>
        </p:nvSpPr>
        <p:spPr>
          <a:xfrm>
            <a:off x="9449872" y="4205407"/>
            <a:ext cx="3156347" cy="1777008"/>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Maintain a consistent visual style and layout throughout the dashboard, making it easier for users to navigate and understand the information.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
        <p:nvSpPr>
          <p:cNvPr id="4" name="Text 2"/>
          <p:cNvSpPr/>
          <p:nvPr/>
        </p:nvSpPr>
        <p:spPr>
          <a:xfrm>
            <a:off x="2037993" y="740807"/>
            <a:ext cx="10554414" cy="1388745"/>
          </a:xfrm>
          <a:prstGeom prst="rect">
            <a:avLst/>
          </a:prstGeom>
          <a:noFill/>
          <a:ln/>
        </p:spPr>
        <p:txBody>
          <a:bodyPr wrap="square" rtlCol="0" anchor="t"/>
          <a:lstStyle/>
          <a:p>
            <a:pPr marL="0" indent="0">
              <a:lnSpc>
                <a:spcPts val="5468"/>
              </a:lnSpc>
              <a:buNone/>
            </a:pPr>
            <a:r>
              <a:rPr lang="en-US" sz="4374" kern="0" spc="-131" dirty="0">
                <a:solidFill>
                  <a:srgbClr val="FBF3FA"/>
                </a:solidFill>
                <a:latin typeface="Fira Mono" pitchFamily="34" charset="0"/>
                <a:ea typeface="Fira Mono" pitchFamily="34" charset="-122"/>
                <a:cs typeface="Fira Mono" pitchFamily="34" charset="-120"/>
              </a:rPr>
              <a:t>Best Practices for Dashboard Design</a:t>
            </a:r>
            <a:endParaRPr lang="en-US" sz="4374" dirty="0"/>
          </a:p>
        </p:txBody>
      </p:sp>
      <p:sp>
        <p:nvSpPr>
          <p:cNvPr id="5" name="Shape 3"/>
          <p:cNvSpPr/>
          <p:nvPr/>
        </p:nvSpPr>
        <p:spPr>
          <a:xfrm>
            <a:off x="2037993" y="2573893"/>
            <a:ext cx="5166122" cy="2346365"/>
          </a:xfrm>
          <a:prstGeom prst="roundRect">
            <a:avLst>
              <a:gd name="adj" fmla="val 2841"/>
            </a:avLst>
          </a:prstGeom>
          <a:solidFill>
            <a:srgbClr val="212126"/>
          </a:solidFill>
          <a:ln/>
        </p:spPr>
      </p:sp>
      <p:sp>
        <p:nvSpPr>
          <p:cNvPr id="6" name="Text 4"/>
          <p:cNvSpPr/>
          <p:nvPr/>
        </p:nvSpPr>
        <p:spPr>
          <a:xfrm>
            <a:off x="2260163" y="2796064"/>
            <a:ext cx="4431387"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Organize Data Hierarchically</a:t>
            </a:r>
            <a:endParaRPr lang="en-US" sz="2187" dirty="0"/>
          </a:p>
        </p:txBody>
      </p:sp>
      <p:sp>
        <p:nvSpPr>
          <p:cNvPr id="7" name="Text 5"/>
          <p:cNvSpPr/>
          <p:nvPr/>
        </p:nvSpPr>
        <p:spPr>
          <a:xfrm>
            <a:off x="2260163" y="3276481"/>
            <a:ext cx="4721781"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Group related metrics and insights into logical sections or modules, making it easier for users to find and understand the information they need.</a:t>
            </a:r>
            <a:endParaRPr lang="en-US" sz="1750" dirty="0"/>
          </a:p>
        </p:txBody>
      </p:sp>
      <p:sp>
        <p:nvSpPr>
          <p:cNvPr id="8" name="Shape 6"/>
          <p:cNvSpPr/>
          <p:nvPr/>
        </p:nvSpPr>
        <p:spPr>
          <a:xfrm>
            <a:off x="7426285" y="2573893"/>
            <a:ext cx="5166122" cy="2346365"/>
          </a:xfrm>
          <a:prstGeom prst="roundRect">
            <a:avLst>
              <a:gd name="adj" fmla="val 2841"/>
            </a:avLst>
          </a:prstGeom>
          <a:solidFill>
            <a:srgbClr val="212126"/>
          </a:solidFill>
          <a:ln/>
        </p:spPr>
      </p:sp>
      <p:sp>
        <p:nvSpPr>
          <p:cNvPr id="9" name="Text 7"/>
          <p:cNvSpPr/>
          <p:nvPr/>
        </p:nvSpPr>
        <p:spPr>
          <a:xfrm>
            <a:off x="7648456" y="2796064"/>
            <a:ext cx="4589621"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Leverage Interactive Features</a:t>
            </a:r>
            <a:endParaRPr lang="en-US" sz="2187" dirty="0"/>
          </a:p>
        </p:txBody>
      </p:sp>
      <p:sp>
        <p:nvSpPr>
          <p:cNvPr id="10" name="Text 8"/>
          <p:cNvSpPr/>
          <p:nvPr/>
        </p:nvSpPr>
        <p:spPr>
          <a:xfrm>
            <a:off x="7648456" y="3276481"/>
            <a:ext cx="4721781"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Incorporate interactive elements like filters, drill-down capabilities, and dynamic visualizations to allow users to explore the data and uncover insights.</a:t>
            </a:r>
            <a:endParaRPr lang="en-US" sz="1750" dirty="0"/>
          </a:p>
        </p:txBody>
      </p:sp>
      <p:sp>
        <p:nvSpPr>
          <p:cNvPr id="11" name="Shape 9"/>
          <p:cNvSpPr/>
          <p:nvPr/>
        </p:nvSpPr>
        <p:spPr>
          <a:xfrm>
            <a:off x="2037993" y="5142428"/>
            <a:ext cx="5166122" cy="2346365"/>
          </a:xfrm>
          <a:prstGeom prst="roundRect">
            <a:avLst>
              <a:gd name="adj" fmla="val 2841"/>
            </a:avLst>
          </a:prstGeom>
          <a:solidFill>
            <a:srgbClr val="212126"/>
          </a:solidFill>
          <a:ln/>
        </p:spPr>
      </p:sp>
      <p:sp>
        <p:nvSpPr>
          <p:cNvPr id="12" name="Text 10"/>
          <p:cNvSpPr/>
          <p:nvPr/>
        </p:nvSpPr>
        <p:spPr>
          <a:xfrm>
            <a:off x="2260163" y="5364599"/>
            <a:ext cx="3165277"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Prioritize Usability</a:t>
            </a:r>
            <a:endParaRPr lang="en-US" sz="2187" dirty="0"/>
          </a:p>
        </p:txBody>
      </p:sp>
      <p:sp>
        <p:nvSpPr>
          <p:cNvPr id="13" name="Text 11"/>
          <p:cNvSpPr/>
          <p:nvPr/>
        </p:nvSpPr>
        <p:spPr>
          <a:xfrm>
            <a:off x="2260163" y="5845016"/>
            <a:ext cx="4721781" cy="1066205"/>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Design the dashboard with the end-user in mind, ensuring it is intuitive, easy to navigate, and provides a seamless user experience.</a:t>
            </a:r>
            <a:endParaRPr lang="en-US" sz="1750" dirty="0"/>
          </a:p>
        </p:txBody>
      </p:sp>
      <p:sp>
        <p:nvSpPr>
          <p:cNvPr id="14" name="Shape 12"/>
          <p:cNvSpPr/>
          <p:nvPr/>
        </p:nvSpPr>
        <p:spPr>
          <a:xfrm>
            <a:off x="7426285" y="5142428"/>
            <a:ext cx="5166122" cy="2346365"/>
          </a:xfrm>
          <a:prstGeom prst="roundRect">
            <a:avLst>
              <a:gd name="adj" fmla="val 2841"/>
            </a:avLst>
          </a:prstGeom>
          <a:solidFill>
            <a:srgbClr val="212126"/>
          </a:solidFill>
          <a:ln/>
        </p:spPr>
      </p:sp>
      <p:sp>
        <p:nvSpPr>
          <p:cNvPr id="15" name="Text 13"/>
          <p:cNvSpPr/>
          <p:nvPr/>
        </p:nvSpPr>
        <p:spPr>
          <a:xfrm>
            <a:off x="7648456" y="5364599"/>
            <a:ext cx="3007043" cy="347186"/>
          </a:xfrm>
          <a:prstGeom prst="rect">
            <a:avLst/>
          </a:prstGeom>
          <a:noFill/>
          <a:ln/>
        </p:spPr>
        <p:txBody>
          <a:bodyPr wrap="none" rtlCol="0" anchor="t"/>
          <a:lstStyle/>
          <a:p>
            <a:pPr marL="0" indent="0">
              <a:lnSpc>
                <a:spcPts val="2734"/>
              </a:lnSpc>
              <a:buNone/>
            </a:pPr>
            <a:r>
              <a:rPr lang="en-US" sz="2187" kern="0" spc="-66" dirty="0">
                <a:solidFill>
                  <a:srgbClr val="FBF3FA"/>
                </a:solidFill>
                <a:latin typeface="Fira Mono" pitchFamily="34" charset="0"/>
                <a:ea typeface="Fira Mono" pitchFamily="34" charset="-122"/>
                <a:cs typeface="Fira Mono" pitchFamily="34" charset="-120"/>
              </a:rPr>
              <a:t>Optimize for Mobile</a:t>
            </a:r>
            <a:endParaRPr lang="en-US" sz="2187" dirty="0"/>
          </a:p>
        </p:txBody>
      </p:sp>
      <p:sp>
        <p:nvSpPr>
          <p:cNvPr id="16" name="Text 14"/>
          <p:cNvSpPr/>
          <p:nvPr/>
        </p:nvSpPr>
        <p:spPr>
          <a:xfrm>
            <a:off x="7648456" y="5845016"/>
            <a:ext cx="4721781"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Ensure the dashboard is responsive and optimized for viewing on various devices, including smartphones and tablets, to cater to the needs of a diverse user base.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83894" y="607576"/>
            <a:ext cx="9320213" cy="1377077"/>
          </a:xfrm>
          <a:prstGeom prst="rect">
            <a:avLst/>
          </a:prstGeom>
          <a:noFill/>
          <a:ln/>
        </p:spPr>
        <p:txBody>
          <a:bodyPr wrap="square" rtlCol="0" anchor="t"/>
          <a:lstStyle/>
          <a:p>
            <a:pPr marL="0" indent="0">
              <a:lnSpc>
                <a:spcPts val="5422"/>
              </a:lnSpc>
              <a:buNone/>
            </a:pPr>
            <a:r>
              <a:rPr lang="en-US" sz="4338" kern="0" spc="-130" dirty="0">
                <a:solidFill>
                  <a:srgbClr val="FBF3FA"/>
                </a:solidFill>
                <a:latin typeface="Fira Mono" pitchFamily="34" charset="0"/>
                <a:ea typeface="Fira Mono" pitchFamily="34" charset="-122"/>
                <a:cs typeface="Fira Mono" pitchFamily="34" charset="-120"/>
              </a:rPr>
              <a:t>Integrating SQL </a:t>
            </a:r>
            <a:r>
              <a:rPr lang="en-US" sz="4338" kern="0" spc="-130">
                <a:solidFill>
                  <a:srgbClr val="FBF3FA"/>
                </a:solidFill>
                <a:latin typeface="Fira Mono" pitchFamily="34" charset="0"/>
                <a:ea typeface="Fira Mono" pitchFamily="34" charset="-122"/>
                <a:cs typeface="Fira Mono" pitchFamily="34" charset="-120"/>
              </a:rPr>
              <a:t>Databases with Tableau</a:t>
            </a:r>
            <a:endParaRPr lang="en-US" sz="4338" dirty="0"/>
          </a:p>
        </p:txBody>
      </p:sp>
      <p:sp>
        <p:nvSpPr>
          <p:cNvPr id="6" name="Shape 3"/>
          <p:cNvSpPr/>
          <p:nvPr/>
        </p:nvSpPr>
        <p:spPr>
          <a:xfrm>
            <a:off x="4800719" y="2315170"/>
            <a:ext cx="27503" cy="5306854"/>
          </a:xfrm>
          <a:prstGeom prst="rect">
            <a:avLst/>
          </a:prstGeom>
          <a:solidFill>
            <a:srgbClr val="FF6BD8"/>
          </a:solidFill>
          <a:ln/>
        </p:spPr>
      </p:sp>
      <p:sp>
        <p:nvSpPr>
          <p:cNvPr id="7" name="Shape 4"/>
          <p:cNvSpPr/>
          <p:nvPr/>
        </p:nvSpPr>
        <p:spPr>
          <a:xfrm>
            <a:off x="5062299" y="2721352"/>
            <a:ext cx="771168" cy="27503"/>
          </a:xfrm>
          <a:prstGeom prst="rect">
            <a:avLst/>
          </a:prstGeom>
          <a:solidFill>
            <a:srgbClr val="FF6BD8"/>
          </a:solidFill>
          <a:ln/>
        </p:spPr>
      </p:sp>
      <p:sp>
        <p:nvSpPr>
          <p:cNvPr id="8" name="Shape 5"/>
          <p:cNvSpPr/>
          <p:nvPr/>
        </p:nvSpPr>
        <p:spPr>
          <a:xfrm>
            <a:off x="4566523" y="2487335"/>
            <a:ext cx="495776" cy="495776"/>
          </a:xfrm>
          <a:prstGeom prst="roundRect">
            <a:avLst>
              <a:gd name="adj" fmla="val 13334"/>
            </a:avLst>
          </a:prstGeom>
          <a:solidFill>
            <a:srgbClr val="212126"/>
          </a:solidFill>
          <a:ln/>
        </p:spPr>
      </p:sp>
      <p:sp>
        <p:nvSpPr>
          <p:cNvPr id="9" name="Text 6"/>
          <p:cNvSpPr/>
          <p:nvPr/>
        </p:nvSpPr>
        <p:spPr>
          <a:xfrm>
            <a:off x="4720233" y="2528649"/>
            <a:ext cx="188357" cy="413147"/>
          </a:xfrm>
          <a:prstGeom prst="rect">
            <a:avLst/>
          </a:prstGeom>
          <a:noFill/>
          <a:ln/>
        </p:spPr>
        <p:txBody>
          <a:bodyPr wrap="none" rtlCol="0" anchor="t"/>
          <a:lstStyle/>
          <a:p>
            <a:pPr marL="0" indent="0" algn="ctr">
              <a:lnSpc>
                <a:spcPts val="3253"/>
              </a:lnSpc>
              <a:buNone/>
            </a:pPr>
            <a:r>
              <a:rPr lang="en-US" sz="2603" kern="0" spc="-78" dirty="0">
                <a:solidFill>
                  <a:srgbClr val="FBF3FA"/>
                </a:solidFill>
                <a:latin typeface="Fira Mono" pitchFamily="34" charset="0"/>
                <a:ea typeface="Fira Mono" pitchFamily="34" charset="-122"/>
                <a:cs typeface="Fira Mono" pitchFamily="34" charset="-120"/>
              </a:rPr>
              <a:t>1</a:t>
            </a:r>
            <a:endParaRPr lang="en-US" sz="2603" dirty="0"/>
          </a:p>
        </p:txBody>
      </p:sp>
      <p:sp>
        <p:nvSpPr>
          <p:cNvPr id="10" name="Text 7"/>
          <p:cNvSpPr/>
          <p:nvPr/>
        </p:nvSpPr>
        <p:spPr>
          <a:xfrm>
            <a:off x="6026348" y="2535436"/>
            <a:ext cx="2754511" cy="344329"/>
          </a:xfrm>
          <a:prstGeom prst="rect">
            <a:avLst/>
          </a:prstGeom>
          <a:noFill/>
          <a:ln/>
        </p:spPr>
        <p:txBody>
          <a:bodyPr wrap="none" rtlCol="0" anchor="t"/>
          <a:lstStyle/>
          <a:p>
            <a:pPr marL="0" indent="0" algn="l">
              <a:lnSpc>
                <a:spcPts val="2711"/>
              </a:lnSpc>
              <a:buNone/>
            </a:pPr>
            <a:r>
              <a:rPr lang="en-US" sz="2169" kern="0" spc="-65" dirty="0">
                <a:solidFill>
                  <a:srgbClr val="FBF3FA"/>
                </a:solidFill>
                <a:latin typeface="Fira Mono" pitchFamily="34" charset="0"/>
                <a:ea typeface="Fira Mono" pitchFamily="34" charset="-122"/>
                <a:cs typeface="Fira Mono" pitchFamily="34" charset="-120"/>
              </a:rPr>
              <a:t>Data Extraction</a:t>
            </a:r>
            <a:endParaRPr lang="en-US" sz="2169" dirty="0"/>
          </a:p>
        </p:txBody>
      </p:sp>
      <p:sp>
        <p:nvSpPr>
          <p:cNvPr id="11" name="Text 8"/>
          <p:cNvSpPr/>
          <p:nvPr/>
        </p:nvSpPr>
        <p:spPr>
          <a:xfrm>
            <a:off x="6026348" y="3011924"/>
            <a:ext cx="7777758" cy="705088"/>
          </a:xfrm>
          <a:prstGeom prst="rect">
            <a:avLst/>
          </a:prstGeom>
          <a:noFill/>
          <a:ln/>
        </p:spPr>
        <p:txBody>
          <a:bodyPr wrap="square" rtlCol="0" anchor="t"/>
          <a:lstStyle/>
          <a:p>
            <a:pPr marL="0" indent="0" algn="l">
              <a:lnSpc>
                <a:spcPts val="2776"/>
              </a:lnSpc>
              <a:buNone/>
            </a:pPr>
            <a:r>
              <a:rPr lang="en-US" sz="1735" kern="0" spc="-35" dirty="0">
                <a:solidFill>
                  <a:srgbClr val="E0D6DE"/>
                </a:solidFill>
                <a:latin typeface="Fira Sans" pitchFamily="34" charset="0"/>
                <a:ea typeface="Fira Sans" pitchFamily="34" charset="-122"/>
                <a:cs typeface="Fira Sans" pitchFamily="34" charset="-120"/>
              </a:rPr>
              <a:t>Establish a secure connection between Power BI and the SQL database to extract the relevant data for the dashboard.</a:t>
            </a:r>
            <a:endParaRPr lang="en-US" sz="1735" dirty="0"/>
          </a:p>
        </p:txBody>
      </p:sp>
      <p:sp>
        <p:nvSpPr>
          <p:cNvPr id="12" name="Shape 9"/>
          <p:cNvSpPr/>
          <p:nvPr/>
        </p:nvSpPr>
        <p:spPr>
          <a:xfrm>
            <a:off x="5062299" y="4563725"/>
            <a:ext cx="771168" cy="27503"/>
          </a:xfrm>
          <a:prstGeom prst="rect">
            <a:avLst/>
          </a:prstGeom>
          <a:solidFill>
            <a:srgbClr val="FF6BD8"/>
          </a:solidFill>
          <a:ln/>
        </p:spPr>
      </p:sp>
      <p:sp>
        <p:nvSpPr>
          <p:cNvPr id="13" name="Shape 10"/>
          <p:cNvSpPr/>
          <p:nvPr/>
        </p:nvSpPr>
        <p:spPr>
          <a:xfrm>
            <a:off x="4566523" y="4329708"/>
            <a:ext cx="495776" cy="495776"/>
          </a:xfrm>
          <a:prstGeom prst="roundRect">
            <a:avLst>
              <a:gd name="adj" fmla="val 13334"/>
            </a:avLst>
          </a:prstGeom>
          <a:solidFill>
            <a:srgbClr val="212126"/>
          </a:solidFill>
          <a:ln/>
        </p:spPr>
      </p:sp>
      <p:sp>
        <p:nvSpPr>
          <p:cNvPr id="14" name="Text 11"/>
          <p:cNvSpPr/>
          <p:nvPr/>
        </p:nvSpPr>
        <p:spPr>
          <a:xfrm>
            <a:off x="4720233" y="4371023"/>
            <a:ext cx="188357" cy="413147"/>
          </a:xfrm>
          <a:prstGeom prst="rect">
            <a:avLst/>
          </a:prstGeom>
          <a:noFill/>
          <a:ln/>
        </p:spPr>
        <p:txBody>
          <a:bodyPr wrap="none" rtlCol="0" anchor="t"/>
          <a:lstStyle/>
          <a:p>
            <a:pPr marL="0" indent="0" algn="ctr">
              <a:lnSpc>
                <a:spcPts val="3253"/>
              </a:lnSpc>
              <a:buNone/>
            </a:pPr>
            <a:r>
              <a:rPr lang="en-US" sz="2603" kern="0" spc="-78" dirty="0">
                <a:solidFill>
                  <a:srgbClr val="FBF3FA"/>
                </a:solidFill>
                <a:latin typeface="Fira Mono" pitchFamily="34" charset="0"/>
                <a:ea typeface="Fira Mono" pitchFamily="34" charset="-122"/>
                <a:cs typeface="Fira Mono" pitchFamily="34" charset="-120"/>
              </a:rPr>
              <a:t>2</a:t>
            </a:r>
            <a:endParaRPr lang="en-US" sz="2603" dirty="0"/>
          </a:p>
        </p:txBody>
      </p:sp>
      <p:sp>
        <p:nvSpPr>
          <p:cNvPr id="15" name="Text 12"/>
          <p:cNvSpPr/>
          <p:nvPr/>
        </p:nvSpPr>
        <p:spPr>
          <a:xfrm>
            <a:off x="6026348" y="4377809"/>
            <a:ext cx="2981206" cy="344329"/>
          </a:xfrm>
          <a:prstGeom prst="rect">
            <a:avLst/>
          </a:prstGeom>
          <a:noFill/>
          <a:ln/>
        </p:spPr>
        <p:txBody>
          <a:bodyPr wrap="none" rtlCol="0" anchor="t"/>
          <a:lstStyle/>
          <a:p>
            <a:pPr marL="0" indent="0" algn="l">
              <a:lnSpc>
                <a:spcPts val="2711"/>
              </a:lnSpc>
              <a:buNone/>
            </a:pPr>
            <a:r>
              <a:rPr lang="en-US" sz="2169" kern="0" spc="-65" dirty="0">
                <a:solidFill>
                  <a:srgbClr val="FBF3FA"/>
                </a:solidFill>
                <a:latin typeface="Fira Mono" pitchFamily="34" charset="0"/>
                <a:ea typeface="Fira Mono" pitchFamily="34" charset="-122"/>
                <a:cs typeface="Fira Mono" pitchFamily="34" charset="-120"/>
              </a:rPr>
              <a:t>Data Transformation</a:t>
            </a:r>
            <a:endParaRPr lang="en-US" sz="2169" dirty="0"/>
          </a:p>
        </p:txBody>
      </p:sp>
      <p:sp>
        <p:nvSpPr>
          <p:cNvPr id="16" name="Text 13"/>
          <p:cNvSpPr/>
          <p:nvPr/>
        </p:nvSpPr>
        <p:spPr>
          <a:xfrm>
            <a:off x="6026348" y="4854297"/>
            <a:ext cx="7777758" cy="705088"/>
          </a:xfrm>
          <a:prstGeom prst="rect">
            <a:avLst/>
          </a:prstGeom>
          <a:noFill/>
          <a:ln/>
        </p:spPr>
        <p:txBody>
          <a:bodyPr wrap="square" rtlCol="0" anchor="t"/>
          <a:lstStyle/>
          <a:p>
            <a:pPr marL="0" indent="0" algn="l">
              <a:lnSpc>
                <a:spcPts val="2776"/>
              </a:lnSpc>
              <a:buNone/>
            </a:pPr>
            <a:r>
              <a:rPr lang="en-US" sz="1735" kern="0" spc="-35" dirty="0">
                <a:solidFill>
                  <a:srgbClr val="E0D6DE"/>
                </a:solidFill>
                <a:latin typeface="Fira Sans" pitchFamily="34" charset="0"/>
                <a:ea typeface="Fira Sans" pitchFamily="34" charset="-122"/>
                <a:cs typeface="Fira Sans" pitchFamily="34" charset="-120"/>
              </a:rPr>
              <a:t>Use Power BI's data transformation and modeling capabilities to clean, shape, and prepare the data for visualization.</a:t>
            </a:r>
            <a:endParaRPr lang="en-US" sz="1735" dirty="0"/>
          </a:p>
        </p:txBody>
      </p:sp>
      <p:sp>
        <p:nvSpPr>
          <p:cNvPr id="17" name="Shape 14"/>
          <p:cNvSpPr/>
          <p:nvPr/>
        </p:nvSpPr>
        <p:spPr>
          <a:xfrm>
            <a:off x="5062299" y="6406098"/>
            <a:ext cx="771168" cy="27503"/>
          </a:xfrm>
          <a:prstGeom prst="rect">
            <a:avLst/>
          </a:prstGeom>
          <a:solidFill>
            <a:srgbClr val="FF6BD8"/>
          </a:solidFill>
          <a:ln/>
        </p:spPr>
      </p:sp>
      <p:sp>
        <p:nvSpPr>
          <p:cNvPr id="18" name="Shape 15"/>
          <p:cNvSpPr/>
          <p:nvPr/>
        </p:nvSpPr>
        <p:spPr>
          <a:xfrm>
            <a:off x="4566523" y="6172081"/>
            <a:ext cx="495776" cy="495776"/>
          </a:xfrm>
          <a:prstGeom prst="roundRect">
            <a:avLst>
              <a:gd name="adj" fmla="val 13334"/>
            </a:avLst>
          </a:prstGeom>
          <a:solidFill>
            <a:srgbClr val="212126"/>
          </a:solidFill>
          <a:ln/>
        </p:spPr>
      </p:sp>
      <p:sp>
        <p:nvSpPr>
          <p:cNvPr id="19" name="Text 16"/>
          <p:cNvSpPr/>
          <p:nvPr/>
        </p:nvSpPr>
        <p:spPr>
          <a:xfrm>
            <a:off x="4720233" y="6213396"/>
            <a:ext cx="188357" cy="413147"/>
          </a:xfrm>
          <a:prstGeom prst="rect">
            <a:avLst/>
          </a:prstGeom>
          <a:noFill/>
          <a:ln/>
        </p:spPr>
        <p:txBody>
          <a:bodyPr wrap="none" rtlCol="0" anchor="t"/>
          <a:lstStyle/>
          <a:p>
            <a:pPr marL="0" indent="0" algn="ctr">
              <a:lnSpc>
                <a:spcPts val="3253"/>
              </a:lnSpc>
              <a:buNone/>
            </a:pPr>
            <a:r>
              <a:rPr lang="en-US" sz="2603" kern="0" spc="-78" dirty="0">
                <a:solidFill>
                  <a:srgbClr val="FBF3FA"/>
                </a:solidFill>
                <a:latin typeface="Fira Mono" pitchFamily="34" charset="0"/>
                <a:ea typeface="Fira Mono" pitchFamily="34" charset="-122"/>
                <a:cs typeface="Fira Mono" pitchFamily="34" charset="-120"/>
              </a:rPr>
              <a:t>3</a:t>
            </a:r>
            <a:endParaRPr lang="en-US" sz="2603" dirty="0"/>
          </a:p>
        </p:txBody>
      </p:sp>
      <p:sp>
        <p:nvSpPr>
          <p:cNvPr id="20" name="Text 17"/>
          <p:cNvSpPr/>
          <p:nvPr/>
        </p:nvSpPr>
        <p:spPr>
          <a:xfrm>
            <a:off x="6026348" y="6220182"/>
            <a:ext cx="2824282" cy="344329"/>
          </a:xfrm>
          <a:prstGeom prst="rect">
            <a:avLst/>
          </a:prstGeom>
          <a:noFill/>
          <a:ln/>
        </p:spPr>
        <p:txBody>
          <a:bodyPr wrap="none" rtlCol="0" anchor="t"/>
          <a:lstStyle/>
          <a:p>
            <a:pPr marL="0" indent="0" algn="l">
              <a:lnSpc>
                <a:spcPts val="2711"/>
              </a:lnSpc>
              <a:buNone/>
            </a:pPr>
            <a:r>
              <a:rPr lang="en-US" sz="2169" kern="0" spc="-65" dirty="0">
                <a:solidFill>
                  <a:srgbClr val="FBF3FA"/>
                </a:solidFill>
                <a:latin typeface="Fira Mono" pitchFamily="34" charset="0"/>
                <a:ea typeface="Fira Mono" pitchFamily="34" charset="-122"/>
                <a:cs typeface="Fira Mono" pitchFamily="34" charset="-120"/>
              </a:rPr>
              <a:t>Dashboard Creation</a:t>
            </a:r>
            <a:endParaRPr lang="en-US" sz="2169" dirty="0"/>
          </a:p>
        </p:txBody>
      </p:sp>
      <p:sp>
        <p:nvSpPr>
          <p:cNvPr id="21" name="Text 18"/>
          <p:cNvSpPr/>
          <p:nvPr/>
        </p:nvSpPr>
        <p:spPr>
          <a:xfrm>
            <a:off x="6026348" y="6696670"/>
            <a:ext cx="7777758" cy="705088"/>
          </a:xfrm>
          <a:prstGeom prst="rect">
            <a:avLst/>
          </a:prstGeom>
          <a:noFill/>
          <a:ln/>
        </p:spPr>
        <p:txBody>
          <a:bodyPr wrap="square" rtlCol="0" anchor="t"/>
          <a:lstStyle/>
          <a:p>
            <a:pPr marL="0" indent="0" algn="l">
              <a:lnSpc>
                <a:spcPts val="2776"/>
              </a:lnSpc>
              <a:buNone/>
            </a:pPr>
            <a:r>
              <a:rPr lang="en-US" sz="1735" kern="0" spc="-35" dirty="0">
                <a:solidFill>
                  <a:srgbClr val="E0D6DE"/>
                </a:solidFill>
                <a:latin typeface="Fira Sans" pitchFamily="34" charset="0"/>
                <a:ea typeface="Fira Sans" pitchFamily="34" charset="-122"/>
                <a:cs typeface="Fira Sans" pitchFamily="34" charset="-120"/>
              </a:rPr>
              <a:t>Leverage Power BI's intuitive interface to design the interactive dashboard, incorporating visually appealing charts, graphs, and other visualizations.</a:t>
            </a:r>
            <a:endParaRPr lang="en-US" sz="173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sp>
        <p:nvSpPr>
          <p:cNvPr id="4" name="Text 2"/>
          <p:cNvSpPr/>
          <p:nvPr/>
        </p:nvSpPr>
        <p:spPr>
          <a:xfrm>
            <a:off x="2037993" y="1503045"/>
            <a:ext cx="10554414" cy="1388745"/>
          </a:xfrm>
          <a:prstGeom prst="rect">
            <a:avLst/>
          </a:prstGeom>
          <a:noFill/>
          <a:ln/>
        </p:spPr>
        <p:txBody>
          <a:bodyPr wrap="square" rtlCol="0" anchor="t"/>
          <a:lstStyle/>
          <a:p>
            <a:pPr marL="0" indent="0">
              <a:lnSpc>
                <a:spcPts val="5468"/>
              </a:lnSpc>
              <a:buNone/>
            </a:pPr>
            <a:r>
              <a:rPr lang="en-US" sz="4374" kern="0" spc="-131" dirty="0">
                <a:solidFill>
                  <a:srgbClr val="FBF3FA"/>
                </a:solidFill>
                <a:latin typeface="Fira Mono" pitchFamily="34" charset="0"/>
                <a:ea typeface="Fira Mono" pitchFamily="34" charset="-122"/>
                <a:cs typeface="Fira Mono" pitchFamily="34" charset="-120"/>
              </a:rPr>
              <a:t>Techniques for Enhancing Dashboard Interactivity</a:t>
            </a:r>
            <a:endParaRPr lang="en-US" sz="4374" dirty="0"/>
          </a:p>
        </p:txBody>
      </p:sp>
      <p:pic>
        <p:nvPicPr>
          <p:cNvPr id="5" name="Image 0" descr="preencoded.png"/>
          <p:cNvPicPr>
            <a:picLocks noChangeAspect="1"/>
          </p:cNvPicPr>
          <p:nvPr/>
        </p:nvPicPr>
        <p:blipFill>
          <a:blip r:embed="rId3"/>
          <a:stretch>
            <a:fillRect/>
          </a:stretch>
        </p:blipFill>
        <p:spPr>
          <a:xfrm>
            <a:off x="2037993" y="3336131"/>
            <a:ext cx="555427" cy="555427"/>
          </a:xfrm>
          <a:prstGeom prst="rect">
            <a:avLst/>
          </a:prstGeom>
        </p:spPr>
      </p:pic>
      <p:sp>
        <p:nvSpPr>
          <p:cNvPr id="6" name="Text 3"/>
          <p:cNvSpPr/>
          <p:nvPr/>
        </p:nvSpPr>
        <p:spPr>
          <a:xfrm>
            <a:off x="2037993" y="4113728"/>
            <a:ext cx="2388632" cy="347186"/>
          </a:xfrm>
          <a:prstGeom prst="rect">
            <a:avLst/>
          </a:prstGeom>
          <a:noFill/>
          <a:ln/>
        </p:spPr>
        <p:txBody>
          <a:bodyPr wrap="none" rtlCol="0" anchor="t"/>
          <a:lstStyle/>
          <a:p>
            <a:pPr marL="0" indent="0" algn="l">
              <a:lnSpc>
                <a:spcPts val="2734"/>
              </a:lnSpc>
              <a:buNone/>
            </a:pPr>
            <a:r>
              <a:rPr lang="en-US" sz="2187" kern="0" spc="-66" dirty="0">
                <a:solidFill>
                  <a:srgbClr val="FBF3FA"/>
                </a:solidFill>
                <a:latin typeface="Fira Mono" pitchFamily="34" charset="0"/>
                <a:ea typeface="Fira Mono" pitchFamily="34" charset="-122"/>
                <a:cs typeface="Fira Mono" pitchFamily="34" charset="-120"/>
              </a:rPr>
              <a:t>Filtering</a:t>
            </a:r>
            <a:endParaRPr lang="en-US" sz="2187" dirty="0"/>
          </a:p>
        </p:txBody>
      </p:sp>
      <p:sp>
        <p:nvSpPr>
          <p:cNvPr id="7" name="Text 4"/>
          <p:cNvSpPr/>
          <p:nvPr/>
        </p:nvSpPr>
        <p:spPr>
          <a:xfrm>
            <a:off x="2037993" y="4594146"/>
            <a:ext cx="2388632" cy="2132409"/>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Implement dynamic filtering options that allow users to narrow down the data and focus on specific areas of interest.</a:t>
            </a:r>
            <a:endParaRPr lang="en-US" sz="1750" dirty="0"/>
          </a:p>
        </p:txBody>
      </p:sp>
      <p:pic>
        <p:nvPicPr>
          <p:cNvPr id="8" name="Image 1" descr="preencoded.png"/>
          <p:cNvPicPr>
            <a:picLocks noChangeAspect="1"/>
          </p:cNvPicPr>
          <p:nvPr/>
        </p:nvPicPr>
        <p:blipFill>
          <a:blip r:embed="rId4"/>
          <a:stretch>
            <a:fillRect/>
          </a:stretch>
        </p:blipFill>
        <p:spPr>
          <a:xfrm>
            <a:off x="4759881" y="3336131"/>
            <a:ext cx="555427" cy="555427"/>
          </a:xfrm>
          <a:prstGeom prst="rect">
            <a:avLst/>
          </a:prstGeom>
        </p:spPr>
      </p:pic>
      <p:sp>
        <p:nvSpPr>
          <p:cNvPr id="9" name="Text 5"/>
          <p:cNvSpPr/>
          <p:nvPr/>
        </p:nvSpPr>
        <p:spPr>
          <a:xfrm>
            <a:off x="4759881" y="4113728"/>
            <a:ext cx="2388632" cy="347186"/>
          </a:xfrm>
          <a:prstGeom prst="rect">
            <a:avLst/>
          </a:prstGeom>
          <a:noFill/>
          <a:ln/>
        </p:spPr>
        <p:txBody>
          <a:bodyPr wrap="none" rtlCol="0" anchor="t"/>
          <a:lstStyle/>
          <a:p>
            <a:pPr marL="0" indent="0" algn="l">
              <a:lnSpc>
                <a:spcPts val="2734"/>
              </a:lnSpc>
              <a:buNone/>
            </a:pPr>
            <a:r>
              <a:rPr lang="en-US" sz="2187" kern="0" spc="-66" dirty="0">
                <a:solidFill>
                  <a:srgbClr val="FBF3FA"/>
                </a:solidFill>
                <a:latin typeface="Fira Mono" pitchFamily="34" charset="0"/>
                <a:ea typeface="Fira Mono" pitchFamily="34" charset="-122"/>
                <a:cs typeface="Fira Mono" pitchFamily="34" charset="-120"/>
              </a:rPr>
              <a:t>Drill-Down</a:t>
            </a:r>
            <a:endParaRPr lang="en-US" sz="2187" dirty="0"/>
          </a:p>
        </p:txBody>
      </p:sp>
      <p:sp>
        <p:nvSpPr>
          <p:cNvPr id="10" name="Text 6"/>
          <p:cNvSpPr/>
          <p:nvPr/>
        </p:nvSpPr>
        <p:spPr>
          <a:xfrm>
            <a:off x="4759881" y="4594146"/>
            <a:ext cx="2388632" cy="1777008"/>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Incorporate drill-down capabilities that enable users to explore data in more detail, uncovering deeper insights.</a:t>
            </a:r>
            <a:endParaRPr lang="en-US" sz="1750" dirty="0"/>
          </a:p>
        </p:txBody>
      </p:sp>
      <p:pic>
        <p:nvPicPr>
          <p:cNvPr id="11" name="Image 2" descr="preencoded.png"/>
          <p:cNvPicPr>
            <a:picLocks noChangeAspect="1"/>
          </p:cNvPicPr>
          <p:nvPr/>
        </p:nvPicPr>
        <p:blipFill>
          <a:blip r:embed="rId5"/>
          <a:stretch>
            <a:fillRect/>
          </a:stretch>
        </p:blipFill>
        <p:spPr>
          <a:xfrm>
            <a:off x="7481768" y="3336131"/>
            <a:ext cx="555427" cy="555427"/>
          </a:xfrm>
          <a:prstGeom prst="rect">
            <a:avLst/>
          </a:prstGeom>
        </p:spPr>
      </p:pic>
      <p:sp>
        <p:nvSpPr>
          <p:cNvPr id="12" name="Text 7"/>
          <p:cNvSpPr/>
          <p:nvPr/>
        </p:nvSpPr>
        <p:spPr>
          <a:xfrm>
            <a:off x="7481768" y="4113728"/>
            <a:ext cx="2388632" cy="347186"/>
          </a:xfrm>
          <a:prstGeom prst="rect">
            <a:avLst/>
          </a:prstGeom>
          <a:noFill/>
          <a:ln/>
        </p:spPr>
        <p:txBody>
          <a:bodyPr wrap="none" rtlCol="0" anchor="t"/>
          <a:lstStyle/>
          <a:p>
            <a:pPr marL="0" indent="0" algn="l">
              <a:lnSpc>
                <a:spcPts val="2734"/>
              </a:lnSpc>
              <a:buNone/>
            </a:pPr>
            <a:r>
              <a:rPr lang="en-US" sz="2187" kern="0" spc="-66" dirty="0">
                <a:solidFill>
                  <a:srgbClr val="FBF3FA"/>
                </a:solidFill>
                <a:latin typeface="Fira Mono" pitchFamily="34" charset="0"/>
                <a:ea typeface="Fira Mono" pitchFamily="34" charset="-122"/>
                <a:cs typeface="Fira Mono" pitchFamily="34" charset="-120"/>
              </a:rPr>
              <a:t>Tooltips</a:t>
            </a:r>
            <a:endParaRPr lang="en-US" sz="2187" dirty="0"/>
          </a:p>
        </p:txBody>
      </p:sp>
      <p:sp>
        <p:nvSpPr>
          <p:cNvPr id="13" name="Text 8"/>
          <p:cNvSpPr/>
          <p:nvPr/>
        </p:nvSpPr>
        <p:spPr>
          <a:xfrm>
            <a:off x="7481768" y="4594146"/>
            <a:ext cx="2388632" cy="1777008"/>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Use interactive tooltips to provide additional information and context when users hover over specific data points.</a:t>
            </a:r>
            <a:endParaRPr lang="en-US" sz="1750" dirty="0"/>
          </a:p>
        </p:txBody>
      </p:sp>
      <p:pic>
        <p:nvPicPr>
          <p:cNvPr id="14" name="Image 3" descr="preencoded.png"/>
          <p:cNvPicPr>
            <a:picLocks noChangeAspect="1"/>
          </p:cNvPicPr>
          <p:nvPr/>
        </p:nvPicPr>
        <p:blipFill>
          <a:blip r:embed="rId6"/>
          <a:stretch>
            <a:fillRect/>
          </a:stretch>
        </p:blipFill>
        <p:spPr>
          <a:xfrm>
            <a:off x="10203656" y="3336131"/>
            <a:ext cx="555427" cy="555427"/>
          </a:xfrm>
          <a:prstGeom prst="rect">
            <a:avLst/>
          </a:prstGeom>
        </p:spPr>
      </p:pic>
      <p:sp>
        <p:nvSpPr>
          <p:cNvPr id="15" name="Text 9"/>
          <p:cNvSpPr/>
          <p:nvPr/>
        </p:nvSpPr>
        <p:spPr>
          <a:xfrm>
            <a:off x="10203656" y="4113728"/>
            <a:ext cx="2388751" cy="347186"/>
          </a:xfrm>
          <a:prstGeom prst="rect">
            <a:avLst/>
          </a:prstGeom>
          <a:noFill/>
          <a:ln/>
        </p:spPr>
        <p:txBody>
          <a:bodyPr wrap="none" rtlCol="0" anchor="t"/>
          <a:lstStyle/>
          <a:p>
            <a:pPr marL="0" indent="0" algn="l">
              <a:lnSpc>
                <a:spcPts val="2734"/>
              </a:lnSpc>
              <a:buNone/>
            </a:pPr>
            <a:r>
              <a:rPr lang="en-US" sz="2187" kern="0" spc="-66" dirty="0">
                <a:solidFill>
                  <a:srgbClr val="FBF3FA"/>
                </a:solidFill>
                <a:latin typeface="Fira Mono" pitchFamily="34" charset="0"/>
                <a:ea typeface="Fira Mono" pitchFamily="34" charset="-122"/>
                <a:cs typeface="Fira Mono" pitchFamily="34" charset="-120"/>
              </a:rPr>
              <a:t>Data Export</a:t>
            </a:r>
            <a:endParaRPr lang="en-US" sz="2187" dirty="0"/>
          </a:p>
        </p:txBody>
      </p:sp>
      <p:sp>
        <p:nvSpPr>
          <p:cNvPr id="16" name="Text 10"/>
          <p:cNvSpPr/>
          <p:nvPr/>
        </p:nvSpPr>
        <p:spPr>
          <a:xfrm>
            <a:off x="10203656" y="4594146"/>
            <a:ext cx="2388751" cy="2132409"/>
          </a:xfrm>
          <a:prstGeom prst="rect">
            <a:avLst/>
          </a:prstGeom>
          <a:noFill/>
          <a:ln/>
        </p:spPr>
        <p:txBody>
          <a:bodyPr wrap="square" rtlCol="0" anchor="t"/>
          <a:lstStyle/>
          <a:p>
            <a:pPr marL="0" indent="0" algn="l">
              <a:lnSpc>
                <a:spcPts val="2799"/>
              </a:lnSpc>
              <a:buNone/>
            </a:pPr>
            <a:r>
              <a:rPr lang="en-US" sz="1750" kern="0" spc="-35" dirty="0">
                <a:solidFill>
                  <a:srgbClr val="E0D6DE"/>
                </a:solidFill>
                <a:latin typeface="Fira Sans" pitchFamily="34" charset="0"/>
                <a:ea typeface="Fira Sans" pitchFamily="34" charset="-122"/>
                <a:cs typeface="Fira Sans" pitchFamily="34" charset="-120"/>
              </a:rPr>
              <a:t>Allow users to export the dashboard data in various formats, such as Excel or CSV, for further analysis or reporting purposes.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0" y="0"/>
            <a:ext cx="14630400" cy="2426851"/>
          </a:xfrm>
          <a:prstGeom prst="rect">
            <a:avLst/>
          </a:prstGeom>
        </p:spPr>
      </p:pic>
      <p:sp>
        <p:nvSpPr>
          <p:cNvPr id="5" name="Text 2"/>
          <p:cNvSpPr/>
          <p:nvPr/>
        </p:nvSpPr>
        <p:spPr>
          <a:xfrm>
            <a:off x="2704028" y="2962156"/>
            <a:ext cx="9222343" cy="1213485"/>
          </a:xfrm>
          <a:prstGeom prst="rect">
            <a:avLst/>
          </a:prstGeom>
          <a:noFill/>
          <a:ln/>
        </p:spPr>
        <p:txBody>
          <a:bodyPr wrap="square" rtlCol="0" anchor="t"/>
          <a:lstStyle/>
          <a:p>
            <a:pPr marL="0" indent="0">
              <a:lnSpc>
                <a:spcPts val="4777"/>
              </a:lnSpc>
              <a:buNone/>
            </a:pPr>
            <a:r>
              <a:rPr lang="en-US" sz="3822" kern="0" spc="-115" dirty="0">
                <a:solidFill>
                  <a:srgbClr val="FBF3FA"/>
                </a:solidFill>
                <a:latin typeface="Fira Mono" pitchFamily="34" charset="0"/>
                <a:ea typeface="Fira Mono" pitchFamily="34" charset="-122"/>
                <a:cs typeface="Fira Mono" pitchFamily="34" charset="-120"/>
              </a:rPr>
              <a:t>Strategies for Presenting Key Business Metrics</a:t>
            </a:r>
            <a:endParaRPr lang="en-US" sz="3822" dirty="0"/>
          </a:p>
        </p:txBody>
      </p:sp>
      <p:pic>
        <p:nvPicPr>
          <p:cNvPr id="6" name="Image 1" descr="preencoded.png"/>
          <p:cNvPicPr>
            <a:picLocks noChangeAspect="1"/>
          </p:cNvPicPr>
          <p:nvPr/>
        </p:nvPicPr>
        <p:blipFill>
          <a:blip r:embed="rId4"/>
          <a:stretch>
            <a:fillRect/>
          </a:stretch>
        </p:blipFill>
        <p:spPr>
          <a:xfrm>
            <a:off x="2704028" y="4466868"/>
            <a:ext cx="3074075" cy="776526"/>
          </a:xfrm>
          <a:prstGeom prst="rect">
            <a:avLst/>
          </a:prstGeom>
        </p:spPr>
      </p:pic>
      <p:sp>
        <p:nvSpPr>
          <p:cNvPr id="7" name="Text 3"/>
          <p:cNvSpPr/>
          <p:nvPr/>
        </p:nvSpPr>
        <p:spPr>
          <a:xfrm>
            <a:off x="2898100" y="5534620"/>
            <a:ext cx="2685931" cy="606504"/>
          </a:xfrm>
          <a:prstGeom prst="rect">
            <a:avLst/>
          </a:prstGeom>
          <a:noFill/>
          <a:ln/>
        </p:spPr>
        <p:txBody>
          <a:bodyPr wrap="square" rtlCol="0" anchor="t"/>
          <a:lstStyle/>
          <a:p>
            <a:pPr marL="0" indent="0" algn="l">
              <a:lnSpc>
                <a:spcPts val="2389"/>
              </a:lnSpc>
              <a:buNone/>
            </a:pPr>
            <a:r>
              <a:rPr lang="en-US" sz="1911" kern="0" spc="-57" dirty="0">
                <a:solidFill>
                  <a:srgbClr val="FBF3FA"/>
                </a:solidFill>
                <a:latin typeface="Fira Mono" pitchFamily="34" charset="0"/>
                <a:ea typeface="Fira Mono" pitchFamily="34" charset="-122"/>
                <a:cs typeface="Fira Mono" pitchFamily="34" charset="-120"/>
              </a:rPr>
              <a:t>Identify Key Metrics</a:t>
            </a:r>
            <a:endParaRPr lang="en-US" sz="1911" dirty="0"/>
          </a:p>
        </p:txBody>
      </p:sp>
      <p:sp>
        <p:nvSpPr>
          <p:cNvPr id="8" name="Text 4"/>
          <p:cNvSpPr/>
          <p:nvPr/>
        </p:nvSpPr>
        <p:spPr>
          <a:xfrm>
            <a:off x="2898100" y="6257568"/>
            <a:ext cx="2685931" cy="1242536"/>
          </a:xfrm>
          <a:prstGeom prst="rect">
            <a:avLst/>
          </a:prstGeom>
          <a:noFill/>
          <a:ln/>
        </p:spPr>
        <p:txBody>
          <a:bodyPr wrap="square" rtlCol="0" anchor="t"/>
          <a:lstStyle/>
          <a:p>
            <a:pPr marL="0" indent="0" algn="l">
              <a:lnSpc>
                <a:spcPts val="2446"/>
              </a:lnSpc>
              <a:buNone/>
            </a:pPr>
            <a:r>
              <a:rPr lang="en-US" sz="1529" kern="0" spc="-31" dirty="0">
                <a:solidFill>
                  <a:srgbClr val="E0D6DE"/>
                </a:solidFill>
                <a:latin typeface="Fira Sans" pitchFamily="34" charset="0"/>
                <a:ea typeface="Fira Sans" pitchFamily="34" charset="-122"/>
                <a:cs typeface="Fira Sans" pitchFamily="34" charset="-120"/>
              </a:rPr>
              <a:t>Determine the most critical business metrics that align with the organization's goals and objectives.</a:t>
            </a:r>
            <a:endParaRPr lang="en-US" sz="1529" dirty="0"/>
          </a:p>
        </p:txBody>
      </p:sp>
      <p:pic>
        <p:nvPicPr>
          <p:cNvPr id="9" name="Image 2" descr="preencoded.png"/>
          <p:cNvPicPr>
            <a:picLocks noChangeAspect="1"/>
          </p:cNvPicPr>
          <p:nvPr/>
        </p:nvPicPr>
        <p:blipFill>
          <a:blip r:embed="rId5"/>
          <a:stretch>
            <a:fillRect/>
          </a:stretch>
        </p:blipFill>
        <p:spPr>
          <a:xfrm>
            <a:off x="5778103" y="4466868"/>
            <a:ext cx="3074075" cy="776526"/>
          </a:xfrm>
          <a:prstGeom prst="rect">
            <a:avLst/>
          </a:prstGeom>
        </p:spPr>
      </p:pic>
      <p:sp>
        <p:nvSpPr>
          <p:cNvPr id="10" name="Text 5"/>
          <p:cNvSpPr/>
          <p:nvPr/>
        </p:nvSpPr>
        <p:spPr>
          <a:xfrm>
            <a:off x="5972175" y="5534620"/>
            <a:ext cx="2685931" cy="606504"/>
          </a:xfrm>
          <a:prstGeom prst="rect">
            <a:avLst/>
          </a:prstGeom>
          <a:noFill/>
          <a:ln/>
        </p:spPr>
        <p:txBody>
          <a:bodyPr wrap="square" rtlCol="0" anchor="t"/>
          <a:lstStyle/>
          <a:p>
            <a:pPr marL="0" indent="0" algn="l">
              <a:lnSpc>
                <a:spcPts val="2389"/>
              </a:lnSpc>
              <a:buNone/>
            </a:pPr>
            <a:r>
              <a:rPr lang="en-US" sz="1911" kern="0" spc="-57" dirty="0">
                <a:solidFill>
                  <a:srgbClr val="FBF3FA"/>
                </a:solidFill>
                <a:latin typeface="Fira Mono" pitchFamily="34" charset="0"/>
                <a:ea typeface="Fira Mono" pitchFamily="34" charset="-122"/>
                <a:cs typeface="Fira Mono" pitchFamily="34" charset="-120"/>
              </a:rPr>
              <a:t>Visualize Effectively</a:t>
            </a:r>
            <a:endParaRPr lang="en-US" sz="1911" dirty="0"/>
          </a:p>
        </p:txBody>
      </p:sp>
      <p:sp>
        <p:nvSpPr>
          <p:cNvPr id="11" name="Text 6"/>
          <p:cNvSpPr/>
          <p:nvPr/>
        </p:nvSpPr>
        <p:spPr>
          <a:xfrm>
            <a:off x="5972175" y="6257568"/>
            <a:ext cx="2685931" cy="1242536"/>
          </a:xfrm>
          <a:prstGeom prst="rect">
            <a:avLst/>
          </a:prstGeom>
          <a:noFill/>
          <a:ln/>
        </p:spPr>
        <p:txBody>
          <a:bodyPr wrap="square" rtlCol="0" anchor="t"/>
          <a:lstStyle/>
          <a:p>
            <a:pPr marL="0" indent="0" algn="l">
              <a:lnSpc>
                <a:spcPts val="2446"/>
              </a:lnSpc>
              <a:buNone/>
            </a:pPr>
            <a:r>
              <a:rPr lang="en-US" sz="1529" kern="0" spc="-31" dirty="0">
                <a:solidFill>
                  <a:srgbClr val="E0D6DE"/>
                </a:solidFill>
                <a:latin typeface="Fira Sans" pitchFamily="34" charset="0"/>
                <a:ea typeface="Fira Sans" pitchFamily="34" charset="-122"/>
                <a:cs typeface="Fira Sans" pitchFamily="34" charset="-120"/>
              </a:rPr>
              <a:t>Choose the appropriate chart types and visualizations to effectively communicate the selected metrics.</a:t>
            </a:r>
            <a:endParaRPr lang="en-US" sz="1529" dirty="0"/>
          </a:p>
        </p:txBody>
      </p:sp>
      <p:pic>
        <p:nvPicPr>
          <p:cNvPr id="12" name="Image 3" descr="preencoded.png"/>
          <p:cNvPicPr>
            <a:picLocks noChangeAspect="1"/>
          </p:cNvPicPr>
          <p:nvPr/>
        </p:nvPicPr>
        <p:blipFill>
          <a:blip r:embed="rId6"/>
          <a:stretch>
            <a:fillRect/>
          </a:stretch>
        </p:blipFill>
        <p:spPr>
          <a:xfrm>
            <a:off x="8852178" y="4466868"/>
            <a:ext cx="3074194" cy="776526"/>
          </a:xfrm>
          <a:prstGeom prst="rect">
            <a:avLst/>
          </a:prstGeom>
        </p:spPr>
      </p:pic>
      <p:sp>
        <p:nvSpPr>
          <p:cNvPr id="13" name="Text 7"/>
          <p:cNvSpPr/>
          <p:nvPr/>
        </p:nvSpPr>
        <p:spPr>
          <a:xfrm>
            <a:off x="9046250" y="5534620"/>
            <a:ext cx="2426851" cy="303252"/>
          </a:xfrm>
          <a:prstGeom prst="rect">
            <a:avLst/>
          </a:prstGeom>
          <a:noFill/>
          <a:ln/>
        </p:spPr>
        <p:txBody>
          <a:bodyPr wrap="none" rtlCol="0" anchor="t"/>
          <a:lstStyle/>
          <a:p>
            <a:pPr marL="0" indent="0" algn="l">
              <a:lnSpc>
                <a:spcPts val="2389"/>
              </a:lnSpc>
              <a:buNone/>
            </a:pPr>
            <a:r>
              <a:rPr lang="en-US" sz="1911" kern="0" spc="-57" dirty="0">
                <a:solidFill>
                  <a:srgbClr val="FBF3FA"/>
                </a:solidFill>
                <a:latin typeface="Fira Mono" pitchFamily="34" charset="0"/>
                <a:ea typeface="Fira Mono" pitchFamily="34" charset="-122"/>
                <a:cs typeface="Fira Mono" pitchFamily="34" charset="-120"/>
              </a:rPr>
              <a:t>Provide Context</a:t>
            </a:r>
            <a:endParaRPr lang="en-US" sz="1911" dirty="0"/>
          </a:p>
        </p:txBody>
      </p:sp>
      <p:sp>
        <p:nvSpPr>
          <p:cNvPr id="14" name="Text 8"/>
          <p:cNvSpPr/>
          <p:nvPr/>
        </p:nvSpPr>
        <p:spPr>
          <a:xfrm>
            <a:off x="9046250" y="5954316"/>
            <a:ext cx="2686050" cy="1242536"/>
          </a:xfrm>
          <a:prstGeom prst="rect">
            <a:avLst/>
          </a:prstGeom>
          <a:noFill/>
          <a:ln/>
        </p:spPr>
        <p:txBody>
          <a:bodyPr wrap="square" rtlCol="0" anchor="t"/>
          <a:lstStyle/>
          <a:p>
            <a:pPr marL="0" indent="0" algn="l">
              <a:lnSpc>
                <a:spcPts val="2446"/>
              </a:lnSpc>
              <a:buNone/>
            </a:pPr>
            <a:r>
              <a:rPr lang="en-US" sz="1529" kern="0" spc="-31" dirty="0">
                <a:solidFill>
                  <a:srgbClr val="E0D6DE"/>
                </a:solidFill>
                <a:latin typeface="Fira Sans" pitchFamily="34" charset="0"/>
                <a:ea typeface="Fira Sans" pitchFamily="34" charset="-122"/>
                <a:cs typeface="Fira Sans" pitchFamily="34" charset="-120"/>
              </a:rPr>
              <a:t>Include benchmarks, targets, and historical data to help users interpret the metrics and understand their significance.</a:t>
            </a:r>
            <a:endParaRPr lang="en-US" sz="152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798570"/>
            <a:ext cx="7914799" cy="694373"/>
          </a:xfrm>
          <a:prstGeom prst="rect">
            <a:avLst/>
          </a:prstGeom>
          <a:noFill/>
          <a:ln/>
        </p:spPr>
        <p:txBody>
          <a:bodyPr wrap="none" rtlCol="0" anchor="t"/>
          <a:lstStyle/>
          <a:p>
            <a:pPr marL="0" indent="0">
              <a:lnSpc>
                <a:spcPts val="5468"/>
              </a:lnSpc>
              <a:buNone/>
            </a:pPr>
            <a:r>
              <a:rPr lang="en-US" sz="4374" kern="0" spc="-131" dirty="0">
                <a:solidFill>
                  <a:srgbClr val="FBF3FA"/>
                </a:solidFill>
                <a:latin typeface="Fira Mono" pitchFamily="34" charset="0"/>
                <a:ea typeface="Fira Mono" pitchFamily="34" charset="-122"/>
                <a:cs typeface="Fira Mono" pitchFamily="34" charset="-120"/>
              </a:rPr>
              <a:t>Conclusion and Next Steps</a:t>
            </a:r>
            <a:endParaRPr lang="en-US" sz="4374" dirty="0"/>
          </a:p>
        </p:txBody>
      </p:sp>
      <p:sp>
        <p:nvSpPr>
          <p:cNvPr id="6" name="Text 3"/>
          <p:cNvSpPr/>
          <p:nvPr/>
        </p:nvSpPr>
        <p:spPr>
          <a:xfrm>
            <a:off x="2037993" y="4826198"/>
            <a:ext cx="10554414" cy="1421606"/>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This project has laid the foundation for creating an engaging and impactful business analytics dashboard. By incorporating best practices in dashboard design and visualization, and leveraging the capabilities of Power BI and SQL databases, the team is well-positioned to deliver a comprehensive solution that meets the organization's needs.</a:t>
            </a:r>
            <a:endParaRPr lang="en-US" sz="1750" dirty="0"/>
          </a:p>
        </p:txBody>
      </p:sp>
      <p:sp>
        <p:nvSpPr>
          <p:cNvPr id="7" name="Text 4"/>
          <p:cNvSpPr/>
          <p:nvPr/>
        </p:nvSpPr>
        <p:spPr>
          <a:xfrm>
            <a:off x="2037993" y="6497717"/>
            <a:ext cx="10554414" cy="710803"/>
          </a:xfrm>
          <a:prstGeom prst="rect">
            <a:avLst/>
          </a:prstGeom>
          <a:noFill/>
          <a:ln/>
        </p:spPr>
        <p:txBody>
          <a:bodyPr wrap="square" rtlCol="0" anchor="t"/>
          <a:lstStyle/>
          <a:p>
            <a:pPr marL="0" indent="0">
              <a:lnSpc>
                <a:spcPts val="2799"/>
              </a:lnSpc>
              <a:buNone/>
            </a:pPr>
            <a:r>
              <a:rPr lang="en-US" sz="1750" kern="0" spc="-35" dirty="0">
                <a:solidFill>
                  <a:srgbClr val="E0D6DE"/>
                </a:solidFill>
                <a:latin typeface="Fira Sans" pitchFamily="34" charset="0"/>
                <a:ea typeface="Fira Sans" pitchFamily="34" charset="-122"/>
                <a:cs typeface="Fira Sans" pitchFamily="34" charset="-120"/>
              </a:rPr>
              <a:t>The next step is to gather feedback from key stakeholders, refine the dashboard based on user insights, and continuously iterate and improve the solution to ensure it remains relevant and valuable over time.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677</Words>
  <Application>Microsoft Office PowerPoint</Application>
  <PresentationFormat>Custom</PresentationFormat>
  <Paragraphs>70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Fira Mono</vt:lpstr>
      <vt:lpstr>Fira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Gagan K</cp:lastModifiedBy>
  <cp:revision>6</cp:revision>
  <dcterms:created xsi:type="dcterms:W3CDTF">2024-05-28T18:17:40Z</dcterms:created>
  <dcterms:modified xsi:type="dcterms:W3CDTF">2024-06-21T05:37:55Z</dcterms:modified>
</cp:coreProperties>
</file>