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70" r:id="rId2"/>
    <p:sldId id="267" r:id="rId3"/>
    <p:sldId id="283" r:id="rId4"/>
    <p:sldId id="285" r:id="rId5"/>
    <p:sldId id="256" r:id="rId6"/>
    <p:sldId id="259" r:id="rId7"/>
    <p:sldId id="260" r:id="rId8"/>
    <p:sldId id="261" r:id="rId9"/>
    <p:sldId id="282" r:id="rId10"/>
    <p:sldId id="263" r:id="rId11"/>
    <p:sldId id="281" r:id="rId12"/>
    <p:sldId id="274" r:id="rId13"/>
    <p:sldId id="289" r:id="rId14"/>
    <p:sldId id="286" r:id="rId15"/>
    <p:sldId id="287" r:id="rId16"/>
    <p:sldId id="288" r:id="rId17"/>
    <p:sldId id="269" r:id="rId18"/>
    <p:sldId id="271" r:id="rId19"/>
    <p:sldId id="268" r:id="rId20"/>
    <p:sldId id="280" r:id="rId21"/>
    <p:sldId id="284" r:id="rId22"/>
    <p:sldId id="266" r:id="rId23"/>
    <p:sldId id="277" r:id="rId24"/>
    <p:sldId id="29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8417"/>
    <a:srgbClr val="0F9ED5"/>
    <a:srgbClr val="D06D1C"/>
    <a:srgbClr val="C1662B"/>
    <a:srgbClr val="147640"/>
    <a:srgbClr val="08440B"/>
    <a:srgbClr val="285C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G:\Data%20Analyst%20and%20Power%20BI%20LRN\NEWTON%20SCHOOL%20DATA%20SCIENCE%20MAY%202025\Excel\Project%20AStrosage\Progress\SUbmission\AstroSage_analysis%20by%20Gagan.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G:\Data%20Analyst%20and%20Power%20BI%20LRN\NEWTON%20SCHOOL%20DATA%20SCIENCE%20MAY%202025\Excel\Project%20AStrosage\Progress\SUbmission\AstroSage_analysis%20by%20Gagan.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G:\Data%20Analyst%20and%20Power%20BI%20LRN\NEWTON%20SCHOOL%20DATA%20SCIENCE%20MAY%202025\Excel\Project%20AStrosage\Progress\SUbmission\AstroSage_analysis%20by%20Gaga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G:\Data%20Analyst%20and%20Power%20BI%20LRN\NEWTON%20SCHOOL%20DATA%20SCIENCE%20MAY%202025\Excel\Project%20AStrosage\Progress\SUbmission\AstroSage_analysis%20by%20Gaga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G:\Data%20Analyst%20and%20Power%20BI%20LRN\NEWTON%20SCHOOL%20DATA%20SCIENCE%20MAY%202025\Excel\Project%20AStrosage\Progress\SUbmission\AstroSage_analysis%20by%20Gaga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G:\Data%20Analyst%20and%20Power%20BI%20LRN\NEWTON%20SCHOOL%20DATA%20SCIENCE%20MAY%202025\Excel\Project%20AStrosage\Progress\SUbmission\AstroSage_analysis%20by%20Gagan.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G:\Data%20Analyst%20and%20Power%20BI%20LRN\NEWTON%20SCHOOL%20DATA%20SCIENCE%20MAY%202025\Excel\Project%20AStrosage\Progress\SUbmission\AstroSage_analysis%20by%20Gagan.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G:\Data%20Analyst%20and%20Power%20BI%20LRN\NEWTON%20SCHOOL%20DATA%20SCIENCE%20MAY%202025\Excel\Project%20AStrosage\Progress\SUbmission\AstroSage_analysis%20by%20Gagan.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G:\Data%20Analyst%20and%20Power%20BI%20LRN\NEWTON%20SCHOOL%20DATA%20SCIENCE%20MAY%202025\Excel\Project%20AStrosage\Progress\SUbmission\AstroSage_analysis%20by%20Gagan.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G:\Data%20Analyst%20and%20Power%20BI%20LRN\NEWTON%20SCHOOL%20DATA%20SCIENCE%20MAY%202025\Excel\Project%20AStrosage\Progress\SUbmission\AstroSage_analysis%20by%20Gagan.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 by Gagan.xlsx]Pivot Table With Chart!PivotTable1</c:name>
    <c:fmtId val="17"/>
  </c:pivotSource>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b="1"/>
              <a:t>Daily</a:t>
            </a:r>
            <a:r>
              <a:rPr lang="en-US" sz="1800" b="1" baseline="0"/>
              <a:t> Call Volume</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7030A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
        <c:spPr>
          <a:solidFill>
            <a:srgbClr val="7030A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4909373314637039"/>
          <c:y val="6.0949494673860363E-2"/>
          <c:w val="0.84941615418060512"/>
          <c:h val="0.83618263831797091"/>
        </c:manualLayout>
      </c:layout>
      <c:barChart>
        <c:barDir val="bar"/>
        <c:grouping val="clustered"/>
        <c:varyColors val="0"/>
        <c:ser>
          <c:idx val="0"/>
          <c:order val="0"/>
          <c:tx>
            <c:strRef>
              <c:f>'Pivot Table With Chart'!$B$6</c:f>
              <c:strCache>
                <c:ptCount val="1"/>
                <c:pt idx="0">
                  <c:v>Total</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 With Chart'!$A$7:$A$41</c:f>
              <c:strCache>
                <c:ptCount val="34"/>
                <c:pt idx="0">
                  <c:v>2023-12-01</c:v>
                </c:pt>
                <c:pt idx="1">
                  <c:v>2023-12-02</c:v>
                </c:pt>
                <c:pt idx="2">
                  <c:v>2023-12-03</c:v>
                </c:pt>
                <c:pt idx="3">
                  <c:v>2023-12-04</c:v>
                </c:pt>
                <c:pt idx="4">
                  <c:v>2023-12-05</c:v>
                </c:pt>
                <c:pt idx="5">
                  <c:v>2023-12-06</c:v>
                </c:pt>
                <c:pt idx="6">
                  <c:v>2023-12-07</c:v>
                </c:pt>
                <c:pt idx="7">
                  <c:v>2023-12-08</c:v>
                </c:pt>
                <c:pt idx="8">
                  <c:v>2023-12-09</c:v>
                </c:pt>
                <c:pt idx="9">
                  <c:v>2023-12-10</c:v>
                </c:pt>
                <c:pt idx="10">
                  <c:v>2023-12-11</c:v>
                </c:pt>
                <c:pt idx="11">
                  <c:v>2023-12-12</c:v>
                </c:pt>
                <c:pt idx="12">
                  <c:v>2023-12-13</c:v>
                </c:pt>
                <c:pt idx="13">
                  <c:v>2023-12-14</c:v>
                </c:pt>
                <c:pt idx="14">
                  <c:v>2023-12-15</c:v>
                </c:pt>
                <c:pt idx="15">
                  <c:v>2023-12-16</c:v>
                </c:pt>
                <c:pt idx="16">
                  <c:v>2023-12-17</c:v>
                </c:pt>
                <c:pt idx="17">
                  <c:v>2023-12-18</c:v>
                </c:pt>
                <c:pt idx="18">
                  <c:v>2023-12-19</c:v>
                </c:pt>
                <c:pt idx="19">
                  <c:v>2023-12-20</c:v>
                </c:pt>
                <c:pt idx="20">
                  <c:v>2023-12-21</c:v>
                </c:pt>
                <c:pt idx="21">
                  <c:v>2023-12-22</c:v>
                </c:pt>
                <c:pt idx="22">
                  <c:v>2023-12-23</c:v>
                </c:pt>
                <c:pt idx="23">
                  <c:v>2023-12-24</c:v>
                </c:pt>
                <c:pt idx="24">
                  <c:v>2023-12-25</c:v>
                </c:pt>
                <c:pt idx="25">
                  <c:v>2023-12-26</c:v>
                </c:pt>
                <c:pt idx="26">
                  <c:v>2023-12-27</c:v>
                </c:pt>
                <c:pt idx="27">
                  <c:v>2023-12-28</c:v>
                </c:pt>
                <c:pt idx="28">
                  <c:v>2023-12-29</c:v>
                </c:pt>
                <c:pt idx="29">
                  <c:v>2023-12-30</c:v>
                </c:pt>
                <c:pt idx="30">
                  <c:v>2023-12-31</c:v>
                </c:pt>
                <c:pt idx="31">
                  <c:v>2024-01-01</c:v>
                </c:pt>
                <c:pt idx="32">
                  <c:v>2024-01-02</c:v>
                </c:pt>
                <c:pt idx="33">
                  <c:v>2024-01-03</c:v>
                </c:pt>
              </c:strCache>
            </c:strRef>
          </c:cat>
          <c:val>
            <c:numRef>
              <c:f>'Pivot Table With Chart'!$B$7:$B$41</c:f>
              <c:numCache>
                <c:formatCode>General</c:formatCode>
                <c:ptCount val="34"/>
                <c:pt idx="0">
                  <c:v>372</c:v>
                </c:pt>
                <c:pt idx="1">
                  <c:v>333</c:v>
                </c:pt>
                <c:pt idx="2">
                  <c:v>383</c:v>
                </c:pt>
                <c:pt idx="3">
                  <c:v>364</c:v>
                </c:pt>
                <c:pt idx="4">
                  <c:v>253</c:v>
                </c:pt>
                <c:pt idx="5">
                  <c:v>254</c:v>
                </c:pt>
                <c:pt idx="6">
                  <c:v>254</c:v>
                </c:pt>
                <c:pt idx="7">
                  <c:v>138</c:v>
                </c:pt>
                <c:pt idx="8">
                  <c:v>288</c:v>
                </c:pt>
                <c:pt idx="9">
                  <c:v>430</c:v>
                </c:pt>
                <c:pt idx="10">
                  <c:v>424</c:v>
                </c:pt>
                <c:pt idx="11">
                  <c:v>358</c:v>
                </c:pt>
                <c:pt idx="12">
                  <c:v>348</c:v>
                </c:pt>
                <c:pt idx="13">
                  <c:v>226</c:v>
                </c:pt>
                <c:pt idx="14">
                  <c:v>276</c:v>
                </c:pt>
                <c:pt idx="15">
                  <c:v>258</c:v>
                </c:pt>
                <c:pt idx="16">
                  <c:v>185</c:v>
                </c:pt>
                <c:pt idx="17">
                  <c:v>233</c:v>
                </c:pt>
                <c:pt idx="18">
                  <c:v>209</c:v>
                </c:pt>
                <c:pt idx="19">
                  <c:v>178</c:v>
                </c:pt>
                <c:pt idx="20">
                  <c:v>159</c:v>
                </c:pt>
                <c:pt idx="21">
                  <c:v>163</c:v>
                </c:pt>
                <c:pt idx="22">
                  <c:v>241</c:v>
                </c:pt>
                <c:pt idx="23">
                  <c:v>232</c:v>
                </c:pt>
                <c:pt idx="24">
                  <c:v>258</c:v>
                </c:pt>
                <c:pt idx="25">
                  <c:v>255</c:v>
                </c:pt>
                <c:pt idx="26">
                  <c:v>242</c:v>
                </c:pt>
                <c:pt idx="27">
                  <c:v>181</c:v>
                </c:pt>
                <c:pt idx="28">
                  <c:v>258</c:v>
                </c:pt>
                <c:pt idx="29">
                  <c:v>179</c:v>
                </c:pt>
                <c:pt idx="30">
                  <c:v>158</c:v>
                </c:pt>
                <c:pt idx="31">
                  <c:v>115</c:v>
                </c:pt>
                <c:pt idx="32">
                  <c:v>196</c:v>
                </c:pt>
                <c:pt idx="33">
                  <c:v>107</c:v>
                </c:pt>
              </c:numCache>
            </c:numRef>
          </c:val>
          <c:extLst>
            <c:ext xmlns:c16="http://schemas.microsoft.com/office/drawing/2014/chart" uri="{C3380CC4-5D6E-409C-BE32-E72D297353CC}">
              <c16:uniqueId val="{00000000-6CCF-41C2-8C6E-1BAFA022B592}"/>
            </c:ext>
          </c:extLst>
        </c:ser>
        <c:dLbls>
          <c:dLblPos val="outEnd"/>
          <c:showLegendKey val="0"/>
          <c:showVal val="1"/>
          <c:showCatName val="0"/>
          <c:showSerName val="0"/>
          <c:showPercent val="0"/>
          <c:showBubbleSize val="0"/>
        </c:dLbls>
        <c:gapWidth val="100"/>
        <c:overlap val="100"/>
        <c:axId val="2095248591"/>
        <c:axId val="2095256271"/>
      </c:barChart>
      <c:catAx>
        <c:axId val="209524859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095256271"/>
        <c:crosses val="autoZero"/>
        <c:auto val="1"/>
        <c:lblAlgn val="ctr"/>
        <c:lblOffset val="100"/>
        <c:noMultiLvlLbl val="0"/>
      </c:catAx>
      <c:valAx>
        <c:axId val="2095256271"/>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b="1"/>
                  <a:t>Consultation Type</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52485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 by Gagan.xlsx]Pivot Table With Chart!PivotTable11</c:name>
    <c:fmtId val="17"/>
  </c:pivotSource>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a:t>Monthly Avg Ratings</a:t>
            </a:r>
          </a:p>
        </c:rich>
      </c:tx>
      <c:layout>
        <c:manualLayout>
          <c:xMode val="edge"/>
          <c:yMode val="edge"/>
          <c:x val="0.28416602051986728"/>
          <c:y val="1.6682959919648559E-2"/>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7030A0"/>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7030A0"/>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FFC000"/>
          </a:solidFill>
          <a:ln>
            <a:noFill/>
          </a:ln>
          <a:effectLst/>
          <a:sp3d/>
        </c:spPr>
      </c:pivotFmt>
      <c:pivotFmt>
        <c:idx val="4"/>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FC000"/>
          </a:solidFill>
          <a:ln>
            <a:noFill/>
          </a:ln>
          <a:effectLst/>
          <a:sp3d/>
        </c:spPr>
      </c:pivotFmt>
      <c:pivotFmt>
        <c:idx val="6"/>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C000"/>
          </a:solidFill>
          <a:ln>
            <a:noFill/>
          </a:ln>
          <a:effectLst/>
          <a:sp3d/>
        </c:spP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'Pivot Table With Chart'!$L$61</c:f>
              <c:strCache>
                <c:ptCount val="1"/>
                <c:pt idx="0">
                  <c:v>Total</c:v>
                </c:pt>
              </c:strCache>
            </c:strRef>
          </c:tx>
          <c:spPr>
            <a:solidFill>
              <a:schemeClr val="accent4"/>
            </a:solidFill>
            <a:ln>
              <a:noFill/>
            </a:ln>
            <a:effectLst/>
            <a:sp3d/>
          </c:spPr>
          <c:invertIfNegative val="0"/>
          <c:dPt>
            <c:idx val="1"/>
            <c:invertIfNegative val="0"/>
            <c:bubble3D val="0"/>
            <c:spPr>
              <a:solidFill>
                <a:srgbClr val="FFC000"/>
              </a:solidFill>
              <a:ln>
                <a:noFill/>
              </a:ln>
              <a:effectLst/>
              <a:sp3d/>
            </c:spPr>
            <c:extLst>
              <c:ext xmlns:c16="http://schemas.microsoft.com/office/drawing/2014/chart" uri="{C3380CC4-5D6E-409C-BE32-E72D297353CC}">
                <c16:uniqueId val="{00000001-D126-4CAC-ADC6-2445DA707EE2}"/>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 With Chart'!$K$62:$K$64</c:f>
              <c:strCache>
                <c:ptCount val="2"/>
                <c:pt idx="0">
                  <c:v>Dec</c:v>
                </c:pt>
                <c:pt idx="1">
                  <c:v>Jan</c:v>
                </c:pt>
              </c:strCache>
            </c:strRef>
          </c:cat>
          <c:val>
            <c:numRef>
              <c:f>'Pivot Table With Chart'!$L$62:$L$64</c:f>
              <c:numCache>
                <c:formatCode>0.00</c:formatCode>
                <c:ptCount val="2"/>
                <c:pt idx="0">
                  <c:v>2.9496375717305949</c:v>
                </c:pt>
                <c:pt idx="1">
                  <c:v>2.6764132553606239</c:v>
                </c:pt>
              </c:numCache>
            </c:numRef>
          </c:val>
          <c:extLst>
            <c:ext xmlns:c16="http://schemas.microsoft.com/office/drawing/2014/chart" uri="{C3380CC4-5D6E-409C-BE32-E72D297353CC}">
              <c16:uniqueId val="{00000002-D126-4CAC-ADC6-2445DA707EE2}"/>
            </c:ext>
          </c:extLst>
        </c:ser>
        <c:dLbls>
          <c:showLegendKey val="0"/>
          <c:showVal val="1"/>
          <c:showCatName val="0"/>
          <c:showSerName val="0"/>
          <c:showPercent val="0"/>
          <c:showBubbleSize val="0"/>
        </c:dLbls>
        <c:gapWidth val="150"/>
        <c:shape val="box"/>
        <c:axId val="1867373727"/>
        <c:axId val="1867372767"/>
        <c:axId val="0"/>
      </c:bar3DChart>
      <c:catAx>
        <c:axId val="1867373727"/>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867372767"/>
        <c:crosses val="autoZero"/>
        <c:auto val="1"/>
        <c:lblAlgn val="ctr"/>
        <c:lblOffset val="100"/>
        <c:noMultiLvlLbl val="0"/>
      </c:catAx>
      <c:valAx>
        <c:axId val="1867372767"/>
        <c:scaling>
          <c:orientation val="minMax"/>
        </c:scaling>
        <c:delete val="0"/>
        <c:axPos val="b"/>
        <c:title>
          <c:tx>
            <c:rich>
              <a:bodyPr rot="0" spcFirstLastPara="1" vertOverflow="ellipsis" vert="horz" wrap="square" anchor="ctr" anchorCtr="1"/>
              <a:lstStyle/>
              <a:p>
                <a:pPr algn="ctr">
                  <a:defRPr sz="1400" b="0" i="0" u="none" strike="noStrike" kern="1200" baseline="0">
                    <a:solidFill>
                      <a:schemeClr val="tx1">
                        <a:lumMod val="65000"/>
                        <a:lumOff val="35000"/>
                      </a:schemeClr>
                    </a:solidFill>
                    <a:latin typeface="+mn-lt"/>
                    <a:ea typeface="+mn-ea"/>
                    <a:cs typeface="+mn-cs"/>
                  </a:defRPr>
                </a:pPr>
                <a:r>
                  <a:rPr lang="en-US" sz="1400" b="1"/>
                  <a:t>AVG OF RATING</a:t>
                </a:r>
              </a:p>
            </c:rich>
          </c:tx>
          <c:layout>
            <c:manualLayout>
              <c:xMode val="edge"/>
              <c:yMode val="edge"/>
              <c:x val="0.36456496062992128"/>
              <c:y val="0.87397784232373421"/>
            </c:manualLayout>
          </c:layout>
          <c:overlay val="0"/>
          <c:spPr>
            <a:noFill/>
            <a:ln>
              <a:noFill/>
            </a:ln>
            <a:effectLst/>
          </c:spPr>
          <c:txPr>
            <a:bodyPr rot="0" spcFirstLastPara="1" vertOverflow="ellipsis" vert="horz" wrap="square" anchor="ctr" anchorCtr="1"/>
            <a:lstStyle/>
            <a:p>
              <a:pPr algn="ctr">
                <a:defRPr sz="14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73737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 by Gagan.xlsx]Pivot Table!PivotTable13</c:name>
    <c:fmtId val="34"/>
  </c:pivotSource>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a:t>Call Status</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pivotFmt>
      <c:pivotFmt>
        <c:idx val="3"/>
      </c:pivotFmt>
      <c:pivotFmt>
        <c:idx val="4"/>
      </c:pivotFmt>
      <c:pivotFmt>
        <c:idx val="5"/>
      </c:pivotFmt>
      <c:pivotFmt>
        <c:idx val="6"/>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4"/>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rgbClr val="FFC000"/>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pivotFmt>
      <c:pivotFmt>
        <c:idx val="15"/>
        <c:spPr>
          <a:solidFill>
            <a:schemeClr val="accent4"/>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rgbClr val="FFC000"/>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pivotFmt>
      <c:pivotFmt>
        <c:idx val="21"/>
        <c:spPr>
          <a:solidFill>
            <a:schemeClr val="accent4"/>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rgbClr val="FFC000"/>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w="19050">
            <a:solidFill>
              <a:schemeClr val="lt1"/>
            </a:solidFill>
          </a:ln>
          <a:effectLst/>
        </c:spPr>
      </c:pivotFmt>
      <c:pivotFmt>
        <c:idx val="27"/>
        <c:spPr>
          <a:solidFill>
            <a:schemeClr val="accent4"/>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rgbClr val="FFC000"/>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2"/>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w="19050">
            <a:solidFill>
              <a:schemeClr val="lt1"/>
            </a:solidFill>
          </a:ln>
          <a:effectLst/>
        </c:spPr>
      </c:pivotFmt>
      <c:pivotFmt>
        <c:idx val="33"/>
        <c:spPr>
          <a:solidFill>
            <a:schemeClr val="accent4"/>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rgbClr val="FFC000"/>
          </a:solidFill>
          <a:ln w="19050">
            <a:solidFill>
              <a:schemeClr val="lt1"/>
            </a:solidFill>
          </a:ln>
          <a:effectLst/>
        </c:spPr>
      </c:pivotFmt>
      <c:pivotFmt>
        <c:idx val="36"/>
        <c:spPr>
          <a:solidFill>
            <a:schemeClr val="accent1"/>
          </a:solidFill>
          <a:ln w="19050">
            <a:solidFill>
              <a:schemeClr val="lt1"/>
            </a:solidFill>
          </a:ln>
          <a:effectLst/>
        </c:spPr>
      </c:pivotFmt>
    </c:pivotFmts>
    <c:plotArea>
      <c:layout/>
      <c:pieChart>
        <c:varyColors val="1"/>
        <c:ser>
          <c:idx val="0"/>
          <c:order val="0"/>
          <c:tx>
            <c:strRef>
              <c:f>'Pivot Table'!$AR$9</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31B-469F-9008-D9177869D3FA}"/>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E31B-469F-9008-D9177869D3F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31B-469F-9008-D9177869D3FA}"/>
              </c:ext>
            </c:extLst>
          </c:dPt>
          <c:dPt>
            <c:idx val="3"/>
            <c:bubble3D val="0"/>
            <c:spPr>
              <a:solidFill>
                <a:srgbClr val="FFC000"/>
              </a:solidFill>
              <a:ln w="19050">
                <a:solidFill>
                  <a:schemeClr val="lt1"/>
                </a:solidFill>
              </a:ln>
              <a:effectLst/>
            </c:spPr>
            <c:extLst>
              <c:ext xmlns:c16="http://schemas.microsoft.com/office/drawing/2014/chart" uri="{C3380CC4-5D6E-409C-BE32-E72D297353CC}">
                <c16:uniqueId val="{00000007-E31B-469F-9008-D9177869D3F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31B-469F-9008-D9177869D3FA}"/>
              </c:ext>
            </c:extLst>
          </c:dPt>
          <c:dLbls>
            <c:dLbl>
              <c:idx val="3"/>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extLst>
                <c:ext xmlns:c16="http://schemas.microsoft.com/office/drawing/2014/chart" uri="{C3380CC4-5D6E-409C-BE32-E72D297353CC}">
                  <c16:uniqueId val="{00000007-E31B-469F-9008-D9177869D3FA}"/>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'Pivot Table'!$AQ$10:$AQ$15</c:f>
              <c:strCache>
                <c:ptCount val="5"/>
                <c:pt idx="0">
                  <c:v>Busy</c:v>
                </c:pt>
                <c:pt idx="1">
                  <c:v>Completed</c:v>
                </c:pt>
                <c:pt idx="2">
                  <c:v>Failed</c:v>
                </c:pt>
                <c:pt idx="3">
                  <c:v>Incomplete</c:v>
                </c:pt>
                <c:pt idx="4">
                  <c:v>No-Answer</c:v>
                </c:pt>
              </c:strCache>
            </c:strRef>
          </c:cat>
          <c:val>
            <c:numRef>
              <c:f>'Pivot Table'!$AR$10:$AR$15</c:f>
              <c:numCache>
                <c:formatCode>General</c:formatCode>
                <c:ptCount val="5"/>
                <c:pt idx="0">
                  <c:v>1270</c:v>
                </c:pt>
                <c:pt idx="1">
                  <c:v>3453</c:v>
                </c:pt>
                <c:pt idx="2">
                  <c:v>1214</c:v>
                </c:pt>
                <c:pt idx="3">
                  <c:v>875</c:v>
                </c:pt>
                <c:pt idx="4">
                  <c:v>1729</c:v>
                </c:pt>
              </c:numCache>
            </c:numRef>
          </c:val>
          <c:extLst>
            <c:ext xmlns:c16="http://schemas.microsoft.com/office/drawing/2014/chart" uri="{C3380CC4-5D6E-409C-BE32-E72D297353CC}">
              <c16:uniqueId val="{0000000A-E31B-469F-9008-D9177869D3FA}"/>
            </c:ext>
          </c:extLst>
        </c:ser>
        <c:dLbls>
          <c:dLblPos val="bestFit"/>
          <c:showLegendKey val="0"/>
          <c:showVal val="1"/>
          <c:showCatName val="0"/>
          <c:showSerName val="0"/>
          <c:showPercent val="0"/>
          <c:showBubbleSize val="0"/>
          <c:showLeaderLines val="0"/>
        </c:dLbls>
        <c:firstSliceAng val="0"/>
      </c:pieChart>
      <c:spPr>
        <a:noFill/>
        <a:ln>
          <a:noFill/>
        </a:ln>
        <a:effectLst/>
      </c:spPr>
    </c:plotArea>
    <c:legend>
      <c:legendPos val="r"/>
      <c:overlay val="0"/>
      <c:spPr>
        <a:noFill/>
        <a:ln>
          <a:noFill/>
        </a:ln>
        <a:effectLst>
          <a:glow rad="127000">
            <a:schemeClr val="tx1"/>
          </a:glow>
          <a:softEdge rad="0"/>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 by Gagan.xlsx]Pivot Table!PivotTable7</c:name>
    <c:fmtId val="23"/>
  </c:pivotSource>
  <c:chart>
    <c:title>
      <c:tx>
        <c:rich>
          <a:bodyPr rot="0" spcFirstLastPara="1" vertOverflow="ellipsis" vert="horz" wrap="square" anchor="ctr" anchorCtr="1"/>
          <a:lstStyle/>
          <a:p>
            <a:pPr>
              <a:defRPr sz="2800" b="1" i="0" u="none" strike="noStrike" kern="1200" spc="0" baseline="0">
                <a:solidFill>
                  <a:schemeClr val="tx1">
                    <a:lumMod val="65000"/>
                    <a:lumOff val="35000"/>
                  </a:schemeClr>
                </a:solidFill>
                <a:latin typeface="+mn-lt"/>
                <a:ea typeface="+mn-ea"/>
                <a:cs typeface="+mn-cs"/>
              </a:defRPr>
            </a:pPr>
            <a:r>
              <a:rPr lang="en-US" sz="2800" b="1"/>
              <a:t>Top 10</a:t>
            </a:r>
            <a:r>
              <a:rPr lang="en-US" sz="2800" b="1" baseline="0"/>
              <a:t> Gurus</a:t>
            </a:r>
            <a:endParaRPr lang="en-US" sz="2800" b="1"/>
          </a:p>
        </c:rich>
      </c:tx>
      <c:overlay val="0"/>
      <c:spPr>
        <a:noFill/>
        <a:ln>
          <a:noFill/>
        </a:ln>
        <a:effectLst/>
      </c:spPr>
      <c:txPr>
        <a:bodyPr rot="0" spcFirstLastPara="1" vertOverflow="ellipsis" vert="horz" wrap="square" anchor="ctr" anchorCtr="1"/>
        <a:lstStyle/>
        <a:p>
          <a:pPr>
            <a:defRPr sz="28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dLbl>
          <c:idx val="0"/>
          <c:layout>
            <c:manualLayout>
              <c:x val="-8.3333333333333332E-3"/>
              <c:y val="0"/>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873C360B-E7CF-4C44-B5DC-A6818AD8A794}" type="CELLREF">
                  <a:rPr lang="en-US"/>
                  <a:pPr>
                    <a:defRPr sz="900" b="0" i="0" u="none" strike="noStrike" kern="1200" baseline="0">
                      <a:solidFill>
                        <a:schemeClr val="tx1">
                          <a:lumMod val="75000"/>
                          <a:lumOff val="25000"/>
                        </a:schemeClr>
                      </a:solidFill>
                      <a:latin typeface="+mn-lt"/>
                      <a:ea typeface="+mn-ea"/>
                      <a:cs typeface="+mn-cs"/>
                    </a:defRPr>
                  </a:pPr>
                  <a:t>[CELLREF]</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3"/>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52E9801B-BF7E-4ACA-8EDF-524B67AD9775}" type="CELLREF">
                  <a:rPr lang="en-US"/>
                  <a:pPr>
                    <a:defRPr sz="900" b="0" i="0" u="none" strike="noStrike" kern="1200" baseline="0">
                      <a:solidFill>
                        <a:schemeClr val="tx1">
                          <a:lumMod val="75000"/>
                          <a:lumOff val="25000"/>
                        </a:schemeClr>
                      </a:solidFill>
                      <a:latin typeface="+mn-lt"/>
                      <a:ea typeface="+mn-ea"/>
                      <a:cs typeface="+mn-cs"/>
                    </a:defRPr>
                  </a:pPr>
                  <a:t>[CELLREF]</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4"/>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4418318F-4CF9-4F7E-8F70-90ECC0F5D253}" type="CELLREF">
                  <a:rPr lang="en-US"/>
                  <a:pPr>
                    <a:defRPr sz="900" b="0" i="0" u="none" strike="noStrike" kern="1200" baseline="0">
                      <a:solidFill>
                        <a:schemeClr val="tx1">
                          <a:lumMod val="75000"/>
                          <a:lumOff val="25000"/>
                        </a:schemeClr>
                      </a:solidFill>
                      <a:latin typeface="+mn-lt"/>
                      <a:ea typeface="+mn-ea"/>
                      <a:cs typeface="+mn-cs"/>
                    </a:defRPr>
                  </a:pPr>
                  <a:t>[CELLREF]</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5"/>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C8E97CF3-7303-4EC2-B502-9BD5C2A69169}" type="CELLREF">
                  <a:rPr lang="en-US"/>
                  <a:pPr>
                    <a:defRPr sz="900" b="0" i="0" u="none" strike="noStrike" kern="1200" baseline="0">
                      <a:solidFill>
                        <a:schemeClr val="tx1">
                          <a:lumMod val="75000"/>
                          <a:lumOff val="25000"/>
                        </a:schemeClr>
                      </a:solidFill>
                      <a:latin typeface="+mn-lt"/>
                      <a:ea typeface="+mn-ea"/>
                      <a:cs typeface="+mn-cs"/>
                    </a:defRPr>
                  </a:pPr>
                  <a:t>[CELLREF]</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6"/>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4E173FBF-F692-4FE4-BA56-33629D5C5422}" type="CELLREF">
                  <a:rPr lang="en-US"/>
                  <a:pPr>
                    <a:defRPr sz="900" b="0" i="0" u="none" strike="noStrike" kern="1200" baseline="0">
                      <a:solidFill>
                        <a:schemeClr val="tx1">
                          <a:lumMod val="75000"/>
                          <a:lumOff val="25000"/>
                        </a:schemeClr>
                      </a:solidFill>
                      <a:latin typeface="+mn-lt"/>
                      <a:ea typeface="+mn-ea"/>
                      <a:cs typeface="+mn-cs"/>
                    </a:defRPr>
                  </a:pPr>
                  <a:t>[CELLREF]</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52E9801B-BF7E-4ACA-8EDF-524B67AD9775}" type="CELLREF">
                  <a:rPr lang="en-US"/>
                  <a:pPr>
                    <a:defRPr sz="900" b="0" i="0" u="none" strike="noStrike" kern="1200" baseline="0">
                      <a:solidFill>
                        <a:schemeClr val="tx1">
                          <a:lumMod val="75000"/>
                          <a:lumOff val="25000"/>
                        </a:schemeClr>
                      </a:solidFill>
                      <a:latin typeface="+mn-lt"/>
                      <a:ea typeface="+mn-ea"/>
                      <a:cs typeface="+mn-cs"/>
                    </a:defRPr>
                  </a:pPr>
                  <a:t>[CELLREF]</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9"/>
        <c:spPr>
          <a:solidFill>
            <a:schemeClr val="accent1"/>
          </a:solidFill>
          <a:ln>
            <a:noFill/>
          </a:ln>
          <a:effectLst/>
        </c:spPr>
        <c:dLbl>
          <c:idx val="0"/>
          <c:layout>
            <c:manualLayout>
              <c:x val="-8.3333333333333332E-3"/>
              <c:y val="0"/>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873C360B-E7CF-4C44-B5DC-A6818AD8A794}" type="CELLREF">
                  <a:rPr lang="en-US"/>
                  <a:pPr>
                    <a:defRPr sz="900" b="0" i="0" u="none" strike="noStrike" kern="1200" baseline="0">
                      <a:solidFill>
                        <a:schemeClr val="tx1">
                          <a:lumMod val="75000"/>
                          <a:lumOff val="25000"/>
                        </a:schemeClr>
                      </a:solidFill>
                      <a:latin typeface="+mn-lt"/>
                      <a:ea typeface="+mn-ea"/>
                      <a:cs typeface="+mn-cs"/>
                    </a:defRPr>
                  </a:pPr>
                  <a:t>[CELLREF]</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0"/>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4418318F-4CF9-4F7E-8F70-90ECC0F5D253}" type="CELLREF">
                  <a:rPr lang="en-US"/>
                  <a:pPr>
                    <a:defRPr sz="900" b="0" i="0" u="none" strike="noStrike" kern="1200" baseline="0">
                      <a:solidFill>
                        <a:schemeClr val="tx1">
                          <a:lumMod val="75000"/>
                          <a:lumOff val="25000"/>
                        </a:schemeClr>
                      </a:solidFill>
                      <a:latin typeface="+mn-lt"/>
                      <a:ea typeface="+mn-ea"/>
                      <a:cs typeface="+mn-cs"/>
                    </a:defRPr>
                  </a:pPr>
                  <a:t>[CELLREF]</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1"/>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C8E97CF3-7303-4EC2-B502-9BD5C2A69169}" type="CELLREF">
                  <a:rPr lang="en-US"/>
                  <a:pPr>
                    <a:defRPr sz="900" b="0" i="0" u="none" strike="noStrike" kern="1200" baseline="0">
                      <a:solidFill>
                        <a:schemeClr val="tx1">
                          <a:lumMod val="75000"/>
                          <a:lumOff val="25000"/>
                        </a:schemeClr>
                      </a:solidFill>
                      <a:latin typeface="+mn-lt"/>
                      <a:ea typeface="+mn-ea"/>
                      <a:cs typeface="+mn-cs"/>
                    </a:defRPr>
                  </a:pPr>
                  <a:t>[CELLREF]</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2"/>
        <c:spPr>
          <a:solidFill>
            <a:schemeClr val="accent1"/>
          </a:solidFill>
          <a:ln>
            <a:no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4E173FBF-F692-4FE4-BA56-33629D5C5422}" type="CELLREF">
                  <a:rPr lang="en-US"/>
                  <a:pPr>
                    <a:defRPr sz="900" b="0" i="0" u="none" strike="noStrike" kern="1200" baseline="0">
                      <a:solidFill>
                        <a:schemeClr val="tx1">
                          <a:lumMod val="75000"/>
                          <a:lumOff val="25000"/>
                        </a:schemeClr>
                      </a:solidFill>
                      <a:latin typeface="+mn-lt"/>
                      <a:ea typeface="+mn-ea"/>
                      <a:cs typeface="+mn-cs"/>
                    </a:defRPr>
                  </a:pPr>
                  <a:t>[CELLREF]</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3"/>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rgbClr val="7030A0"/>
          </a:solidFill>
          <a:ln>
            <a:noFill/>
          </a:ln>
          <a:effectLst/>
        </c:spPr>
        <c:dLbl>
          <c:idx val="0"/>
          <c:tx>
            <c:rich>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fld id="{52E9801B-BF7E-4ACA-8EDF-524B67AD9775}" type="CELLREF">
                  <a:rPr lang="en-US"/>
                  <a:pPr>
                    <a:defRPr sz="2400" b="0" i="0" u="none" strike="noStrike" kern="1200" baseline="0">
                      <a:solidFill>
                        <a:schemeClr val="tx1"/>
                      </a:solidFill>
                      <a:latin typeface="+mn-lt"/>
                      <a:ea typeface="+mn-ea"/>
                      <a:cs typeface="+mn-cs"/>
                    </a:defRPr>
                  </a:pPr>
                  <a:t>[CELLREF]</a:t>
                </a:fld>
                <a:endParaRPr lang="en-US"/>
              </a:p>
            </c:rich>
          </c:tx>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5"/>
        <c:spPr>
          <a:solidFill>
            <a:srgbClr val="7030A0"/>
          </a:solidFill>
          <a:ln>
            <a:noFill/>
          </a:ln>
          <a:effectLst/>
        </c:spPr>
        <c:dLbl>
          <c:idx val="0"/>
          <c:layout>
            <c:manualLayout>
              <c:x val="-8.3333333333333332E-3"/>
              <c:y val="0"/>
            </c:manualLayout>
          </c:layout>
          <c:tx>
            <c:rich>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fld id="{873C360B-E7CF-4C44-B5DC-A6818AD8A794}" type="CELLREF">
                  <a:rPr lang="en-US"/>
                  <a:pPr>
                    <a:defRPr sz="2400" b="0" i="0" u="none" strike="noStrike" kern="1200" baseline="0">
                      <a:solidFill>
                        <a:schemeClr val="tx1"/>
                      </a:solidFill>
                      <a:latin typeface="+mn-lt"/>
                      <a:ea typeface="+mn-ea"/>
                      <a:cs typeface="+mn-cs"/>
                    </a:defRPr>
                  </a:pPr>
                  <a:t>[CELLREF]</a:t>
                </a:fld>
                <a:endParaRPr lang="en-US"/>
              </a:p>
            </c:rich>
          </c:tx>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6"/>
        <c:spPr>
          <a:solidFill>
            <a:srgbClr val="7030A0"/>
          </a:solidFill>
          <a:ln>
            <a:noFill/>
          </a:ln>
          <a:effectLst/>
        </c:spPr>
        <c:dLbl>
          <c:idx val="0"/>
          <c:tx>
            <c:rich>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fld id="{4418318F-4CF9-4F7E-8F70-90ECC0F5D253}" type="CELLREF">
                  <a:rPr lang="en-US"/>
                  <a:pPr>
                    <a:defRPr sz="2400" b="0" i="0" u="none" strike="noStrike" kern="1200" baseline="0">
                      <a:solidFill>
                        <a:schemeClr val="tx1"/>
                      </a:solidFill>
                      <a:latin typeface="+mn-lt"/>
                      <a:ea typeface="+mn-ea"/>
                      <a:cs typeface="+mn-cs"/>
                    </a:defRPr>
                  </a:pPr>
                  <a:t>[CELLREF]</a:t>
                </a:fld>
                <a:endParaRPr lang="en-US"/>
              </a:p>
            </c:rich>
          </c:tx>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7"/>
        <c:spPr>
          <a:solidFill>
            <a:srgbClr val="7030A0"/>
          </a:solidFill>
          <a:ln>
            <a:noFill/>
          </a:ln>
          <a:effectLst/>
        </c:spPr>
        <c:dLbl>
          <c:idx val="0"/>
          <c:tx>
            <c:rich>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fld id="{C8E97CF3-7303-4EC2-B502-9BD5C2A69169}" type="CELLREF">
                  <a:rPr lang="en-US"/>
                  <a:pPr>
                    <a:defRPr sz="2400" b="0" i="0" u="none" strike="noStrike" kern="1200" baseline="0">
                      <a:solidFill>
                        <a:schemeClr val="tx1"/>
                      </a:solidFill>
                      <a:latin typeface="+mn-lt"/>
                      <a:ea typeface="+mn-ea"/>
                      <a:cs typeface="+mn-cs"/>
                    </a:defRPr>
                  </a:pPr>
                  <a:t>[CELLREF]</a:t>
                </a:fld>
                <a:endParaRPr lang="en-US"/>
              </a:p>
            </c:rich>
          </c:tx>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8"/>
        <c:spPr>
          <a:solidFill>
            <a:srgbClr val="7030A0"/>
          </a:solidFill>
          <a:ln>
            <a:noFill/>
          </a:ln>
          <a:effectLst/>
        </c:spPr>
        <c:dLbl>
          <c:idx val="0"/>
          <c:tx>
            <c:rich>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fld id="{4E173FBF-F692-4FE4-BA56-33629D5C5422}" type="CELLREF">
                  <a:rPr lang="en-US"/>
                  <a:pPr>
                    <a:defRPr sz="2400" b="0" i="0" u="none" strike="noStrike" kern="1200" baseline="0">
                      <a:solidFill>
                        <a:schemeClr val="tx1"/>
                      </a:solidFill>
                      <a:latin typeface="+mn-lt"/>
                      <a:ea typeface="+mn-ea"/>
                      <a:cs typeface="+mn-cs"/>
                    </a:defRPr>
                  </a:pPr>
                  <a:t>[CELLREF]</a:t>
                </a:fld>
                <a:endParaRPr lang="en-US"/>
              </a:p>
            </c:rich>
          </c:tx>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9"/>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rgbClr val="7030A0"/>
          </a:solidFill>
          <a:ln>
            <a:noFill/>
          </a:ln>
          <a:effectLst/>
        </c:spPr>
        <c:dLbl>
          <c:idx val="0"/>
          <c:tx>
            <c:rich>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fld id="{52E9801B-BF7E-4ACA-8EDF-524B67AD9775}" type="CELLREF">
                  <a:rPr lang="en-US"/>
                  <a:pPr>
                    <a:defRPr sz="2400" b="0" i="0" u="none" strike="noStrike" kern="1200" baseline="0">
                      <a:solidFill>
                        <a:schemeClr val="tx1"/>
                      </a:solidFill>
                      <a:latin typeface="+mn-lt"/>
                      <a:ea typeface="+mn-ea"/>
                      <a:cs typeface="+mn-cs"/>
                    </a:defRPr>
                  </a:pPr>
                  <a:t>[CELLREF]</a:t>
                </a:fld>
                <a:endParaRPr lang="en-US"/>
              </a:p>
            </c:rich>
          </c:tx>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1"/>
        <c:spPr>
          <a:solidFill>
            <a:srgbClr val="7030A0"/>
          </a:solidFill>
          <a:ln>
            <a:noFill/>
          </a:ln>
          <a:effectLst/>
        </c:spPr>
        <c:dLbl>
          <c:idx val="0"/>
          <c:layout>
            <c:manualLayout>
              <c:x val="-8.3333333333333332E-3"/>
              <c:y val="0"/>
            </c:manualLayout>
          </c:layout>
          <c:tx>
            <c:rich>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fld id="{873C360B-E7CF-4C44-B5DC-A6818AD8A794}" type="CELLREF">
                  <a:rPr lang="en-US"/>
                  <a:pPr>
                    <a:defRPr sz="2400" b="0" i="0" u="none" strike="noStrike" kern="1200" baseline="0">
                      <a:solidFill>
                        <a:schemeClr val="tx1"/>
                      </a:solidFill>
                      <a:latin typeface="+mn-lt"/>
                      <a:ea typeface="+mn-ea"/>
                      <a:cs typeface="+mn-cs"/>
                    </a:defRPr>
                  </a:pPr>
                  <a:t>[CELLREF]</a:t>
                </a:fld>
                <a:endParaRPr lang="en-US"/>
              </a:p>
            </c:rich>
          </c:tx>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2"/>
        <c:spPr>
          <a:solidFill>
            <a:srgbClr val="7030A0"/>
          </a:solidFill>
          <a:ln>
            <a:noFill/>
          </a:ln>
          <a:effectLst/>
        </c:spPr>
        <c:dLbl>
          <c:idx val="0"/>
          <c:tx>
            <c:rich>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fld id="{4418318F-4CF9-4F7E-8F70-90ECC0F5D253}" type="CELLREF">
                  <a:rPr lang="en-US"/>
                  <a:pPr>
                    <a:defRPr sz="2400" b="0" i="0" u="none" strike="noStrike" kern="1200" baseline="0">
                      <a:solidFill>
                        <a:schemeClr val="tx1"/>
                      </a:solidFill>
                      <a:latin typeface="+mn-lt"/>
                      <a:ea typeface="+mn-ea"/>
                      <a:cs typeface="+mn-cs"/>
                    </a:defRPr>
                  </a:pPr>
                  <a:t>[CELLREF]</a:t>
                </a:fld>
                <a:endParaRPr lang="en-US"/>
              </a:p>
            </c:rich>
          </c:tx>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3"/>
        <c:spPr>
          <a:solidFill>
            <a:srgbClr val="7030A0"/>
          </a:solidFill>
          <a:ln>
            <a:noFill/>
          </a:ln>
          <a:effectLst/>
        </c:spPr>
        <c:dLbl>
          <c:idx val="0"/>
          <c:tx>
            <c:rich>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fld id="{C8E97CF3-7303-4EC2-B502-9BD5C2A69169}" type="CELLREF">
                  <a:rPr lang="en-US"/>
                  <a:pPr>
                    <a:defRPr sz="2400" b="0" i="0" u="none" strike="noStrike" kern="1200" baseline="0">
                      <a:solidFill>
                        <a:schemeClr val="tx1"/>
                      </a:solidFill>
                      <a:latin typeface="+mn-lt"/>
                      <a:ea typeface="+mn-ea"/>
                      <a:cs typeface="+mn-cs"/>
                    </a:defRPr>
                  </a:pPr>
                  <a:t>[CELLREF]</a:t>
                </a:fld>
                <a:endParaRPr lang="en-US"/>
              </a:p>
            </c:rich>
          </c:tx>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4"/>
        <c:spPr>
          <a:solidFill>
            <a:srgbClr val="7030A0"/>
          </a:solidFill>
          <a:ln>
            <a:noFill/>
          </a:ln>
          <a:effectLst/>
        </c:spPr>
        <c:dLbl>
          <c:idx val="0"/>
          <c:tx>
            <c:rich>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fld id="{4E173FBF-F692-4FE4-BA56-33629D5C5422}" type="CELLREF">
                  <a:rPr lang="en-US"/>
                  <a:pPr>
                    <a:defRPr sz="2400" b="0" i="0" u="none" strike="noStrike" kern="1200" baseline="0">
                      <a:solidFill>
                        <a:schemeClr val="tx1"/>
                      </a:solidFill>
                      <a:latin typeface="+mn-lt"/>
                      <a:ea typeface="+mn-ea"/>
                      <a:cs typeface="+mn-cs"/>
                    </a:defRPr>
                  </a:pPr>
                  <a:t>[CELLREF]</a:t>
                </a:fld>
                <a:endParaRPr lang="en-US"/>
              </a:p>
            </c:rich>
          </c:tx>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5"/>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rgbClr val="7030A0"/>
          </a:solidFill>
          <a:ln>
            <a:noFill/>
          </a:ln>
          <a:effectLst/>
        </c:spPr>
        <c:dLbl>
          <c:idx val="0"/>
          <c:tx>
            <c:rich>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fld id="{52E9801B-BF7E-4ACA-8EDF-524B67AD9775}" type="CELLREF">
                  <a:rPr lang="en-US"/>
                  <a:pPr>
                    <a:defRPr sz="2400" b="0" i="0" u="none" strike="noStrike" kern="1200" baseline="0">
                      <a:solidFill>
                        <a:schemeClr val="tx1"/>
                      </a:solidFill>
                      <a:latin typeface="+mn-lt"/>
                      <a:ea typeface="+mn-ea"/>
                      <a:cs typeface="+mn-cs"/>
                    </a:defRPr>
                  </a:pPr>
                  <a:t>[CELLREF]</a:t>
                </a:fld>
                <a:endParaRPr lang="en-US"/>
              </a:p>
            </c:rich>
          </c:tx>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7"/>
        <c:spPr>
          <a:solidFill>
            <a:srgbClr val="7030A0"/>
          </a:solidFill>
          <a:ln>
            <a:noFill/>
          </a:ln>
          <a:effectLst/>
        </c:spPr>
        <c:dLbl>
          <c:idx val="0"/>
          <c:layout>
            <c:manualLayout>
              <c:x val="-8.3333333333333332E-3"/>
              <c:y val="0"/>
            </c:manualLayout>
          </c:layout>
          <c:tx>
            <c:rich>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fld id="{873C360B-E7CF-4C44-B5DC-A6818AD8A794}" type="CELLREF">
                  <a:rPr lang="en-US"/>
                  <a:pPr>
                    <a:defRPr sz="2400" b="0" i="0" u="none" strike="noStrike" kern="1200" baseline="0">
                      <a:solidFill>
                        <a:schemeClr val="tx1"/>
                      </a:solidFill>
                      <a:latin typeface="+mn-lt"/>
                      <a:ea typeface="+mn-ea"/>
                      <a:cs typeface="+mn-cs"/>
                    </a:defRPr>
                  </a:pPr>
                  <a:t>[CELLREF]</a:t>
                </a:fld>
                <a:endParaRPr lang="en-US"/>
              </a:p>
            </c:rich>
          </c:tx>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8"/>
        <c:spPr>
          <a:solidFill>
            <a:srgbClr val="7030A0"/>
          </a:solidFill>
          <a:ln>
            <a:noFill/>
          </a:ln>
          <a:effectLst/>
        </c:spPr>
        <c:dLbl>
          <c:idx val="0"/>
          <c:tx>
            <c:rich>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fld id="{4418318F-4CF9-4F7E-8F70-90ECC0F5D253}" type="CELLREF">
                  <a:rPr lang="en-US"/>
                  <a:pPr>
                    <a:defRPr sz="2400" b="0" i="0" u="none" strike="noStrike" kern="1200" baseline="0">
                      <a:solidFill>
                        <a:schemeClr val="tx1"/>
                      </a:solidFill>
                      <a:latin typeface="+mn-lt"/>
                      <a:ea typeface="+mn-ea"/>
                      <a:cs typeface="+mn-cs"/>
                    </a:defRPr>
                  </a:pPr>
                  <a:t>[CELLREF]</a:t>
                </a:fld>
                <a:endParaRPr lang="en-US"/>
              </a:p>
            </c:rich>
          </c:tx>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9"/>
        <c:spPr>
          <a:solidFill>
            <a:srgbClr val="7030A0"/>
          </a:solidFill>
          <a:ln>
            <a:noFill/>
          </a:ln>
          <a:effectLst/>
        </c:spPr>
        <c:dLbl>
          <c:idx val="0"/>
          <c:tx>
            <c:rich>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fld id="{C8E97CF3-7303-4EC2-B502-9BD5C2A69169}" type="CELLREF">
                  <a:rPr lang="en-US"/>
                  <a:pPr>
                    <a:defRPr sz="2400" b="0" i="0" u="none" strike="noStrike" kern="1200" baseline="0">
                      <a:solidFill>
                        <a:schemeClr val="tx1"/>
                      </a:solidFill>
                      <a:latin typeface="+mn-lt"/>
                      <a:ea typeface="+mn-ea"/>
                      <a:cs typeface="+mn-cs"/>
                    </a:defRPr>
                  </a:pPr>
                  <a:t>[CELLREF]</a:t>
                </a:fld>
                <a:endParaRPr lang="en-US"/>
              </a:p>
            </c:rich>
          </c:tx>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30"/>
        <c:spPr>
          <a:solidFill>
            <a:srgbClr val="7030A0"/>
          </a:solidFill>
          <a:ln>
            <a:noFill/>
          </a:ln>
          <a:effectLst/>
        </c:spPr>
        <c:dLbl>
          <c:idx val="0"/>
          <c:tx>
            <c:rich>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fld id="{4E173FBF-F692-4FE4-BA56-33629D5C5422}" type="CELLREF">
                  <a:rPr lang="en-US"/>
                  <a:pPr>
                    <a:defRPr sz="2400" b="0" i="0" u="none" strike="noStrike" kern="1200" baseline="0">
                      <a:solidFill>
                        <a:schemeClr val="tx1"/>
                      </a:solidFill>
                      <a:latin typeface="+mn-lt"/>
                      <a:ea typeface="+mn-ea"/>
                      <a:cs typeface="+mn-cs"/>
                    </a:defRPr>
                  </a:pPr>
                  <a:t>[CELLREF]</a:t>
                </a:fld>
                <a:endParaRPr lang="en-US"/>
              </a:p>
            </c:rich>
          </c:tx>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s>
    <c:plotArea>
      <c:layout/>
      <c:barChart>
        <c:barDir val="col"/>
        <c:grouping val="clustered"/>
        <c:varyColors val="0"/>
        <c:ser>
          <c:idx val="0"/>
          <c:order val="0"/>
          <c:tx>
            <c:strRef>
              <c:f>'Pivot Table'!$AU$20</c:f>
              <c:strCache>
                <c:ptCount val="1"/>
                <c:pt idx="0">
                  <c:v>Total</c:v>
                </c:pt>
              </c:strCache>
            </c:strRef>
          </c:tx>
          <c:spPr>
            <a:solidFill>
              <a:schemeClr val="accent5">
                <a:lumMod val="60000"/>
                <a:lumOff val="40000"/>
              </a:schemeClr>
            </a:solidFill>
            <a:ln>
              <a:noFill/>
            </a:ln>
            <a:effectLst/>
          </c:spPr>
          <c:invertIfNegative val="0"/>
          <c:dPt>
            <c:idx val="2"/>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1-D681-4313-A0C9-B4832C4C5B81}"/>
              </c:ext>
            </c:extLst>
          </c:dPt>
          <c:dPt>
            <c:idx val="5"/>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3-D681-4313-A0C9-B4832C4C5B81}"/>
              </c:ext>
            </c:extLst>
          </c:dPt>
          <c:dPt>
            <c:idx val="6"/>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5-D681-4313-A0C9-B4832C4C5B81}"/>
              </c:ext>
            </c:extLst>
          </c:dPt>
          <c:dPt>
            <c:idx val="7"/>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7-D681-4313-A0C9-B4832C4C5B81}"/>
              </c:ext>
            </c:extLst>
          </c:dPt>
          <c:dPt>
            <c:idx val="9"/>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9-D681-4313-A0C9-B4832C4C5B81}"/>
              </c:ext>
            </c:extLst>
          </c:dPt>
          <c:dLbls>
            <c:dLbl>
              <c:idx val="2"/>
              <c:tx>
                <c:rich>
                  <a:bodyPr/>
                  <a:lstStyle/>
                  <a:p>
                    <a:fld id="{52E9801B-BF7E-4ACA-8EDF-524B67AD9775}" type="CELLREF">
                      <a:rPr lang="en-US"/>
                      <a:pPr/>
                      <a:t>[CELLREF]</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dlblFTEntry>
                      <c15:txfldGUID>{52E9801B-BF7E-4ACA-8EDF-524B67AD9775}</c15:txfldGUID>
                      <c15:f>'Pivot Table'!$AU$23</c15:f>
                      <c15:dlblFieldTableCache>
                        <c:ptCount val="1"/>
                        <c:pt idx="0">
                          <c:v>5.9</c:v>
                        </c:pt>
                      </c15:dlblFieldTableCache>
                    </c15:dlblFTEntry>
                  </c15:dlblFieldTable>
                  <c15:showDataLabelsRange val="0"/>
                </c:ext>
                <c:ext xmlns:c16="http://schemas.microsoft.com/office/drawing/2014/chart" uri="{C3380CC4-5D6E-409C-BE32-E72D297353CC}">
                  <c16:uniqueId val="{00000001-D681-4313-A0C9-B4832C4C5B81}"/>
                </c:ext>
              </c:extLst>
            </c:dLbl>
            <c:dLbl>
              <c:idx val="5"/>
              <c:layout>
                <c:manualLayout>
                  <c:x val="-8.3333333333333332E-3"/>
                  <c:y val="0"/>
                </c:manualLayout>
              </c:layout>
              <c:tx>
                <c:rich>
                  <a:bodyPr/>
                  <a:lstStyle/>
                  <a:p>
                    <a:fld id="{873C360B-E7CF-4C44-B5DC-A6818AD8A794}" type="CELLREF">
                      <a:rPr lang="en-US"/>
                      <a:pPr/>
                      <a:t>[CELLREF]</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dlblFTEntry>
                      <c15:txfldGUID>{873C360B-E7CF-4C44-B5DC-A6818AD8A794}</c15:txfldGUID>
                      <c15:f>'Pivot Table'!$AU$26</c15:f>
                      <c15:dlblFieldTableCache>
                        <c:ptCount val="1"/>
                        <c:pt idx="0">
                          <c:v>5.61</c:v>
                        </c:pt>
                      </c15:dlblFieldTableCache>
                    </c15:dlblFTEntry>
                  </c15:dlblFieldTable>
                  <c15:showDataLabelsRange val="0"/>
                </c:ext>
                <c:ext xmlns:c16="http://schemas.microsoft.com/office/drawing/2014/chart" uri="{C3380CC4-5D6E-409C-BE32-E72D297353CC}">
                  <c16:uniqueId val="{00000003-D681-4313-A0C9-B4832C4C5B81}"/>
                </c:ext>
              </c:extLst>
            </c:dLbl>
            <c:dLbl>
              <c:idx val="6"/>
              <c:tx>
                <c:rich>
                  <a:bodyPr/>
                  <a:lstStyle/>
                  <a:p>
                    <a:fld id="{4418318F-4CF9-4F7E-8F70-90ECC0F5D253}" type="CELLREF">
                      <a:rPr lang="en-US"/>
                      <a:pPr/>
                      <a:t>[CELLREF]</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dlblFTEntry>
                      <c15:txfldGUID>{4418318F-4CF9-4F7E-8F70-90ECC0F5D253}</c15:txfldGUID>
                      <c15:f>'Pivot Table'!$AU$27</c15:f>
                      <c15:dlblFieldTableCache>
                        <c:ptCount val="1"/>
                        <c:pt idx="0">
                          <c:v>5.46</c:v>
                        </c:pt>
                      </c15:dlblFieldTableCache>
                    </c15:dlblFTEntry>
                  </c15:dlblFieldTable>
                  <c15:showDataLabelsRange val="0"/>
                </c:ext>
                <c:ext xmlns:c16="http://schemas.microsoft.com/office/drawing/2014/chart" uri="{C3380CC4-5D6E-409C-BE32-E72D297353CC}">
                  <c16:uniqueId val="{00000005-D681-4313-A0C9-B4832C4C5B81}"/>
                </c:ext>
              </c:extLst>
            </c:dLbl>
            <c:dLbl>
              <c:idx val="7"/>
              <c:tx>
                <c:rich>
                  <a:bodyPr/>
                  <a:lstStyle/>
                  <a:p>
                    <a:fld id="{C8E97CF3-7303-4EC2-B502-9BD5C2A69169}" type="CELLREF">
                      <a:rPr lang="en-US"/>
                      <a:pPr/>
                      <a:t>[CELLREF]</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dlblFTEntry>
                      <c15:txfldGUID>{C8E97CF3-7303-4EC2-B502-9BD5C2A69169}</c15:txfldGUID>
                      <c15:f>'Pivot Table'!$AU$28</c15:f>
                      <c15:dlblFieldTableCache>
                        <c:ptCount val="1"/>
                        <c:pt idx="0">
                          <c:v>5.42</c:v>
                        </c:pt>
                      </c15:dlblFieldTableCache>
                    </c15:dlblFTEntry>
                  </c15:dlblFieldTable>
                  <c15:showDataLabelsRange val="0"/>
                </c:ext>
                <c:ext xmlns:c16="http://schemas.microsoft.com/office/drawing/2014/chart" uri="{C3380CC4-5D6E-409C-BE32-E72D297353CC}">
                  <c16:uniqueId val="{00000007-D681-4313-A0C9-B4832C4C5B81}"/>
                </c:ext>
              </c:extLst>
            </c:dLbl>
            <c:dLbl>
              <c:idx val="9"/>
              <c:tx>
                <c:rich>
                  <a:bodyPr/>
                  <a:lstStyle/>
                  <a:p>
                    <a:fld id="{4E173FBF-F692-4FE4-BA56-33629D5C5422}" type="CELLREF">
                      <a:rPr lang="en-US"/>
                      <a:pPr/>
                      <a:t>[CELLREF]</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dlblFTEntry>
                      <c15:txfldGUID>{4E173FBF-F692-4FE4-BA56-33629D5C5422}</c15:txfldGUID>
                      <c15:f>'Pivot Table'!$AU$30</c15:f>
                      <c15:dlblFieldTableCache>
                        <c:ptCount val="1"/>
                        <c:pt idx="0">
                          <c:v>5.05</c:v>
                        </c:pt>
                      </c15:dlblFieldTableCache>
                    </c15:dlblFTEntry>
                  </c15:dlblFieldTable>
                  <c15:showDataLabelsRange val="0"/>
                </c:ext>
                <c:ext xmlns:c16="http://schemas.microsoft.com/office/drawing/2014/chart" uri="{C3380CC4-5D6E-409C-BE32-E72D297353CC}">
                  <c16:uniqueId val="{00000009-D681-4313-A0C9-B4832C4C5B81}"/>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'Pivot Table'!$AT$21:$AT$31</c:f>
              <c:strCache>
                <c:ptCount val="10"/>
                <c:pt idx="0">
                  <c:v>Tarot Mystical</c:v>
                </c:pt>
                <c:pt idx="1">
                  <c:v>Astro Pujaa Rai</c:v>
                </c:pt>
                <c:pt idx="2">
                  <c:v>Daljit Kaur</c:v>
                </c:pt>
                <c:pt idx="3">
                  <c:v>Astro Reema</c:v>
                </c:pt>
                <c:pt idx="4">
                  <c:v>Tarot Ankita</c:v>
                </c:pt>
                <c:pt idx="5">
                  <c:v>Astro Saraswat</c:v>
                </c:pt>
                <c:pt idx="6">
                  <c:v>Tarot Diva Poonam</c:v>
                </c:pt>
                <c:pt idx="7">
                  <c:v>Astro Trisha</c:v>
                </c:pt>
                <c:pt idx="8">
                  <c:v>Tarot Oormika</c:v>
                </c:pt>
                <c:pt idx="9">
                  <c:v>Astro Manish S</c:v>
                </c:pt>
              </c:strCache>
            </c:strRef>
          </c:cat>
          <c:val>
            <c:numRef>
              <c:f>'Pivot Table'!$AU$21:$AU$31</c:f>
              <c:numCache>
                <c:formatCode>General</c:formatCode>
                <c:ptCount val="10"/>
                <c:pt idx="0">
                  <c:v>7.5</c:v>
                </c:pt>
                <c:pt idx="1">
                  <c:v>7.5</c:v>
                </c:pt>
                <c:pt idx="2">
                  <c:v>5.9459459459459456</c:v>
                </c:pt>
                <c:pt idx="3">
                  <c:v>5.9</c:v>
                </c:pt>
                <c:pt idx="4">
                  <c:v>5.75</c:v>
                </c:pt>
                <c:pt idx="5">
                  <c:v>5.6111111111111107</c:v>
                </c:pt>
                <c:pt idx="6">
                  <c:v>5.4626865671641793</c:v>
                </c:pt>
                <c:pt idx="7">
                  <c:v>5.4243243243243242</c:v>
                </c:pt>
                <c:pt idx="8">
                  <c:v>5.4</c:v>
                </c:pt>
                <c:pt idx="9">
                  <c:v>5.0487804878048781</c:v>
                </c:pt>
              </c:numCache>
            </c:numRef>
          </c:val>
          <c:extLst>
            <c:ext xmlns:c16="http://schemas.microsoft.com/office/drawing/2014/chart" uri="{C3380CC4-5D6E-409C-BE32-E72D297353CC}">
              <c16:uniqueId val="{0000000A-D681-4313-A0C9-B4832C4C5B81}"/>
            </c:ext>
          </c:extLst>
        </c:ser>
        <c:dLbls>
          <c:dLblPos val="outEnd"/>
          <c:showLegendKey val="0"/>
          <c:showVal val="1"/>
          <c:showCatName val="0"/>
          <c:showSerName val="0"/>
          <c:showPercent val="0"/>
          <c:showBubbleSize val="0"/>
        </c:dLbls>
        <c:gapWidth val="181"/>
        <c:axId val="184470816"/>
        <c:axId val="184474176"/>
      </c:barChart>
      <c:catAx>
        <c:axId val="184470816"/>
        <c:scaling>
          <c:orientation val="minMax"/>
        </c:scaling>
        <c:delete val="0"/>
        <c:axPos val="b"/>
        <c:numFmt formatCode="General" sourceLinked="1"/>
        <c:majorTickMark val="none"/>
        <c:minorTickMark val="none"/>
        <c:tickLblPos val="nextTo"/>
        <c:spPr>
          <a:noFill/>
          <a:ln>
            <a:noFill/>
          </a:ln>
          <a:effectLst/>
        </c:spPr>
        <c:txPr>
          <a:bodyPr rot="0" spcFirstLastPara="1" vertOverflow="ellipsis" wrap="square" anchor="b" anchorCtr="0"/>
          <a:lstStyle/>
          <a:p>
            <a:pPr>
              <a:defRPr sz="1000" b="0" i="0" u="none" strike="noStrike" kern="1200" baseline="0">
                <a:solidFill>
                  <a:schemeClr val="tx1">
                    <a:lumMod val="65000"/>
                    <a:lumOff val="35000"/>
                  </a:schemeClr>
                </a:solidFill>
                <a:latin typeface="+mn-lt"/>
                <a:ea typeface="+mn-ea"/>
                <a:cs typeface="+mn-cs"/>
              </a:defRPr>
            </a:pPr>
            <a:endParaRPr lang="en-US"/>
          </a:p>
        </c:txPr>
        <c:crossAx val="184474176"/>
        <c:crosses val="autoZero"/>
        <c:auto val="1"/>
        <c:lblAlgn val="ctr"/>
        <c:lblOffset val="100"/>
        <c:noMultiLvlLbl val="0"/>
      </c:catAx>
      <c:valAx>
        <c:axId val="184474176"/>
        <c:scaling>
          <c:orientation val="minMax"/>
        </c:scaling>
        <c:delete val="0"/>
        <c:axPos val="l"/>
        <c:numFmt formatCode="General" sourceLinked="1"/>
        <c:majorTickMark val="none"/>
        <c:minorTickMark val="none"/>
        <c:tickLblPos val="nextTo"/>
        <c:spPr>
          <a:noFill/>
          <a:ln>
            <a:noFill/>
          </a:ln>
          <a:effectLst/>
        </c:spPr>
        <c:txPr>
          <a:bodyPr rot="60000" spcFirstLastPara="1" vertOverflow="ellipsis"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84470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 by Gagan.xlsx]Pivot Table!PivotTable3</c:name>
    <c:fmtId val="21"/>
  </c:pivotSource>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dirty="0"/>
              <a:t>CALLS</a:t>
            </a:r>
            <a:r>
              <a:rPr lang="en-US" sz="1800" b="1" baseline="0" dirty="0"/>
              <a:t> PER HOURS</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'Pivot Table'!$AF$7</c:f>
              <c:strCache>
                <c:ptCount val="1"/>
                <c:pt idx="0">
                  <c:v>Total</c:v>
                </c:pt>
              </c:strCache>
            </c:strRef>
          </c:tx>
          <c:spPr>
            <a:solidFill>
              <a:schemeClr val="accent5"/>
            </a:solidFill>
            <a:ln>
              <a:noFill/>
            </a:ln>
            <a:effectLst/>
            <a:sp3d/>
          </c:spPr>
          <c:invertIfNegative val="0"/>
          <c:dLbls>
            <c:delete val="1"/>
          </c:dLbls>
          <c:cat>
            <c:strRef>
              <c:f>'Pivot Table'!$AE$8:$AE$32</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'Pivot Table'!$AF$8:$AF$32</c:f>
              <c:numCache>
                <c:formatCode>General</c:formatCode>
                <c:ptCount val="24"/>
                <c:pt idx="0">
                  <c:v>69</c:v>
                </c:pt>
                <c:pt idx="1">
                  <c:v>52</c:v>
                </c:pt>
                <c:pt idx="2">
                  <c:v>129</c:v>
                </c:pt>
                <c:pt idx="3">
                  <c:v>264</c:v>
                </c:pt>
                <c:pt idx="4">
                  <c:v>348</c:v>
                </c:pt>
                <c:pt idx="5">
                  <c:v>449</c:v>
                </c:pt>
                <c:pt idx="6">
                  <c:v>541</c:v>
                </c:pt>
                <c:pt idx="7">
                  <c:v>551</c:v>
                </c:pt>
                <c:pt idx="8">
                  <c:v>660</c:v>
                </c:pt>
                <c:pt idx="9">
                  <c:v>498</c:v>
                </c:pt>
                <c:pt idx="10">
                  <c:v>605</c:v>
                </c:pt>
                <c:pt idx="11">
                  <c:v>515</c:v>
                </c:pt>
                <c:pt idx="12">
                  <c:v>483</c:v>
                </c:pt>
                <c:pt idx="13">
                  <c:v>437</c:v>
                </c:pt>
                <c:pt idx="14">
                  <c:v>513</c:v>
                </c:pt>
                <c:pt idx="15">
                  <c:v>497</c:v>
                </c:pt>
                <c:pt idx="16">
                  <c:v>479</c:v>
                </c:pt>
                <c:pt idx="17">
                  <c:v>374</c:v>
                </c:pt>
                <c:pt idx="18">
                  <c:v>264</c:v>
                </c:pt>
                <c:pt idx="19">
                  <c:v>222</c:v>
                </c:pt>
                <c:pt idx="20">
                  <c:v>172</c:v>
                </c:pt>
                <c:pt idx="21">
                  <c:v>103</c:v>
                </c:pt>
                <c:pt idx="22">
                  <c:v>126</c:v>
                </c:pt>
                <c:pt idx="23">
                  <c:v>157</c:v>
                </c:pt>
              </c:numCache>
            </c:numRef>
          </c:val>
          <c:extLst>
            <c:ext xmlns:c16="http://schemas.microsoft.com/office/drawing/2014/chart" uri="{C3380CC4-5D6E-409C-BE32-E72D297353CC}">
              <c16:uniqueId val="{00000000-742B-4FF6-9E07-970EBC5DB350}"/>
            </c:ext>
          </c:extLst>
        </c:ser>
        <c:dLbls>
          <c:showLegendKey val="0"/>
          <c:showVal val="1"/>
          <c:showCatName val="0"/>
          <c:showSerName val="0"/>
          <c:showPercent val="0"/>
          <c:showBubbleSize val="0"/>
        </c:dLbls>
        <c:gapWidth val="117"/>
        <c:gapDepth val="63"/>
        <c:shape val="box"/>
        <c:axId val="1867380927"/>
        <c:axId val="1867381407"/>
        <c:axId val="0"/>
      </c:bar3DChart>
      <c:catAx>
        <c:axId val="186738092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7381407"/>
        <c:crosses val="autoZero"/>
        <c:auto val="1"/>
        <c:lblAlgn val="ctr"/>
        <c:lblOffset val="100"/>
        <c:noMultiLvlLbl val="0"/>
      </c:catAx>
      <c:valAx>
        <c:axId val="186738140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73809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 by Gagan.xlsx]Pivot Table With Chart!PivotTable7</c:name>
    <c:fmtId val="45"/>
  </c:pivotSource>
  <c:chart>
    <c:title>
      <c:tx>
        <c:rich>
          <a:bodyPr rot="0" spcFirstLastPara="1" vertOverflow="ellipsis" vert="horz" wrap="square" anchor="ctr" anchorCtr="1"/>
          <a:lstStyle/>
          <a:p>
            <a:pPr algn="ctr">
              <a:defRPr sz="1600" b="1" i="0" u="none" strike="noStrike" kern="1200" spc="0" baseline="0">
                <a:solidFill>
                  <a:schemeClr val="tx1">
                    <a:lumMod val="65000"/>
                    <a:lumOff val="35000"/>
                  </a:schemeClr>
                </a:solidFill>
                <a:latin typeface="+mn-lt"/>
                <a:ea typeface="+mn-ea"/>
                <a:cs typeface="+mn-cs"/>
              </a:defRPr>
            </a:pPr>
            <a:r>
              <a:rPr lang="en-US" sz="1600" b="1"/>
              <a:t>Total Sales Per Product Category</a:t>
            </a:r>
          </a:p>
        </c:rich>
      </c:tx>
      <c:layout>
        <c:manualLayout>
          <c:xMode val="edge"/>
          <c:yMode val="edge"/>
          <c:x val="0.24168405731020812"/>
          <c:y val="3.3119870590194354E-2"/>
        </c:manualLayout>
      </c:layout>
      <c:overlay val="0"/>
      <c:spPr>
        <a:noFill/>
        <a:ln>
          <a:noFill/>
        </a:ln>
        <a:effectLst/>
      </c:spPr>
      <c:txPr>
        <a:bodyPr rot="0" spcFirstLastPara="1" vertOverflow="ellipsis" vert="horz" wrap="square" anchor="ctr" anchorCtr="1"/>
        <a:lstStyle/>
        <a:p>
          <a:pPr algn="ct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4"/>
          </a:solidFill>
          <a:ln w="19050">
            <a:solidFill>
              <a:schemeClr val="lt1"/>
            </a:solidFill>
          </a:ln>
          <a:effectLst/>
        </c:spPr>
        <c:dLbl>
          <c:idx val="0"/>
          <c:layout>
            <c:manualLayout>
              <c:x val="8.0555555555555561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FFC000"/>
          </a:solidFill>
          <a:ln w="19050">
            <a:solidFill>
              <a:schemeClr val="lt1"/>
            </a:solidFill>
          </a:ln>
          <a:effectLst/>
        </c:spPr>
      </c:pivotFmt>
      <c:pivotFmt>
        <c:idx val="3"/>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4"/>
          </a:solidFill>
          <a:ln w="19050">
            <a:solidFill>
              <a:schemeClr val="lt1"/>
            </a:solidFill>
          </a:ln>
          <a:effectLst/>
        </c:spPr>
      </c:pivotFmt>
      <c:pivotFmt>
        <c:idx val="5"/>
        <c:spPr>
          <a:solidFill>
            <a:srgbClr val="FFC000"/>
          </a:solidFill>
          <a:ln w="19050">
            <a:solidFill>
              <a:schemeClr val="lt1"/>
            </a:solidFill>
          </a:ln>
          <a:effectLst/>
        </c:spPr>
      </c:pivotFmt>
      <c:pivotFmt>
        <c:idx val="6"/>
        <c:spPr>
          <a:solidFill>
            <a:schemeClr val="accent4"/>
          </a:solidFill>
          <a:ln w="19050">
            <a:solidFill>
              <a:schemeClr val="lt1"/>
            </a:solidFill>
          </a:ln>
          <a:effectLst/>
        </c:spPr>
        <c:dLbl>
          <c:idx val="0"/>
          <c:layout>
            <c:manualLayout>
              <c:x val="8.0555555555555561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4"/>
          </a:solidFill>
          <a:ln w="19050">
            <a:solidFill>
              <a:schemeClr val="lt1"/>
            </a:solidFill>
          </a:ln>
          <a:effectLst/>
        </c:spPr>
      </c:pivotFmt>
      <c:pivotFmt>
        <c:idx val="10"/>
        <c:spPr>
          <a:solidFill>
            <a:srgbClr val="FFC000"/>
          </a:solidFill>
          <a:ln w="19050">
            <a:solidFill>
              <a:schemeClr val="lt1"/>
            </a:solidFill>
          </a:ln>
          <a:effectLst/>
        </c:spPr>
      </c:pivotFmt>
      <c:pivotFmt>
        <c:idx val="11"/>
        <c:spPr>
          <a:solidFill>
            <a:schemeClr val="accent4"/>
          </a:solidFill>
          <a:ln w="19050">
            <a:solidFill>
              <a:schemeClr val="lt1"/>
            </a:solidFill>
          </a:ln>
          <a:effectLst/>
        </c:spPr>
        <c:dLbl>
          <c:idx val="0"/>
          <c:layout>
            <c:manualLayout>
              <c:x val="0.11053203778264629"/>
              <c:y val="-3.4160207254430943E-17"/>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dLbl>
          <c:idx val="0"/>
          <c:layout>
            <c:manualLayout>
              <c:x val="-5.7763533854745183E-2"/>
              <c:y val="0"/>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4"/>
          </a:solidFill>
          <a:ln w="19050">
            <a:solidFill>
              <a:schemeClr val="lt1"/>
            </a:solidFill>
          </a:ln>
          <a:effectLst/>
        </c:spPr>
      </c:pivotFmt>
      <c:pivotFmt>
        <c:idx val="15"/>
        <c:spPr>
          <a:solidFill>
            <a:srgbClr val="FFC000"/>
          </a:solidFill>
          <a:ln w="19050">
            <a:solidFill>
              <a:schemeClr val="lt1"/>
            </a:solidFill>
          </a:ln>
          <a:effectLst/>
        </c:spPr>
      </c:pivotFmt>
      <c:pivotFmt>
        <c:idx val="16"/>
        <c:spPr>
          <a:solidFill>
            <a:schemeClr val="accent4"/>
          </a:solidFill>
          <a:ln w="19050">
            <a:solidFill>
              <a:schemeClr val="lt1"/>
            </a:solidFill>
          </a:ln>
          <a:effectLst/>
        </c:spPr>
        <c:dLbl>
          <c:idx val="0"/>
          <c:layout>
            <c:manualLayout>
              <c:x val="0.11053203778264629"/>
              <c:y val="-3.4160207254430943E-17"/>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dLbl>
          <c:idx val="0"/>
          <c:layout>
            <c:manualLayout>
              <c:x val="-5.7763533854745183E-2"/>
              <c:y val="0"/>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4"/>
          </a:solidFill>
          <a:ln w="19050">
            <a:solidFill>
              <a:schemeClr val="lt1"/>
            </a:solidFill>
          </a:ln>
          <a:effectLst/>
        </c:spPr>
      </c:pivotFmt>
      <c:pivotFmt>
        <c:idx val="20"/>
        <c:spPr>
          <a:solidFill>
            <a:srgbClr val="FFC000"/>
          </a:solidFill>
          <a:ln w="19050">
            <a:solidFill>
              <a:schemeClr val="lt1"/>
            </a:solidFill>
          </a:ln>
          <a:effectLst/>
        </c:spPr>
      </c:pivotFmt>
      <c:pivotFmt>
        <c:idx val="21"/>
        <c:spPr>
          <a:solidFill>
            <a:schemeClr val="accent4"/>
          </a:solidFill>
          <a:ln w="19050">
            <a:solidFill>
              <a:schemeClr val="lt1"/>
            </a:solidFill>
          </a:ln>
          <a:effectLst/>
        </c:spPr>
        <c:dLbl>
          <c:idx val="0"/>
          <c:layout>
            <c:manualLayout>
              <c:x val="0.11053203778264629"/>
              <c:y val="-3.4160207254430943E-17"/>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w="19050">
            <a:solidFill>
              <a:schemeClr val="lt1"/>
            </a:solidFill>
          </a:ln>
          <a:effectLst/>
        </c:spPr>
        <c:dLbl>
          <c:idx val="0"/>
          <c:layout>
            <c:manualLayout>
              <c:x val="-5.7763533854745183E-2"/>
              <c:y val="0"/>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s>
    <c:plotArea>
      <c:layout/>
      <c:pieChart>
        <c:varyColors val="1"/>
        <c:ser>
          <c:idx val="0"/>
          <c:order val="0"/>
          <c:tx>
            <c:strRef>
              <c:f>'Pivot Table With Chart'!$L$39</c:f>
              <c:strCache>
                <c:ptCount val="1"/>
                <c:pt idx="0">
                  <c:v>Total</c:v>
                </c:pt>
              </c:strCache>
            </c:strRef>
          </c:tx>
          <c:spPr>
            <a:solidFill>
              <a:schemeClr val="accent4"/>
            </a:solidFill>
          </c:spPr>
          <c:dPt>
            <c:idx val="0"/>
            <c:bubble3D val="0"/>
            <c:spPr>
              <a:solidFill>
                <a:schemeClr val="accent4"/>
              </a:solidFill>
              <a:ln w="19050">
                <a:solidFill>
                  <a:schemeClr val="lt1"/>
                </a:solidFill>
              </a:ln>
              <a:effectLst/>
            </c:spPr>
            <c:extLst>
              <c:ext xmlns:c16="http://schemas.microsoft.com/office/drawing/2014/chart" uri="{C3380CC4-5D6E-409C-BE32-E72D297353CC}">
                <c16:uniqueId val="{00000001-E150-48FF-AADD-D24185C8F2EC}"/>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E150-48FF-AADD-D24185C8F2EC}"/>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E150-48FF-AADD-D24185C8F2E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150-48FF-AADD-D24185C8F2EC}"/>
              </c:ext>
            </c:extLst>
          </c:dPt>
          <c:dLbls>
            <c:dLbl>
              <c:idx val="0"/>
              <c:layout>
                <c:manualLayout>
                  <c:x val="7.6979587680356502E-3"/>
                  <c:y val="-1.2101129616628591E-2"/>
                </c:manualLayout>
              </c:layout>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2382056361180952"/>
                      <c:h val="8.7999414572123111E-2"/>
                    </c:manualLayout>
                  </c15:layout>
                </c:ext>
                <c:ext xmlns:c16="http://schemas.microsoft.com/office/drawing/2014/chart" uri="{C3380CC4-5D6E-409C-BE32-E72D297353CC}">
                  <c16:uniqueId val="{00000001-E150-48FF-AADD-D24185C8F2EC}"/>
                </c:ext>
              </c:extLst>
            </c:dLbl>
            <c:dLbl>
              <c:idx val="2"/>
              <c:layout>
                <c:manualLayout>
                  <c:x val="0.11053203778264629"/>
                  <c:y val="-3.4160207254430943E-17"/>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150-48FF-AADD-D24185C8F2EC}"/>
                </c:ext>
              </c:extLst>
            </c:dLbl>
            <c:dLbl>
              <c:idx val="3"/>
              <c:layout>
                <c:manualLayout>
                  <c:x val="-5.7763533854745183E-2"/>
                  <c:y val="0"/>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150-48FF-AADD-D24185C8F2EC}"/>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 With Chart'!$K$40:$K$44</c:f>
              <c:strCache>
                <c:ptCount val="4"/>
                <c:pt idx="0">
                  <c:v>Call</c:v>
                </c:pt>
                <c:pt idx="1">
                  <c:v>Chat</c:v>
                </c:pt>
                <c:pt idx="2">
                  <c:v>Complementary</c:v>
                </c:pt>
                <c:pt idx="3">
                  <c:v>Public_Live_Call</c:v>
                </c:pt>
              </c:strCache>
            </c:strRef>
          </c:cat>
          <c:val>
            <c:numRef>
              <c:f>'Pivot Table With Chart'!$L$40:$L$44</c:f>
              <c:numCache>
                <c:formatCode>0.00</c:formatCode>
                <c:ptCount val="4"/>
                <c:pt idx="0">
                  <c:v>168520.61833333349</c:v>
                </c:pt>
                <c:pt idx="1">
                  <c:v>45494.683333333342</c:v>
                </c:pt>
                <c:pt idx="2">
                  <c:v>0</c:v>
                </c:pt>
                <c:pt idx="3">
                  <c:v>50.596999999999902</c:v>
                </c:pt>
              </c:numCache>
            </c:numRef>
          </c:val>
          <c:extLst>
            <c:ext xmlns:c16="http://schemas.microsoft.com/office/drawing/2014/chart" uri="{C3380CC4-5D6E-409C-BE32-E72D297353CC}">
              <c16:uniqueId val="{00000008-E150-48FF-AADD-D24185C8F2EC}"/>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 by Gagan.xlsx]Pivot Table With Chart!PivotTable7</c:name>
    <c:fmtId val="45"/>
  </c:pivotSource>
  <c:chart>
    <c:title>
      <c:tx>
        <c:rich>
          <a:bodyPr rot="0" spcFirstLastPara="1" vertOverflow="ellipsis" vert="horz" wrap="square" anchor="ctr" anchorCtr="1"/>
          <a:lstStyle/>
          <a:p>
            <a:pPr algn="ctr">
              <a:defRPr sz="1600" b="1" i="0" u="none" strike="noStrike" kern="1200" spc="0" baseline="0">
                <a:solidFill>
                  <a:schemeClr val="tx1">
                    <a:lumMod val="65000"/>
                    <a:lumOff val="35000"/>
                  </a:schemeClr>
                </a:solidFill>
                <a:latin typeface="+mn-lt"/>
                <a:ea typeface="+mn-ea"/>
                <a:cs typeface="+mn-cs"/>
              </a:defRPr>
            </a:pPr>
            <a:r>
              <a:rPr lang="en-US" sz="1600" b="1"/>
              <a:t>Total Sales Per Product Category</a:t>
            </a:r>
          </a:p>
        </c:rich>
      </c:tx>
      <c:layout>
        <c:manualLayout>
          <c:xMode val="edge"/>
          <c:yMode val="edge"/>
          <c:x val="0.24168405731020812"/>
          <c:y val="3.3119870590194354E-2"/>
        </c:manualLayout>
      </c:layout>
      <c:overlay val="0"/>
      <c:spPr>
        <a:noFill/>
        <a:ln>
          <a:noFill/>
        </a:ln>
        <a:effectLst/>
      </c:spPr>
      <c:txPr>
        <a:bodyPr rot="0" spcFirstLastPara="1" vertOverflow="ellipsis" vert="horz" wrap="square" anchor="ctr" anchorCtr="1"/>
        <a:lstStyle/>
        <a:p>
          <a:pPr algn="ct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4"/>
          </a:solidFill>
          <a:ln w="19050">
            <a:solidFill>
              <a:schemeClr val="lt1"/>
            </a:solidFill>
          </a:ln>
          <a:effectLst/>
        </c:spPr>
        <c:dLbl>
          <c:idx val="0"/>
          <c:layout>
            <c:manualLayout>
              <c:x val="8.0555555555555561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FFC000"/>
          </a:solidFill>
          <a:ln w="19050">
            <a:solidFill>
              <a:schemeClr val="lt1"/>
            </a:solidFill>
          </a:ln>
          <a:effectLst/>
        </c:spPr>
      </c:pivotFmt>
      <c:pivotFmt>
        <c:idx val="3"/>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4"/>
          </a:solidFill>
          <a:ln w="19050">
            <a:solidFill>
              <a:schemeClr val="lt1"/>
            </a:solidFill>
          </a:ln>
          <a:effectLst/>
        </c:spPr>
      </c:pivotFmt>
      <c:pivotFmt>
        <c:idx val="5"/>
        <c:spPr>
          <a:solidFill>
            <a:srgbClr val="FFC000"/>
          </a:solidFill>
          <a:ln w="19050">
            <a:solidFill>
              <a:schemeClr val="lt1"/>
            </a:solidFill>
          </a:ln>
          <a:effectLst/>
        </c:spPr>
      </c:pivotFmt>
      <c:pivotFmt>
        <c:idx val="6"/>
        <c:spPr>
          <a:solidFill>
            <a:schemeClr val="accent4"/>
          </a:solidFill>
          <a:ln w="19050">
            <a:solidFill>
              <a:schemeClr val="lt1"/>
            </a:solidFill>
          </a:ln>
          <a:effectLst/>
        </c:spPr>
        <c:dLbl>
          <c:idx val="0"/>
          <c:layout>
            <c:manualLayout>
              <c:x val="8.0555555555555561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4"/>
          </a:solidFill>
          <a:ln w="19050">
            <a:solidFill>
              <a:schemeClr val="lt1"/>
            </a:solidFill>
          </a:ln>
          <a:effectLst/>
        </c:spPr>
      </c:pivotFmt>
      <c:pivotFmt>
        <c:idx val="10"/>
        <c:spPr>
          <a:solidFill>
            <a:srgbClr val="FFC000"/>
          </a:solidFill>
          <a:ln w="19050">
            <a:solidFill>
              <a:schemeClr val="lt1"/>
            </a:solidFill>
          </a:ln>
          <a:effectLst/>
        </c:spPr>
      </c:pivotFmt>
      <c:pivotFmt>
        <c:idx val="11"/>
        <c:spPr>
          <a:solidFill>
            <a:schemeClr val="accent4"/>
          </a:solidFill>
          <a:ln w="19050">
            <a:solidFill>
              <a:schemeClr val="lt1"/>
            </a:solidFill>
          </a:ln>
          <a:effectLst/>
        </c:spPr>
        <c:dLbl>
          <c:idx val="0"/>
          <c:layout>
            <c:manualLayout>
              <c:x val="0.11053203778264629"/>
              <c:y val="-3.4160207254430943E-17"/>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dLbl>
          <c:idx val="0"/>
          <c:layout>
            <c:manualLayout>
              <c:x val="-5.7763533854745183E-2"/>
              <c:y val="0"/>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4"/>
          </a:solidFill>
          <a:ln w="19050">
            <a:solidFill>
              <a:schemeClr val="lt1"/>
            </a:solidFill>
          </a:ln>
          <a:effectLst/>
        </c:spPr>
      </c:pivotFmt>
      <c:pivotFmt>
        <c:idx val="15"/>
        <c:spPr>
          <a:solidFill>
            <a:srgbClr val="FFC000"/>
          </a:solidFill>
          <a:ln w="19050">
            <a:solidFill>
              <a:schemeClr val="lt1"/>
            </a:solidFill>
          </a:ln>
          <a:effectLst/>
        </c:spPr>
      </c:pivotFmt>
      <c:pivotFmt>
        <c:idx val="16"/>
        <c:spPr>
          <a:solidFill>
            <a:schemeClr val="accent4"/>
          </a:solidFill>
          <a:ln w="19050">
            <a:solidFill>
              <a:schemeClr val="lt1"/>
            </a:solidFill>
          </a:ln>
          <a:effectLst/>
        </c:spPr>
        <c:dLbl>
          <c:idx val="0"/>
          <c:layout>
            <c:manualLayout>
              <c:x val="0.11053203778264629"/>
              <c:y val="-3.4160207254430943E-17"/>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dLbl>
          <c:idx val="0"/>
          <c:layout>
            <c:manualLayout>
              <c:x val="-5.7763533854745183E-2"/>
              <c:y val="0"/>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4"/>
          </a:solidFill>
          <a:ln w="19050">
            <a:solidFill>
              <a:schemeClr val="lt1"/>
            </a:solidFill>
          </a:ln>
          <a:effectLst/>
        </c:spPr>
      </c:pivotFmt>
      <c:pivotFmt>
        <c:idx val="20"/>
        <c:spPr>
          <a:solidFill>
            <a:srgbClr val="FFC000"/>
          </a:solidFill>
          <a:ln w="19050">
            <a:solidFill>
              <a:schemeClr val="lt1"/>
            </a:solidFill>
          </a:ln>
          <a:effectLst/>
        </c:spPr>
      </c:pivotFmt>
      <c:pivotFmt>
        <c:idx val="21"/>
        <c:spPr>
          <a:solidFill>
            <a:schemeClr val="accent4"/>
          </a:solidFill>
          <a:ln w="19050">
            <a:solidFill>
              <a:schemeClr val="lt1"/>
            </a:solidFill>
          </a:ln>
          <a:effectLst/>
        </c:spPr>
        <c:dLbl>
          <c:idx val="0"/>
          <c:layout>
            <c:manualLayout>
              <c:x val="0.11053203778264629"/>
              <c:y val="-3.4160207254430943E-17"/>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w="19050">
            <a:solidFill>
              <a:schemeClr val="lt1"/>
            </a:solidFill>
          </a:ln>
          <a:effectLst/>
        </c:spPr>
        <c:dLbl>
          <c:idx val="0"/>
          <c:layout>
            <c:manualLayout>
              <c:x val="-5.7763533854745183E-2"/>
              <c:y val="0"/>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s>
    <c:plotArea>
      <c:layout/>
      <c:pieChart>
        <c:varyColors val="1"/>
        <c:dLbls>
          <c:dLblPos val="outEnd"/>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 by Gagan.xlsx]Pivot Table!PivotTable19</c:name>
    <c:fmtId val="50"/>
  </c:pivotSource>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dirty="0"/>
              <a:t>Co</a:t>
            </a:r>
            <a:r>
              <a:rPr lang="en-US" sz="1800" b="1" baseline="0" dirty="0"/>
              <a:t>nsultation Type by Users</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s>
    <c:plotArea>
      <c:layout/>
      <c:pieChart>
        <c:varyColors val="1"/>
        <c:ser>
          <c:idx val="0"/>
          <c:order val="0"/>
          <c:tx>
            <c:strRef>
              <c:f>'Pivot Table'!$AU$72</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762-4139-BB31-4C34D4DAB3F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762-4139-BB31-4C34D4DAB3F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762-4139-BB31-4C34D4DAB3F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762-4139-BB31-4C34D4DAB3F4}"/>
              </c:ext>
            </c:extLst>
          </c:dPt>
          <c:dLbls>
            <c:dLbl>
              <c:idx val="1"/>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2"/>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0762-4139-BB31-4C34D4DAB3F4}"/>
                </c:ext>
              </c:extLst>
            </c:dLbl>
            <c:dLbl>
              <c:idx val="2"/>
              <c:layout>
                <c:manualLayout>
                  <c:x val="-4.1011373578302715E-2"/>
                  <c:y val="-1.16743219597550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762-4139-BB31-4C34D4DAB3F4}"/>
                </c:ext>
              </c:extLst>
            </c:dLbl>
            <c:dLbl>
              <c:idx val="3"/>
              <c:layout>
                <c:manualLayout>
                  <c:x val="0.10324037620297463"/>
                  <c:y val="6.8441965587634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762-4139-BB31-4C34D4DAB3F4}"/>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'Pivot Table'!$AT$73:$AT$77</c:f>
              <c:strCache>
                <c:ptCount val="4"/>
                <c:pt idx="0">
                  <c:v>Call</c:v>
                </c:pt>
                <c:pt idx="1">
                  <c:v>Chat</c:v>
                </c:pt>
                <c:pt idx="2">
                  <c:v>Complementary</c:v>
                </c:pt>
                <c:pt idx="3">
                  <c:v>Public_Live_Call</c:v>
                </c:pt>
              </c:strCache>
            </c:strRef>
          </c:cat>
          <c:val>
            <c:numRef>
              <c:f>'Pivot Table'!$AU$73:$AU$77</c:f>
              <c:numCache>
                <c:formatCode>0.00%</c:formatCode>
                <c:ptCount val="4"/>
                <c:pt idx="0">
                  <c:v>0.30356442002354872</c:v>
                </c:pt>
                <c:pt idx="1">
                  <c:v>0.69625718057587327</c:v>
                </c:pt>
                <c:pt idx="2">
                  <c:v>7.1359760231205617E-5</c:v>
                </c:pt>
                <c:pt idx="3">
                  <c:v>1.0703964034680843E-4</c:v>
                </c:pt>
              </c:numCache>
            </c:numRef>
          </c:val>
          <c:extLst>
            <c:ext xmlns:c16="http://schemas.microsoft.com/office/drawing/2014/chart" uri="{C3380CC4-5D6E-409C-BE32-E72D297353CC}">
              <c16:uniqueId val="{00000008-0762-4139-BB31-4C34D4DAB3F4}"/>
            </c:ext>
          </c:extLst>
        </c:ser>
        <c:dLbls>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 by Gagan.xlsx]Pivot Table With Chart!PivotTable7</c:name>
    <c:fmtId val="45"/>
  </c:pivotSource>
  <c:chart>
    <c:title>
      <c:tx>
        <c:rich>
          <a:bodyPr rot="0" spcFirstLastPara="1" vertOverflow="ellipsis" vert="horz" wrap="square" anchor="ctr" anchorCtr="1"/>
          <a:lstStyle/>
          <a:p>
            <a:pPr algn="ctr">
              <a:defRPr sz="1600" b="1" i="0" u="none" strike="noStrike" kern="1200" spc="0" baseline="0">
                <a:solidFill>
                  <a:schemeClr val="tx1">
                    <a:lumMod val="65000"/>
                    <a:lumOff val="35000"/>
                  </a:schemeClr>
                </a:solidFill>
                <a:latin typeface="+mn-lt"/>
                <a:ea typeface="+mn-ea"/>
                <a:cs typeface="+mn-cs"/>
              </a:defRPr>
            </a:pPr>
            <a:r>
              <a:rPr lang="en-US" sz="1600" b="1"/>
              <a:t>Total Sales Per Product Category</a:t>
            </a:r>
          </a:p>
        </c:rich>
      </c:tx>
      <c:layout>
        <c:manualLayout>
          <c:xMode val="edge"/>
          <c:yMode val="edge"/>
          <c:x val="0.24168405731020812"/>
          <c:y val="3.3119870590194354E-2"/>
        </c:manualLayout>
      </c:layout>
      <c:overlay val="0"/>
      <c:spPr>
        <a:noFill/>
        <a:ln>
          <a:noFill/>
        </a:ln>
        <a:effectLst/>
      </c:spPr>
      <c:txPr>
        <a:bodyPr rot="0" spcFirstLastPara="1" vertOverflow="ellipsis" vert="horz" wrap="square" anchor="ctr" anchorCtr="1"/>
        <a:lstStyle/>
        <a:p>
          <a:pPr algn="ct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4"/>
          </a:solidFill>
          <a:ln w="19050">
            <a:solidFill>
              <a:schemeClr val="lt1"/>
            </a:solidFill>
          </a:ln>
          <a:effectLst/>
        </c:spPr>
        <c:dLbl>
          <c:idx val="0"/>
          <c:layout>
            <c:manualLayout>
              <c:x val="8.0555555555555561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FFC000"/>
          </a:solidFill>
          <a:ln w="19050">
            <a:solidFill>
              <a:schemeClr val="lt1"/>
            </a:solidFill>
          </a:ln>
          <a:effectLst/>
        </c:spPr>
      </c:pivotFmt>
      <c:pivotFmt>
        <c:idx val="3"/>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4"/>
          </a:solidFill>
          <a:ln w="19050">
            <a:solidFill>
              <a:schemeClr val="lt1"/>
            </a:solidFill>
          </a:ln>
          <a:effectLst/>
        </c:spPr>
      </c:pivotFmt>
      <c:pivotFmt>
        <c:idx val="5"/>
        <c:spPr>
          <a:solidFill>
            <a:srgbClr val="FFC000"/>
          </a:solidFill>
          <a:ln w="19050">
            <a:solidFill>
              <a:schemeClr val="lt1"/>
            </a:solidFill>
          </a:ln>
          <a:effectLst/>
        </c:spPr>
      </c:pivotFmt>
      <c:pivotFmt>
        <c:idx val="6"/>
        <c:spPr>
          <a:solidFill>
            <a:schemeClr val="accent4"/>
          </a:solidFill>
          <a:ln w="19050">
            <a:solidFill>
              <a:schemeClr val="lt1"/>
            </a:solidFill>
          </a:ln>
          <a:effectLst/>
        </c:spPr>
        <c:dLbl>
          <c:idx val="0"/>
          <c:layout>
            <c:manualLayout>
              <c:x val="8.0555555555555561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4"/>
          </a:solidFill>
          <a:ln w="19050">
            <a:solidFill>
              <a:schemeClr val="lt1"/>
            </a:solidFill>
          </a:ln>
          <a:effectLst/>
        </c:spPr>
      </c:pivotFmt>
      <c:pivotFmt>
        <c:idx val="10"/>
        <c:spPr>
          <a:solidFill>
            <a:srgbClr val="FFC000"/>
          </a:solidFill>
          <a:ln w="19050">
            <a:solidFill>
              <a:schemeClr val="lt1"/>
            </a:solidFill>
          </a:ln>
          <a:effectLst/>
        </c:spPr>
      </c:pivotFmt>
      <c:pivotFmt>
        <c:idx val="11"/>
        <c:spPr>
          <a:solidFill>
            <a:schemeClr val="accent4"/>
          </a:solidFill>
          <a:ln w="19050">
            <a:solidFill>
              <a:schemeClr val="lt1"/>
            </a:solidFill>
          </a:ln>
          <a:effectLst/>
        </c:spPr>
        <c:dLbl>
          <c:idx val="0"/>
          <c:layout>
            <c:manualLayout>
              <c:x val="0.11053203778264629"/>
              <c:y val="-3.4160207254430943E-17"/>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dLbl>
          <c:idx val="0"/>
          <c:layout>
            <c:manualLayout>
              <c:x val="-5.7763533854745183E-2"/>
              <c:y val="0"/>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4"/>
          </a:solidFill>
          <a:ln w="19050">
            <a:solidFill>
              <a:schemeClr val="lt1"/>
            </a:solidFill>
          </a:ln>
          <a:effectLst/>
        </c:spPr>
      </c:pivotFmt>
      <c:pivotFmt>
        <c:idx val="15"/>
        <c:spPr>
          <a:solidFill>
            <a:srgbClr val="FFC000"/>
          </a:solidFill>
          <a:ln w="19050">
            <a:solidFill>
              <a:schemeClr val="lt1"/>
            </a:solidFill>
          </a:ln>
          <a:effectLst/>
        </c:spPr>
      </c:pivotFmt>
      <c:pivotFmt>
        <c:idx val="16"/>
        <c:spPr>
          <a:solidFill>
            <a:schemeClr val="accent4"/>
          </a:solidFill>
          <a:ln w="19050">
            <a:solidFill>
              <a:schemeClr val="lt1"/>
            </a:solidFill>
          </a:ln>
          <a:effectLst/>
        </c:spPr>
        <c:dLbl>
          <c:idx val="0"/>
          <c:layout>
            <c:manualLayout>
              <c:x val="0.11053203778264629"/>
              <c:y val="-3.4160207254430943E-17"/>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dLbl>
          <c:idx val="0"/>
          <c:layout>
            <c:manualLayout>
              <c:x val="-5.7763533854745183E-2"/>
              <c:y val="0"/>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4"/>
          </a:solidFill>
          <a:ln w="19050">
            <a:solidFill>
              <a:schemeClr val="lt1"/>
            </a:solidFill>
          </a:ln>
          <a:effectLst/>
        </c:spPr>
      </c:pivotFmt>
      <c:pivotFmt>
        <c:idx val="20"/>
        <c:spPr>
          <a:solidFill>
            <a:srgbClr val="FFC000"/>
          </a:solidFill>
          <a:ln w="19050">
            <a:solidFill>
              <a:schemeClr val="lt1"/>
            </a:solidFill>
          </a:ln>
          <a:effectLst/>
        </c:spPr>
      </c:pivotFmt>
      <c:pivotFmt>
        <c:idx val="21"/>
        <c:spPr>
          <a:solidFill>
            <a:schemeClr val="accent4"/>
          </a:solidFill>
          <a:ln w="19050">
            <a:solidFill>
              <a:schemeClr val="lt1"/>
            </a:solidFill>
          </a:ln>
          <a:effectLst/>
        </c:spPr>
        <c:dLbl>
          <c:idx val="0"/>
          <c:layout>
            <c:manualLayout>
              <c:x val="0.11053203778264629"/>
              <c:y val="-3.4160207254430943E-17"/>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w="19050">
            <a:solidFill>
              <a:schemeClr val="lt1"/>
            </a:solidFill>
          </a:ln>
          <a:effectLst/>
        </c:spPr>
        <c:dLbl>
          <c:idx val="0"/>
          <c:layout>
            <c:manualLayout>
              <c:x val="-5.7763533854745183E-2"/>
              <c:y val="0"/>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s>
    <c:plotArea>
      <c:layout/>
      <c:pieChart>
        <c:varyColors val="1"/>
        <c:dLbls>
          <c:dLblPos val="outEnd"/>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 by Gagan.xlsx]Pivot Table!PivotTable11</c:name>
    <c:fmtId val="33"/>
  </c:pivotSource>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b="1" baseline="0" dirty="0"/>
              <a:t>Guru Distribution by Rating</a:t>
            </a:r>
          </a:p>
        </c:rich>
      </c:tx>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7030A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Table'!$AU$39</c:f>
              <c:strCache>
                <c:ptCount val="1"/>
                <c:pt idx="0">
                  <c:v>Total</c:v>
                </c:pt>
              </c:strCache>
            </c:strRef>
          </c:tx>
          <c:spPr>
            <a:solidFill>
              <a:srgbClr val="D5841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Table'!$AT$40:$AT$49</c:f>
              <c:strCache>
                <c:ptCount val="9"/>
                <c:pt idx="0">
                  <c:v>0</c:v>
                </c:pt>
                <c:pt idx="1">
                  <c:v>1</c:v>
                </c:pt>
                <c:pt idx="2">
                  <c:v>2</c:v>
                </c:pt>
                <c:pt idx="3">
                  <c:v>3</c:v>
                </c:pt>
                <c:pt idx="4">
                  <c:v>4</c:v>
                </c:pt>
                <c:pt idx="5">
                  <c:v>5</c:v>
                </c:pt>
                <c:pt idx="6">
                  <c:v>6</c:v>
                </c:pt>
                <c:pt idx="7">
                  <c:v>7</c:v>
                </c:pt>
                <c:pt idx="8">
                  <c:v>8</c:v>
                </c:pt>
              </c:strCache>
            </c:strRef>
          </c:cat>
          <c:val>
            <c:numRef>
              <c:f>'Pivot Table'!$AU$40:$AU$49</c:f>
              <c:numCache>
                <c:formatCode>General</c:formatCode>
                <c:ptCount val="9"/>
                <c:pt idx="0">
                  <c:v>7256</c:v>
                </c:pt>
                <c:pt idx="1">
                  <c:v>2199</c:v>
                </c:pt>
                <c:pt idx="2">
                  <c:v>4329</c:v>
                </c:pt>
                <c:pt idx="3">
                  <c:v>4407</c:v>
                </c:pt>
                <c:pt idx="4">
                  <c:v>2132</c:v>
                </c:pt>
                <c:pt idx="5">
                  <c:v>2169</c:v>
                </c:pt>
                <c:pt idx="6">
                  <c:v>1829</c:v>
                </c:pt>
                <c:pt idx="7">
                  <c:v>1824</c:v>
                </c:pt>
                <c:pt idx="8">
                  <c:v>1882</c:v>
                </c:pt>
              </c:numCache>
            </c:numRef>
          </c:val>
          <c:extLst>
            <c:ext xmlns:c16="http://schemas.microsoft.com/office/drawing/2014/chart" uri="{C3380CC4-5D6E-409C-BE32-E72D297353CC}">
              <c16:uniqueId val="{00000000-F7F7-4EA2-9040-EE6865535E6C}"/>
            </c:ext>
          </c:extLst>
        </c:ser>
        <c:dLbls>
          <c:dLblPos val="outEnd"/>
          <c:showLegendKey val="0"/>
          <c:showVal val="1"/>
          <c:showCatName val="0"/>
          <c:showSerName val="0"/>
          <c:showPercent val="0"/>
          <c:showBubbleSize val="0"/>
        </c:dLbls>
        <c:gapWidth val="99"/>
        <c:overlap val="-19"/>
        <c:axId val="184462176"/>
        <c:axId val="184462656"/>
      </c:barChart>
      <c:catAx>
        <c:axId val="184462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84462656"/>
        <c:crosses val="autoZero"/>
        <c:auto val="1"/>
        <c:lblAlgn val="ctr"/>
        <c:lblOffset val="100"/>
        <c:noMultiLvlLbl val="0"/>
      </c:catAx>
      <c:valAx>
        <c:axId val="1844626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844621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8B924-8987-4AA8-A154-B1EF47EB0FD5}" type="datetimeFigureOut">
              <a:rPr lang="en-US" smtClean="0"/>
              <a:t>7/3/2025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07DAC-60C4-4B6B-A645-52F4B4CCB766}" type="slidenum">
              <a:rPr lang="en-US" smtClean="0"/>
              <a:t>‹#›</a:t>
            </a:fld>
            <a:endParaRPr lang="en-US"/>
          </a:p>
        </p:txBody>
      </p:sp>
    </p:spTree>
    <p:extLst>
      <p:ext uri="{BB962C8B-B14F-4D97-AF65-F5344CB8AC3E}">
        <p14:creationId xmlns:p14="http://schemas.microsoft.com/office/powerpoint/2010/main" val="2838088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11B502-94C4-4FEF-B3EF-254A82DDB420}" type="datetime1">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FB4F0-DDE6-4C5B-8202-202E0D87FA1C}" type="slidenum">
              <a:rPr lang="en-US" smtClean="0"/>
              <a:t>‹#›</a:t>
            </a:fld>
            <a:endParaRPr lang="en-US"/>
          </a:p>
        </p:txBody>
      </p:sp>
    </p:spTree>
    <p:extLst>
      <p:ext uri="{BB962C8B-B14F-4D97-AF65-F5344CB8AC3E}">
        <p14:creationId xmlns:p14="http://schemas.microsoft.com/office/powerpoint/2010/main" val="3940679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5E62F-675C-46CC-B7EF-EA0CCA508F87}" type="datetime1">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FB4F0-DDE6-4C5B-8202-202E0D87FA1C}" type="slidenum">
              <a:rPr lang="en-US" smtClean="0"/>
              <a:t>‹#›</a:t>
            </a:fld>
            <a:endParaRPr lang="en-US"/>
          </a:p>
        </p:txBody>
      </p:sp>
    </p:spTree>
    <p:extLst>
      <p:ext uri="{BB962C8B-B14F-4D97-AF65-F5344CB8AC3E}">
        <p14:creationId xmlns:p14="http://schemas.microsoft.com/office/powerpoint/2010/main" val="2620936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643807-6C49-46F4-B295-F8844B62B8C8}" type="datetime1">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FB4F0-DDE6-4C5B-8202-202E0D87FA1C}" type="slidenum">
              <a:rPr lang="en-US" smtClean="0"/>
              <a:t>‹#›</a:t>
            </a:fld>
            <a:endParaRPr lang="en-US"/>
          </a:p>
        </p:txBody>
      </p:sp>
    </p:spTree>
    <p:extLst>
      <p:ext uri="{BB962C8B-B14F-4D97-AF65-F5344CB8AC3E}">
        <p14:creationId xmlns:p14="http://schemas.microsoft.com/office/powerpoint/2010/main" val="3902555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2F8334-EC5E-43FA-AB69-B66918AB2BAD}" type="datetime1">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FB4F0-DDE6-4C5B-8202-202E0D87FA1C}" type="slidenum">
              <a:rPr lang="en-US" smtClean="0"/>
              <a:t>‹#›</a:t>
            </a:fld>
            <a:endParaRPr lang="en-US"/>
          </a:p>
        </p:txBody>
      </p:sp>
    </p:spTree>
    <p:extLst>
      <p:ext uri="{BB962C8B-B14F-4D97-AF65-F5344CB8AC3E}">
        <p14:creationId xmlns:p14="http://schemas.microsoft.com/office/powerpoint/2010/main" val="1057408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C21A5-6413-4363-9760-54BAF77C2EA7}" type="datetime1">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CFB4F0-DDE6-4C5B-8202-202E0D87FA1C}" type="slidenum">
              <a:rPr lang="en-US" smtClean="0"/>
              <a:t>‹#›</a:t>
            </a:fld>
            <a:endParaRPr lang="en-US"/>
          </a:p>
        </p:txBody>
      </p:sp>
    </p:spTree>
    <p:extLst>
      <p:ext uri="{BB962C8B-B14F-4D97-AF65-F5344CB8AC3E}">
        <p14:creationId xmlns:p14="http://schemas.microsoft.com/office/powerpoint/2010/main" val="1080039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F818DE-8CBA-406D-AC9D-60D90B2BB9B0}" type="datetime1">
              <a:rPr lang="en-US" smtClean="0"/>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CFB4F0-DDE6-4C5B-8202-202E0D87FA1C}" type="slidenum">
              <a:rPr lang="en-US" smtClean="0"/>
              <a:t>‹#›</a:t>
            </a:fld>
            <a:endParaRPr lang="en-US"/>
          </a:p>
        </p:txBody>
      </p:sp>
    </p:spTree>
    <p:extLst>
      <p:ext uri="{BB962C8B-B14F-4D97-AF65-F5344CB8AC3E}">
        <p14:creationId xmlns:p14="http://schemas.microsoft.com/office/powerpoint/2010/main" val="1510209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4E43E3-1793-4F65-A4ED-BAF52AAD1340}" type="datetime1">
              <a:rPr lang="en-US" smtClean="0"/>
              <a:t>7/3/2025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CFB4F0-DDE6-4C5B-8202-202E0D87FA1C}" type="slidenum">
              <a:rPr lang="en-US" smtClean="0"/>
              <a:t>‹#›</a:t>
            </a:fld>
            <a:endParaRPr lang="en-US"/>
          </a:p>
        </p:txBody>
      </p:sp>
    </p:spTree>
    <p:extLst>
      <p:ext uri="{BB962C8B-B14F-4D97-AF65-F5344CB8AC3E}">
        <p14:creationId xmlns:p14="http://schemas.microsoft.com/office/powerpoint/2010/main" val="288483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C6DDE1-44C7-4785-B335-D0B277C3CB76}" type="datetime1">
              <a:rPr lang="en-US" smtClean="0"/>
              <a:t>7/3/2025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CFB4F0-DDE6-4C5B-8202-202E0D87FA1C}" type="slidenum">
              <a:rPr lang="en-US" smtClean="0"/>
              <a:t>‹#›</a:t>
            </a:fld>
            <a:endParaRPr lang="en-US"/>
          </a:p>
        </p:txBody>
      </p:sp>
    </p:spTree>
    <p:extLst>
      <p:ext uri="{BB962C8B-B14F-4D97-AF65-F5344CB8AC3E}">
        <p14:creationId xmlns:p14="http://schemas.microsoft.com/office/powerpoint/2010/main" val="1061504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093951-BDEB-4577-8DD6-AA006A109BCA}" type="datetime1">
              <a:rPr lang="en-US" smtClean="0"/>
              <a:t>7/3/2025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CFB4F0-DDE6-4C5B-8202-202E0D87FA1C}" type="slidenum">
              <a:rPr lang="en-US" smtClean="0"/>
              <a:t>‹#›</a:t>
            </a:fld>
            <a:endParaRPr lang="en-US"/>
          </a:p>
        </p:txBody>
      </p:sp>
    </p:spTree>
    <p:extLst>
      <p:ext uri="{BB962C8B-B14F-4D97-AF65-F5344CB8AC3E}">
        <p14:creationId xmlns:p14="http://schemas.microsoft.com/office/powerpoint/2010/main" val="2294442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26CEF4-DF93-4972-929C-6DC325B6EC64}" type="datetime1">
              <a:rPr lang="en-US" smtClean="0"/>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CFB4F0-DDE6-4C5B-8202-202E0D87FA1C}" type="slidenum">
              <a:rPr lang="en-US" smtClean="0"/>
              <a:t>‹#›</a:t>
            </a:fld>
            <a:endParaRPr lang="en-US"/>
          </a:p>
        </p:txBody>
      </p:sp>
    </p:spTree>
    <p:extLst>
      <p:ext uri="{BB962C8B-B14F-4D97-AF65-F5344CB8AC3E}">
        <p14:creationId xmlns:p14="http://schemas.microsoft.com/office/powerpoint/2010/main" val="1030864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537D1B-0925-4DB5-BC7D-9B01D5526985}" type="datetime1">
              <a:rPr lang="en-US" smtClean="0"/>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CFB4F0-DDE6-4C5B-8202-202E0D87FA1C}" type="slidenum">
              <a:rPr lang="en-US" smtClean="0"/>
              <a:t>‹#›</a:t>
            </a:fld>
            <a:endParaRPr lang="en-US"/>
          </a:p>
        </p:txBody>
      </p:sp>
    </p:spTree>
    <p:extLst>
      <p:ext uri="{BB962C8B-B14F-4D97-AF65-F5344CB8AC3E}">
        <p14:creationId xmlns:p14="http://schemas.microsoft.com/office/powerpoint/2010/main" val="1022061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F4499C7E-6EAA-4552-8FD8-996C83EC36A3}" type="datetime1">
              <a:rPr lang="en-US" smtClean="0"/>
              <a:t>7/3/2025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58CFB4F0-DDE6-4C5B-8202-202E0D87FA1C}" type="slidenum">
              <a:rPr lang="en-US" smtClean="0"/>
              <a:t>‹#›</a:t>
            </a:fld>
            <a:endParaRPr lang="en-US"/>
          </a:p>
        </p:txBody>
      </p:sp>
    </p:spTree>
    <p:extLst>
      <p:ext uri="{BB962C8B-B14F-4D97-AF65-F5344CB8AC3E}">
        <p14:creationId xmlns:p14="http://schemas.microsoft.com/office/powerpoint/2010/main" val="24248101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7.xml"/></Relationships>
</file>

<file path=ppt/slides/_rels/slide1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chart" Target="../charts/chart10.xml"/><Relationship Id="rId4" Type="http://schemas.openxmlformats.org/officeDocument/2006/relationships/chart" Target="../charts/chart9.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55C3E00F-9ED5-B643-C967-2A1BD3B02260}"/>
              </a:ext>
            </a:extLst>
          </p:cNvPr>
          <p:cNvSpPr/>
          <p:nvPr/>
        </p:nvSpPr>
        <p:spPr>
          <a:xfrm>
            <a:off x="270781" y="5242090"/>
            <a:ext cx="2965905" cy="710609"/>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E768DEE8-C941-F7C5-15DF-036ADE38F672}"/>
              </a:ext>
            </a:extLst>
          </p:cNvPr>
          <p:cNvSpPr/>
          <p:nvPr/>
        </p:nvSpPr>
        <p:spPr>
          <a:xfrm>
            <a:off x="284842" y="4328655"/>
            <a:ext cx="4800600" cy="710609"/>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F8DB103-F3BD-FAB8-4667-D4F21922351C}"/>
              </a:ext>
            </a:extLst>
          </p:cNvPr>
          <p:cNvSpPr txBox="1"/>
          <p:nvPr/>
        </p:nvSpPr>
        <p:spPr>
          <a:xfrm>
            <a:off x="449942" y="4176813"/>
            <a:ext cx="4635500" cy="923330"/>
          </a:xfrm>
          <a:prstGeom prst="rect">
            <a:avLst/>
          </a:prstGeom>
          <a:noFill/>
        </p:spPr>
        <p:txBody>
          <a:bodyPr wrap="square" rtlCol="0">
            <a:spAutoFit/>
          </a:bodyPr>
          <a:lstStyle/>
          <a:p>
            <a:r>
              <a:rPr lang="en-US" sz="5400" dirty="0">
                <a:solidFill>
                  <a:schemeClr val="accent6">
                    <a:lumMod val="60000"/>
                    <a:lumOff val="40000"/>
                  </a:schemeClr>
                </a:solidFill>
                <a:latin typeface="Century Gothic" panose="020B0502020202020204" pitchFamily="34" charset="0"/>
              </a:rPr>
              <a:t>Presented By</a:t>
            </a:r>
          </a:p>
        </p:txBody>
      </p:sp>
      <p:sp>
        <p:nvSpPr>
          <p:cNvPr id="7" name="Rectangle: Rounded Corners 6">
            <a:extLst>
              <a:ext uri="{FF2B5EF4-FFF2-40B4-BE49-F238E27FC236}">
                <a16:creationId xmlns:a16="http://schemas.microsoft.com/office/drawing/2014/main" id="{48C4B24C-BB29-6461-A912-00EDBB98932A}"/>
              </a:ext>
            </a:extLst>
          </p:cNvPr>
          <p:cNvSpPr/>
          <p:nvPr/>
        </p:nvSpPr>
        <p:spPr>
          <a:xfrm>
            <a:off x="270781" y="2830285"/>
            <a:ext cx="10498819" cy="1299029"/>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black and green background&#10;&#10;AI-generated content may be incorrect.">
            <a:extLst>
              <a:ext uri="{FF2B5EF4-FFF2-40B4-BE49-F238E27FC236}">
                <a16:creationId xmlns:a16="http://schemas.microsoft.com/office/drawing/2014/main" id="{09C51974-31E3-3B62-D876-D6460150E14E}"/>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7556501" y="-1"/>
            <a:ext cx="4635500" cy="6858001"/>
          </a:xfrm>
          <a:prstGeom prst="rect">
            <a:avLst/>
          </a:prstGeom>
        </p:spPr>
      </p:pic>
      <p:grpSp>
        <p:nvGrpSpPr>
          <p:cNvPr id="21" name="Group 20">
            <a:extLst>
              <a:ext uri="{FF2B5EF4-FFF2-40B4-BE49-F238E27FC236}">
                <a16:creationId xmlns:a16="http://schemas.microsoft.com/office/drawing/2014/main" id="{FCB050D7-E3DD-0989-3FEF-62540AB1EA89}"/>
              </a:ext>
            </a:extLst>
          </p:cNvPr>
          <p:cNvGrpSpPr/>
          <p:nvPr/>
        </p:nvGrpSpPr>
        <p:grpSpPr>
          <a:xfrm>
            <a:off x="270781" y="510156"/>
            <a:ext cx="2414361" cy="2233044"/>
            <a:chOff x="677182" y="614705"/>
            <a:chExt cx="1809750" cy="1800225"/>
          </a:xfrm>
        </p:grpSpPr>
        <p:sp>
          <p:nvSpPr>
            <p:cNvPr id="20" name="Rectangle 19">
              <a:extLst>
                <a:ext uri="{FF2B5EF4-FFF2-40B4-BE49-F238E27FC236}">
                  <a16:creationId xmlns:a16="http://schemas.microsoft.com/office/drawing/2014/main" id="{1BBD37B6-5980-FB97-1EDD-F19D1CD55A1B}"/>
                </a:ext>
              </a:extLst>
            </p:cNvPr>
            <p:cNvSpPr/>
            <p:nvPr/>
          </p:nvSpPr>
          <p:spPr>
            <a:xfrm>
              <a:off x="1008742" y="795322"/>
              <a:ext cx="1146629" cy="120032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black and orange logo&#10;&#10;AI-generated content may be incorrect.">
              <a:extLst>
                <a:ext uri="{FF2B5EF4-FFF2-40B4-BE49-F238E27FC236}">
                  <a16:creationId xmlns:a16="http://schemas.microsoft.com/office/drawing/2014/main" id="{75016CAE-5CA7-6D28-A7C5-6C56FD017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182" y="614705"/>
              <a:ext cx="1809750" cy="1800225"/>
            </a:xfrm>
            <a:prstGeom prst="rect">
              <a:avLst/>
            </a:prstGeom>
          </p:spPr>
        </p:pic>
      </p:grpSp>
      <p:sp>
        <p:nvSpPr>
          <p:cNvPr id="3" name="TextBox 2">
            <a:extLst>
              <a:ext uri="{FF2B5EF4-FFF2-40B4-BE49-F238E27FC236}">
                <a16:creationId xmlns:a16="http://schemas.microsoft.com/office/drawing/2014/main" id="{DCB4978A-EC5C-2527-18BE-2595417D46C9}"/>
              </a:ext>
            </a:extLst>
          </p:cNvPr>
          <p:cNvSpPr txBox="1"/>
          <p:nvPr/>
        </p:nvSpPr>
        <p:spPr>
          <a:xfrm>
            <a:off x="435881" y="2730263"/>
            <a:ext cx="10501593" cy="1446550"/>
          </a:xfrm>
          <a:prstGeom prst="rect">
            <a:avLst/>
          </a:prstGeom>
          <a:noFill/>
        </p:spPr>
        <p:txBody>
          <a:bodyPr wrap="none" rtlCol="0">
            <a:spAutoFit/>
          </a:bodyPr>
          <a:lstStyle/>
          <a:p>
            <a:r>
              <a:rPr lang="en-US" sz="8800" b="1" dirty="0">
                <a:solidFill>
                  <a:srgbClr val="D06D1C"/>
                </a:solidFill>
                <a:latin typeface="Century Gothic" panose="020B0502020202020204" pitchFamily="34" charset="0"/>
              </a:rPr>
              <a:t>AstroSage </a:t>
            </a:r>
            <a:r>
              <a:rPr lang="en-US" sz="8800" b="1" dirty="0">
                <a:solidFill>
                  <a:schemeClr val="accent1">
                    <a:lumMod val="60000"/>
                    <a:lumOff val="40000"/>
                  </a:schemeClr>
                </a:solidFill>
                <a:latin typeface="Century Gothic" panose="020B0502020202020204" pitchFamily="34" charset="0"/>
              </a:rPr>
              <a:t>Analysis</a:t>
            </a:r>
          </a:p>
        </p:txBody>
      </p:sp>
      <p:sp>
        <p:nvSpPr>
          <p:cNvPr id="6" name="TextBox 5">
            <a:extLst>
              <a:ext uri="{FF2B5EF4-FFF2-40B4-BE49-F238E27FC236}">
                <a16:creationId xmlns:a16="http://schemas.microsoft.com/office/drawing/2014/main" id="{404B3246-F49E-5AF7-95AE-2EA94A30B4F1}"/>
              </a:ext>
            </a:extLst>
          </p:cNvPr>
          <p:cNvSpPr txBox="1"/>
          <p:nvPr/>
        </p:nvSpPr>
        <p:spPr>
          <a:xfrm>
            <a:off x="435881" y="5119174"/>
            <a:ext cx="2622834" cy="923330"/>
          </a:xfrm>
          <a:prstGeom prst="rect">
            <a:avLst/>
          </a:prstGeom>
          <a:noFill/>
        </p:spPr>
        <p:txBody>
          <a:bodyPr wrap="none" rtlCol="0">
            <a:spAutoFit/>
          </a:bodyPr>
          <a:lstStyle/>
          <a:p>
            <a:r>
              <a:rPr lang="en-US" sz="5400" dirty="0">
                <a:latin typeface="Century Gothic" panose="020B0502020202020204" pitchFamily="34" charset="0"/>
              </a:rPr>
              <a:t>Gagan</a:t>
            </a:r>
          </a:p>
        </p:txBody>
      </p:sp>
    </p:spTree>
    <p:extLst>
      <p:ext uri="{BB962C8B-B14F-4D97-AF65-F5344CB8AC3E}">
        <p14:creationId xmlns:p14="http://schemas.microsoft.com/office/powerpoint/2010/main" val="3620970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and green background&#10;&#10;AI-generated content may be incorrect.">
            <a:extLst>
              <a:ext uri="{FF2B5EF4-FFF2-40B4-BE49-F238E27FC236}">
                <a16:creationId xmlns:a16="http://schemas.microsoft.com/office/drawing/2014/main" id="{09C51974-31E3-3B62-D876-D6460150E14E}"/>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7556501" y="-1"/>
            <a:ext cx="4635500" cy="6858001"/>
          </a:xfrm>
          <a:prstGeom prst="rect">
            <a:avLst/>
          </a:prstGeom>
        </p:spPr>
      </p:pic>
      <p:sp>
        <p:nvSpPr>
          <p:cNvPr id="3" name="TextBox 2">
            <a:extLst>
              <a:ext uri="{FF2B5EF4-FFF2-40B4-BE49-F238E27FC236}">
                <a16:creationId xmlns:a16="http://schemas.microsoft.com/office/drawing/2014/main" id="{0698FB8B-6143-BDE5-02DB-A585064097BF}"/>
              </a:ext>
            </a:extLst>
          </p:cNvPr>
          <p:cNvSpPr txBox="1"/>
          <p:nvPr/>
        </p:nvSpPr>
        <p:spPr>
          <a:xfrm>
            <a:off x="256403" y="328140"/>
            <a:ext cx="9715500" cy="523220"/>
          </a:xfrm>
          <a:prstGeom prst="rect">
            <a:avLst/>
          </a:prstGeom>
          <a:noFill/>
        </p:spPr>
        <p:txBody>
          <a:bodyPr wrap="square">
            <a:spAutoFit/>
          </a:bodyPr>
          <a:lstStyle/>
          <a:p>
            <a:r>
              <a:rPr lang="en-US" sz="2800" dirty="0">
                <a:effectLst/>
                <a:latin typeface="Bahnschrift" panose="020B0502040204020203" pitchFamily="34" charset="0"/>
              </a:rPr>
              <a:t>Investment Options: Risks and Mitigation Strategies</a:t>
            </a:r>
            <a:endParaRPr lang="en-US" sz="2800" dirty="0">
              <a:latin typeface="Bahnschrift" panose="020B0502040204020203" pitchFamily="34" charset="0"/>
            </a:endParaRPr>
          </a:p>
        </p:txBody>
      </p:sp>
      <p:sp>
        <p:nvSpPr>
          <p:cNvPr id="4" name="Rectangle: Rounded Corners 3">
            <a:extLst>
              <a:ext uri="{FF2B5EF4-FFF2-40B4-BE49-F238E27FC236}">
                <a16:creationId xmlns:a16="http://schemas.microsoft.com/office/drawing/2014/main" id="{83F8CD67-9DAD-050E-2C0E-2C45A7D745CA}"/>
              </a:ext>
            </a:extLst>
          </p:cNvPr>
          <p:cNvSpPr/>
          <p:nvPr/>
        </p:nvSpPr>
        <p:spPr>
          <a:xfrm>
            <a:off x="1037968" y="1902941"/>
            <a:ext cx="4361935" cy="654908"/>
          </a:xfrm>
          <a:prstGeom prst="roundRect">
            <a:avLst/>
          </a:prstGeom>
          <a:solidFill>
            <a:schemeClr val="accent4">
              <a:lumMod val="75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884BD2C0-2B5B-0450-9748-8E287D11390A}"/>
              </a:ext>
            </a:extLst>
          </p:cNvPr>
          <p:cNvSpPr/>
          <p:nvPr/>
        </p:nvSpPr>
        <p:spPr>
          <a:xfrm>
            <a:off x="6664411" y="1902941"/>
            <a:ext cx="4361935" cy="654908"/>
          </a:xfrm>
          <a:prstGeom prst="roundRect">
            <a:avLst/>
          </a:prstGeom>
          <a:solidFill>
            <a:schemeClr val="accent4">
              <a:lumMod val="75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FBD8ABA-A34B-0B2E-84D4-5A6EBD3C5568}"/>
              </a:ext>
            </a:extLst>
          </p:cNvPr>
          <p:cNvSpPr txBox="1"/>
          <p:nvPr/>
        </p:nvSpPr>
        <p:spPr>
          <a:xfrm>
            <a:off x="2136174" y="2045729"/>
            <a:ext cx="2165521" cy="369332"/>
          </a:xfrm>
          <a:prstGeom prst="rect">
            <a:avLst/>
          </a:prstGeom>
          <a:noFill/>
        </p:spPr>
        <p:txBody>
          <a:bodyPr wrap="square">
            <a:spAutoFit/>
          </a:bodyPr>
          <a:lstStyle/>
          <a:p>
            <a:r>
              <a:rPr lang="en-US" dirty="0">
                <a:effectLst/>
                <a:latin typeface="Bahnschrift" panose="020B0502040204020203" pitchFamily="34" charset="0"/>
              </a:rPr>
              <a:t>Hiring More Agents</a:t>
            </a:r>
            <a:endParaRPr lang="en-US" dirty="0">
              <a:latin typeface="Bahnschrift" panose="020B0502040204020203" pitchFamily="34" charset="0"/>
            </a:endParaRPr>
          </a:p>
        </p:txBody>
      </p:sp>
      <p:sp>
        <p:nvSpPr>
          <p:cNvPr id="11" name="TextBox 10">
            <a:extLst>
              <a:ext uri="{FF2B5EF4-FFF2-40B4-BE49-F238E27FC236}">
                <a16:creationId xmlns:a16="http://schemas.microsoft.com/office/drawing/2014/main" id="{69AA3CAA-5E3D-AF91-0BE6-3FD6FF19E1CB}"/>
              </a:ext>
            </a:extLst>
          </p:cNvPr>
          <p:cNvSpPr txBox="1"/>
          <p:nvPr/>
        </p:nvSpPr>
        <p:spPr>
          <a:xfrm>
            <a:off x="7321893" y="2045729"/>
            <a:ext cx="3304918" cy="369332"/>
          </a:xfrm>
          <a:prstGeom prst="rect">
            <a:avLst/>
          </a:prstGeom>
          <a:noFill/>
        </p:spPr>
        <p:txBody>
          <a:bodyPr wrap="square">
            <a:spAutoFit/>
          </a:bodyPr>
          <a:lstStyle/>
          <a:p>
            <a:r>
              <a:rPr lang="en-US" dirty="0">
                <a:effectLst/>
                <a:latin typeface="Bahnschrift" panose="020B0502040204020203" pitchFamily="34" charset="0"/>
              </a:rPr>
              <a:t>Improving Training Programs</a:t>
            </a:r>
            <a:endParaRPr lang="en-US" dirty="0">
              <a:latin typeface="Bahnschrift" panose="020B0502040204020203" pitchFamily="34" charset="0"/>
            </a:endParaRPr>
          </a:p>
        </p:txBody>
      </p:sp>
      <p:sp>
        <p:nvSpPr>
          <p:cNvPr id="15" name="TextBox 14">
            <a:extLst>
              <a:ext uri="{FF2B5EF4-FFF2-40B4-BE49-F238E27FC236}">
                <a16:creationId xmlns:a16="http://schemas.microsoft.com/office/drawing/2014/main" id="{EC99F813-5C7C-1B44-CACD-6571DCA17B20}"/>
              </a:ext>
            </a:extLst>
          </p:cNvPr>
          <p:cNvSpPr txBox="1"/>
          <p:nvPr/>
        </p:nvSpPr>
        <p:spPr>
          <a:xfrm>
            <a:off x="1012397" y="3212758"/>
            <a:ext cx="5203052" cy="2092881"/>
          </a:xfrm>
          <a:prstGeom prst="rect">
            <a:avLst/>
          </a:prstGeom>
          <a:noFill/>
        </p:spPr>
        <p:txBody>
          <a:bodyPr wrap="square">
            <a:spAutoFit/>
          </a:bodyPr>
          <a:lstStyle/>
          <a:p>
            <a:pPr marL="285750" indent="-285750" algn="l">
              <a:buFont typeface="Arial" panose="020B0604020202020204" pitchFamily="34" charset="0"/>
              <a:buChar char="•"/>
            </a:pPr>
            <a:r>
              <a:rPr lang="en-US" sz="1600" b="0" u="none" strike="noStrike" dirty="0">
                <a:solidFill>
                  <a:srgbClr val="FFFFFF"/>
                </a:solidFill>
                <a:effectLst/>
                <a:latin typeface="Century Gothic" panose="020B0502020202020204" pitchFamily="34" charset="0"/>
              </a:rPr>
              <a:t>Risks: High turnover, compromised recruit quality, increased operational expenses.</a:t>
            </a:r>
          </a:p>
          <a:p>
            <a:pPr marL="285750" indent="-285750" algn="l">
              <a:buFont typeface="Arial" panose="020B0604020202020204" pitchFamily="34" charset="0"/>
              <a:buChar char="•"/>
            </a:pPr>
            <a:r>
              <a:rPr lang="en-US" sz="1600" b="0" u="none" strike="noStrike" dirty="0">
                <a:solidFill>
                  <a:srgbClr val="FFFFFF"/>
                </a:solidFill>
                <a:effectLst/>
                <a:latin typeface="Century Gothic" panose="020B0502020202020204" pitchFamily="34" charset="0"/>
              </a:rPr>
              <a:t>Mitigation: Skill-based recruitment, retention incentives, flexible staffing models.</a:t>
            </a:r>
          </a:p>
          <a:p>
            <a:pPr marL="285750" indent="-285750" algn="l">
              <a:buFont typeface="Arial" panose="020B0604020202020204" pitchFamily="34" charset="0"/>
              <a:buChar char="•"/>
            </a:pPr>
            <a:r>
              <a:rPr lang="en-US" sz="1600" b="0" u="none" strike="noStrike" dirty="0">
                <a:solidFill>
                  <a:srgbClr val="FFFFFF"/>
                </a:solidFill>
                <a:effectLst/>
                <a:latin typeface="Century Gothic" panose="020B0502020202020204" pitchFamily="34" charset="0"/>
              </a:rPr>
              <a:t>Each option presents unique challenges; strategic mitigation ensures investment effectiveness and operational stability.</a:t>
            </a:r>
          </a:p>
          <a:p>
            <a:pPr algn="l"/>
            <a:r>
              <a:rPr lang="en-US" b="0" u="none" strike="noStrike" dirty="0">
                <a:solidFill>
                  <a:srgbClr val="FFFFFF"/>
                </a:solidFill>
                <a:effectLst/>
                <a:latin typeface="Jost"/>
              </a:rPr>
              <a:t> </a:t>
            </a:r>
          </a:p>
        </p:txBody>
      </p:sp>
      <p:sp>
        <p:nvSpPr>
          <p:cNvPr id="17" name="TextBox 16">
            <a:extLst>
              <a:ext uri="{FF2B5EF4-FFF2-40B4-BE49-F238E27FC236}">
                <a16:creationId xmlns:a16="http://schemas.microsoft.com/office/drawing/2014/main" id="{DC0A800D-6863-26B6-3E50-6F2F3BC89DAF}"/>
              </a:ext>
            </a:extLst>
          </p:cNvPr>
          <p:cNvSpPr txBox="1"/>
          <p:nvPr/>
        </p:nvSpPr>
        <p:spPr>
          <a:xfrm>
            <a:off x="6597822" y="3238323"/>
            <a:ext cx="4753059" cy="2369880"/>
          </a:xfrm>
          <a:prstGeom prst="rect">
            <a:avLst/>
          </a:prstGeom>
          <a:noFill/>
        </p:spPr>
        <p:txBody>
          <a:bodyPr wrap="square">
            <a:spAutoFit/>
          </a:bodyPr>
          <a:lstStyle/>
          <a:p>
            <a:pPr marL="285750" indent="-285750" algn="l">
              <a:buFont typeface="Arial" panose="020B0604020202020204" pitchFamily="34" charset="0"/>
              <a:buChar char="•"/>
            </a:pPr>
            <a:r>
              <a:rPr lang="en-US" sz="1600" b="0" u="none" strike="noStrike" dirty="0">
                <a:solidFill>
                  <a:srgbClr val="FFFFFF"/>
                </a:solidFill>
                <a:effectLst/>
                <a:latin typeface="Century Gothic" panose="020B0502020202020204" pitchFamily="34" charset="0"/>
              </a:rPr>
              <a:t>Risks: Costly development, uncertain impact, resistance to change.</a:t>
            </a:r>
          </a:p>
          <a:p>
            <a:pPr marL="285750" indent="-285750" algn="l">
              <a:buFont typeface="Arial" panose="020B0604020202020204" pitchFamily="34" charset="0"/>
              <a:buChar char="•"/>
            </a:pPr>
            <a:r>
              <a:rPr lang="en-US" sz="1600" b="0" u="none" strike="noStrike" dirty="0">
                <a:solidFill>
                  <a:srgbClr val="FFFFFF"/>
                </a:solidFill>
                <a:effectLst/>
                <a:latin typeface="Century Gothic" panose="020B0502020202020204" pitchFamily="34" charset="0"/>
              </a:rPr>
              <a:t>Mitigation: Pilot testing, blended learning approaches, employee involvement in design.</a:t>
            </a:r>
          </a:p>
          <a:p>
            <a:pPr marL="285750" indent="-285750" algn="l">
              <a:buFont typeface="Arial" panose="020B0604020202020204" pitchFamily="34" charset="0"/>
              <a:buChar char="•"/>
            </a:pPr>
            <a:r>
              <a:rPr lang="en-US" sz="1600" b="0" u="none" strike="noStrike" dirty="0">
                <a:solidFill>
                  <a:srgbClr val="FFFFFF"/>
                </a:solidFill>
                <a:effectLst/>
                <a:latin typeface="Century Gothic" panose="020B0502020202020204" pitchFamily="34" charset="0"/>
              </a:rPr>
              <a:t>Each option presents unique challenges; strategic mitigation ensures investment effectiveness and operational stability</a:t>
            </a:r>
            <a:r>
              <a:rPr lang="en-US" b="0" u="none" strike="noStrike" dirty="0">
                <a:solidFill>
                  <a:srgbClr val="FFFFFF"/>
                </a:solidFill>
                <a:effectLst/>
                <a:latin typeface="Century Gothic" panose="020B0502020202020204" pitchFamily="34" charset="0"/>
              </a:rPr>
              <a:t>.</a:t>
            </a:r>
          </a:p>
          <a:p>
            <a:pPr algn="l"/>
            <a:r>
              <a:rPr lang="en-US" b="0" u="none" strike="noStrike" dirty="0">
                <a:solidFill>
                  <a:srgbClr val="FFFFFF"/>
                </a:solidFill>
                <a:effectLst/>
                <a:latin typeface="Jost"/>
              </a:rPr>
              <a:t> </a:t>
            </a:r>
          </a:p>
        </p:txBody>
      </p:sp>
      <p:sp>
        <p:nvSpPr>
          <p:cNvPr id="18" name="Slide Number Placeholder 17">
            <a:extLst>
              <a:ext uri="{FF2B5EF4-FFF2-40B4-BE49-F238E27FC236}">
                <a16:creationId xmlns:a16="http://schemas.microsoft.com/office/drawing/2014/main" id="{81CF1A4E-F30D-C68B-7AF0-277EFBD59609}"/>
              </a:ext>
            </a:extLst>
          </p:cNvPr>
          <p:cNvSpPr>
            <a:spLocks noGrp="1"/>
          </p:cNvSpPr>
          <p:nvPr>
            <p:ph type="sldNum" sz="quarter" idx="12"/>
          </p:nvPr>
        </p:nvSpPr>
        <p:spPr/>
        <p:txBody>
          <a:bodyPr/>
          <a:lstStyle/>
          <a:p>
            <a:fld id="{58CFB4F0-DDE6-4C5B-8202-202E0D87FA1C}" type="slidenum">
              <a:rPr lang="en-US" smtClean="0"/>
              <a:t>10</a:t>
            </a:fld>
            <a:endParaRPr lang="en-US"/>
          </a:p>
        </p:txBody>
      </p:sp>
    </p:spTree>
    <p:extLst>
      <p:ext uri="{BB962C8B-B14F-4D97-AF65-F5344CB8AC3E}">
        <p14:creationId xmlns:p14="http://schemas.microsoft.com/office/powerpoint/2010/main" val="2724849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DB9CEE69-D295-BD3B-AF22-1EBADC73E789}"/>
              </a:ext>
            </a:extLst>
          </p:cNvPr>
          <p:cNvSpPr/>
          <p:nvPr/>
        </p:nvSpPr>
        <p:spPr>
          <a:xfrm>
            <a:off x="5759620" y="4116720"/>
            <a:ext cx="5594180" cy="2053560"/>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p>
        </p:txBody>
      </p:sp>
      <p:pic>
        <p:nvPicPr>
          <p:cNvPr id="9" name="Picture 8" descr="A black and green background&#10;&#10;AI-generated content may be incorrect.">
            <a:extLst>
              <a:ext uri="{FF2B5EF4-FFF2-40B4-BE49-F238E27FC236}">
                <a16:creationId xmlns:a16="http://schemas.microsoft.com/office/drawing/2014/main" id="{09C51974-31E3-3B62-D876-D6460150E14E}"/>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7556501" y="-1"/>
            <a:ext cx="4635500" cy="6858001"/>
          </a:xfrm>
          <a:prstGeom prst="rect">
            <a:avLst/>
          </a:prstGeom>
        </p:spPr>
      </p:pic>
      <p:sp>
        <p:nvSpPr>
          <p:cNvPr id="6" name="Rectangle: Rounded Corners 5">
            <a:extLst>
              <a:ext uri="{FF2B5EF4-FFF2-40B4-BE49-F238E27FC236}">
                <a16:creationId xmlns:a16="http://schemas.microsoft.com/office/drawing/2014/main" id="{2497CEF8-C5A4-E568-C682-AA5759CBABCB}"/>
              </a:ext>
            </a:extLst>
          </p:cNvPr>
          <p:cNvSpPr/>
          <p:nvPr/>
        </p:nvSpPr>
        <p:spPr>
          <a:xfrm>
            <a:off x="5661854" y="1056016"/>
            <a:ext cx="6325773" cy="2474645"/>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2A974BF5-766F-45EA-2B2E-2A7EB174641E}"/>
              </a:ext>
            </a:extLst>
          </p:cNvPr>
          <p:cNvSpPr>
            <a:spLocks noGrp="1"/>
          </p:cNvSpPr>
          <p:nvPr>
            <p:ph type="sldNum" sz="quarter" idx="12"/>
          </p:nvPr>
        </p:nvSpPr>
        <p:spPr/>
        <p:txBody>
          <a:bodyPr/>
          <a:lstStyle/>
          <a:p>
            <a:fld id="{58CFB4F0-DDE6-4C5B-8202-202E0D87FA1C}" type="slidenum">
              <a:rPr lang="en-US" smtClean="0"/>
              <a:t>11</a:t>
            </a:fld>
            <a:endParaRPr lang="en-US"/>
          </a:p>
        </p:txBody>
      </p:sp>
      <p:sp>
        <p:nvSpPr>
          <p:cNvPr id="4" name="TextBox 3">
            <a:extLst>
              <a:ext uri="{FF2B5EF4-FFF2-40B4-BE49-F238E27FC236}">
                <a16:creationId xmlns:a16="http://schemas.microsoft.com/office/drawing/2014/main" id="{37974166-3CFA-43DD-4B18-0FD71CF06D74}"/>
              </a:ext>
            </a:extLst>
          </p:cNvPr>
          <p:cNvSpPr txBox="1"/>
          <p:nvPr/>
        </p:nvSpPr>
        <p:spPr>
          <a:xfrm>
            <a:off x="204373" y="278925"/>
            <a:ext cx="6692900" cy="523220"/>
          </a:xfrm>
          <a:prstGeom prst="rect">
            <a:avLst/>
          </a:prstGeom>
          <a:noFill/>
        </p:spPr>
        <p:txBody>
          <a:bodyPr wrap="square">
            <a:spAutoFit/>
          </a:bodyPr>
          <a:lstStyle/>
          <a:p>
            <a:r>
              <a:rPr lang="en-IN" sz="2800" b="1" dirty="0">
                <a:latin typeface="Bahnschrift" panose="020B0502040204020203" pitchFamily="34" charset="0"/>
              </a:rPr>
              <a:t>Average calls handled by agents per day</a:t>
            </a:r>
            <a:endParaRPr lang="en-US" sz="2800" b="1" dirty="0">
              <a:latin typeface="Bahnschrift" panose="020B0502040204020203" pitchFamily="34" charset="0"/>
            </a:endParaRPr>
          </a:p>
        </p:txBody>
      </p:sp>
      <p:graphicFrame>
        <p:nvGraphicFramePr>
          <p:cNvPr id="5" name="Chart 4">
            <a:extLst>
              <a:ext uri="{FF2B5EF4-FFF2-40B4-BE49-F238E27FC236}">
                <a16:creationId xmlns:a16="http://schemas.microsoft.com/office/drawing/2014/main" id="{AD3D64A9-3222-4341-A100-E3C994228CEE}"/>
              </a:ext>
            </a:extLst>
          </p:cNvPr>
          <p:cNvGraphicFramePr>
            <a:graphicFrameLocks/>
          </p:cNvGraphicFramePr>
          <p:nvPr>
            <p:extLst>
              <p:ext uri="{D42A27DB-BD31-4B8C-83A1-F6EECF244321}">
                <p14:modId xmlns:p14="http://schemas.microsoft.com/office/powerpoint/2010/main" val="2048532101"/>
              </p:ext>
            </p:extLst>
          </p:nvPr>
        </p:nvGraphicFramePr>
        <p:xfrm>
          <a:off x="5866228" y="1056016"/>
          <a:ext cx="6121400" cy="2372984"/>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2CE18603-A0C4-5A2C-60B4-39B5C96BFB15}"/>
              </a:ext>
            </a:extLst>
          </p:cNvPr>
          <p:cNvSpPr txBox="1"/>
          <p:nvPr/>
        </p:nvSpPr>
        <p:spPr>
          <a:xfrm>
            <a:off x="210683" y="1289952"/>
            <a:ext cx="5028810" cy="4278094"/>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Century Gothic" panose="020B0502020202020204" pitchFamily="34" charset="0"/>
              </a:rPr>
              <a:t>The Top 10 agents by handling calls is being generated by this pivot table</a:t>
            </a:r>
          </a:p>
          <a:p>
            <a:pPr marL="285750" indent="-285750">
              <a:buFont typeface="Arial" panose="020B0604020202020204" pitchFamily="34" charset="0"/>
              <a:buChar char="•"/>
            </a:pPr>
            <a:endParaRPr lang="en-US" sz="1600" dirty="0">
              <a:latin typeface="Century Gothic" panose="020B0502020202020204" pitchFamily="34" charset="0"/>
            </a:endParaRPr>
          </a:p>
          <a:p>
            <a:pPr marL="285750" indent="-285750">
              <a:buFont typeface="Arial" panose="020B0604020202020204" pitchFamily="34" charset="0"/>
              <a:buChar char="•"/>
            </a:pPr>
            <a:r>
              <a:rPr lang="en-US" sz="1600" dirty="0">
                <a:latin typeface="Century Gothic" panose="020B0502020202020204" pitchFamily="34" charset="0"/>
              </a:rPr>
              <a:t>The average calls handled by an agent in a day is 2.25.. </a:t>
            </a:r>
          </a:p>
          <a:p>
            <a:r>
              <a:rPr lang="en-US" sz="1600" dirty="0">
                <a:latin typeface="Century Gothic" panose="020B0502020202020204" pitchFamily="34" charset="0"/>
              </a:rPr>
              <a:t>       Formula used: </a:t>
            </a:r>
          </a:p>
          <a:p>
            <a:r>
              <a:rPr lang="en-US" sz="1600" dirty="0">
                <a:latin typeface="Century Gothic" panose="020B0502020202020204" pitchFamily="34" charset="0"/>
              </a:rPr>
              <a:t>      (Total calls)/(Agents who attend Calls)*(Days)</a:t>
            </a:r>
          </a:p>
          <a:p>
            <a:pPr marL="285750" indent="-285750">
              <a:buFont typeface="Arial" panose="020B0604020202020204" pitchFamily="34" charset="0"/>
              <a:buChar char="•"/>
            </a:pPr>
            <a:endParaRPr lang="en-US" sz="1600" dirty="0">
              <a:latin typeface="Century Gothic" panose="020B0502020202020204" pitchFamily="34" charset="0"/>
            </a:endParaRPr>
          </a:p>
          <a:p>
            <a:pPr marL="285750" indent="-285750">
              <a:buFont typeface="Arial" panose="020B0604020202020204" pitchFamily="34" charset="0"/>
              <a:buChar char="•"/>
            </a:pPr>
            <a:r>
              <a:rPr lang="en-US" sz="1600" dirty="0">
                <a:latin typeface="Century Gothic" panose="020B0502020202020204" pitchFamily="34" charset="0"/>
              </a:rPr>
              <a:t>The Top gurus have been overloaded with extreme number of calls and the bottom gurus have been handling very a smaller number of calls depicting poor call distribution.</a:t>
            </a:r>
          </a:p>
          <a:p>
            <a:pPr marL="285750" indent="-285750">
              <a:buFont typeface="Arial" panose="020B0604020202020204" pitchFamily="34" charset="0"/>
              <a:buChar char="•"/>
            </a:pPr>
            <a:endParaRPr lang="en-US" sz="1600" dirty="0">
              <a:latin typeface="Century Gothic" panose="020B0502020202020204" pitchFamily="34" charset="0"/>
            </a:endParaRPr>
          </a:p>
          <a:p>
            <a:pPr marL="285750" indent="-285750">
              <a:buFont typeface="Arial" panose="020B0604020202020204" pitchFamily="34" charset="0"/>
              <a:buChar char="•"/>
            </a:pPr>
            <a:r>
              <a:rPr lang="en-US" sz="1600" dirty="0">
                <a:latin typeface="Century Gothic" panose="020B0502020202020204" pitchFamily="34" charset="0"/>
              </a:rPr>
              <a:t>Call distribution to be optimized by using better marketing techniques for better call facility to the customers.</a:t>
            </a:r>
          </a:p>
        </p:txBody>
      </p:sp>
      <p:pic>
        <p:nvPicPr>
          <p:cNvPr id="11" name="Picture 10">
            <a:extLst>
              <a:ext uri="{FF2B5EF4-FFF2-40B4-BE49-F238E27FC236}">
                <a16:creationId xmlns:a16="http://schemas.microsoft.com/office/drawing/2014/main" id="{F7DAC0C8-0E19-63B6-9E69-BFFFC4B15303}"/>
              </a:ext>
            </a:extLst>
          </p:cNvPr>
          <p:cNvPicPr>
            <a:picLocks noChangeAspect="1"/>
          </p:cNvPicPr>
          <p:nvPr/>
        </p:nvPicPr>
        <p:blipFill>
          <a:blip r:embed="rId4">
            <a:extLst>
              <a:ext uri="{BEBA8EAE-BF5A-486C-A8C5-ECC9F3942E4B}">
                <a14:imgProps xmlns:a14="http://schemas.microsoft.com/office/drawing/2010/main">
                  <a14:imgLayer r:embed="rId5">
                    <a14:imgEffect>
                      <a14:saturation sat="98000"/>
                    </a14:imgEffect>
                  </a14:imgLayer>
                </a14:imgProps>
              </a:ext>
            </a:extLst>
          </a:blip>
          <a:stretch>
            <a:fillRect/>
          </a:stretch>
        </p:blipFill>
        <p:spPr>
          <a:xfrm>
            <a:off x="5959351" y="4370967"/>
            <a:ext cx="5253159" cy="1634433"/>
          </a:xfrm>
          <a:prstGeom prst="rect">
            <a:avLst/>
          </a:prstGeom>
          <a:noFill/>
        </p:spPr>
      </p:pic>
    </p:spTree>
    <p:extLst>
      <p:ext uri="{BB962C8B-B14F-4D97-AF65-F5344CB8AC3E}">
        <p14:creationId xmlns:p14="http://schemas.microsoft.com/office/powerpoint/2010/main" val="3120103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and green background&#10;&#10;AI-generated content may be incorrect.">
            <a:extLst>
              <a:ext uri="{FF2B5EF4-FFF2-40B4-BE49-F238E27FC236}">
                <a16:creationId xmlns:a16="http://schemas.microsoft.com/office/drawing/2014/main" id="{09C51974-31E3-3B62-D876-D6460150E14E}"/>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7556501" y="-1"/>
            <a:ext cx="4635500" cy="6858001"/>
          </a:xfrm>
          <a:prstGeom prst="rect">
            <a:avLst/>
          </a:prstGeom>
        </p:spPr>
      </p:pic>
      <p:sp>
        <p:nvSpPr>
          <p:cNvPr id="2" name="Slide Number Placeholder 1">
            <a:extLst>
              <a:ext uri="{FF2B5EF4-FFF2-40B4-BE49-F238E27FC236}">
                <a16:creationId xmlns:a16="http://schemas.microsoft.com/office/drawing/2014/main" id="{E8AA71BB-6E82-F16E-5433-D1D3C904FA29}"/>
              </a:ext>
            </a:extLst>
          </p:cNvPr>
          <p:cNvSpPr>
            <a:spLocks noGrp="1"/>
          </p:cNvSpPr>
          <p:nvPr>
            <p:ph type="sldNum" sz="quarter" idx="12"/>
          </p:nvPr>
        </p:nvSpPr>
        <p:spPr/>
        <p:txBody>
          <a:bodyPr/>
          <a:lstStyle/>
          <a:p>
            <a:fld id="{58CFB4F0-DDE6-4C5B-8202-202E0D87FA1C}" type="slidenum">
              <a:rPr lang="en-US" smtClean="0"/>
              <a:t>12</a:t>
            </a:fld>
            <a:endParaRPr lang="en-US"/>
          </a:p>
        </p:txBody>
      </p:sp>
      <p:sp>
        <p:nvSpPr>
          <p:cNvPr id="11" name="TextBox 10">
            <a:extLst>
              <a:ext uri="{FF2B5EF4-FFF2-40B4-BE49-F238E27FC236}">
                <a16:creationId xmlns:a16="http://schemas.microsoft.com/office/drawing/2014/main" id="{12165A04-299B-F76D-871E-FF1201E39408}"/>
              </a:ext>
            </a:extLst>
          </p:cNvPr>
          <p:cNvSpPr txBox="1"/>
          <p:nvPr/>
        </p:nvSpPr>
        <p:spPr>
          <a:xfrm>
            <a:off x="1315183" y="136525"/>
            <a:ext cx="8940458" cy="677108"/>
          </a:xfrm>
          <a:prstGeom prst="rect">
            <a:avLst/>
          </a:prstGeom>
          <a:noFill/>
          <a:ln>
            <a:noFill/>
          </a:ln>
        </p:spPr>
        <p:txBody>
          <a:bodyPr wrap="none" lIns="0" tIns="0" rIns="0" bIns="0" anchor="t">
            <a:spAutoFit/>
          </a:bodyPr>
          <a:lstStyle/>
          <a:p>
            <a:pPr algn="ctr"/>
            <a:r>
              <a:rPr sz="4400" b="1" dirty="0">
                <a:solidFill>
                  <a:srgbClr val="F4F4F4"/>
                </a:solidFill>
                <a:latin typeface="Bahnschrift" panose="020B0502040204020203" pitchFamily="34" charset="0"/>
              </a:rPr>
              <a:t>Call Center Workload Management</a:t>
            </a:r>
          </a:p>
        </p:txBody>
      </p:sp>
      <p:grpSp>
        <p:nvGrpSpPr>
          <p:cNvPr id="43" name="Group 42">
            <a:extLst>
              <a:ext uri="{FF2B5EF4-FFF2-40B4-BE49-F238E27FC236}">
                <a16:creationId xmlns:a16="http://schemas.microsoft.com/office/drawing/2014/main" id="{75CBD6AF-168E-7F6B-2D00-9E67CA5E53B3}"/>
              </a:ext>
            </a:extLst>
          </p:cNvPr>
          <p:cNvGrpSpPr/>
          <p:nvPr/>
        </p:nvGrpSpPr>
        <p:grpSpPr>
          <a:xfrm>
            <a:off x="1361909" y="1060198"/>
            <a:ext cx="8847005" cy="5049587"/>
            <a:chOff x="875765" y="1331087"/>
            <a:chExt cx="10671985" cy="5049587"/>
          </a:xfrm>
        </p:grpSpPr>
        <p:grpSp>
          <p:nvGrpSpPr>
            <p:cNvPr id="4" name="Group 3">
              <a:extLst>
                <a:ext uri="{FF2B5EF4-FFF2-40B4-BE49-F238E27FC236}">
                  <a16:creationId xmlns:a16="http://schemas.microsoft.com/office/drawing/2014/main" id="{A09A0BE2-FCC5-F933-3011-FAB69220055C}"/>
                </a:ext>
              </a:extLst>
            </p:cNvPr>
            <p:cNvGrpSpPr/>
            <p:nvPr/>
          </p:nvGrpSpPr>
          <p:grpSpPr>
            <a:xfrm>
              <a:off x="4392986" y="3746107"/>
              <a:ext cx="3591749" cy="2634567"/>
              <a:chOff x="2743200" y="3028950"/>
              <a:chExt cx="2286000" cy="2286000"/>
            </a:xfrm>
          </p:grpSpPr>
          <p:sp>
            <p:nvSpPr>
              <p:cNvPr id="40" name="Rounded Rectangle 1">
                <a:extLst>
                  <a:ext uri="{FF2B5EF4-FFF2-40B4-BE49-F238E27FC236}">
                    <a16:creationId xmlns:a16="http://schemas.microsoft.com/office/drawing/2014/main" id="{1383EC2B-31FF-406D-2D6B-9E8A3AFAFB59}"/>
                  </a:ext>
                </a:extLst>
              </p:cNvPr>
              <p:cNvSpPr/>
              <p:nvPr/>
            </p:nvSpPr>
            <p:spPr>
              <a:xfrm>
                <a:off x="3200400" y="3486150"/>
                <a:ext cx="1371600" cy="1371600"/>
              </a:xfrm>
              <a:custGeom>
                <a:avLst/>
                <a:gdLst/>
                <a:ahLst/>
                <a:cxnLst/>
                <a:rect l="0" t="0" r="0" b="0"/>
                <a:pathLst>
                  <a:path w="1371600" h="1371600">
                    <a:moveTo>
                      <a:pt x="1371600" y="685800"/>
                    </a:moveTo>
                    <a:cubicBezTo>
                      <a:pt x="1371600" y="1064556"/>
                      <a:pt x="1064556" y="1371600"/>
                      <a:pt x="685800" y="1371600"/>
                    </a:cubicBezTo>
                    <a:cubicBezTo>
                      <a:pt x="307043" y="1371600"/>
                      <a:pt x="0" y="1064556"/>
                      <a:pt x="0" y="685800"/>
                    </a:cubicBezTo>
                    <a:cubicBezTo>
                      <a:pt x="0" y="307043"/>
                      <a:pt x="307043" y="0"/>
                      <a:pt x="685800" y="0"/>
                    </a:cubicBezTo>
                    <a:cubicBezTo>
                      <a:pt x="1064556" y="0"/>
                      <a:pt x="1371600" y="307043"/>
                      <a:pt x="1371600" y="685800"/>
                    </a:cubicBezTo>
                    <a:close/>
                    <a:moveTo>
                      <a:pt x="685800" y="1257300"/>
                    </a:moveTo>
                    <a:cubicBezTo>
                      <a:pt x="1001430" y="1257300"/>
                      <a:pt x="1257300" y="1001430"/>
                      <a:pt x="1257300" y="685800"/>
                    </a:cubicBezTo>
                    <a:cubicBezTo>
                      <a:pt x="1257300" y="370169"/>
                      <a:pt x="1001430" y="114300"/>
                      <a:pt x="685800" y="114300"/>
                    </a:cubicBezTo>
                    <a:cubicBezTo>
                      <a:pt x="370169" y="114300"/>
                      <a:pt x="114300" y="370169"/>
                      <a:pt x="114300" y="685800"/>
                    </a:cubicBezTo>
                    <a:cubicBezTo>
                      <a:pt x="114300" y="1001430"/>
                      <a:pt x="370169" y="1257300"/>
                      <a:pt x="685800" y="1257300"/>
                    </a:cubicBezTo>
                    <a:close/>
                  </a:path>
                </a:pathLst>
              </a:custGeom>
              <a:solidFill>
                <a:srgbClr val="E8E8E8"/>
              </a:solidFill>
              <a:ln>
                <a:noFill/>
              </a:ln>
            </p:spPr>
            <p:txBody>
              <a:bodyPr rtlCol="0" anchor="ctr"/>
              <a:lstStyle/>
              <a:p>
                <a:pPr algn="ctr"/>
                <a:endParaRPr/>
              </a:p>
            </p:txBody>
          </p:sp>
          <p:sp>
            <p:nvSpPr>
              <p:cNvPr id="41" name="Rounded Rectangle 2">
                <a:extLst>
                  <a:ext uri="{FF2B5EF4-FFF2-40B4-BE49-F238E27FC236}">
                    <a16:creationId xmlns:a16="http://schemas.microsoft.com/office/drawing/2014/main" id="{DDDB46B1-BC2C-4F50-23D6-987DA463DE5F}"/>
                  </a:ext>
                </a:extLst>
              </p:cNvPr>
              <p:cNvSpPr/>
              <p:nvPr/>
            </p:nvSpPr>
            <p:spPr>
              <a:xfrm>
                <a:off x="2743200" y="3028950"/>
                <a:ext cx="2286000" cy="2286000"/>
              </a:xfrm>
              <a:custGeom>
                <a:avLst/>
                <a:gdLst/>
                <a:ahLst/>
                <a:cxnLst/>
                <a:rect l="0" t="0" r="0" b="0"/>
                <a:pathLst>
                  <a:path w="2286000" h="2286000">
                    <a:moveTo>
                      <a:pt x="2286000" y="1143000"/>
                    </a:moveTo>
                    <a:cubicBezTo>
                      <a:pt x="2286000" y="1774261"/>
                      <a:pt x="1774261" y="2286000"/>
                      <a:pt x="1143000" y="2286000"/>
                    </a:cubicBezTo>
                    <a:cubicBezTo>
                      <a:pt x="511738" y="2286000"/>
                      <a:pt x="0" y="1774261"/>
                      <a:pt x="0" y="1143000"/>
                    </a:cubicBezTo>
                    <a:cubicBezTo>
                      <a:pt x="0" y="511738"/>
                      <a:pt x="511738" y="0"/>
                      <a:pt x="1143000" y="0"/>
                    </a:cubicBezTo>
                    <a:cubicBezTo>
                      <a:pt x="1774261" y="0"/>
                      <a:pt x="2286000" y="511738"/>
                      <a:pt x="2286000" y="1143000"/>
                    </a:cubicBezTo>
                    <a:close/>
                    <a:moveTo>
                      <a:pt x="1143000" y="457200"/>
                    </a:moveTo>
                    <a:cubicBezTo>
                      <a:pt x="764243" y="457200"/>
                      <a:pt x="457200" y="764243"/>
                      <a:pt x="457200" y="1143000"/>
                    </a:cubicBezTo>
                    <a:cubicBezTo>
                      <a:pt x="457200" y="1521756"/>
                      <a:pt x="764243" y="1828800"/>
                      <a:pt x="1143000" y="1828800"/>
                    </a:cubicBezTo>
                    <a:cubicBezTo>
                      <a:pt x="1521756" y="1828800"/>
                      <a:pt x="1828800" y="1521756"/>
                      <a:pt x="1828800" y="1143000"/>
                    </a:cubicBezTo>
                    <a:cubicBezTo>
                      <a:pt x="1828800" y="764243"/>
                      <a:pt x="1521756" y="457200"/>
                      <a:pt x="1143000" y="457200"/>
                    </a:cubicBezTo>
                    <a:close/>
                    <a:moveTo>
                      <a:pt x="571500" y="1143000"/>
                    </a:moveTo>
                    <a:cubicBezTo>
                      <a:pt x="571500" y="827369"/>
                      <a:pt x="827369" y="571500"/>
                      <a:pt x="1143000" y="571500"/>
                    </a:cubicBezTo>
                    <a:cubicBezTo>
                      <a:pt x="1458630" y="571500"/>
                      <a:pt x="1714500" y="827369"/>
                      <a:pt x="1714500" y="1143000"/>
                    </a:cubicBezTo>
                    <a:cubicBezTo>
                      <a:pt x="1714500" y="1458630"/>
                      <a:pt x="1458630" y="1714500"/>
                      <a:pt x="1143000" y="1714500"/>
                    </a:cubicBezTo>
                    <a:cubicBezTo>
                      <a:pt x="827369" y="1714500"/>
                      <a:pt x="571500" y="1458630"/>
                      <a:pt x="571500" y="1143000"/>
                    </a:cubicBezTo>
                    <a:close/>
                    <a:moveTo>
                      <a:pt x="2056174" y="1190587"/>
                    </a:moveTo>
                    <a:cubicBezTo>
                      <a:pt x="2031410" y="1673472"/>
                      <a:pt x="1632034" y="2057385"/>
                      <a:pt x="1142991" y="2057385"/>
                    </a:cubicBezTo>
                    <a:cubicBezTo>
                      <a:pt x="657177" y="2057385"/>
                      <a:pt x="259851" y="1678525"/>
                      <a:pt x="230348" y="1200139"/>
                    </a:cubicBezTo>
                  </a:path>
                </a:pathLst>
              </a:custGeom>
              <a:noFill/>
              <a:ln w="14287">
                <a:solidFill>
                  <a:srgbClr val="F4F4F4"/>
                </a:solidFill>
              </a:ln>
            </p:spPr>
            <p:txBody>
              <a:bodyPr rtlCol="0" anchor="ctr"/>
              <a:lstStyle/>
              <a:p>
                <a:pPr algn="ctr"/>
                <a:endParaRPr/>
              </a:p>
            </p:txBody>
          </p:sp>
        </p:grpSp>
        <p:sp>
          <p:nvSpPr>
            <p:cNvPr id="5" name="Rounded Rectangle 4">
              <a:extLst>
                <a:ext uri="{FF2B5EF4-FFF2-40B4-BE49-F238E27FC236}">
                  <a16:creationId xmlns:a16="http://schemas.microsoft.com/office/drawing/2014/main" id="{582EFA12-F732-D718-C4E8-0F2490DE7C6B}"/>
                </a:ext>
              </a:extLst>
            </p:cNvPr>
            <p:cNvSpPr/>
            <p:nvPr/>
          </p:nvSpPr>
          <p:spPr>
            <a:xfrm>
              <a:off x="4754915" y="4009564"/>
              <a:ext cx="2866897" cy="988189"/>
            </a:xfrm>
            <a:custGeom>
              <a:avLst/>
              <a:gdLst/>
              <a:ahLst/>
              <a:cxnLst/>
              <a:rect l="0" t="0" r="0" b="0"/>
              <a:pathLst>
                <a:path w="1824661" h="857446">
                  <a:moveTo>
                    <a:pt x="0" y="857446"/>
                  </a:moveTo>
                  <a:cubicBezTo>
                    <a:pt x="18041" y="563874"/>
                    <a:pt x="174600" y="307763"/>
                    <a:pt x="405134" y="153659"/>
                  </a:cubicBezTo>
                  <a:moveTo>
                    <a:pt x="503250" y="96549"/>
                  </a:moveTo>
                  <a:cubicBezTo>
                    <a:pt x="626419" y="34771"/>
                    <a:pt x="765476" y="0"/>
                    <a:pt x="912655" y="0"/>
                  </a:cubicBezTo>
                  <a:cubicBezTo>
                    <a:pt x="1056402" y="0"/>
                    <a:pt x="1192403" y="33169"/>
                    <a:pt x="1313420" y="92272"/>
                  </a:cubicBezTo>
                  <a:moveTo>
                    <a:pt x="1412387" y="148509"/>
                  </a:moveTo>
                  <a:cubicBezTo>
                    <a:pt x="1644611" y="300341"/>
                    <a:pt x="1803561" y="554938"/>
                    <a:pt x="1824661" y="847723"/>
                  </a:cubicBezTo>
                </a:path>
              </a:pathLst>
            </a:custGeom>
            <a:noFill/>
            <a:ln w="14287">
              <a:solidFill>
                <a:srgbClr val="F4F4F4"/>
              </a:solidFill>
            </a:ln>
          </p:spPr>
          <p:txBody>
            <a:bodyPr rtlCol="0" anchor="ctr"/>
            <a:lstStyle/>
            <a:p>
              <a:pPr algn="ctr"/>
              <a:endParaRPr/>
            </a:p>
          </p:txBody>
        </p:sp>
        <p:grpSp>
          <p:nvGrpSpPr>
            <p:cNvPr id="6" name="Group 5">
              <a:extLst>
                <a:ext uri="{FF2B5EF4-FFF2-40B4-BE49-F238E27FC236}">
                  <a16:creationId xmlns:a16="http://schemas.microsoft.com/office/drawing/2014/main" id="{58143DF1-8CD7-A284-713C-4164892B6314}"/>
                </a:ext>
              </a:extLst>
            </p:cNvPr>
            <p:cNvGrpSpPr/>
            <p:nvPr/>
          </p:nvGrpSpPr>
          <p:grpSpPr>
            <a:xfrm>
              <a:off x="3135874" y="4668205"/>
              <a:ext cx="1706081" cy="790370"/>
              <a:chOff x="1943100" y="3829050"/>
              <a:chExt cx="1085850" cy="685800"/>
            </a:xfrm>
          </p:grpSpPr>
          <p:sp>
            <p:nvSpPr>
              <p:cNvPr id="36" name="Rounded Rectangle 5">
                <a:extLst>
                  <a:ext uri="{FF2B5EF4-FFF2-40B4-BE49-F238E27FC236}">
                    <a16:creationId xmlns:a16="http://schemas.microsoft.com/office/drawing/2014/main" id="{B4D070B7-4F50-A6F5-1BA5-A41F1CDCA1DD}"/>
                  </a:ext>
                </a:extLst>
              </p:cNvPr>
              <p:cNvSpPr/>
              <p:nvPr/>
            </p:nvSpPr>
            <p:spPr>
              <a:xfrm>
                <a:off x="1943100" y="3829050"/>
                <a:ext cx="800100" cy="685800"/>
              </a:xfrm>
              <a:custGeom>
                <a:avLst/>
                <a:gdLst/>
                <a:ahLst/>
                <a:cxnLst/>
                <a:rect l="0" t="0" r="0" b="0"/>
                <a:pathLst>
                  <a:path w="800100" h="685800">
                    <a:moveTo>
                      <a:pt x="342900" y="685800"/>
                    </a:moveTo>
                    <a:cubicBezTo>
                      <a:pt x="153521" y="685800"/>
                      <a:pt x="0" y="532278"/>
                      <a:pt x="0" y="342900"/>
                    </a:cubicBezTo>
                    <a:cubicBezTo>
                      <a:pt x="0" y="153521"/>
                      <a:pt x="153521" y="0"/>
                      <a:pt x="342900" y="0"/>
                    </a:cubicBezTo>
                    <a:cubicBezTo>
                      <a:pt x="512806" y="0"/>
                      <a:pt x="653851" y="123574"/>
                      <a:pt x="681059" y="285750"/>
                    </a:cubicBezTo>
                    <a:lnTo>
                      <a:pt x="800100" y="342900"/>
                    </a:lnTo>
                    <a:lnTo>
                      <a:pt x="681059" y="400050"/>
                    </a:lnTo>
                    <a:cubicBezTo>
                      <a:pt x="653851" y="562225"/>
                      <a:pt x="512806" y="685800"/>
                      <a:pt x="342900" y="685800"/>
                    </a:cubicBezTo>
                    <a:close/>
                  </a:path>
                </a:pathLst>
              </a:custGeom>
              <a:solidFill>
                <a:srgbClr val="A6DA37"/>
              </a:solidFill>
              <a:ln>
                <a:noFill/>
              </a:ln>
            </p:spPr>
            <p:txBody>
              <a:bodyPr rtlCol="0" anchor="ctr"/>
              <a:lstStyle/>
              <a:p>
                <a:pPr algn="ctr"/>
                <a:endParaRPr/>
              </a:p>
            </p:txBody>
          </p:sp>
          <p:sp>
            <p:nvSpPr>
              <p:cNvPr id="37" name="Rounded Rectangle 6">
                <a:extLst>
                  <a:ext uri="{FF2B5EF4-FFF2-40B4-BE49-F238E27FC236}">
                    <a16:creationId xmlns:a16="http://schemas.microsoft.com/office/drawing/2014/main" id="{B460E3D1-D853-DD3F-D025-FFBB734282DE}"/>
                  </a:ext>
                </a:extLst>
              </p:cNvPr>
              <p:cNvSpPr/>
              <p:nvPr/>
            </p:nvSpPr>
            <p:spPr>
              <a:xfrm>
                <a:off x="2914650" y="4114800"/>
                <a:ext cx="114300" cy="114300"/>
              </a:xfrm>
              <a:custGeom>
                <a:avLst/>
                <a:gdLst/>
                <a:ahLst/>
                <a:cxnLst/>
                <a:rect l="0" t="0" r="0" b="0"/>
                <a:pathLst>
                  <a:path w="114300" h="114300">
                    <a:moveTo>
                      <a:pt x="0" y="57150"/>
                    </a:moveTo>
                    <a:cubicBezTo>
                      <a:pt x="0" y="25586"/>
                      <a:pt x="25586" y="0"/>
                      <a:pt x="57150" y="0"/>
                    </a:cubicBezTo>
                    <a:cubicBezTo>
                      <a:pt x="88713" y="0"/>
                      <a:pt x="114300" y="25586"/>
                      <a:pt x="114300" y="57150"/>
                    </a:cubicBezTo>
                    <a:cubicBezTo>
                      <a:pt x="114300" y="88713"/>
                      <a:pt x="88713" y="114300"/>
                      <a:pt x="57150" y="114300"/>
                    </a:cubicBezTo>
                    <a:cubicBezTo>
                      <a:pt x="25586" y="114300"/>
                      <a:pt x="0" y="88713"/>
                      <a:pt x="0" y="57150"/>
                    </a:cubicBezTo>
                  </a:path>
                </a:pathLst>
              </a:custGeom>
              <a:solidFill>
                <a:srgbClr val="A6DA37"/>
              </a:solidFill>
              <a:ln>
                <a:noFill/>
              </a:ln>
            </p:spPr>
            <p:txBody>
              <a:bodyPr rtlCol="0" anchor="ctr"/>
              <a:lstStyle/>
              <a:p>
                <a:pPr algn="ctr"/>
                <a:endParaRPr/>
              </a:p>
            </p:txBody>
          </p:sp>
          <p:sp>
            <p:nvSpPr>
              <p:cNvPr id="38" name="Rounded Rectangle 7">
                <a:extLst>
                  <a:ext uri="{FF2B5EF4-FFF2-40B4-BE49-F238E27FC236}">
                    <a16:creationId xmlns:a16="http://schemas.microsoft.com/office/drawing/2014/main" id="{F1B1E4DC-7260-344B-C9D4-BC75DBD4156E}"/>
                  </a:ext>
                </a:extLst>
              </p:cNvPr>
              <p:cNvSpPr/>
              <p:nvPr/>
            </p:nvSpPr>
            <p:spPr>
              <a:xfrm>
                <a:off x="1943100" y="3829050"/>
                <a:ext cx="800100" cy="685800"/>
              </a:xfrm>
              <a:custGeom>
                <a:avLst/>
                <a:gdLst/>
                <a:ahLst/>
                <a:cxnLst/>
                <a:rect l="0" t="0" r="0" b="0"/>
                <a:pathLst>
                  <a:path w="800100" h="685800">
                    <a:moveTo>
                      <a:pt x="342900" y="685800"/>
                    </a:moveTo>
                    <a:cubicBezTo>
                      <a:pt x="153521" y="685800"/>
                      <a:pt x="0" y="532278"/>
                      <a:pt x="0" y="342900"/>
                    </a:cubicBezTo>
                    <a:cubicBezTo>
                      <a:pt x="0" y="153521"/>
                      <a:pt x="153521" y="0"/>
                      <a:pt x="342900" y="0"/>
                    </a:cubicBezTo>
                    <a:cubicBezTo>
                      <a:pt x="512806" y="0"/>
                      <a:pt x="653851" y="123574"/>
                      <a:pt x="681059" y="285750"/>
                    </a:cubicBezTo>
                    <a:lnTo>
                      <a:pt x="800100" y="342900"/>
                    </a:lnTo>
                    <a:lnTo>
                      <a:pt x="681059" y="400050"/>
                    </a:lnTo>
                    <a:cubicBezTo>
                      <a:pt x="653851" y="562225"/>
                      <a:pt x="512806" y="685800"/>
                      <a:pt x="342900" y="685800"/>
                    </a:cubicBezTo>
                    <a:close/>
                  </a:path>
                </a:pathLst>
              </a:custGeom>
              <a:noFill/>
              <a:ln w="14287">
                <a:solidFill>
                  <a:srgbClr val="2C2C2C"/>
                </a:solidFill>
              </a:ln>
            </p:spPr>
            <p:txBody>
              <a:bodyPr rtlCol="0" anchor="ctr"/>
              <a:lstStyle/>
              <a:p>
                <a:pPr algn="ctr"/>
                <a:endParaRPr/>
              </a:p>
            </p:txBody>
          </p:sp>
          <p:sp>
            <p:nvSpPr>
              <p:cNvPr id="39" name="Rounded Rectangle 8">
                <a:extLst>
                  <a:ext uri="{FF2B5EF4-FFF2-40B4-BE49-F238E27FC236}">
                    <a16:creationId xmlns:a16="http://schemas.microsoft.com/office/drawing/2014/main" id="{FEF29BAD-9772-A979-D74C-779DA0DB7E24}"/>
                  </a:ext>
                </a:extLst>
              </p:cNvPr>
              <p:cNvSpPr/>
              <p:nvPr/>
            </p:nvSpPr>
            <p:spPr>
              <a:xfrm>
                <a:off x="2914650" y="4114800"/>
                <a:ext cx="114300" cy="114300"/>
              </a:xfrm>
              <a:custGeom>
                <a:avLst/>
                <a:gdLst/>
                <a:ahLst/>
                <a:cxnLst/>
                <a:rect l="0" t="0" r="0" b="0"/>
                <a:pathLst>
                  <a:path w="114300" h="114300">
                    <a:moveTo>
                      <a:pt x="0" y="57150"/>
                    </a:moveTo>
                    <a:cubicBezTo>
                      <a:pt x="0" y="25586"/>
                      <a:pt x="25586" y="0"/>
                      <a:pt x="57150" y="0"/>
                    </a:cubicBezTo>
                    <a:cubicBezTo>
                      <a:pt x="88713" y="0"/>
                      <a:pt x="114300" y="25586"/>
                      <a:pt x="114300" y="57150"/>
                    </a:cubicBezTo>
                    <a:cubicBezTo>
                      <a:pt x="114300" y="88713"/>
                      <a:pt x="88713" y="114300"/>
                      <a:pt x="57150" y="114300"/>
                    </a:cubicBezTo>
                    <a:cubicBezTo>
                      <a:pt x="25586" y="114300"/>
                      <a:pt x="0" y="88713"/>
                      <a:pt x="0" y="57150"/>
                    </a:cubicBezTo>
                  </a:path>
                </a:pathLst>
              </a:custGeom>
              <a:noFill/>
              <a:ln w="14287">
                <a:solidFill>
                  <a:srgbClr val="2C2C2C"/>
                </a:solidFill>
              </a:ln>
            </p:spPr>
            <p:txBody>
              <a:bodyPr rtlCol="0" anchor="ctr"/>
              <a:lstStyle/>
              <a:p>
                <a:pPr algn="ctr"/>
                <a:endParaRPr/>
              </a:p>
            </p:txBody>
          </p:sp>
        </p:grpSp>
        <p:grpSp>
          <p:nvGrpSpPr>
            <p:cNvPr id="7" name="Group 6">
              <a:extLst>
                <a:ext uri="{FF2B5EF4-FFF2-40B4-BE49-F238E27FC236}">
                  <a16:creationId xmlns:a16="http://schemas.microsoft.com/office/drawing/2014/main" id="{523A48BE-4331-FCA2-39EC-D108AE35E14F}"/>
                </a:ext>
              </a:extLst>
            </p:cNvPr>
            <p:cNvGrpSpPr/>
            <p:nvPr/>
          </p:nvGrpSpPr>
          <p:grpSpPr>
            <a:xfrm>
              <a:off x="7535767" y="4668205"/>
              <a:ext cx="1706081" cy="790370"/>
              <a:chOff x="4743450" y="3829050"/>
              <a:chExt cx="1085850" cy="685800"/>
            </a:xfrm>
          </p:grpSpPr>
          <p:sp>
            <p:nvSpPr>
              <p:cNvPr id="32" name="Rounded Rectangle 10">
                <a:extLst>
                  <a:ext uri="{FF2B5EF4-FFF2-40B4-BE49-F238E27FC236}">
                    <a16:creationId xmlns:a16="http://schemas.microsoft.com/office/drawing/2014/main" id="{DCA03A82-44C8-8C4D-7C0A-2E05CE9C87ED}"/>
                  </a:ext>
                </a:extLst>
              </p:cNvPr>
              <p:cNvSpPr/>
              <p:nvPr/>
            </p:nvSpPr>
            <p:spPr>
              <a:xfrm>
                <a:off x="5029200" y="3829050"/>
                <a:ext cx="800100" cy="685800"/>
              </a:xfrm>
              <a:custGeom>
                <a:avLst/>
                <a:gdLst/>
                <a:ahLst/>
                <a:cxnLst/>
                <a:rect l="0" t="0" r="0" b="0"/>
                <a:pathLst>
                  <a:path w="800100" h="685800">
                    <a:moveTo>
                      <a:pt x="457200" y="0"/>
                    </a:moveTo>
                    <a:cubicBezTo>
                      <a:pt x="646578" y="0"/>
                      <a:pt x="800100" y="153521"/>
                      <a:pt x="800100" y="342900"/>
                    </a:cubicBezTo>
                    <a:cubicBezTo>
                      <a:pt x="800100" y="532278"/>
                      <a:pt x="646578" y="685800"/>
                      <a:pt x="457200" y="685800"/>
                    </a:cubicBezTo>
                    <a:cubicBezTo>
                      <a:pt x="287293" y="685800"/>
                      <a:pt x="146248" y="562225"/>
                      <a:pt x="119040" y="400050"/>
                    </a:cubicBezTo>
                    <a:lnTo>
                      <a:pt x="0" y="342900"/>
                    </a:lnTo>
                    <a:lnTo>
                      <a:pt x="119040" y="285750"/>
                    </a:lnTo>
                    <a:cubicBezTo>
                      <a:pt x="146248" y="123574"/>
                      <a:pt x="287293" y="0"/>
                      <a:pt x="457200" y="0"/>
                    </a:cubicBezTo>
                    <a:close/>
                  </a:path>
                </a:pathLst>
              </a:custGeom>
              <a:solidFill>
                <a:srgbClr val="4F91FC"/>
              </a:solidFill>
              <a:ln>
                <a:noFill/>
              </a:ln>
            </p:spPr>
            <p:txBody>
              <a:bodyPr rtlCol="0" anchor="ctr"/>
              <a:lstStyle/>
              <a:p>
                <a:pPr algn="ctr"/>
                <a:endParaRPr dirty="0"/>
              </a:p>
            </p:txBody>
          </p:sp>
          <p:sp>
            <p:nvSpPr>
              <p:cNvPr id="33" name="Rounded Rectangle 11">
                <a:extLst>
                  <a:ext uri="{FF2B5EF4-FFF2-40B4-BE49-F238E27FC236}">
                    <a16:creationId xmlns:a16="http://schemas.microsoft.com/office/drawing/2014/main" id="{D03CB2D1-ACF5-245E-9A46-F71511CE6CEE}"/>
                  </a:ext>
                </a:extLst>
              </p:cNvPr>
              <p:cNvSpPr/>
              <p:nvPr/>
            </p:nvSpPr>
            <p:spPr>
              <a:xfrm>
                <a:off x="4743450" y="4105275"/>
                <a:ext cx="114300" cy="114300"/>
              </a:xfrm>
              <a:custGeom>
                <a:avLst/>
                <a:gdLst/>
                <a:ahLst/>
                <a:cxnLst/>
                <a:rect l="0" t="0" r="0" b="0"/>
                <a:pathLst>
                  <a:path w="114300" h="114300">
                    <a:moveTo>
                      <a:pt x="0" y="57150"/>
                    </a:moveTo>
                    <a:cubicBezTo>
                      <a:pt x="0" y="25586"/>
                      <a:pt x="25586" y="0"/>
                      <a:pt x="57150" y="0"/>
                    </a:cubicBezTo>
                    <a:cubicBezTo>
                      <a:pt x="88713" y="0"/>
                      <a:pt x="114300" y="25586"/>
                      <a:pt x="114300" y="57150"/>
                    </a:cubicBezTo>
                    <a:cubicBezTo>
                      <a:pt x="114300" y="88713"/>
                      <a:pt x="88713" y="114300"/>
                      <a:pt x="57150" y="114300"/>
                    </a:cubicBezTo>
                    <a:cubicBezTo>
                      <a:pt x="25586" y="114300"/>
                      <a:pt x="0" y="88713"/>
                      <a:pt x="0" y="57150"/>
                    </a:cubicBezTo>
                  </a:path>
                </a:pathLst>
              </a:custGeom>
              <a:solidFill>
                <a:srgbClr val="4F91FC"/>
              </a:solidFill>
              <a:ln>
                <a:noFill/>
              </a:ln>
            </p:spPr>
            <p:txBody>
              <a:bodyPr rtlCol="0" anchor="ctr"/>
              <a:lstStyle/>
              <a:p>
                <a:pPr algn="ctr"/>
                <a:endParaRPr/>
              </a:p>
            </p:txBody>
          </p:sp>
          <p:sp>
            <p:nvSpPr>
              <p:cNvPr id="34" name="Rounded Rectangle 12">
                <a:extLst>
                  <a:ext uri="{FF2B5EF4-FFF2-40B4-BE49-F238E27FC236}">
                    <a16:creationId xmlns:a16="http://schemas.microsoft.com/office/drawing/2014/main" id="{CD6272AA-5126-6943-AB1F-B8C00F185EB0}"/>
                  </a:ext>
                </a:extLst>
              </p:cNvPr>
              <p:cNvSpPr/>
              <p:nvPr/>
            </p:nvSpPr>
            <p:spPr>
              <a:xfrm>
                <a:off x="5029200" y="3829050"/>
                <a:ext cx="800100" cy="685800"/>
              </a:xfrm>
              <a:custGeom>
                <a:avLst/>
                <a:gdLst/>
                <a:ahLst/>
                <a:cxnLst/>
                <a:rect l="0" t="0" r="0" b="0"/>
                <a:pathLst>
                  <a:path w="800100" h="685800">
                    <a:moveTo>
                      <a:pt x="457200" y="0"/>
                    </a:moveTo>
                    <a:cubicBezTo>
                      <a:pt x="646578" y="0"/>
                      <a:pt x="800100" y="153521"/>
                      <a:pt x="800100" y="342900"/>
                    </a:cubicBezTo>
                    <a:cubicBezTo>
                      <a:pt x="800100" y="532278"/>
                      <a:pt x="646578" y="685800"/>
                      <a:pt x="457200" y="685800"/>
                    </a:cubicBezTo>
                    <a:cubicBezTo>
                      <a:pt x="287293" y="685800"/>
                      <a:pt x="146248" y="562225"/>
                      <a:pt x="119040" y="400050"/>
                    </a:cubicBezTo>
                    <a:lnTo>
                      <a:pt x="0" y="342900"/>
                    </a:lnTo>
                    <a:lnTo>
                      <a:pt x="119040" y="285750"/>
                    </a:lnTo>
                    <a:cubicBezTo>
                      <a:pt x="146248" y="123574"/>
                      <a:pt x="287293" y="0"/>
                      <a:pt x="457200" y="0"/>
                    </a:cubicBezTo>
                    <a:close/>
                  </a:path>
                </a:pathLst>
              </a:custGeom>
              <a:noFill/>
              <a:ln w="14287">
                <a:solidFill>
                  <a:srgbClr val="2C2C2C"/>
                </a:solidFill>
              </a:ln>
            </p:spPr>
            <p:txBody>
              <a:bodyPr rtlCol="0" anchor="ctr"/>
              <a:lstStyle/>
              <a:p>
                <a:pPr algn="ctr"/>
                <a:endParaRPr/>
              </a:p>
            </p:txBody>
          </p:sp>
          <p:sp>
            <p:nvSpPr>
              <p:cNvPr id="35" name="Rounded Rectangle 13">
                <a:extLst>
                  <a:ext uri="{FF2B5EF4-FFF2-40B4-BE49-F238E27FC236}">
                    <a16:creationId xmlns:a16="http://schemas.microsoft.com/office/drawing/2014/main" id="{5C0CF47E-4A56-D856-50D4-B7F6651BFEAF}"/>
                  </a:ext>
                </a:extLst>
              </p:cNvPr>
              <p:cNvSpPr/>
              <p:nvPr/>
            </p:nvSpPr>
            <p:spPr>
              <a:xfrm>
                <a:off x="4743450" y="4105275"/>
                <a:ext cx="114300" cy="114300"/>
              </a:xfrm>
              <a:custGeom>
                <a:avLst/>
                <a:gdLst/>
                <a:ahLst/>
                <a:cxnLst/>
                <a:rect l="0" t="0" r="0" b="0"/>
                <a:pathLst>
                  <a:path w="114300" h="114300">
                    <a:moveTo>
                      <a:pt x="0" y="57150"/>
                    </a:moveTo>
                    <a:cubicBezTo>
                      <a:pt x="0" y="25586"/>
                      <a:pt x="25586" y="0"/>
                      <a:pt x="57150" y="0"/>
                    </a:cubicBezTo>
                    <a:cubicBezTo>
                      <a:pt x="88713" y="0"/>
                      <a:pt x="114300" y="25586"/>
                      <a:pt x="114300" y="57150"/>
                    </a:cubicBezTo>
                    <a:cubicBezTo>
                      <a:pt x="114300" y="88713"/>
                      <a:pt x="88713" y="114300"/>
                      <a:pt x="57150" y="114300"/>
                    </a:cubicBezTo>
                    <a:cubicBezTo>
                      <a:pt x="25586" y="114300"/>
                      <a:pt x="0" y="88713"/>
                      <a:pt x="0" y="57150"/>
                    </a:cubicBezTo>
                  </a:path>
                </a:pathLst>
              </a:custGeom>
              <a:noFill/>
              <a:ln w="14287">
                <a:solidFill>
                  <a:srgbClr val="2C2C2C"/>
                </a:solidFill>
              </a:ln>
            </p:spPr>
            <p:txBody>
              <a:bodyPr rtlCol="0" anchor="ctr"/>
              <a:lstStyle/>
              <a:p>
                <a:pPr algn="ctr"/>
                <a:endParaRPr/>
              </a:p>
            </p:txBody>
          </p:sp>
        </p:grpSp>
        <p:grpSp>
          <p:nvGrpSpPr>
            <p:cNvPr id="8" name="Group 7">
              <a:extLst>
                <a:ext uri="{FF2B5EF4-FFF2-40B4-BE49-F238E27FC236}">
                  <a16:creationId xmlns:a16="http://schemas.microsoft.com/office/drawing/2014/main" id="{EBEB2DEC-26B6-3585-FE38-5D3E2505E45F}"/>
                </a:ext>
              </a:extLst>
            </p:cNvPr>
            <p:cNvGrpSpPr/>
            <p:nvPr/>
          </p:nvGrpSpPr>
          <p:grpSpPr>
            <a:xfrm>
              <a:off x="4316436" y="3015167"/>
              <a:ext cx="1250158" cy="1208068"/>
              <a:chOff x="2694479" y="2394717"/>
              <a:chExt cx="795674" cy="1048234"/>
            </a:xfrm>
          </p:grpSpPr>
          <p:sp>
            <p:nvSpPr>
              <p:cNvPr id="28" name="Rounded Rectangle 15">
                <a:extLst>
                  <a:ext uri="{FF2B5EF4-FFF2-40B4-BE49-F238E27FC236}">
                    <a16:creationId xmlns:a16="http://schemas.microsoft.com/office/drawing/2014/main" id="{AE3B6B06-D933-F920-D1DE-66CD0AC867E3}"/>
                  </a:ext>
                </a:extLst>
              </p:cNvPr>
              <p:cNvSpPr/>
              <p:nvPr/>
            </p:nvSpPr>
            <p:spPr>
              <a:xfrm>
                <a:off x="2694479" y="2394717"/>
                <a:ext cx="773562" cy="787595"/>
              </a:xfrm>
              <a:custGeom>
                <a:avLst/>
                <a:gdLst/>
                <a:ahLst/>
                <a:cxnLst/>
                <a:rect l="0" t="0" r="0" b="0"/>
                <a:pathLst>
                  <a:path w="773562" h="787595">
                    <a:moveTo>
                      <a:pt x="94688" y="563098"/>
                    </a:moveTo>
                    <a:cubicBezTo>
                      <a:pt x="0" y="399092"/>
                      <a:pt x="56192" y="189377"/>
                      <a:pt x="220198" y="94688"/>
                    </a:cubicBezTo>
                    <a:cubicBezTo>
                      <a:pt x="384206" y="0"/>
                      <a:pt x="593919" y="56192"/>
                      <a:pt x="688608" y="220198"/>
                    </a:cubicBezTo>
                    <a:cubicBezTo>
                      <a:pt x="773562" y="367343"/>
                      <a:pt x="737065" y="551278"/>
                      <a:pt x="610221" y="655928"/>
                    </a:cubicBezTo>
                    <a:lnTo>
                      <a:pt x="620248" y="787595"/>
                    </a:lnTo>
                    <a:lnTo>
                      <a:pt x="511235" y="713078"/>
                    </a:lnTo>
                    <a:cubicBezTo>
                      <a:pt x="357183" y="770602"/>
                      <a:pt x="179642" y="710243"/>
                      <a:pt x="94688" y="563098"/>
                    </a:cubicBezTo>
                    <a:close/>
                  </a:path>
                </a:pathLst>
              </a:custGeom>
              <a:solidFill>
                <a:srgbClr val="43DD93"/>
              </a:solidFill>
              <a:ln>
                <a:noFill/>
              </a:ln>
            </p:spPr>
            <p:txBody>
              <a:bodyPr rtlCol="0" anchor="ctr"/>
              <a:lstStyle/>
              <a:p>
                <a:pPr algn="ctr"/>
                <a:endParaRPr/>
              </a:p>
            </p:txBody>
          </p:sp>
          <p:sp>
            <p:nvSpPr>
              <p:cNvPr id="29" name="Rounded Rectangle 16">
                <a:extLst>
                  <a:ext uri="{FF2B5EF4-FFF2-40B4-BE49-F238E27FC236}">
                    <a16:creationId xmlns:a16="http://schemas.microsoft.com/office/drawing/2014/main" id="{03A5133F-68DF-AB3E-A142-61914435A40F}"/>
                  </a:ext>
                </a:extLst>
              </p:cNvPr>
              <p:cNvSpPr/>
              <p:nvPr/>
            </p:nvSpPr>
            <p:spPr>
              <a:xfrm>
                <a:off x="3359604" y="3312402"/>
                <a:ext cx="130549" cy="130549"/>
              </a:xfrm>
              <a:custGeom>
                <a:avLst/>
                <a:gdLst/>
                <a:ahLst/>
                <a:cxnLst/>
                <a:rect l="0" t="0" r="0" b="0"/>
                <a:pathLst>
                  <a:path w="130549" h="130549">
                    <a:moveTo>
                      <a:pt x="36699" y="15781"/>
                    </a:moveTo>
                    <a:cubicBezTo>
                      <a:pt x="64034" y="0"/>
                      <a:pt x="98986" y="9364"/>
                      <a:pt x="114768" y="36699"/>
                    </a:cubicBezTo>
                    <a:cubicBezTo>
                      <a:pt x="130549" y="64034"/>
                      <a:pt x="121184" y="98986"/>
                      <a:pt x="93849" y="114768"/>
                    </a:cubicBezTo>
                    <a:cubicBezTo>
                      <a:pt x="66514" y="130549"/>
                      <a:pt x="31562" y="121184"/>
                      <a:pt x="15781" y="93849"/>
                    </a:cubicBezTo>
                    <a:cubicBezTo>
                      <a:pt x="0" y="66514"/>
                      <a:pt x="9364" y="31562"/>
                      <a:pt x="36699" y="15781"/>
                    </a:cubicBezTo>
                    <a:close/>
                  </a:path>
                </a:pathLst>
              </a:custGeom>
              <a:solidFill>
                <a:srgbClr val="43DD93"/>
              </a:solidFill>
              <a:ln>
                <a:noFill/>
              </a:ln>
            </p:spPr>
            <p:txBody>
              <a:bodyPr rtlCol="0" anchor="ctr"/>
              <a:lstStyle/>
              <a:p>
                <a:pPr algn="ctr"/>
                <a:endParaRPr/>
              </a:p>
            </p:txBody>
          </p:sp>
          <p:sp>
            <p:nvSpPr>
              <p:cNvPr id="30" name="Rounded Rectangle 17">
                <a:extLst>
                  <a:ext uri="{FF2B5EF4-FFF2-40B4-BE49-F238E27FC236}">
                    <a16:creationId xmlns:a16="http://schemas.microsoft.com/office/drawing/2014/main" id="{8720D9D9-DBBE-EB68-7238-6F33ECC54167}"/>
                  </a:ext>
                </a:extLst>
              </p:cNvPr>
              <p:cNvSpPr/>
              <p:nvPr/>
            </p:nvSpPr>
            <p:spPr>
              <a:xfrm>
                <a:off x="2694479" y="2394717"/>
                <a:ext cx="773562" cy="787595"/>
              </a:xfrm>
              <a:custGeom>
                <a:avLst/>
                <a:gdLst/>
                <a:ahLst/>
                <a:cxnLst/>
                <a:rect l="0" t="0" r="0" b="0"/>
                <a:pathLst>
                  <a:path w="773562" h="787595">
                    <a:moveTo>
                      <a:pt x="94688" y="563098"/>
                    </a:moveTo>
                    <a:cubicBezTo>
                      <a:pt x="0" y="399092"/>
                      <a:pt x="56192" y="189377"/>
                      <a:pt x="220198" y="94688"/>
                    </a:cubicBezTo>
                    <a:cubicBezTo>
                      <a:pt x="384206" y="0"/>
                      <a:pt x="593919" y="56192"/>
                      <a:pt x="688608" y="220198"/>
                    </a:cubicBezTo>
                    <a:cubicBezTo>
                      <a:pt x="773562" y="367343"/>
                      <a:pt x="737065" y="551278"/>
                      <a:pt x="610221" y="655928"/>
                    </a:cubicBezTo>
                    <a:lnTo>
                      <a:pt x="620248" y="787595"/>
                    </a:lnTo>
                    <a:lnTo>
                      <a:pt x="511235" y="713078"/>
                    </a:lnTo>
                    <a:cubicBezTo>
                      <a:pt x="357183" y="770602"/>
                      <a:pt x="179642" y="710243"/>
                      <a:pt x="94688" y="563098"/>
                    </a:cubicBezTo>
                    <a:close/>
                  </a:path>
                </a:pathLst>
              </a:custGeom>
              <a:noFill/>
              <a:ln w="14287">
                <a:solidFill>
                  <a:srgbClr val="2C2C2C"/>
                </a:solidFill>
              </a:ln>
            </p:spPr>
            <p:txBody>
              <a:bodyPr rtlCol="0" anchor="ctr"/>
              <a:lstStyle/>
              <a:p>
                <a:pPr algn="ctr"/>
                <a:endParaRPr/>
              </a:p>
            </p:txBody>
          </p:sp>
          <p:sp>
            <p:nvSpPr>
              <p:cNvPr id="31" name="Rounded Rectangle 18">
                <a:extLst>
                  <a:ext uri="{FF2B5EF4-FFF2-40B4-BE49-F238E27FC236}">
                    <a16:creationId xmlns:a16="http://schemas.microsoft.com/office/drawing/2014/main" id="{22BEAA31-3454-619D-6FF1-1570E7E11964}"/>
                  </a:ext>
                </a:extLst>
              </p:cNvPr>
              <p:cNvSpPr/>
              <p:nvPr/>
            </p:nvSpPr>
            <p:spPr>
              <a:xfrm>
                <a:off x="3359604" y="3312402"/>
                <a:ext cx="130549" cy="130549"/>
              </a:xfrm>
              <a:custGeom>
                <a:avLst/>
                <a:gdLst/>
                <a:ahLst/>
                <a:cxnLst/>
                <a:rect l="0" t="0" r="0" b="0"/>
                <a:pathLst>
                  <a:path w="130549" h="130549">
                    <a:moveTo>
                      <a:pt x="36699" y="15781"/>
                    </a:moveTo>
                    <a:cubicBezTo>
                      <a:pt x="64034" y="0"/>
                      <a:pt x="98986" y="9364"/>
                      <a:pt x="114768" y="36699"/>
                    </a:cubicBezTo>
                    <a:cubicBezTo>
                      <a:pt x="130549" y="64034"/>
                      <a:pt x="121184" y="98986"/>
                      <a:pt x="93849" y="114768"/>
                    </a:cubicBezTo>
                    <a:cubicBezTo>
                      <a:pt x="66514" y="130549"/>
                      <a:pt x="31562" y="121184"/>
                      <a:pt x="15781" y="93849"/>
                    </a:cubicBezTo>
                    <a:cubicBezTo>
                      <a:pt x="0" y="66514"/>
                      <a:pt x="9364" y="31562"/>
                      <a:pt x="36699" y="15781"/>
                    </a:cubicBezTo>
                    <a:close/>
                  </a:path>
                </a:pathLst>
              </a:custGeom>
              <a:noFill/>
              <a:ln w="14287">
                <a:solidFill>
                  <a:srgbClr val="2C2C2C"/>
                </a:solidFill>
              </a:ln>
            </p:spPr>
            <p:txBody>
              <a:bodyPr rtlCol="0" anchor="ctr"/>
              <a:lstStyle/>
              <a:p>
                <a:pPr algn="ctr"/>
                <a:endParaRPr/>
              </a:p>
            </p:txBody>
          </p:sp>
        </p:grpSp>
        <p:grpSp>
          <p:nvGrpSpPr>
            <p:cNvPr id="10" name="Group 9">
              <a:extLst>
                <a:ext uri="{FF2B5EF4-FFF2-40B4-BE49-F238E27FC236}">
                  <a16:creationId xmlns:a16="http://schemas.microsoft.com/office/drawing/2014/main" id="{1EF35C16-9AAC-942E-BAD0-5A1F1C9E55D6}"/>
                </a:ext>
              </a:extLst>
            </p:cNvPr>
            <p:cNvGrpSpPr/>
            <p:nvPr/>
          </p:nvGrpSpPr>
          <p:grpSpPr>
            <a:xfrm>
              <a:off x="6798185" y="3014190"/>
              <a:ext cx="1263608" cy="1203524"/>
              <a:chOff x="4274010" y="2393870"/>
              <a:chExt cx="804234" cy="1044291"/>
            </a:xfrm>
          </p:grpSpPr>
          <p:sp>
            <p:nvSpPr>
              <p:cNvPr id="24" name="Rounded Rectangle 20">
                <a:extLst>
                  <a:ext uri="{FF2B5EF4-FFF2-40B4-BE49-F238E27FC236}">
                    <a16:creationId xmlns:a16="http://schemas.microsoft.com/office/drawing/2014/main" id="{87151F58-3C4E-4A11-A23C-B4498F6E134B}"/>
                  </a:ext>
                </a:extLst>
              </p:cNvPr>
              <p:cNvSpPr/>
              <p:nvPr/>
            </p:nvSpPr>
            <p:spPr>
              <a:xfrm>
                <a:off x="4304682" y="2393870"/>
                <a:ext cx="773562" cy="787595"/>
              </a:xfrm>
              <a:custGeom>
                <a:avLst/>
                <a:gdLst/>
                <a:ahLst/>
                <a:cxnLst/>
                <a:rect l="0" t="0" r="0" b="0"/>
                <a:pathLst>
                  <a:path w="773562" h="787595">
                    <a:moveTo>
                      <a:pt x="84953" y="220198"/>
                    </a:moveTo>
                    <a:cubicBezTo>
                      <a:pt x="179642" y="56192"/>
                      <a:pt x="389357" y="0"/>
                      <a:pt x="553363" y="94688"/>
                    </a:cubicBezTo>
                    <a:cubicBezTo>
                      <a:pt x="717369" y="189377"/>
                      <a:pt x="773562" y="399092"/>
                      <a:pt x="678873" y="563098"/>
                    </a:cubicBezTo>
                    <a:cubicBezTo>
                      <a:pt x="593919" y="710243"/>
                      <a:pt x="416379" y="770602"/>
                      <a:pt x="262327" y="713078"/>
                    </a:cubicBezTo>
                    <a:lnTo>
                      <a:pt x="153313" y="787595"/>
                    </a:lnTo>
                    <a:lnTo>
                      <a:pt x="163340" y="655928"/>
                    </a:lnTo>
                    <a:cubicBezTo>
                      <a:pt x="36496" y="551278"/>
                      <a:pt x="0" y="367343"/>
                      <a:pt x="84953" y="220198"/>
                    </a:cubicBezTo>
                    <a:close/>
                  </a:path>
                </a:pathLst>
              </a:custGeom>
              <a:solidFill>
                <a:srgbClr val="1AC3FB"/>
              </a:solidFill>
              <a:ln>
                <a:noFill/>
              </a:ln>
            </p:spPr>
            <p:txBody>
              <a:bodyPr rtlCol="0" anchor="ctr"/>
              <a:lstStyle/>
              <a:p>
                <a:pPr algn="ctr"/>
                <a:endParaRPr/>
              </a:p>
            </p:txBody>
          </p:sp>
          <p:sp>
            <p:nvSpPr>
              <p:cNvPr id="25" name="Rounded Rectangle 21">
                <a:extLst>
                  <a:ext uri="{FF2B5EF4-FFF2-40B4-BE49-F238E27FC236}">
                    <a16:creationId xmlns:a16="http://schemas.microsoft.com/office/drawing/2014/main" id="{55327BF8-B649-77EE-208F-C6D79A876322}"/>
                  </a:ext>
                </a:extLst>
              </p:cNvPr>
              <p:cNvSpPr/>
              <p:nvPr/>
            </p:nvSpPr>
            <p:spPr>
              <a:xfrm>
                <a:off x="4274010" y="3307612"/>
                <a:ext cx="130549" cy="130549"/>
              </a:xfrm>
              <a:custGeom>
                <a:avLst/>
                <a:gdLst/>
                <a:ahLst/>
                <a:cxnLst/>
                <a:rect l="0" t="0" r="0" b="0"/>
                <a:pathLst>
                  <a:path w="130549" h="130549">
                    <a:moveTo>
                      <a:pt x="93849" y="15781"/>
                    </a:moveTo>
                    <a:cubicBezTo>
                      <a:pt x="121184" y="31562"/>
                      <a:pt x="130549" y="66514"/>
                      <a:pt x="114768" y="93849"/>
                    </a:cubicBezTo>
                    <a:cubicBezTo>
                      <a:pt x="98986" y="121184"/>
                      <a:pt x="64034" y="130549"/>
                      <a:pt x="36699" y="114768"/>
                    </a:cubicBezTo>
                    <a:cubicBezTo>
                      <a:pt x="9364" y="98986"/>
                      <a:pt x="0" y="64034"/>
                      <a:pt x="15781" y="36699"/>
                    </a:cubicBezTo>
                    <a:cubicBezTo>
                      <a:pt x="31562" y="9364"/>
                      <a:pt x="66514" y="0"/>
                      <a:pt x="93849" y="15781"/>
                    </a:cubicBezTo>
                    <a:close/>
                  </a:path>
                </a:pathLst>
              </a:custGeom>
              <a:solidFill>
                <a:srgbClr val="1AC3FB"/>
              </a:solidFill>
              <a:ln>
                <a:noFill/>
              </a:ln>
            </p:spPr>
            <p:txBody>
              <a:bodyPr rtlCol="0" anchor="ctr"/>
              <a:lstStyle/>
              <a:p>
                <a:pPr algn="ctr"/>
                <a:endParaRPr/>
              </a:p>
            </p:txBody>
          </p:sp>
          <p:sp>
            <p:nvSpPr>
              <p:cNvPr id="26" name="Rounded Rectangle 22">
                <a:extLst>
                  <a:ext uri="{FF2B5EF4-FFF2-40B4-BE49-F238E27FC236}">
                    <a16:creationId xmlns:a16="http://schemas.microsoft.com/office/drawing/2014/main" id="{AE212E80-5575-B363-918D-E0D2F460D1B0}"/>
                  </a:ext>
                </a:extLst>
              </p:cNvPr>
              <p:cNvSpPr/>
              <p:nvPr/>
            </p:nvSpPr>
            <p:spPr>
              <a:xfrm>
                <a:off x="4304682" y="2393870"/>
                <a:ext cx="773562" cy="787595"/>
              </a:xfrm>
              <a:custGeom>
                <a:avLst/>
                <a:gdLst/>
                <a:ahLst/>
                <a:cxnLst/>
                <a:rect l="0" t="0" r="0" b="0"/>
                <a:pathLst>
                  <a:path w="773562" h="787595">
                    <a:moveTo>
                      <a:pt x="84953" y="220198"/>
                    </a:moveTo>
                    <a:cubicBezTo>
                      <a:pt x="179642" y="56192"/>
                      <a:pt x="389357" y="0"/>
                      <a:pt x="553363" y="94688"/>
                    </a:cubicBezTo>
                    <a:cubicBezTo>
                      <a:pt x="717369" y="189377"/>
                      <a:pt x="773562" y="399092"/>
                      <a:pt x="678873" y="563098"/>
                    </a:cubicBezTo>
                    <a:cubicBezTo>
                      <a:pt x="593919" y="710243"/>
                      <a:pt x="416379" y="770602"/>
                      <a:pt x="262327" y="713078"/>
                    </a:cubicBezTo>
                    <a:lnTo>
                      <a:pt x="153313" y="787595"/>
                    </a:lnTo>
                    <a:lnTo>
                      <a:pt x="163340" y="655928"/>
                    </a:lnTo>
                    <a:cubicBezTo>
                      <a:pt x="36496" y="551278"/>
                      <a:pt x="0" y="367343"/>
                      <a:pt x="84953" y="220198"/>
                    </a:cubicBezTo>
                    <a:close/>
                  </a:path>
                </a:pathLst>
              </a:custGeom>
              <a:noFill/>
              <a:ln w="14287">
                <a:solidFill>
                  <a:srgbClr val="2C2C2C"/>
                </a:solidFill>
              </a:ln>
            </p:spPr>
            <p:txBody>
              <a:bodyPr rtlCol="0" anchor="ctr"/>
              <a:lstStyle/>
              <a:p>
                <a:pPr algn="ctr"/>
                <a:endParaRPr/>
              </a:p>
            </p:txBody>
          </p:sp>
          <p:sp>
            <p:nvSpPr>
              <p:cNvPr id="27" name="Rounded Rectangle 23">
                <a:extLst>
                  <a:ext uri="{FF2B5EF4-FFF2-40B4-BE49-F238E27FC236}">
                    <a16:creationId xmlns:a16="http://schemas.microsoft.com/office/drawing/2014/main" id="{B142178A-BCEC-7BED-B683-8582EF2A0D0B}"/>
                  </a:ext>
                </a:extLst>
              </p:cNvPr>
              <p:cNvSpPr/>
              <p:nvPr/>
            </p:nvSpPr>
            <p:spPr>
              <a:xfrm>
                <a:off x="4274010" y="3307612"/>
                <a:ext cx="130549" cy="130549"/>
              </a:xfrm>
              <a:custGeom>
                <a:avLst/>
                <a:gdLst/>
                <a:ahLst/>
                <a:cxnLst/>
                <a:rect l="0" t="0" r="0" b="0"/>
                <a:pathLst>
                  <a:path w="130549" h="130549">
                    <a:moveTo>
                      <a:pt x="93849" y="15781"/>
                    </a:moveTo>
                    <a:cubicBezTo>
                      <a:pt x="121184" y="31562"/>
                      <a:pt x="130549" y="66514"/>
                      <a:pt x="114768" y="93849"/>
                    </a:cubicBezTo>
                    <a:cubicBezTo>
                      <a:pt x="98986" y="121184"/>
                      <a:pt x="64034" y="130549"/>
                      <a:pt x="36699" y="114768"/>
                    </a:cubicBezTo>
                    <a:cubicBezTo>
                      <a:pt x="9364" y="98986"/>
                      <a:pt x="0" y="64034"/>
                      <a:pt x="15781" y="36699"/>
                    </a:cubicBezTo>
                    <a:cubicBezTo>
                      <a:pt x="31562" y="9364"/>
                      <a:pt x="66514" y="0"/>
                      <a:pt x="93849" y="15781"/>
                    </a:cubicBezTo>
                    <a:close/>
                  </a:path>
                </a:pathLst>
              </a:custGeom>
              <a:noFill/>
              <a:ln w="14287">
                <a:solidFill>
                  <a:srgbClr val="2C2C2C"/>
                </a:solidFill>
              </a:ln>
            </p:spPr>
            <p:txBody>
              <a:bodyPr rtlCol="0" anchor="ctr"/>
              <a:lstStyle/>
              <a:p>
                <a:pPr algn="ctr"/>
                <a:endParaRPr/>
              </a:p>
            </p:txBody>
          </p:sp>
        </p:grpSp>
        <p:sp>
          <p:nvSpPr>
            <p:cNvPr id="12" name="TextBox 11">
              <a:extLst>
                <a:ext uri="{FF2B5EF4-FFF2-40B4-BE49-F238E27FC236}">
                  <a16:creationId xmlns:a16="http://schemas.microsoft.com/office/drawing/2014/main" id="{C835569B-545D-D365-E174-E9C40F359BC1}"/>
                </a:ext>
              </a:extLst>
            </p:cNvPr>
            <p:cNvSpPr txBox="1"/>
            <p:nvPr/>
          </p:nvSpPr>
          <p:spPr>
            <a:xfrm>
              <a:off x="3248416" y="1331087"/>
              <a:ext cx="1706081" cy="968203"/>
            </a:xfrm>
            <a:prstGeom prst="rect">
              <a:avLst/>
            </a:prstGeom>
            <a:noFill/>
            <a:ln>
              <a:noFill/>
            </a:ln>
          </p:spPr>
          <p:txBody>
            <a:bodyPr wrap="none" lIns="0" tIns="0" rIns="0" bIns="0" anchor="t">
              <a:spAutoFit/>
            </a:bodyPr>
            <a:lstStyle/>
            <a:p>
              <a:pPr algn="ctr"/>
              <a:r>
                <a:rPr sz="1500" b="1" dirty="0">
                  <a:solidFill>
                    <a:srgbClr val="43DD93"/>
                  </a:solidFill>
                  <a:latin typeface="Roboto"/>
                </a:rPr>
                <a:t>Balanced
Workload
Distribution</a:t>
              </a:r>
            </a:p>
          </p:txBody>
        </p:sp>
        <p:sp>
          <p:nvSpPr>
            <p:cNvPr id="13" name="TextBox 12">
              <a:extLst>
                <a:ext uri="{FF2B5EF4-FFF2-40B4-BE49-F238E27FC236}">
                  <a16:creationId xmlns:a16="http://schemas.microsoft.com/office/drawing/2014/main" id="{ECE349E6-94AB-10E9-2E5A-700FF85ABBCA}"/>
                </a:ext>
              </a:extLst>
            </p:cNvPr>
            <p:cNvSpPr txBox="1"/>
            <p:nvPr/>
          </p:nvSpPr>
          <p:spPr>
            <a:xfrm>
              <a:off x="7317868" y="1858000"/>
              <a:ext cx="2177497" cy="645469"/>
            </a:xfrm>
            <a:prstGeom prst="rect">
              <a:avLst/>
            </a:prstGeom>
            <a:noFill/>
            <a:ln>
              <a:noFill/>
            </a:ln>
          </p:spPr>
          <p:txBody>
            <a:bodyPr wrap="none" lIns="0" tIns="0" rIns="0" bIns="0" anchor="t">
              <a:spAutoFit/>
            </a:bodyPr>
            <a:lstStyle/>
            <a:p>
              <a:pPr algn="ctr"/>
              <a:r>
                <a:rPr sz="1500" b="1">
                  <a:solidFill>
                    <a:srgbClr val="1AC3FB"/>
                  </a:solidFill>
                  <a:latin typeface="Roboto"/>
                </a:rPr>
                <a:t>Rotating Shifts
and Call Caps</a:t>
              </a:r>
            </a:p>
          </p:txBody>
        </p:sp>
        <p:sp>
          <p:nvSpPr>
            <p:cNvPr id="14" name="TextBox 13">
              <a:extLst>
                <a:ext uri="{FF2B5EF4-FFF2-40B4-BE49-F238E27FC236}">
                  <a16:creationId xmlns:a16="http://schemas.microsoft.com/office/drawing/2014/main" id="{2C4903BA-C6A3-F19D-3F0E-69534AA8D247}"/>
                </a:ext>
              </a:extLst>
            </p:cNvPr>
            <p:cNvSpPr txBox="1"/>
            <p:nvPr/>
          </p:nvSpPr>
          <p:spPr>
            <a:xfrm>
              <a:off x="3096813" y="2096971"/>
              <a:ext cx="1997910" cy="691574"/>
            </a:xfrm>
            <a:prstGeom prst="rect">
              <a:avLst/>
            </a:prstGeom>
            <a:noFill/>
            <a:ln>
              <a:noFill/>
            </a:ln>
          </p:spPr>
          <p:txBody>
            <a:bodyPr wrap="none" lIns="0" tIns="0" rIns="0" bIns="0" anchor="t">
              <a:spAutoFit/>
            </a:bodyPr>
            <a:lstStyle/>
            <a:p>
              <a:pPr algn="ctr"/>
              <a:r>
                <a:rPr sz="1100" b="0" dirty="0">
                  <a:solidFill>
                    <a:srgbClr val="DFFFF0"/>
                  </a:solidFill>
                  <a:latin typeface="Roboto"/>
                </a:rPr>
                <a:t>Prevents burnout
and maintains
consistency</a:t>
              </a:r>
            </a:p>
          </p:txBody>
        </p:sp>
        <p:sp>
          <p:nvSpPr>
            <p:cNvPr id="15" name="TextBox 14">
              <a:extLst>
                <a:ext uri="{FF2B5EF4-FFF2-40B4-BE49-F238E27FC236}">
                  <a16:creationId xmlns:a16="http://schemas.microsoft.com/office/drawing/2014/main" id="{3E8838BF-B623-0BEF-D87E-4520C6C9ADB1}"/>
                </a:ext>
              </a:extLst>
            </p:cNvPr>
            <p:cNvSpPr txBox="1"/>
            <p:nvPr/>
          </p:nvSpPr>
          <p:spPr>
            <a:xfrm>
              <a:off x="7287427" y="2411264"/>
              <a:ext cx="2401981" cy="461049"/>
            </a:xfrm>
            <a:prstGeom prst="rect">
              <a:avLst/>
            </a:prstGeom>
            <a:noFill/>
            <a:ln>
              <a:noFill/>
            </a:ln>
          </p:spPr>
          <p:txBody>
            <a:bodyPr wrap="none" lIns="0" tIns="0" rIns="0" bIns="0" anchor="t">
              <a:spAutoFit/>
            </a:bodyPr>
            <a:lstStyle/>
            <a:p>
              <a:pPr algn="ctr"/>
              <a:r>
                <a:rPr sz="1100" b="0" dirty="0">
                  <a:solidFill>
                    <a:srgbClr val="E5F8FF"/>
                  </a:solidFill>
                  <a:latin typeface="Roboto"/>
                </a:rPr>
                <a:t>Distributes workload
evenly</a:t>
              </a:r>
            </a:p>
          </p:txBody>
        </p:sp>
        <p:sp>
          <p:nvSpPr>
            <p:cNvPr id="16" name="TextBox 15">
              <a:extLst>
                <a:ext uri="{FF2B5EF4-FFF2-40B4-BE49-F238E27FC236}">
                  <a16:creationId xmlns:a16="http://schemas.microsoft.com/office/drawing/2014/main" id="{C9133E33-2941-11A2-2BD8-61EEEF9EEDF2}"/>
                </a:ext>
              </a:extLst>
            </p:cNvPr>
            <p:cNvSpPr txBox="1"/>
            <p:nvPr/>
          </p:nvSpPr>
          <p:spPr>
            <a:xfrm>
              <a:off x="4802894" y="3317990"/>
              <a:ext cx="291829" cy="461049"/>
            </a:xfrm>
            <a:prstGeom prst="rect">
              <a:avLst/>
            </a:prstGeom>
            <a:noFill/>
            <a:ln>
              <a:noFill/>
            </a:ln>
          </p:spPr>
          <p:txBody>
            <a:bodyPr wrap="none" lIns="0" tIns="0" rIns="0" bIns="0" anchor="t">
              <a:spAutoFit/>
            </a:bodyPr>
            <a:lstStyle/>
            <a:p>
              <a:pPr algn="ctr"/>
              <a:r>
                <a:rPr sz="2200" b="1">
                  <a:solidFill>
                    <a:srgbClr val="2C2C2C"/>
                  </a:solidFill>
                  <a:latin typeface="Roboto"/>
                </a:rPr>
                <a:t>2</a:t>
              </a:r>
            </a:p>
          </p:txBody>
        </p:sp>
        <p:sp>
          <p:nvSpPr>
            <p:cNvPr id="17" name="TextBox 16">
              <a:extLst>
                <a:ext uri="{FF2B5EF4-FFF2-40B4-BE49-F238E27FC236}">
                  <a16:creationId xmlns:a16="http://schemas.microsoft.com/office/drawing/2014/main" id="{CAA11A64-0C9C-E3B3-FE28-7563EA35EDCF}"/>
                </a:ext>
              </a:extLst>
            </p:cNvPr>
            <p:cNvSpPr txBox="1"/>
            <p:nvPr/>
          </p:nvSpPr>
          <p:spPr>
            <a:xfrm>
              <a:off x="7317118" y="3317990"/>
              <a:ext cx="291829" cy="461049"/>
            </a:xfrm>
            <a:prstGeom prst="rect">
              <a:avLst/>
            </a:prstGeom>
            <a:noFill/>
            <a:ln>
              <a:noFill/>
            </a:ln>
          </p:spPr>
          <p:txBody>
            <a:bodyPr wrap="none" lIns="0" tIns="0" rIns="0" bIns="0" anchor="t">
              <a:spAutoFit/>
            </a:bodyPr>
            <a:lstStyle/>
            <a:p>
              <a:pPr algn="ctr"/>
              <a:r>
                <a:rPr sz="2200" b="1">
                  <a:solidFill>
                    <a:srgbClr val="2C2C2C"/>
                  </a:solidFill>
                  <a:latin typeface="Roboto"/>
                </a:rPr>
                <a:t>3</a:t>
              </a:r>
            </a:p>
          </p:txBody>
        </p:sp>
        <p:sp>
          <p:nvSpPr>
            <p:cNvPr id="18" name="TextBox 17">
              <a:extLst>
                <a:ext uri="{FF2B5EF4-FFF2-40B4-BE49-F238E27FC236}">
                  <a16:creationId xmlns:a16="http://schemas.microsoft.com/office/drawing/2014/main" id="{39F04E07-DFE5-440D-8310-6D1BDD03166D}"/>
                </a:ext>
              </a:extLst>
            </p:cNvPr>
            <p:cNvSpPr txBox="1"/>
            <p:nvPr/>
          </p:nvSpPr>
          <p:spPr>
            <a:xfrm>
              <a:off x="875765" y="4361068"/>
              <a:ext cx="2132600" cy="645469"/>
            </a:xfrm>
            <a:prstGeom prst="rect">
              <a:avLst/>
            </a:prstGeom>
            <a:noFill/>
            <a:ln>
              <a:noFill/>
            </a:ln>
          </p:spPr>
          <p:txBody>
            <a:bodyPr wrap="none" lIns="0" tIns="0" rIns="0" bIns="0" anchor="t">
              <a:spAutoFit/>
            </a:bodyPr>
            <a:lstStyle/>
            <a:p>
              <a:pPr algn="ctr"/>
              <a:r>
                <a:rPr sz="1500" b="1" dirty="0">
                  <a:solidFill>
                    <a:srgbClr val="A6DA37"/>
                  </a:solidFill>
                  <a:latin typeface="Roboto"/>
                </a:rPr>
                <a:t>Optimal Agent
Performance</a:t>
              </a:r>
            </a:p>
          </p:txBody>
        </p:sp>
        <p:sp>
          <p:nvSpPr>
            <p:cNvPr id="19" name="TextBox 18">
              <a:extLst>
                <a:ext uri="{FF2B5EF4-FFF2-40B4-BE49-F238E27FC236}">
                  <a16:creationId xmlns:a16="http://schemas.microsoft.com/office/drawing/2014/main" id="{38AB2FD7-06B6-3672-4602-A3E16116B967}"/>
                </a:ext>
              </a:extLst>
            </p:cNvPr>
            <p:cNvSpPr txBox="1"/>
            <p:nvPr/>
          </p:nvSpPr>
          <p:spPr>
            <a:xfrm>
              <a:off x="9549840" y="4492568"/>
              <a:ext cx="1997910" cy="645469"/>
            </a:xfrm>
            <a:prstGeom prst="rect">
              <a:avLst/>
            </a:prstGeom>
            <a:noFill/>
            <a:ln>
              <a:noFill/>
            </a:ln>
          </p:spPr>
          <p:txBody>
            <a:bodyPr wrap="none" lIns="0" tIns="0" rIns="0" bIns="0" anchor="t">
              <a:spAutoFit/>
            </a:bodyPr>
            <a:lstStyle/>
            <a:p>
              <a:pPr algn="ctr"/>
              <a:r>
                <a:rPr sz="1500" b="1" dirty="0">
                  <a:solidFill>
                    <a:srgbClr val="4F91FC"/>
                  </a:solidFill>
                  <a:latin typeface="Roboto"/>
                </a:rPr>
                <a:t>Data Analysis
Tools</a:t>
              </a:r>
            </a:p>
          </p:txBody>
        </p:sp>
        <p:sp>
          <p:nvSpPr>
            <p:cNvPr id="20" name="TextBox 19">
              <a:extLst>
                <a:ext uri="{FF2B5EF4-FFF2-40B4-BE49-F238E27FC236}">
                  <a16:creationId xmlns:a16="http://schemas.microsoft.com/office/drawing/2014/main" id="{74FE24CD-ED9B-7F81-5F2D-B9F179E40DCF}"/>
                </a:ext>
              </a:extLst>
            </p:cNvPr>
            <p:cNvSpPr txBox="1"/>
            <p:nvPr/>
          </p:nvSpPr>
          <p:spPr>
            <a:xfrm>
              <a:off x="3545782" y="4898730"/>
              <a:ext cx="291829" cy="461049"/>
            </a:xfrm>
            <a:prstGeom prst="rect">
              <a:avLst/>
            </a:prstGeom>
            <a:noFill/>
            <a:ln>
              <a:noFill/>
            </a:ln>
          </p:spPr>
          <p:txBody>
            <a:bodyPr wrap="none" lIns="0" tIns="0" rIns="0" bIns="0" anchor="t">
              <a:spAutoFit/>
            </a:bodyPr>
            <a:lstStyle/>
            <a:p>
              <a:pPr algn="ctr"/>
              <a:r>
                <a:rPr sz="2200" b="1">
                  <a:solidFill>
                    <a:srgbClr val="2C2C2C"/>
                  </a:solidFill>
                  <a:latin typeface="Roboto"/>
                </a:rPr>
                <a:t>1</a:t>
              </a:r>
            </a:p>
          </p:txBody>
        </p:sp>
        <p:sp>
          <p:nvSpPr>
            <p:cNvPr id="21" name="TextBox 20">
              <a:extLst>
                <a:ext uri="{FF2B5EF4-FFF2-40B4-BE49-F238E27FC236}">
                  <a16:creationId xmlns:a16="http://schemas.microsoft.com/office/drawing/2014/main" id="{77B70DA3-22F9-7B31-104C-01CA75A02842}"/>
                </a:ext>
              </a:extLst>
            </p:cNvPr>
            <p:cNvSpPr txBox="1"/>
            <p:nvPr/>
          </p:nvSpPr>
          <p:spPr>
            <a:xfrm>
              <a:off x="8574230" y="4898730"/>
              <a:ext cx="291829" cy="461049"/>
            </a:xfrm>
            <a:prstGeom prst="rect">
              <a:avLst/>
            </a:prstGeom>
            <a:noFill/>
            <a:ln>
              <a:noFill/>
            </a:ln>
          </p:spPr>
          <p:txBody>
            <a:bodyPr wrap="none" lIns="0" tIns="0" rIns="0" bIns="0" anchor="t">
              <a:spAutoFit/>
            </a:bodyPr>
            <a:lstStyle/>
            <a:p>
              <a:pPr algn="ctr"/>
              <a:r>
                <a:rPr sz="2200" b="1">
                  <a:solidFill>
                    <a:srgbClr val="2C2C2C"/>
                  </a:solidFill>
                  <a:latin typeface="Roboto"/>
                </a:rPr>
                <a:t>4</a:t>
              </a:r>
            </a:p>
          </p:txBody>
        </p:sp>
      </p:grpSp>
      <p:sp>
        <p:nvSpPr>
          <p:cNvPr id="22" name="TextBox 21">
            <a:extLst>
              <a:ext uri="{FF2B5EF4-FFF2-40B4-BE49-F238E27FC236}">
                <a16:creationId xmlns:a16="http://schemas.microsoft.com/office/drawing/2014/main" id="{130545BD-9871-E56C-912A-4C7B3B255A67}"/>
              </a:ext>
            </a:extLst>
          </p:cNvPr>
          <p:cNvSpPr txBox="1"/>
          <p:nvPr/>
        </p:nvSpPr>
        <p:spPr>
          <a:xfrm>
            <a:off x="1038264" y="4611374"/>
            <a:ext cx="2424431" cy="691574"/>
          </a:xfrm>
          <a:prstGeom prst="rect">
            <a:avLst/>
          </a:prstGeom>
          <a:noFill/>
          <a:ln>
            <a:noFill/>
          </a:ln>
        </p:spPr>
        <p:txBody>
          <a:bodyPr wrap="none" lIns="0" tIns="0" rIns="0" bIns="0" anchor="t">
            <a:spAutoFit/>
          </a:bodyPr>
          <a:lstStyle/>
          <a:p>
            <a:pPr algn="ctr"/>
            <a:r>
              <a:rPr sz="1100" b="0" dirty="0">
                <a:solidFill>
                  <a:srgbClr val="F2FFD7"/>
                </a:solidFill>
                <a:latin typeface="Roboto"/>
              </a:rPr>
              <a:t>Ensures high service
quality and agent
well-being</a:t>
            </a:r>
          </a:p>
        </p:txBody>
      </p:sp>
      <p:sp>
        <p:nvSpPr>
          <p:cNvPr id="23" name="TextBox 22">
            <a:extLst>
              <a:ext uri="{FF2B5EF4-FFF2-40B4-BE49-F238E27FC236}">
                <a16:creationId xmlns:a16="http://schemas.microsoft.com/office/drawing/2014/main" id="{1EDB335E-3EBF-795E-4BA5-73ADF6F1DCB4}"/>
              </a:ext>
            </a:extLst>
          </p:cNvPr>
          <p:cNvSpPr txBox="1"/>
          <p:nvPr/>
        </p:nvSpPr>
        <p:spPr>
          <a:xfrm>
            <a:off x="8221740" y="4715659"/>
            <a:ext cx="2289740" cy="461049"/>
          </a:xfrm>
          <a:prstGeom prst="rect">
            <a:avLst/>
          </a:prstGeom>
          <a:noFill/>
          <a:ln>
            <a:noFill/>
          </a:ln>
        </p:spPr>
        <p:txBody>
          <a:bodyPr wrap="none" lIns="0" tIns="0" rIns="0" bIns="0" anchor="t">
            <a:spAutoFit/>
          </a:bodyPr>
          <a:lstStyle/>
          <a:p>
            <a:pPr algn="ctr"/>
            <a:r>
              <a:rPr sz="1100" b="0" dirty="0">
                <a:solidFill>
                  <a:srgbClr val="EBF2FF"/>
                </a:solidFill>
                <a:latin typeface="Roboto"/>
              </a:rPr>
              <a:t>Identifies workload
disparities</a:t>
            </a:r>
          </a:p>
        </p:txBody>
      </p:sp>
    </p:spTree>
    <p:extLst>
      <p:ext uri="{BB962C8B-B14F-4D97-AF65-F5344CB8AC3E}">
        <p14:creationId xmlns:p14="http://schemas.microsoft.com/office/powerpoint/2010/main" val="2710768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021F308B-CE0F-CAFD-A3FE-3CA05943C80B}"/>
              </a:ext>
            </a:extLst>
          </p:cNvPr>
          <p:cNvSpPr/>
          <p:nvPr/>
        </p:nvSpPr>
        <p:spPr>
          <a:xfrm>
            <a:off x="267266" y="1677134"/>
            <a:ext cx="5275404" cy="3275866"/>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black and green background&#10;&#10;AI-generated content may be incorrect.">
            <a:extLst>
              <a:ext uri="{FF2B5EF4-FFF2-40B4-BE49-F238E27FC236}">
                <a16:creationId xmlns:a16="http://schemas.microsoft.com/office/drawing/2014/main" id="{09C51974-31E3-3B62-D876-D6460150E14E}"/>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7556501" y="-1"/>
            <a:ext cx="4635500" cy="6858001"/>
          </a:xfrm>
          <a:prstGeom prst="rect">
            <a:avLst/>
          </a:prstGeom>
        </p:spPr>
      </p:pic>
      <p:sp>
        <p:nvSpPr>
          <p:cNvPr id="2" name="Slide Number Placeholder 1">
            <a:extLst>
              <a:ext uri="{FF2B5EF4-FFF2-40B4-BE49-F238E27FC236}">
                <a16:creationId xmlns:a16="http://schemas.microsoft.com/office/drawing/2014/main" id="{2A974BF5-766F-45EA-2B2E-2A7EB174641E}"/>
              </a:ext>
            </a:extLst>
          </p:cNvPr>
          <p:cNvSpPr>
            <a:spLocks noGrp="1"/>
          </p:cNvSpPr>
          <p:nvPr>
            <p:ph type="sldNum" sz="quarter" idx="12"/>
          </p:nvPr>
        </p:nvSpPr>
        <p:spPr/>
        <p:txBody>
          <a:bodyPr/>
          <a:lstStyle/>
          <a:p>
            <a:fld id="{58CFB4F0-DDE6-4C5B-8202-202E0D87FA1C}" type="slidenum">
              <a:rPr lang="en-US" smtClean="0"/>
              <a:t>13</a:t>
            </a:fld>
            <a:endParaRPr lang="en-US"/>
          </a:p>
        </p:txBody>
      </p:sp>
      <p:graphicFrame>
        <p:nvGraphicFramePr>
          <p:cNvPr id="3" name="Chart 2">
            <a:extLst>
              <a:ext uri="{FF2B5EF4-FFF2-40B4-BE49-F238E27FC236}">
                <a16:creationId xmlns:a16="http://schemas.microsoft.com/office/drawing/2014/main" id="{C8535E6D-A668-B9A1-45D8-7C363EA489AA}"/>
              </a:ext>
            </a:extLst>
          </p:cNvPr>
          <p:cNvGraphicFramePr>
            <a:graphicFrameLocks/>
          </p:cNvGraphicFramePr>
          <p:nvPr>
            <p:extLst>
              <p:ext uri="{D42A27DB-BD31-4B8C-83A1-F6EECF244321}">
                <p14:modId xmlns:p14="http://schemas.microsoft.com/office/powerpoint/2010/main" val="2912679332"/>
              </p:ext>
            </p:extLst>
          </p:nvPr>
        </p:nvGraphicFramePr>
        <p:xfrm>
          <a:off x="383869" y="1677134"/>
          <a:ext cx="5158801" cy="313401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BD1EAEDE-9E7F-495C-7345-1CAEC29AE3FA}"/>
              </a:ext>
            </a:extLst>
          </p:cNvPr>
          <p:cNvSpPr txBox="1"/>
          <p:nvPr/>
        </p:nvSpPr>
        <p:spPr>
          <a:xfrm>
            <a:off x="5709786" y="1002822"/>
            <a:ext cx="6098344" cy="4852354"/>
          </a:xfrm>
          <a:prstGeom prst="rect">
            <a:avLst/>
          </a:prstGeom>
          <a:noFill/>
        </p:spPr>
        <p:txBody>
          <a:bodyPr wrap="square">
            <a:spAutoFit/>
          </a:bodyPr>
          <a:lstStyle/>
          <a:p>
            <a:pPr marL="0" marR="0">
              <a:lnSpc>
                <a:spcPct val="115000"/>
              </a:lnSpc>
              <a:spcBef>
                <a:spcPts val="0"/>
              </a:spcBef>
              <a:spcAft>
                <a:spcPts val="0"/>
              </a:spcAft>
            </a:pPr>
            <a:r>
              <a:rPr lang="en-GB" sz="1800" dirty="0">
                <a:effectLst/>
                <a:latin typeface="Aptos" panose="020B0004020202020204" pitchFamily="34" charset="0"/>
                <a:ea typeface="Arial" panose="020B0604020202020204" pitchFamily="34" charset="0"/>
              </a:rPr>
              <a:t>As we can see on Peak hours 5 AM to 4 PM we have the Highest Call Volume. Only 40.43%</a:t>
            </a:r>
            <a:endParaRPr lang="en-US" sz="16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GB" sz="1800" dirty="0">
                <a:effectLst/>
                <a:latin typeface="Aptos" panose="020B0004020202020204" pitchFamily="34" charset="0"/>
                <a:ea typeface="Arial" panose="020B0604020202020204" pitchFamily="34" charset="0"/>
              </a:rPr>
              <a:t>    (completed call / total call) *100] of users got service and rest is seen as they didn’t get any</a:t>
            </a:r>
            <a:endParaRPr lang="en-US" sz="16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GB" sz="1800" dirty="0">
                <a:effectLst/>
                <a:latin typeface="Aptos" panose="020B0004020202020204" pitchFamily="34" charset="0"/>
                <a:ea typeface="Arial" panose="020B0604020202020204" pitchFamily="34" charset="0"/>
              </a:rPr>
              <a:t>     services.</a:t>
            </a:r>
            <a:br>
              <a:rPr lang="en-GB" sz="1800" dirty="0">
                <a:effectLst/>
                <a:latin typeface="Aptos" panose="020B0004020202020204" pitchFamily="34" charset="0"/>
                <a:ea typeface="Arial" panose="020B0604020202020204" pitchFamily="34" charset="0"/>
              </a:rPr>
            </a:br>
            <a:r>
              <a:rPr lang="en-GB" sz="1800" dirty="0">
                <a:effectLst/>
                <a:latin typeface="Aptos" panose="020B0004020202020204" pitchFamily="34" charset="0"/>
                <a:ea typeface="Arial" panose="020B0604020202020204" pitchFamily="34" charset="0"/>
              </a:rPr>
              <a:t>For Improvement - </a:t>
            </a:r>
            <a:endParaRPr lang="en-US" sz="16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Aptos" panose="020B0004020202020204" pitchFamily="34" charset="0"/>
                <a:ea typeface="Arial" panose="020B0604020202020204" pitchFamily="34" charset="0"/>
              </a:rPr>
              <a:t>Shift-Based Staffing: Implement scheduled shifts to ensure consistent service availability and reduce agent fatigue.</a:t>
            </a:r>
            <a:endParaRPr lang="en-US" sz="16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Aptos" panose="020B0004020202020204" pitchFamily="34" charset="0"/>
                <a:ea typeface="Arial" panose="020B0604020202020204" pitchFamily="34" charset="0"/>
              </a:rPr>
              <a:t>Callback System: Allow users to request callbacks during high-traffic times, improving customer convenience and reducing wait times.</a:t>
            </a:r>
            <a:endParaRPr lang="en-US" sz="16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Aptos" panose="020B0004020202020204" pitchFamily="34" charset="0"/>
                <a:ea typeface="Arial" panose="020B0604020202020204" pitchFamily="34" charset="0"/>
              </a:rPr>
              <a:t>Auto-Replies &amp; Chatbots: Use automated responses and AI-driven chatbots to handle basic queries instantly and reduce response delays.</a:t>
            </a:r>
            <a:endParaRPr lang="en-US" sz="16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A1CD9863-321F-A12F-77AB-C5FAA56E19B1}"/>
              </a:ext>
            </a:extLst>
          </p:cNvPr>
          <p:cNvSpPr txBox="1"/>
          <p:nvPr/>
        </p:nvSpPr>
        <p:spPr>
          <a:xfrm>
            <a:off x="3967090" y="270815"/>
            <a:ext cx="2915528" cy="461665"/>
          </a:xfrm>
          <a:prstGeom prst="rect">
            <a:avLst/>
          </a:prstGeom>
          <a:noFill/>
        </p:spPr>
        <p:txBody>
          <a:bodyPr wrap="square">
            <a:spAutoFit/>
          </a:bodyPr>
          <a:lstStyle/>
          <a:p>
            <a:pPr algn="ctr" rtl="0">
              <a:defRPr sz="1800" b="1" i="0" u="none" strike="noStrike" kern="1200" spc="0" baseline="0">
                <a:solidFill>
                  <a:prstClr val="white">
                    <a:lumMod val="65000"/>
                    <a:lumOff val="35000"/>
                  </a:prstClr>
                </a:solidFill>
                <a:latin typeface="+mn-lt"/>
                <a:ea typeface="+mn-ea"/>
                <a:cs typeface="+mn-cs"/>
              </a:defRPr>
            </a:pPr>
            <a:r>
              <a:rPr lang="en-US" sz="2400" b="1" dirty="0"/>
              <a:t>CALLS</a:t>
            </a:r>
            <a:r>
              <a:rPr lang="en-US" sz="2400" b="1" baseline="0" dirty="0"/>
              <a:t> PER HOURS</a:t>
            </a:r>
          </a:p>
        </p:txBody>
      </p:sp>
    </p:spTree>
    <p:extLst>
      <p:ext uri="{BB962C8B-B14F-4D97-AF65-F5344CB8AC3E}">
        <p14:creationId xmlns:p14="http://schemas.microsoft.com/office/powerpoint/2010/main" val="968476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C63B1121-277E-B344-4215-A1649A4A74B3}"/>
              </a:ext>
            </a:extLst>
          </p:cNvPr>
          <p:cNvSpPr/>
          <p:nvPr/>
        </p:nvSpPr>
        <p:spPr>
          <a:xfrm>
            <a:off x="660400" y="1478411"/>
            <a:ext cx="4698999" cy="4452489"/>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black and green background&#10;&#10;AI-generated content may be incorrect.">
            <a:extLst>
              <a:ext uri="{FF2B5EF4-FFF2-40B4-BE49-F238E27FC236}">
                <a16:creationId xmlns:a16="http://schemas.microsoft.com/office/drawing/2014/main" id="{09C51974-31E3-3B62-D876-D6460150E14E}"/>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7556501" y="-1"/>
            <a:ext cx="4635500" cy="6858001"/>
          </a:xfrm>
          <a:prstGeom prst="rect">
            <a:avLst/>
          </a:prstGeom>
        </p:spPr>
      </p:pic>
      <p:sp>
        <p:nvSpPr>
          <p:cNvPr id="2" name="Slide Number Placeholder 1">
            <a:extLst>
              <a:ext uri="{FF2B5EF4-FFF2-40B4-BE49-F238E27FC236}">
                <a16:creationId xmlns:a16="http://schemas.microsoft.com/office/drawing/2014/main" id="{2A974BF5-766F-45EA-2B2E-2A7EB174641E}"/>
              </a:ext>
            </a:extLst>
          </p:cNvPr>
          <p:cNvSpPr>
            <a:spLocks noGrp="1"/>
          </p:cNvSpPr>
          <p:nvPr>
            <p:ph type="sldNum" sz="quarter" idx="12"/>
          </p:nvPr>
        </p:nvSpPr>
        <p:spPr/>
        <p:txBody>
          <a:bodyPr/>
          <a:lstStyle/>
          <a:p>
            <a:fld id="{58CFB4F0-DDE6-4C5B-8202-202E0D87FA1C}" type="slidenum">
              <a:rPr lang="en-US" smtClean="0"/>
              <a:t>14</a:t>
            </a:fld>
            <a:endParaRPr lang="en-US"/>
          </a:p>
        </p:txBody>
      </p:sp>
      <p:graphicFrame>
        <p:nvGraphicFramePr>
          <p:cNvPr id="3" name="Chart 2">
            <a:extLst>
              <a:ext uri="{FF2B5EF4-FFF2-40B4-BE49-F238E27FC236}">
                <a16:creationId xmlns:a16="http://schemas.microsoft.com/office/drawing/2014/main" id="{2D8ECBCD-9867-6945-E96E-0EE0DEA64CDC}"/>
              </a:ext>
            </a:extLst>
          </p:cNvPr>
          <p:cNvGraphicFramePr>
            <a:graphicFrameLocks/>
          </p:cNvGraphicFramePr>
          <p:nvPr>
            <p:extLst>
              <p:ext uri="{D42A27DB-BD31-4B8C-83A1-F6EECF244321}">
                <p14:modId xmlns:p14="http://schemas.microsoft.com/office/powerpoint/2010/main" val="1447025810"/>
              </p:ext>
            </p:extLst>
          </p:nvPr>
        </p:nvGraphicFramePr>
        <p:xfrm>
          <a:off x="177800" y="1478410"/>
          <a:ext cx="5702300" cy="42037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5E0F9762-1F99-36A0-A6E2-5519E97A7051}"/>
              </a:ext>
            </a:extLst>
          </p:cNvPr>
          <p:cNvSpPr txBox="1"/>
          <p:nvPr/>
        </p:nvSpPr>
        <p:spPr>
          <a:xfrm>
            <a:off x="5562600" y="906601"/>
            <a:ext cx="6096000" cy="5632311"/>
          </a:xfrm>
          <a:prstGeom prst="rect">
            <a:avLst/>
          </a:prstGeom>
          <a:noFill/>
        </p:spPr>
        <p:txBody>
          <a:bodyPr wrap="square">
            <a:spAutoFit/>
          </a:bodyPr>
          <a:lstStyle/>
          <a:p>
            <a:pPr rtl="0">
              <a:spcBef>
                <a:spcPts val="0"/>
              </a:spcBef>
              <a:spcAft>
                <a:spcPts val="0"/>
              </a:spcAft>
            </a:pPr>
            <a:br>
              <a:rPr lang="en-US" b="0" dirty="0">
                <a:effectLst/>
              </a:rPr>
            </a:br>
            <a:r>
              <a:rPr lang="en-US" sz="1800" b="1" i="0" u="none" strike="noStrike" dirty="0">
                <a:effectLst/>
                <a:latin typeface="Calibri" panose="020F0502020204030204" pitchFamily="34" charset="0"/>
              </a:rPr>
              <a:t>Observations:</a:t>
            </a:r>
            <a:endParaRPr lang="en-US" b="0" dirty="0">
              <a:effectLst/>
            </a:endParaRPr>
          </a:p>
          <a:p>
            <a:pPr rtl="0">
              <a:spcBef>
                <a:spcPts val="0"/>
              </a:spcBef>
              <a:spcAft>
                <a:spcPts val="0"/>
              </a:spcAft>
            </a:pPr>
            <a:br>
              <a:rPr lang="en-US" b="0" dirty="0">
                <a:effectLst/>
              </a:rPr>
            </a:br>
            <a:r>
              <a:rPr lang="en-US" sz="1800" b="1" i="0" u="none" strike="noStrike" dirty="0">
                <a:effectLst/>
                <a:latin typeface="Calibri" panose="020F0502020204030204" pitchFamily="34" charset="0"/>
              </a:rPr>
              <a:t>Call consultations</a:t>
            </a:r>
            <a:r>
              <a:rPr lang="en-US" sz="1800" b="0" i="0" u="none" strike="noStrike" dirty="0">
                <a:effectLst/>
                <a:latin typeface="Calibri" panose="020F0502020204030204" pitchFamily="34" charset="0"/>
              </a:rPr>
              <a:t> contribute </a:t>
            </a:r>
            <a:r>
              <a:rPr lang="en-US" sz="1800" b="1" i="0" u="none" strike="noStrike" dirty="0">
                <a:effectLst/>
                <a:latin typeface="Calibri" panose="020F0502020204030204" pitchFamily="34" charset="0"/>
              </a:rPr>
              <a:t>~78.7%</a:t>
            </a:r>
            <a:r>
              <a:rPr lang="en-US" sz="1800" b="0" i="0" u="none" strike="noStrike" dirty="0">
                <a:effectLst/>
                <a:latin typeface="Calibri" panose="020F0502020204030204" pitchFamily="34" charset="0"/>
              </a:rPr>
              <a:t> of total revenue (₹1,68,520.62), indicating user preference.</a:t>
            </a:r>
            <a:endParaRPr lang="en-US" b="0" dirty="0">
              <a:effectLst/>
            </a:endParaRPr>
          </a:p>
          <a:p>
            <a:pPr rtl="0">
              <a:spcBef>
                <a:spcPts val="0"/>
              </a:spcBef>
              <a:spcAft>
                <a:spcPts val="0"/>
              </a:spcAft>
            </a:pPr>
            <a:r>
              <a:rPr lang="en-US" sz="1800" b="1" i="0" u="none" strike="noStrike" dirty="0">
                <a:effectLst/>
                <a:latin typeface="Calibri" panose="020F0502020204030204" pitchFamily="34" charset="0"/>
              </a:rPr>
              <a:t>Chat consultations</a:t>
            </a:r>
            <a:r>
              <a:rPr lang="en-US" sz="1800" b="0" i="0" u="none" strike="noStrike" dirty="0">
                <a:effectLst/>
                <a:latin typeface="Calibri" panose="020F0502020204030204" pitchFamily="34" charset="0"/>
              </a:rPr>
              <a:t> generate </a:t>
            </a:r>
            <a:r>
              <a:rPr lang="en-US" sz="1800" b="1" i="0" u="none" strike="noStrike" dirty="0">
                <a:effectLst/>
                <a:latin typeface="Calibri" panose="020F0502020204030204" pitchFamily="34" charset="0"/>
              </a:rPr>
              <a:t>~21.3%</a:t>
            </a:r>
            <a:r>
              <a:rPr lang="en-US" sz="1800" b="0" i="0" u="none" strike="noStrike" dirty="0">
                <a:effectLst/>
                <a:latin typeface="Calibri" panose="020F0502020204030204" pitchFamily="34" charset="0"/>
              </a:rPr>
              <a:t> (₹45,495), showing moderate adoption.</a:t>
            </a:r>
            <a:endParaRPr lang="en-US" b="0" dirty="0">
              <a:effectLst/>
            </a:endParaRPr>
          </a:p>
          <a:p>
            <a:pPr rtl="0">
              <a:spcBef>
                <a:spcPts val="0"/>
              </a:spcBef>
              <a:spcAft>
                <a:spcPts val="0"/>
              </a:spcAft>
            </a:pPr>
            <a:r>
              <a:rPr lang="en-US" sz="1800" b="1" i="0" u="none" strike="noStrike" dirty="0">
                <a:effectLst/>
                <a:latin typeface="Calibri" panose="020F0502020204030204" pitchFamily="34" charset="0"/>
              </a:rPr>
              <a:t>No revenue from 'Others'</a:t>
            </a:r>
            <a:r>
              <a:rPr lang="en-US" sz="1800" b="0" i="0" u="none" strike="noStrike" dirty="0">
                <a:effectLst/>
                <a:latin typeface="Calibri" panose="020F0502020204030204" pitchFamily="34" charset="0"/>
              </a:rPr>
              <a:t> category (or data not available), suggesting either low engagement or non-utilization.</a:t>
            </a:r>
            <a:endParaRPr lang="en-US" b="0" dirty="0">
              <a:effectLst/>
            </a:endParaRPr>
          </a:p>
          <a:p>
            <a:pPr rtl="0">
              <a:spcBef>
                <a:spcPts val="0"/>
              </a:spcBef>
              <a:spcAft>
                <a:spcPts val="0"/>
              </a:spcAft>
            </a:pPr>
            <a:br>
              <a:rPr lang="en-US" b="0" dirty="0">
                <a:effectLst/>
              </a:rPr>
            </a:br>
            <a:r>
              <a:rPr lang="en-US" sz="1800" b="1" i="0" u="none" strike="noStrike" dirty="0">
                <a:effectLst/>
                <a:latin typeface="Calibri" panose="020F0502020204030204" pitchFamily="34" charset="0"/>
              </a:rPr>
              <a:t>Recommendations:</a:t>
            </a:r>
            <a:endParaRPr lang="en-US" b="0" dirty="0">
              <a:effectLst/>
            </a:endParaRPr>
          </a:p>
          <a:p>
            <a:pPr rtl="0">
              <a:spcBef>
                <a:spcPts val="0"/>
              </a:spcBef>
              <a:spcAft>
                <a:spcPts val="0"/>
              </a:spcAft>
            </a:pPr>
            <a:br>
              <a:rPr lang="en-US" b="0" dirty="0">
                <a:effectLst/>
              </a:rPr>
            </a:br>
            <a:r>
              <a:rPr lang="en-US" sz="1800" b="1" i="0" u="none" strike="noStrike" dirty="0">
                <a:effectLst/>
                <a:latin typeface="Calibri" panose="020F0502020204030204" pitchFamily="34" charset="0"/>
              </a:rPr>
              <a:t>Prioritize Call services</a:t>
            </a:r>
            <a:r>
              <a:rPr lang="en-US" sz="1800" b="0" i="0" u="none" strike="noStrike" dirty="0">
                <a:effectLst/>
                <a:latin typeface="Calibri" panose="020F0502020204030204" pitchFamily="34" charset="0"/>
              </a:rPr>
              <a:t>: Maintain quality and capacity to meet demand.</a:t>
            </a:r>
            <a:endParaRPr lang="en-US" b="0" dirty="0">
              <a:effectLst/>
            </a:endParaRPr>
          </a:p>
          <a:p>
            <a:pPr rtl="0">
              <a:spcBef>
                <a:spcPts val="0"/>
              </a:spcBef>
              <a:spcAft>
                <a:spcPts val="0"/>
              </a:spcAft>
            </a:pPr>
            <a:r>
              <a:rPr lang="en-US" sz="1800" b="1" i="0" u="none" strike="noStrike" dirty="0">
                <a:effectLst/>
                <a:latin typeface="Calibri" panose="020F0502020204030204" pitchFamily="34" charset="0"/>
              </a:rPr>
              <a:t>Promote Chat consultations</a:t>
            </a:r>
            <a:r>
              <a:rPr lang="en-US" sz="1800" b="0" i="0" u="none" strike="noStrike" dirty="0">
                <a:effectLst/>
                <a:latin typeface="Calibri" panose="020F0502020204030204" pitchFamily="34" charset="0"/>
              </a:rPr>
              <a:t>: Use offers or faster response as incentives to boost usage.</a:t>
            </a:r>
            <a:endParaRPr lang="en-US" b="0" dirty="0">
              <a:effectLst/>
            </a:endParaRPr>
          </a:p>
          <a:p>
            <a:pPr rtl="0">
              <a:spcBef>
                <a:spcPts val="0"/>
              </a:spcBef>
              <a:spcAft>
                <a:spcPts val="0"/>
              </a:spcAft>
            </a:pPr>
            <a:r>
              <a:rPr lang="en-US" sz="1800" b="1" i="0" u="none" strike="noStrike" dirty="0">
                <a:effectLst/>
                <a:latin typeface="Calibri" panose="020F0502020204030204" pitchFamily="34" charset="0"/>
              </a:rPr>
              <a:t>Explore 'Others' category</a:t>
            </a:r>
            <a:r>
              <a:rPr lang="en-US" sz="1800" b="0" i="0" u="none" strike="noStrike" dirty="0">
                <a:effectLst/>
                <a:latin typeface="Calibri" panose="020F0502020204030204" pitchFamily="34" charset="0"/>
              </a:rPr>
              <a:t> (if applicable): Evaluate viability or repurpose the slot for emerging services.</a:t>
            </a:r>
            <a:endParaRPr lang="en-US" b="0" dirty="0">
              <a:effectLst/>
            </a:endParaRPr>
          </a:p>
          <a:p>
            <a:br>
              <a:rPr lang="en-US" dirty="0"/>
            </a:br>
            <a:endParaRPr lang="en-US" dirty="0"/>
          </a:p>
        </p:txBody>
      </p:sp>
      <p:sp>
        <p:nvSpPr>
          <p:cNvPr id="6" name="TextBox 5">
            <a:extLst>
              <a:ext uri="{FF2B5EF4-FFF2-40B4-BE49-F238E27FC236}">
                <a16:creationId xmlns:a16="http://schemas.microsoft.com/office/drawing/2014/main" id="{B9215CE9-5870-DCBD-D2F6-12CB961E374C}"/>
              </a:ext>
            </a:extLst>
          </p:cNvPr>
          <p:cNvSpPr txBox="1"/>
          <p:nvPr/>
        </p:nvSpPr>
        <p:spPr>
          <a:xfrm>
            <a:off x="2548739" y="302061"/>
            <a:ext cx="6662721" cy="461665"/>
          </a:xfrm>
          <a:prstGeom prst="rect">
            <a:avLst/>
          </a:prstGeom>
          <a:noFill/>
        </p:spPr>
        <p:txBody>
          <a:bodyPr wrap="none" rtlCol="0">
            <a:spAutoFit/>
          </a:bodyPr>
          <a:lstStyle/>
          <a:p>
            <a:r>
              <a:rPr lang="en-US" sz="2400" b="1" i="0" u="none" strike="noStrike" dirty="0">
                <a:effectLst/>
                <a:latin typeface="Calibri" panose="020F0502020204030204" pitchFamily="34" charset="0"/>
              </a:rPr>
              <a:t>Revenue Generated by Category Consultation Type</a:t>
            </a:r>
            <a:endParaRPr lang="en-US" sz="2400" b="0" dirty="0">
              <a:effectLst/>
            </a:endParaRPr>
          </a:p>
        </p:txBody>
      </p:sp>
    </p:spTree>
    <p:extLst>
      <p:ext uri="{BB962C8B-B14F-4D97-AF65-F5344CB8AC3E}">
        <p14:creationId xmlns:p14="http://schemas.microsoft.com/office/powerpoint/2010/main" val="3399153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28865D3-31D7-7F05-0884-47C449612486}"/>
              </a:ext>
            </a:extLst>
          </p:cNvPr>
          <p:cNvSpPr/>
          <p:nvPr/>
        </p:nvSpPr>
        <p:spPr>
          <a:xfrm>
            <a:off x="582348" y="1294787"/>
            <a:ext cx="3883202" cy="438732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black and green background&#10;&#10;AI-generated content may be incorrect.">
            <a:extLst>
              <a:ext uri="{FF2B5EF4-FFF2-40B4-BE49-F238E27FC236}">
                <a16:creationId xmlns:a16="http://schemas.microsoft.com/office/drawing/2014/main" id="{09C51974-31E3-3B62-D876-D6460150E14E}"/>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7556501" y="-1"/>
            <a:ext cx="4635500" cy="6858001"/>
          </a:xfrm>
          <a:prstGeom prst="rect">
            <a:avLst/>
          </a:prstGeom>
        </p:spPr>
      </p:pic>
      <p:sp>
        <p:nvSpPr>
          <p:cNvPr id="2" name="Slide Number Placeholder 1">
            <a:extLst>
              <a:ext uri="{FF2B5EF4-FFF2-40B4-BE49-F238E27FC236}">
                <a16:creationId xmlns:a16="http://schemas.microsoft.com/office/drawing/2014/main" id="{2A974BF5-766F-45EA-2B2E-2A7EB174641E}"/>
              </a:ext>
            </a:extLst>
          </p:cNvPr>
          <p:cNvSpPr>
            <a:spLocks noGrp="1"/>
          </p:cNvSpPr>
          <p:nvPr>
            <p:ph type="sldNum" sz="quarter" idx="12"/>
          </p:nvPr>
        </p:nvSpPr>
        <p:spPr/>
        <p:txBody>
          <a:bodyPr/>
          <a:lstStyle/>
          <a:p>
            <a:fld id="{58CFB4F0-DDE6-4C5B-8202-202E0D87FA1C}" type="slidenum">
              <a:rPr lang="en-US" smtClean="0"/>
              <a:t>15</a:t>
            </a:fld>
            <a:endParaRPr lang="en-US"/>
          </a:p>
        </p:txBody>
      </p:sp>
      <p:graphicFrame>
        <p:nvGraphicFramePr>
          <p:cNvPr id="3" name="Chart 2">
            <a:extLst>
              <a:ext uri="{FF2B5EF4-FFF2-40B4-BE49-F238E27FC236}">
                <a16:creationId xmlns:a16="http://schemas.microsoft.com/office/drawing/2014/main" id="{2D8ECBCD-9867-6945-E96E-0EE0DEA64CDC}"/>
              </a:ext>
            </a:extLst>
          </p:cNvPr>
          <p:cNvGraphicFramePr>
            <a:graphicFrameLocks/>
          </p:cNvGraphicFramePr>
          <p:nvPr/>
        </p:nvGraphicFramePr>
        <p:xfrm>
          <a:off x="177800" y="1478410"/>
          <a:ext cx="5702300" cy="42037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5E0F9762-1F99-36A0-A6E2-5519E97A7051}"/>
              </a:ext>
            </a:extLst>
          </p:cNvPr>
          <p:cNvSpPr txBox="1"/>
          <p:nvPr/>
        </p:nvSpPr>
        <p:spPr>
          <a:xfrm>
            <a:off x="5257800" y="1151190"/>
            <a:ext cx="6553200" cy="4530920"/>
          </a:xfrm>
          <a:prstGeom prst="rect">
            <a:avLst/>
          </a:prstGeom>
          <a:noFill/>
        </p:spPr>
        <p:txBody>
          <a:bodyPr wrap="square">
            <a:spAutoFit/>
          </a:bodyPr>
          <a:lstStyle/>
          <a:p>
            <a:pPr marL="0" marR="0" algn="just">
              <a:lnSpc>
                <a:spcPct val="115000"/>
              </a:lnSpc>
              <a:spcBef>
                <a:spcPts val="0"/>
              </a:spcBef>
              <a:spcAft>
                <a:spcPts val="0"/>
              </a:spcAft>
            </a:pPr>
            <a:r>
              <a:rPr lang="en-US" sz="1400" dirty="0">
                <a:effectLst/>
                <a:latin typeface="Aptos" panose="020B0004020202020204" pitchFamily="34" charset="0"/>
                <a:ea typeface="Times New Roman" panose="02020603050405020304" pitchFamily="18" charset="0"/>
                <a:cs typeface="Calibri" panose="020F0502020204030204" pitchFamily="34" charset="0"/>
              </a:rPr>
              <a:t>Since 69.62% of total users prefer the chat service, and 100% of high satisfaction scores come from chat users, it is evident that the chat service is a key contributor to customer satisfaction.</a:t>
            </a:r>
            <a:endParaRPr lang="en-US" sz="14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1400" dirty="0">
                <a:effectLst/>
                <a:latin typeface="Aptos" panose="020B0004020202020204" pitchFamily="34" charset="0"/>
                <a:ea typeface="Arial" panose="020B0604020202020204" pitchFamily="34" charset="0"/>
              </a:rPr>
              <a:t>High Chat Usage: 69.62% of users depend on the chat service, showing its critical role.</a:t>
            </a:r>
            <a:endParaRPr lang="en-US" sz="14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1400" dirty="0">
                <a:effectLst/>
                <a:latin typeface="Aptos" panose="020B0004020202020204" pitchFamily="34" charset="0"/>
                <a:ea typeface="Arial" panose="020B0604020202020204" pitchFamily="34" charset="0"/>
              </a:rPr>
              <a:t>Single Provider: Gurucool is the only platform offering this feature.</a:t>
            </a:r>
            <a:endParaRPr lang="en-US" sz="14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1400" dirty="0">
                <a:effectLst/>
                <a:latin typeface="Aptos" panose="020B0004020202020204" pitchFamily="34" charset="0"/>
                <a:ea typeface="Arial" panose="020B0604020202020204" pitchFamily="34" charset="0"/>
              </a:rPr>
              <a:t>Low User Satisfaction: Average rating of 2.71 indicates dissatisfaction.</a:t>
            </a:r>
          </a:p>
          <a:p>
            <a:pPr marR="0" lvl="0">
              <a:lnSpc>
                <a:spcPct val="115000"/>
              </a:lnSpc>
              <a:spcBef>
                <a:spcPts val="0"/>
              </a:spcBef>
              <a:spcAft>
                <a:spcPts val="0"/>
              </a:spcAft>
            </a:pPr>
            <a:endParaRPr lang="en-US" sz="1400" dirty="0">
              <a:effectLst/>
              <a:latin typeface="Aptos" panose="020B0004020202020204" pitchFamily="34" charset="0"/>
              <a:ea typeface="Arial" panose="020B0604020202020204" pitchFamily="34" charset="0"/>
            </a:endParaRPr>
          </a:p>
          <a:p>
            <a:pPr marL="0" marR="0">
              <a:lnSpc>
                <a:spcPct val="115000"/>
              </a:lnSpc>
              <a:spcBef>
                <a:spcPts val="0"/>
              </a:spcBef>
              <a:spcAft>
                <a:spcPts val="0"/>
              </a:spcAft>
            </a:pPr>
            <a:r>
              <a:rPr lang="en-US" sz="1400" dirty="0">
                <a:effectLst/>
                <a:latin typeface="Aptos" panose="020B0004020202020204" pitchFamily="34" charset="0"/>
                <a:ea typeface="Times New Roman" panose="02020603050405020304" pitchFamily="18" charset="0"/>
                <a:cs typeface="Calibri" panose="020F0502020204030204" pitchFamily="34" charset="0"/>
              </a:rPr>
              <a:t>Recommendation for Improvement:</a:t>
            </a:r>
            <a:br>
              <a:rPr lang="en-US" sz="1400" dirty="0">
                <a:effectLst/>
                <a:latin typeface="Aptos" panose="020B0004020202020204" pitchFamily="34" charset="0"/>
                <a:ea typeface="Times New Roman" panose="02020603050405020304" pitchFamily="18" charset="0"/>
                <a:cs typeface="Calibri" panose="020F0502020204030204" pitchFamily="34" charset="0"/>
              </a:rPr>
            </a:br>
            <a:r>
              <a:rPr lang="en-US" sz="1400" dirty="0">
                <a:effectLst/>
                <a:latin typeface="Aptos" panose="020B0004020202020204" pitchFamily="34" charset="0"/>
                <a:ea typeface="Times New Roman" panose="02020603050405020304" pitchFamily="18" charset="0"/>
                <a:cs typeface="Calibri" panose="020F0502020204030204" pitchFamily="34" charset="0"/>
              </a:rPr>
              <a:t>To further enhance user experience and overall performance, the company should:</a:t>
            </a:r>
            <a:endParaRPr lang="en-US" sz="14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1400" dirty="0">
                <a:effectLst/>
                <a:latin typeface="Aptos" panose="020B0004020202020204" pitchFamily="34" charset="0"/>
                <a:ea typeface="Arial" panose="020B0604020202020204" pitchFamily="34" charset="0"/>
              </a:rPr>
              <a:t>Need for Upgrade: Tech improvements are essential to enhance user experience and retention.</a:t>
            </a:r>
            <a:endParaRPr lang="en-US" sz="14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1400" dirty="0">
                <a:effectLst/>
                <a:latin typeface="Aptos" panose="020B0004020202020204" pitchFamily="34" charset="0"/>
                <a:ea typeface="Arial" panose="020B0604020202020204" pitchFamily="34" charset="0"/>
              </a:rPr>
              <a:t>Growth Potential: Despite risks, upgrades can boost engagement and overall performance</a:t>
            </a:r>
            <a:endParaRPr lang="en-US" sz="1400"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SzPts val="1000"/>
              <a:buFont typeface="Symbol" panose="05050102010706020507" pitchFamily="18" charset="2"/>
              <a:buChar char=""/>
              <a:tabLst>
                <a:tab pos="457200" algn="l"/>
              </a:tabLst>
            </a:pPr>
            <a:r>
              <a:rPr lang="en-US" sz="1400" dirty="0">
                <a:effectLst/>
                <a:latin typeface="Aptos" panose="020B0004020202020204" pitchFamily="34" charset="0"/>
                <a:ea typeface="Times New Roman" panose="02020603050405020304" pitchFamily="18" charset="0"/>
                <a:cs typeface="Calibri" panose="020F0502020204030204" pitchFamily="34" charset="0"/>
              </a:rPr>
              <a:t>Introduce AI-powered chatbots to handle routine queries efficiently.</a:t>
            </a:r>
            <a:endParaRPr lang="en-US" sz="1400"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SzPts val="1000"/>
              <a:buFont typeface="Symbol" panose="05050102010706020507" pitchFamily="18" charset="2"/>
              <a:buChar char=""/>
              <a:tabLst>
                <a:tab pos="457200" algn="l"/>
              </a:tabLst>
            </a:pPr>
            <a:r>
              <a:rPr lang="en-US" sz="1400" dirty="0">
                <a:effectLst/>
                <a:latin typeface="Aptos" panose="020B0004020202020204" pitchFamily="34" charset="0"/>
                <a:ea typeface="Times New Roman" panose="02020603050405020304" pitchFamily="18" charset="0"/>
                <a:cs typeface="Calibri" panose="020F0502020204030204" pitchFamily="34" charset="0"/>
              </a:rPr>
              <a:t>Train employees to adopt new tools, technologies, and processes that support scalability and quality service.</a:t>
            </a:r>
            <a:endParaRPr lang="en-US" sz="14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Symbol" panose="05050102010706020507" pitchFamily="18" charset="2"/>
              <a:buChar char=""/>
            </a:pPr>
            <a:endParaRPr lang="en-US" sz="1400" dirty="0">
              <a:effectLst/>
              <a:latin typeface="Arial" panose="020B0604020202020204" pitchFamily="34" charset="0"/>
              <a:ea typeface="Arial" panose="020B0604020202020204" pitchFamily="34" charset="0"/>
            </a:endParaRPr>
          </a:p>
        </p:txBody>
      </p:sp>
      <p:graphicFrame>
        <p:nvGraphicFramePr>
          <p:cNvPr id="4" name="Chart 3">
            <a:extLst>
              <a:ext uri="{FF2B5EF4-FFF2-40B4-BE49-F238E27FC236}">
                <a16:creationId xmlns:a16="http://schemas.microsoft.com/office/drawing/2014/main" id="{0DBCA648-F003-54D0-B38E-FAA3E169C1EA}"/>
              </a:ext>
            </a:extLst>
          </p:cNvPr>
          <p:cNvGraphicFramePr>
            <a:graphicFrameLocks/>
          </p:cNvGraphicFramePr>
          <p:nvPr>
            <p:extLst>
              <p:ext uri="{D42A27DB-BD31-4B8C-83A1-F6EECF244321}">
                <p14:modId xmlns:p14="http://schemas.microsoft.com/office/powerpoint/2010/main" val="3163514855"/>
              </p:ext>
            </p:extLst>
          </p:nvPr>
        </p:nvGraphicFramePr>
        <p:xfrm>
          <a:off x="177799" y="1478410"/>
          <a:ext cx="4572000" cy="3901180"/>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04909BD8-DC3B-8C15-597F-D774C6DB6A94}"/>
              </a:ext>
            </a:extLst>
          </p:cNvPr>
          <p:cNvSpPr txBox="1"/>
          <p:nvPr/>
        </p:nvSpPr>
        <p:spPr>
          <a:xfrm>
            <a:off x="3956051" y="387415"/>
            <a:ext cx="3600450" cy="400110"/>
          </a:xfrm>
          <a:prstGeom prst="rect">
            <a:avLst/>
          </a:prstGeom>
          <a:noFill/>
        </p:spPr>
        <p:txBody>
          <a:bodyPr wrap="square">
            <a:spAutoFit/>
          </a:bodyPr>
          <a:lstStyle/>
          <a:p>
            <a:pPr algn="ctr" rtl="0">
              <a:defRPr sz="1800" b="1" i="0" u="none" strike="noStrike" kern="1200" spc="0" baseline="0">
                <a:solidFill>
                  <a:prstClr val="white">
                    <a:lumMod val="65000"/>
                    <a:lumOff val="35000"/>
                  </a:prstClr>
                </a:solidFill>
                <a:latin typeface="+mn-lt"/>
                <a:ea typeface="+mn-ea"/>
                <a:cs typeface="+mn-cs"/>
              </a:defRPr>
            </a:pPr>
            <a:r>
              <a:rPr lang="en-US" sz="2000" b="1" dirty="0"/>
              <a:t>Co</a:t>
            </a:r>
            <a:r>
              <a:rPr lang="en-US" sz="2000" b="1" baseline="0" dirty="0"/>
              <a:t>nsultation Type by Users</a:t>
            </a:r>
          </a:p>
        </p:txBody>
      </p:sp>
    </p:spTree>
    <p:extLst>
      <p:ext uri="{BB962C8B-B14F-4D97-AF65-F5344CB8AC3E}">
        <p14:creationId xmlns:p14="http://schemas.microsoft.com/office/powerpoint/2010/main" val="2538387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99103B35-50C2-78C6-2C3A-2688F8AED2C5}"/>
              </a:ext>
            </a:extLst>
          </p:cNvPr>
          <p:cNvSpPr/>
          <p:nvPr/>
        </p:nvSpPr>
        <p:spPr>
          <a:xfrm>
            <a:off x="53976" y="1293260"/>
            <a:ext cx="5702300" cy="262777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A4636716-3556-65D3-CB1B-C763D487397B}"/>
              </a:ext>
            </a:extLst>
          </p:cNvPr>
          <p:cNvSpPr/>
          <p:nvPr/>
        </p:nvSpPr>
        <p:spPr>
          <a:xfrm>
            <a:off x="650698" y="4121195"/>
            <a:ext cx="4226102" cy="2235156"/>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black and green background&#10;&#10;AI-generated content may be incorrect.">
            <a:extLst>
              <a:ext uri="{FF2B5EF4-FFF2-40B4-BE49-F238E27FC236}">
                <a16:creationId xmlns:a16="http://schemas.microsoft.com/office/drawing/2014/main" id="{09C51974-31E3-3B62-D876-D6460150E14E}"/>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7556501" y="-1"/>
            <a:ext cx="4635500" cy="6858001"/>
          </a:xfrm>
          <a:prstGeom prst="rect">
            <a:avLst/>
          </a:prstGeom>
        </p:spPr>
      </p:pic>
      <p:sp>
        <p:nvSpPr>
          <p:cNvPr id="2" name="Slide Number Placeholder 1">
            <a:extLst>
              <a:ext uri="{FF2B5EF4-FFF2-40B4-BE49-F238E27FC236}">
                <a16:creationId xmlns:a16="http://schemas.microsoft.com/office/drawing/2014/main" id="{2A974BF5-766F-45EA-2B2E-2A7EB174641E}"/>
              </a:ext>
            </a:extLst>
          </p:cNvPr>
          <p:cNvSpPr>
            <a:spLocks noGrp="1"/>
          </p:cNvSpPr>
          <p:nvPr>
            <p:ph type="sldNum" sz="quarter" idx="12"/>
          </p:nvPr>
        </p:nvSpPr>
        <p:spPr/>
        <p:txBody>
          <a:bodyPr/>
          <a:lstStyle/>
          <a:p>
            <a:fld id="{58CFB4F0-DDE6-4C5B-8202-202E0D87FA1C}" type="slidenum">
              <a:rPr lang="en-US" smtClean="0"/>
              <a:t>16</a:t>
            </a:fld>
            <a:endParaRPr lang="en-US"/>
          </a:p>
        </p:txBody>
      </p:sp>
      <p:graphicFrame>
        <p:nvGraphicFramePr>
          <p:cNvPr id="3" name="Chart 2">
            <a:extLst>
              <a:ext uri="{FF2B5EF4-FFF2-40B4-BE49-F238E27FC236}">
                <a16:creationId xmlns:a16="http://schemas.microsoft.com/office/drawing/2014/main" id="{2D8ECBCD-9867-6945-E96E-0EE0DEA64CDC}"/>
              </a:ext>
            </a:extLst>
          </p:cNvPr>
          <p:cNvGraphicFramePr>
            <a:graphicFrameLocks/>
          </p:cNvGraphicFramePr>
          <p:nvPr>
            <p:extLst>
              <p:ext uri="{D42A27DB-BD31-4B8C-83A1-F6EECF244321}">
                <p14:modId xmlns:p14="http://schemas.microsoft.com/office/powerpoint/2010/main" val="3681285695"/>
              </p:ext>
            </p:extLst>
          </p:nvPr>
        </p:nvGraphicFramePr>
        <p:xfrm>
          <a:off x="177800" y="1478411"/>
          <a:ext cx="5702300" cy="226809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5E0F9762-1F99-36A0-A6E2-5519E97A7051}"/>
              </a:ext>
            </a:extLst>
          </p:cNvPr>
          <p:cNvSpPr txBox="1"/>
          <p:nvPr/>
        </p:nvSpPr>
        <p:spPr>
          <a:xfrm>
            <a:off x="6003924" y="1248402"/>
            <a:ext cx="5613400" cy="5567678"/>
          </a:xfrm>
          <a:prstGeom prst="rect">
            <a:avLst/>
          </a:prstGeom>
          <a:noFill/>
        </p:spPr>
        <p:txBody>
          <a:bodyPr wrap="square">
            <a:spAutoFit/>
          </a:bodyPr>
          <a:lstStyle/>
          <a:p>
            <a:pPr marL="0" marR="0" algn="just">
              <a:lnSpc>
                <a:spcPct val="115000"/>
              </a:lnSpc>
              <a:spcBef>
                <a:spcPts val="0"/>
              </a:spcBef>
              <a:spcAft>
                <a:spcPts val="0"/>
              </a:spcAft>
            </a:pPr>
            <a:r>
              <a:rPr lang="en-IN" sz="1600" dirty="0">
                <a:effectLst/>
                <a:latin typeface="Calibri" panose="020F0502020204030204" pitchFamily="34" charset="0"/>
                <a:ea typeface="Times New Roman" panose="02020603050405020304" pitchFamily="18" charset="0"/>
              </a:rPr>
              <a:t> </a:t>
            </a:r>
            <a:r>
              <a:rPr lang="en-IN" sz="1600" dirty="0">
                <a:effectLst/>
                <a:latin typeface="Aptos" panose="020B0004020202020204" pitchFamily="34" charset="0"/>
                <a:ea typeface="Times New Roman" panose="02020603050405020304" pitchFamily="18" charset="0"/>
                <a:cs typeface="Calibri" panose="020F0502020204030204" pitchFamily="34" charset="0"/>
              </a:rPr>
              <a:t>Only 27.49% of users are satisfied with the service. </a:t>
            </a:r>
            <a:endParaRPr lang="en-US" sz="16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IN" sz="1600" dirty="0">
                <a:effectLst/>
                <a:latin typeface="Aptos" panose="020B0004020202020204" pitchFamily="34" charset="0"/>
                <a:ea typeface="Times New Roman" panose="02020603050405020304" pitchFamily="18" charset="0"/>
                <a:cs typeface="Calibri" panose="020F0502020204030204" pitchFamily="34" charset="0"/>
              </a:rPr>
              <a:t>    Total users = 28027</a:t>
            </a:r>
            <a:endParaRPr lang="en-US" sz="16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IN" sz="1600" dirty="0">
                <a:effectLst/>
                <a:latin typeface="Aptos" panose="020B0004020202020204" pitchFamily="34" charset="0"/>
                <a:ea typeface="Times New Roman" panose="02020603050405020304" pitchFamily="18" charset="0"/>
                <a:cs typeface="Calibri" panose="020F0502020204030204" pitchFamily="34" charset="0"/>
              </a:rPr>
              <a:t>    Satisfied user (Rating-5,6,7,8) = 27.49 % </a:t>
            </a:r>
            <a:endParaRPr lang="en-US" sz="16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IN" sz="1600" dirty="0">
                <a:effectLst/>
                <a:latin typeface="Aptos" panose="020B0004020202020204" pitchFamily="34" charset="0"/>
                <a:ea typeface="Times New Roman" panose="02020603050405020304" pitchFamily="18" charset="0"/>
                <a:cs typeface="Calibri" panose="020F0502020204030204" pitchFamily="34" charset="0"/>
              </a:rPr>
              <a:t>    Unsatisfied user (Rating-0,1,2,3,4) = 72.51 %</a:t>
            </a:r>
            <a:endParaRPr lang="en-US" sz="16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IN" sz="1600" dirty="0">
                <a:effectLst/>
                <a:latin typeface="Calibri" panose="020F0502020204030204" pitchFamily="34"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marL="114300" marR="0">
              <a:lnSpc>
                <a:spcPct val="115000"/>
              </a:lnSpc>
              <a:spcBef>
                <a:spcPts val="0"/>
              </a:spcBef>
              <a:spcAft>
                <a:spcPts val="0"/>
              </a:spcAft>
            </a:pPr>
            <a:r>
              <a:rPr lang="en-GB" sz="1600" dirty="0">
                <a:effectLst/>
                <a:latin typeface="Aptos" panose="020B0004020202020204" pitchFamily="34" charset="0"/>
                <a:ea typeface="Arial" panose="020B0604020202020204" pitchFamily="34" charset="0"/>
              </a:rPr>
              <a:t>Pivot Tables Show the detail and Rating (0to4) </a:t>
            </a:r>
            <a:r>
              <a:rPr lang="en-IN" sz="1600" dirty="0">
                <a:effectLst/>
                <a:latin typeface="Aptos" panose="020B0004020202020204" pitchFamily="34" charset="0"/>
                <a:ea typeface="Times New Roman" panose="02020603050405020304" pitchFamily="18" charset="0"/>
                <a:cs typeface="Calibri" panose="020F0502020204030204" pitchFamily="34" charset="0"/>
              </a:rPr>
              <a:t>= 72.51% (20323)</a:t>
            </a:r>
            <a:endParaRPr lang="en-US" sz="1600" dirty="0">
              <a:effectLst/>
              <a:latin typeface="Arial" panose="020B0604020202020204" pitchFamily="34" charset="0"/>
              <a:ea typeface="Arial" panose="020B0604020202020204" pitchFamily="34" charset="0"/>
            </a:endParaRPr>
          </a:p>
          <a:p>
            <a:pPr marL="114300" marR="0">
              <a:lnSpc>
                <a:spcPct val="115000"/>
              </a:lnSpc>
              <a:spcBef>
                <a:spcPts val="0"/>
              </a:spcBef>
              <a:spcAft>
                <a:spcPts val="0"/>
              </a:spcAft>
            </a:pPr>
            <a:r>
              <a:rPr lang="en-IN" sz="1600" dirty="0">
                <a:effectLst/>
                <a:latin typeface="Aptos" panose="020B0004020202020204" pitchFamily="34" charset="0"/>
                <a:ea typeface="Times New Roman" panose="02020603050405020304" pitchFamily="18" charset="0"/>
                <a:cs typeface="Calibri" panose="020F0502020204030204" pitchFamily="34" charset="0"/>
              </a:rPr>
              <a:t>Rating (5to8) = 27.49% (7704). It shows the low satisfaction scores.</a:t>
            </a:r>
            <a:endParaRPr lang="en-US" sz="1600" dirty="0">
              <a:effectLst/>
              <a:latin typeface="Arial" panose="020B0604020202020204" pitchFamily="34" charset="0"/>
              <a:ea typeface="Arial" panose="020B0604020202020204" pitchFamily="34" charset="0"/>
            </a:endParaRPr>
          </a:p>
          <a:p>
            <a:r>
              <a:rPr lang="en-IN" sz="1600" kern="0" dirty="0">
                <a:effectLst/>
                <a:latin typeface="Aptos" panose="020B0004020202020204" pitchFamily="34" charset="0"/>
                <a:ea typeface="Arial" panose="020B0604020202020204" pitchFamily="34" charset="0"/>
                <a:cs typeface="Arial" panose="020B0604020202020204" pitchFamily="34" charset="0"/>
              </a:rPr>
              <a:t>The Investment should be used to improve training program</a:t>
            </a:r>
          </a:p>
          <a:p>
            <a:endParaRPr lang="en-IN" sz="1600" kern="0" dirty="0">
              <a:latin typeface="Aptos" panose="020B0004020202020204" pitchFamily="34" charset="0"/>
              <a:ea typeface="Arial" panose="020B0604020202020204" pitchFamily="34" charset="0"/>
              <a:cs typeface="Arial" panose="020B0604020202020204" pitchFamily="34" charset="0"/>
            </a:endParaRPr>
          </a:p>
          <a:p>
            <a:pPr marL="114300" marR="0">
              <a:lnSpc>
                <a:spcPct val="115000"/>
              </a:lnSpc>
              <a:spcBef>
                <a:spcPts val="0"/>
              </a:spcBef>
              <a:spcAft>
                <a:spcPts val="0"/>
              </a:spcAft>
            </a:pPr>
            <a:r>
              <a:rPr lang="en-IN" sz="1600" dirty="0">
                <a:latin typeface="Aptos" panose="020B0004020202020204" pitchFamily="34" charset="0"/>
                <a:ea typeface="Arial" panose="020B0604020202020204" pitchFamily="34" charset="0"/>
              </a:rPr>
              <a:t>Recommendation</a:t>
            </a:r>
            <a:r>
              <a:rPr lang="en-IN" sz="1600" dirty="0">
                <a:effectLst/>
                <a:latin typeface="Aptos" panose="020B0004020202020204" pitchFamily="34" charset="0"/>
                <a:ea typeface="Arial" panose="020B0604020202020204" pitchFamily="34" charset="0"/>
              </a:rPr>
              <a:t> - </a:t>
            </a:r>
            <a:endParaRPr lang="en-US" sz="1600"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1600" dirty="0">
                <a:effectLst/>
                <a:latin typeface="Aptos" panose="020B0004020202020204" pitchFamily="34" charset="0"/>
                <a:ea typeface="Arial" panose="020B0604020202020204" pitchFamily="34" charset="0"/>
              </a:rPr>
              <a:t>Efficient Call Handling: Train astrologers to manage calls effectively, reducing duration without   affecting service quality.</a:t>
            </a:r>
            <a:endParaRPr lang="en-US" sz="1600"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1600" dirty="0">
                <a:effectLst/>
                <a:latin typeface="Aptos" panose="020B0004020202020204" pitchFamily="34" charset="0"/>
                <a:ea typeface="Arial" panose="020B0604020202020204" pitchFamily="34" charset="0"/>
              </a:rPr>
              <a:t>Skill Enhancement: Improve employee communication and service skills for better customer interactions.</a:t>
            </a:r>
            <a:endParaRPr lang="en-US" sz="1600" dirty="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GB" sz="1600" dirty="0">
                <a:effectLst/>
                <a:latin typeface="Aptos" panose="020B0004020202020204" pitchFamily="34" charset="0"/>
                <a:ea typeface="Arial" panose="020B0604020202020204" pitchFamily="34" charset="0"/>
              </a:rPr>
              <a:t>Scalability Support: Prepare staff to adapt to new tools and processes as the service expands.</a:t>
            </a:r>
            <a:endParaRPr lang="en-US" sz="1600" dirty="0">
              <a:effectLst/>
              <a:latin typeface="Arial" panose="020B0604020202020204" pitchFamily="34" charset="0"/>
              <a:ea typeface="Arial" panose="020B0604020202020204" pitchFamily="34" charset="0"/>
            </a:endParaRPr>
          </a:p>
          <a:p>
            <a:endParaRPr lang="en-IN" sz="1200" kern="0" dirty="0">
              <a:effectLst/>
              <a:latin typeface="Aptos" panose="020B0004020202020204" pitchFamily="34" charset="0"/>
              <a:ea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4909BD8-DC3B-8C15-597F-D774C6DB6A94}"/>
              </a:ext>
            </a:extLst>
          </p:cNvPr>
          <p:cNvSpPr txBox="1"/>
          <p:nvPr/>
        </p:nvSpPr>
        <p:spPr>
          <a:xfrm>
            <a:off x="3956051" y="387415"/>
            <a:ext cx="3600450" cy="400110"/>
          </a:xfrm>
          <a:prstGeom prst="rect">
            <a:avLst/>
          </a:prstGeom>
          <a:noFill/>
        </p:spPr>
        <p:txBody>
          <a:bodyPr wrap="square">
            <a:spAutoFit/>
          </a:bodyPr>
          <a:lstStyle/>
          <a:p>
            <a:pPr algn="ctr" rtl="0">
              <a:defRPr sz="2400" b="1" i="0" u="none" strike="noStrike" kern="1200" spc="0" baseline="0">
                <a:solidFill>
                  <a:prstClr val="white">
                    <a:lumMod val="65000"/>
                    <a:lumOff val="35000"/>
                  </a:prstClr>
                </a:solidFill>
                <a:latin typeface="+mn-lt"/>
                <a:ea typeface="+mn-ea"/>
                <a:cs typeface="+mn-cs"/>
              </a:defRPr>
            </a:pPr>
            <a:r>
              <a:rPr lang="en-US" sz="2000" b="1" baseline="0" dirty="0"/>
              <a:t>Guru Distribution by Rating</a:t>
            </a:r>
          </a:p>
        </p:txBody>
      </p:sp>
      <p:graphicFrame>
        <p:nvGraphicFramePr>
          <p:cNvPr id="14" name="Chart 13">
            <a:extLst>
              <a:ext uri="{FF2B5EF4-FFF2-40B4-BE49-F238E27FC236}">
                <a16:creationId xmlns:a16="http://schemas.microsoft.com/office/drawing/2014/main" id="{813EE28E-72E4-4992-8849-72C0B9BD61B0}"/>
              </a:ext>
            </a:extLst>
          </p:cNvPr>
          <p:cNvGraphicFramePr>
            <a:graphicFrameLocks/>
          </p:cNvGraphicFramePr>
          <p:nvPr>
            <p:extLst>
              <p:ext uri="{D42A27DB-BD31-4B8C-83A1-F6EECF244321}">
                <p14:modId xmlns:p14="http://schemas.microsoft.com/office/powerpoint/2010/main" val="2117291917"/>
              </p:ext>
            </p:extLst>
          </p:nvPr>
        </p:nvGraphicFramePr>
        <p:xfrm>
          <a:off x="53976" y="1174942"/>
          <a:ext cx="5702300" cy="274609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F64440BA-FCA6-4BC3-8BEB-3FB4828FD158}"/>
              </a:ext>
            </a:extLst>
          </p:cNvPr>
          <p:cNvGraphicFramePr>
            <a:graphicFrameLocks/>
          </p:cNvGraphicFramePr>
          <p:nvPr>
            <p:extLst>
              <p:ext uri="{D42A27DB-BD31-4B8C-83A1-F6EECF244321}">
                <p14:modId xmlns:p14="http://schemas.microsoft.com/office/powerpoint/2010/main" val="819156305"/>
              </p:ext>
            </p:extLst>
          </p:nvPr>
        </p:nvGraphicFramePr>
        <p:xfrm>
          <a:off x="464342" y="4121194"/>
          <a:ext cx="4763293" cy="223515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631894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and green background&#10;&#10;AI-generated content may be incorrect.">
            <a:extLst>
              <a:ext uri="{FF2B5EF4-FFF2-40B4-BE49-F238E27FC236}">
                <a16:creationId xmlns:a16="http://schemas.microsoft.com/office/drawing/2014/main" id="{09C51974-31E3-3B62-D876-D6460150E14E}"/>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7556501" y="-1"/>
            <a:ext cx="4635500" cy="6858001"/>
          </a:xfrm>
          <a:prstGeom prst="rect">
            <a:avLst/>
          </a:prstGeom>
        </p:spPr>
      </p:pic>
      <p:sp>
        <p:nvSpPr>
          <p:cNvPr id="2" name="Slide Number Placeholder 1">
            <a:extLst>
              <a:ext uri="{FF2B5EF4-FFF2-40B4-BE49-F238E27FC236}">
                <a16:creationId xmlns:a16="http://schemas.microsoft.com/office/drawing/2014/main" id="{E8AA71BB-6E82-F16E-5433-D1D3C904FA29}"/>
              </a:ext>
            </a:extLst>
          </p:cNvPr>
          <p:cNvSpPr>
            <a:spLocks noGrp="1"/>
          </p:cNvSpPr>
          <p:nvPr>
            <p:ph type="sldNum" sz="quarter" idx="12"/>
          </p:nvPr>
        </p:nvSpPr>
        <p:spPr/>
        <p:txBody>
          <a:bodyPr/>
          <a:lstStyle/>
          <a:p>
            <a:fld id="{58CFB4F0-DDE6-4C5B-8202-202E0D87FA1C}" type="slidenum">
              <a:rPr lang="en-US" smtClean="0"/>
              <a:t>17</a:t>
            </a:fld>
            <a:endParaRPr lang="en-US"/>
          </a:p>
        </p:txBody>
      </p:sp>
      <p:grpSp>
        <p:nvGrpSpPr>
          <p:cNvPr id="3" name="Group 2">
            <a:extLst>
              <a:ext uri="{FF2B5EF4-FFF2-40B4-BE49-F238E27FC236}">
                <a16:creationId xmlns:a16="http://schemas.microsoft.com/office/drawing/2014/main" id="{CB1CDC39-AD2F-097A-96AF-00DE23DA6F66}"/>
              </a:ext>
            </a:extLst>
          </p:cNvPr>
          <p:cNvGrpSpPr/>
          <p:nvPr/>
        </p:nvGrpSpPr>
        <p:grpSpPr>
          <a:xfrm>
            <a:off x="1199313" y="124444"/>
            <a:ext cx="9951442" cy="6147627"/>
            <a:chOff x="1293899" y="170705"/>
            <a:chExt cx="6819382" cy="5756616"/>
          </a:xfrm>
        </p:grpSpPr>
        <p:grpSp>
          <p:nvGrpSpPr>
            <p:cNvPr id="4" name="Group 3">
              <a:extLst>
                <a:ext uri="{FF2B5EF4-FFF2-40B4-BE49-F238E27FC236}">
                  <a16:creationId xmlns:a16="http://schemas.microsoft.com/office/drawing/2014/main" id="{269B78B7-7BDA-9C36-4C92-109545CA09A0}"/>
                </a:ext>
              </a:extLst>
            </p:cNvPr>
            <p:cNvGrpSpPr/>
            <p:nvPr/>
          </p:nvGrpSpPr>
          <p:grpSpPr>
            <a:xfrm>
              <a:off x="3169671" y="1771005"/>
              <a:ext cx="2014779" cy="1693187"/>
              <a:chOff x="2090333" y="1368371"/>
              <a:chExt cx="2014779" cy="1693187"/>
            </a:xfrm>
          </p:grpSpPr>
          <p:sp>
            <p:nvSpPr>
              <p:cNvPr id="34" name="Rounded Rectangle 1">
                <a:extLst>
                  <a:ext uri="{FF2B5EF4-FFF2-40B4-BE49-F238E27FC236}">
                    <a16:creationId xmlns:a16="http://schemas.microsoft.com/office/drawing/2014/main" id="{A209D4FE-F185-3B42-108E-8C1E8BB01085}"/>
                  </a:ext>
                </a:extLst>
              </p:cNvPr>
              <p:cNvSpPr/>
              <p:nvPr/>
            </p:nvSpPr>
            <p:spPr>
              <a:xfrm>
                <a:off x="2090333" y="1368371"/>
                <a:ext cx="2014779" cy="1693187"/>
              </a:xfrm>
              <a:custGeom>
                <a:avLst/>
                <a:gdLst/>
                <a:ahLst/>
                <a:cxnLst/>
                <a:rect l="0" t="0" r="0" b="0"/>
                <a:pathLst>
                  <a:path w="2014779" h="1693187">
                    <a:moveTo>
                      <a:pt x="1435530" y="95243"/>
                    </a:moveTo>
                    <a:cubicBezTo>
                      <a:pt x="1726540" y="232076"/>
                      <a:pt x="1941424" y="504076"/>
                      <a:pt x="1999274" y="830336"/>
                    </a:cubicBezTo>
                    <a:cubicBezTo>
                      <a:pt x="2009465" y="887821"/>
                      <a:pt x="2014779" y="946980"/>
                      <a:pt x="2014779" y="1007389"/>
                    </a:cubicBezTo>
                    <a:cubicBezTo>
                      <a:pt x="2014779" y="1165029"/>
                      <a:pt x="1978572" y="1314207"/>
                      <a:pt x="1914023" y="1447065"/>
                    </a:cubicBezTo>
                    <a:cubicBezTo>
                      <a:pt x="1870084" y="1537495"/>
                      <a:pt x="1813024" y="1620353"/>
                      <a:pt x="1745311" y="1693187"/>
                    </a:cubicBezTo>
                    <a:cubicBezTo>
                      <a:pt x="1728370" y="1568497"/>
                      <a:pt x="1688620" y="1451069"/>
                      <a:pt x="1630393" y="1345226"/>
                    </a:cubicBezTo>
                    <a:cubicBezTo>
                      <a:pt x="1578890" y="1251606"/>
                      <a:pt x="1512931" y="1167061"/>
                      <a:pt x="1435530" y="1094587"/>
                    </a:cubicBezTo>
                    <a:cubicBezTo>
                      <a:pt x="1283977" y="952688"/>
                      <a:pt x="1088543" y="857087"/>
                      <a:pt x="871786" y="830336"/>
                    </a:cubicBezTo>
                    <a:cubicBezTo>
                      <a:pt x="830948" y="825296"/>
                      <a:pt x="789351" y="822701"/>
                      <a:pt x="747147" y="822701"/>
                    </a:cubicBezTo>
                    <a:cubicBezTo>
                      <a:pt x="455704" y="822701"/>
                      <a:pt x="193167" y="946459"/>
                      <a:pt x="9225" y="1144294"/>
                    </a:cubicBezTo>
                    <a:cubicBezTo>
                      <a:pt x="3142" y="1099532"/>
                      <a:pt x="0" y="1053830"/>
                      <a:pt x="0" y="1007389"/>
                    </a:cubicBezTo>
                    <a:cubicBezTo>
                      <a:pt x="0" y="451023"/>
                      <a:pt x="451023" y="0"/>
                      <a:pt x="1007389" y="0"/>
                    </a:cubicBezTo>
                    <a:cubicBezTo>
                      <a:pt x="1160479" y="0"/>
                      <a:pt x="1305594" y="34148"/>
                      <a:pt x="1435530" y="95243"/>
                    </a:cubicBezTo>
                    <a:close/>
                  </a:path>
                </a:pathLst>
              </a:custGeom>
              <a:gradFill rotWithShape="1">
                <a:gsLst>
                  <a:gs pos="0">
                    <a:srgbClr val="DC8331"/>
                  </a:gs>
                  <a:gs pos="100000">
                    <a:srgbClr val="B07239"/>
                  </a:gs>
                </a:gsLst>
                <a:lin ang="5400000" scaled="1"/>
              </a:gradFill>
              <a:ln>
                <a:noFill/>
              </a:ln>
            </p:spPr>
            <p:txBody>
              <a:bodyPr rtlCol="0" anchor="ctr"/>
              <a:lstStyle/>
              <a:p>
                <a:pPr algn="ctr"/>
                <a:endParaRPr/>
              </a:p>
            </p:txBody>
          </p:sp>
          <p:sp>
            <p:nvSpPr>
              <p:cNvPr id="35" name="Rounded Rectangle 2">
                <a:extLst>
                  <a:ext uri="{FF2B5EF4-FFF2-40B4-BE49-F238E27FC236}">
                    <a16:creationId xmlns:a16="http://schemas.microsoft.com/office/drawing/2014/main" id="{C8D5ADCB-AE47-155F-3A7D-07E165D33C2A}"/>
                  </a:ext>
                </a:extLst>
              </p:cNvPr>
              <p:cNvSpPr/>
              <p:nvPr/>
            </p:nvSpPr>
            <p:spPr>
              <a:xfrm>
                <a:off x="2090333" y="1368371"/>
                <a:ext cx="2014779" cy="1693183"/>
              </a:xfrm>
              <a:custGeom>
                <a:avLst/>
                <a:gdLst/>
                <a:ahLst/>
                <a:cxnLst/>
                <a:rect l="0" t="0" r="0" b="0"/>
                <a:pathLst>
                  <a:path w="2014779" h="1693183">
                    <a:moveTo>
                      <a:pt x="1435530" y="95243"/>
                    </a:moveTo>
                    <a:cubicBezTo>
                      <a:pt x="1726544" y="232076"/>
                      <a:pt x="1941426" y="504076"/>
                      <a:pt x="1999271" y="830336"/>
                    </a:cubicBezTo>
                    <a:cubicBezTo>
                      <a:pt x="2009463" y="887817"/>
                      <a:pt x="2014779" y="946982"/>
                      <a:pt x="2014779" y="1007389"/>
                    </a:cubicBezTo>
                    <a:cubicBezTo>
                      <a:pt x="2014779" y="1165026"/>
                      <a:pt x="1978572" y="1314206"/>
                      <a:pt x="1914021" y="1447066"/>
                    </a:cubicBezTo>
                    <a:cubicBezTo>
                      <a:pt x="1870088" y="1537490"/>
                      <a:pt x="1813025" y="1620356"/>
                      <a:pt x="1745312" y="1693183"/>
                    </a:cubicBezTo>
                    <a:cubicBezTo>
                      <a:pt x="1728370" y="1568500"/>
                      <a:pt x="1688616" y="1451066"/>
                      <a:pt x="1630391" y="1345228"/>
                    </a:cubicBezTo>
                    <a:cubicBezTo>
                      <a:pt x="1578887" y="1251607"/>
                      <a:pt x="1512932" y="1167057"/>
                      <a:pt x="1435530" y="1094585"/>
                    </a:cubicBezTo>
                    <a:cubicBezTo>
                      <a:pt x="1283980" y="952686"/>
                      <a:pt x="1088546" y="857083"/>
                      <a:pt x="871789" y="830336"/>
                    </a:cubicBezTo>
                    <a:cubicBezTo>
                      <a:pt x="830948" y="825296"/>
                      <a:pt x="789351" y="822701"/>
                      <a:pt x="747147" y="822701"/>
                    </a:cubicBezTo>
                    <a:cubicBezTo>
                      <a:pt x="455704" y="822701"/>
                      <a:pt x="193167" y="946462"/>
                      <a:pt x="9225" y="1144297"/>
                    </a:cubicBezTo>
                    <a:cubicBezTo>
                      <a:pt x="3142" y="1099529"/>
                      <a:pt x="0" y="1053826"/>
                      <a:pt x="0" y="1007389"/>
                    </a:cubicBezTo>
                    <a:cubicBezTo>
                      <a:pt x="0" y="451023"/>
                      <a:pt x="451023" y="0"/>
                      <a:pt x="1007389" y="0"/>
                    </a:cubicBezTo>
                    <a:cubicBezTo>
                      <a:pt x="1160479" y="0"/>
                      <a:pt x="1305594" y="34148"/>
                      <a:pt x="1435530" y="95243"/>
                    </a:cubicBezTo>
                    <a:close/>
                  </a:path>
                </a:pathLst>
              </a:custGeom>
              <a:noFill/>
              <a:ln w="12591">
                <a:solidFill>
                  <a:srgbClr val="F4F4F4"/>
                </a:solidFill>
              </a:ln>
            </p:spPr>
            <p:txBody>
              <a:bodyPr rtlCol="0" anchor="ctr"/>
              <a:lstStyle/>
              <a:p>
                <a:pPr algn="ctr"/>
                <a:endParaRPr/>
              </a:p>
            </p:txBody>
          </p:sp>
        </p:grpSp>
        <p:grpSp>
          <p:nvGrpSpPr>
            <p:cNvPr id="5" name="Group 4">
              <a:extLst>
                <a:ext uri="{FF2B5EF4-FFF2-40B4-BE49-F238E27FC236}">
                  <a16:creationId xmlns:a16="http://schemas.microsoft.com/office/drawing/2014/main" id="{BEBB6891-B5F1-3F7D-DE47-7A94DBD71E63}"/>
                </a:ext>
              </a:extLst>
            </p:cNvPr>
            <p:cNvGrpSpPr/>
            <p:nvPr/>
          </p:nvGrpSpPr>
          <p:grpSpPr>
            <a:xfrm>
              <a:off x="2909421" y="2593698"/>
              <a:ext cx="1890635" cy="1995949"/>
              <a:chOff x="1830083" y="2191064"/>
              <a:chExt cx="1890635" cy="1995949"/>
            </a:xfrm>
          </p:grpSpPr>
          <p:sp>
            <p:nvSpPr>
              <p:cNvPr id="32" name="Rounded Rectangle 4">
                <a:extLst>
                  <a:ext uri="{FF2B5EF4-FFF2-40B4-BE49-F238E27FC236}">
                    <a16:creationId xmlns:a16="http://schemas.microsoft.com/office/drawing/2014/main" id="{2A6F300A-171C-89DF-C2C5-68BEA7F0D1BE}"/>
                  </a:ext>
                </a:extLst>
              </p:cNvPr>
              <p:cNvSpPr/>
              <p:nvPr/>
            </p:nvSpPr>
            <p:spPr>
              <a:xfrm>
                <a:off x="1830083" y="2191064"/>
                <a:ext cx="1890635" cy="1995949"/>
              </a:xfrm>
              <a:custGeom>
                <a:avLst/>
                <a:gdLst/>
                <a:ahLst/>
                <a:cxnLst/>
                <a:rect l="0" t="0" r="0" b="0"/>
                <a:pathLst>
                  <a:path w="1890635" h="1995949">
                    <a:moveTo>
                      <a:pt x="1695772" y="271883"/>
                    </a:moveTo>
                    <a:cubicBezTo>
                      <a:pt x="1773174" y="344356"/>
                      <a:pt x="1839132" y="428905"/>
                      <a:pt x="1890635" y="522526"/>
                    </a:cubicBezTo>
                    <a:cubicBezTo>
                      <a:pt x="1827589" y="510169"/>
                      <a:pt x="1762436" y="503694"/>
                      <a:pt x="1695772" y="503694"/>
                    </a:cubicBezTo>
                    <a:cubicBezTo>
                      <a:pt x="1629108" y="503694"/>
                      <a:pt x="1563955" y="510170"/>
                      <a:pt x="1500910" y="522526"/>
                    </a:cubicBezTo>
                    <a:cubicBezTo>
                      <a:pt x="1400179" y="542268"/>
                      <a:pt x="1304830" y="577022"/>
                      <a:pt x="1217279" y="624365"/>
                    </a:cubicBezTo>
                    <a:cubicBezTo>
                      <a:pt x="1031894" y="724614"/>
                      <a:pt x="881499" y="881306"/>
                      <a:pt x="789141" y="1071409"/>
                    </a:cubicBezTo>
                    <a:cubicBezTo>
                      <a:pt x="724590" y="1204267"/>
                      <a:pt x="688383" y="1353445"/>
                      <a:pt x="688383" y="1511084"/>
                    </a:cubicBezTo>
                    <a:cubicBezTo>
                      <a:pt x="688383" y="1686849"/>
                      <a:pt x="733398" y="1852111"/>
                      <a:pt x="812528" y="1995949"/>
                    </a:cubicBezTo>
                    <a:cubicBezTo>
                      <a:pt x="349414" y="1905184"/>
                      <a:pt x="0" y="1497090"/>
                      <a:pt x="0" y="1007389"/>
                    </a:cubicBezTo>
                    <a:cubicBezTo>
                      <a:pt x="0" y="742466"/>
                      <a:pt x="102262" y="501428"/>
                      <a:pt x="269467" y="321595"/>
                    </a:cubicBezTo>
                    <a:cubicBezTo>
                      <a:pt x="453410" y="123761"/>
                      <a:pt x="715946" y="0"/>
                      <a:pt x="1007389" y="0"/>
                    </a:cubicBezTo>
                    <a:cubicBezTo>
                      <a:pt x="1049591" y="0"/>
                      <a:pt x="1091187" y="2594"/>
                      <a:pt x="1132029" y="7635"/>
                    </a:cubicBezTo>
                    <a:cubicBezTo>
                      <a:pt x="1348785" y="34382"/>
                      <a:pt x="1544219" y="129984"/>
                      <a:pt x="1695772" y="271883"/>
                    </a:cubicBezTo>
                    <a:close/>
                  </a:path>
                </a:pathLst>
              </a:custGeom>
              <a:gradFill rotWithShape="1">
                <a:gsLst>
                  <a:gs pos="0">
                    <a:srgbClr val="DDC916"/>
                  </a:gs>
                  <a:gs pos="100000">
                    <a:srgbClr val="A99C2C"/>
                  </a:gs>
                </a:gsLst>
                <a:lin ang="5400000" scaled="1"/>
              </a:gradFill>
              <a:ln>
                <a:noFill/>
              </a:ln>
            </p:spPr>
            <p:txBody>
              <a:bodyPr rtlCol="0" anchor="ctr"/>
              <a:lstStyle/>
              <a:p>
                <a:pPr algn="ctr"/>
                <a:endParaRPr/>
              </a:p>
            </p:txBody>
          </p:sp>
          <p:sp>
            <p:nvSpPr>
              <p:cNvPr id="33" name="Rounded Rectangle 5">
                <a:extLst>
                  <a:ext uri="{FF2B5EF4-FFF2-40B4-BE49-F238E27FC236}">
                    <a16:creationId xmlns:a16="http://schemas.microsoft.com/office/drawing/2014/main" id="{A5E63345-5D7F-8241-58B1-C82809124FA6}"/>
                  </a:ext>
                </a:extLst>
              </p:cNvPr>
              <p:cNvSpPr/>
              <p:nvPr/>
            </p:nvSpPr>
            <p:spPr>
              <a:xfrm>
                <a:off x="1830083" y="2191064"/>
                <a:ext cx="1890633" cy="1995948"/>
              </a:xfrm>
              <a:custGeom>
                <a:avLst/>
                <a:gdLst/>
                <a:ahLst/>
                <a:cxnLst/>
                <a:rect l="0" t="0" r="0" b="0"/>
                <a:pathLst>
                  <a:path w="1890633" h="1995948">
                    <a:moveTo>
                      <a:pt x="1695772" y="271883"/>
                    </a:moveTo>
                    <a:cubicBezTo>
                      <a:pt x="1773174" y="344356"/>
                      <a:pt x="1839130" y="428905"/>
                      <a:pt x="1890633" y="522526"/>
                    </a:cubicBezTo>
                    <a:cubicBezTo>
                      <a:pt x="1827589" y="510169"/>
                      <a:pt x="1762436" y="503694"/>
                      <a:pt x="1695772" y="503694"/>
                    </a:cubicBezTo>
                    <a:cubicBezTo>
                      <a:pt x="1629108" y="503694"/>
                      <a:pt x="1563956" y="510170"/>
                      <a:pt x="1500911" y="522526"/>
                    </a:cubicBezTo>
                    <a:cubicBezTo>
                      <a:pt x="1400181" y="542268"/>
                      <a:pt x="1304829" y="577022"/>
                      <a:pt x="1217282" y="624365"/>
                    </a:cubicBezTo>
                    <a:cubicBezTo>
                      <a:pt x="1031893" y="724614"/>
                      <a:pt x="881503" y="881306"/>
                      <a:pt x="789141" y="1071407"/>
                    </a:cubicBezTo>
                    <a:cubicBezTo>
                      <a:pt x="724590" y="1204268"/>
                      <a:pt x="688383" y="1353448"/>
                      <a:pt x="688383" y="1511084"/>
                    </a:cubicBezTo>
                    <a:cubicBezTo>
                      <a:pt x="688383" y="1686853"/>
                      <a:pt x="733398" y="1852107"/>
                      <a:pt x="812528" y="1995948"/>
                    </a:cubicBezTo>
                    <a:cubicBezTo>
                      <a:pt x="349414" y="1905183"/>
                      <a:pt x="0" y="1497091"/>
                      <a:pt x="0" y="1007389"/>
                    </a:cubicBezTo>
                    <a:cubicBezTo>
                      <a:pt x="0" y="742466"/>
                      <a:pt x="102262" y="501428"/>
                      <a:pt x="269467" y="321595"/>
                    </a:cubicBezTo>
                    <a:cubicBezTo>
                      <a:pt x="453410" y="123761"/>
                      <a:pt x="715946" y="0"/>
                      <a:pt x="1007389" y="0"/>
                    </a:cubicBezTo>
                    <a:cubicBezTo>
                      <a:pt x="1049593" y="0"/>
                      <a:pt x="1091191" y="2594"/>
                      <a:pt x="1132031" y="7635"/>
                    </a:cubicBezTo>
                    <a:cubicBezTo>
                      <a:pt x="1348790" y="34382"/>
                      <a:pt x="1544222" y="129984"/>
                      <a:pt x="1695772" y="271883"/>
                    </a:cubicBezTo>
                    <a:close/>
                  </a:path>
                </a:pathLst>
              </a:custGeom>
              <a:noFill/>
              <a:ln w="12591">
                <a:solidFill>
                  <a:srgbClr val="F4F4F4"/>
                </a:solidFill>
              </a:ln>
            </p:spPr>
            <p:txBody>
              <a:bodyPr rtlCol="0" anchor="ctr"/>
              <a:lstStyle/>
              <a:p>
                <a:pPr algn="ctr"/>
                <a:endParaRPr/>
              </a:p>
            </p:txBody>
          </p:sp>
        </p:grpSp>
        <p:grpSp>
          <p:nvGrpSpPr>
            <p:cNvPr id="6" name="Group 5">
              <a:extLst>
                <a:ext uri="{FF2B5EF4-FFF2-40B4-BE49-F238E27FC236}">
                  <a16:creationId xmlns:a16="http://schemas.microsoft.com/office/drawing/2014/main" id="{1A2CE463-99D3-EB7B-7D82-AC1C642F9513}"/>
                </a:ext>
              </a:extLst>
            </p:cNvPr>
            <p:cNvGrpSpPr/>
            <p:nvPr/>
          </p:nvGrpSpPr>
          <p:grpSpPr>
            <a:xfrm>
              <a:off x="3597804" y="3116232"/>
              <a:ext cx="1890635" cy="1995949"/>
              <a:chOff x="2518466" y="2713598"/>
              <a:chExt cx="1890635" cy="1995949"/>
            </a:xfrm>
          </p:grpSpPr>
          <p:sp>
            <p:nvSpPr>
              <p:cNvPr id="30" name="Rounded Rectangle 7">
                <a:extLst>
                  <a:ext uri="{FF2B5EF4-FFF2-40B4-BE49-F238E27FC236}">
                    <a16:creationId xmlns:a16="http://schemas.microsoft.com/office/drawing/2014/main" id="{ADAD68F0-098A-2C1F-5134-F79FCFE5C29F}"/>
                  </a:ext>
                </a:extLst>
              </p:cNvPr>
              <p:cNvSpPr/>
              <p:nvPr/>
            </p:nvSpPr>
            <p:spPr>
              <a:xfrm>
                <a:off x="2518466" y="2713598"/>
                <a:ext cx="1890635" cy="1995949"/>
              </a:xfrm>
              <a:custGeom>
                <a:avLst/>
                <a:gdLst/>
                <a:ahLst/>
                <a:cxnLst/>
                <a:rect l="0" t="0" r="0" b="0"/>
                <a:pathLst>
                  <a:path w="1890635" h="1995949">
                    <a:moveTo>
                      <a:pt x="697608" y="347954"/>
                    </a:moveTo>
                    <a:cubicBezTo>
                      <a:pt x="691524" y="392723"/>
                      <a:pt x="688383" y="438426"/>
                      <a:pt x="688383" y="484863"/>
                    </a:cubicBezTo>
                    <a:cubicBezTo>
                      <a:pt x="688383" y="545270"/>
                      <a:pt x="693699" y="604435"/>
                      <a:pt x="703890" y="661916"/>
                    </a:cubicBezTo>
                    <a:cubicBezTo>
                      <a:pt x="742654" y="880551"/>
                      <a:pt x="851932" y="1074817"/>
                      <a:pt x="1007389" y="1220368"/>
                    </a:cubicBezTo>
                    <a:cubicBezTo>
                      <a:pt x="1187494" y="1389005"/>
                      <a:pt x="1429578" y="1492254"/>
                      <a:pt x="1695772" y="1492254"/>
                    </a:cubicBezTo>
                    <a:cubicBezTo>
                      <a:pt x="1762436" y="1492254"/>
                      <a:pt x="1827589" y="1485774"/>
                      <a:pt x="1890635" y="1473425"/>
                    </a:cubicBezTo>
                    <a:cubicBezTo>
                      <a:pt x="1719287" y="1784884"/>
                      <a:pt x="1387990" y="1995949"/>
                      <a:pt x="1007389" y="1995949"/>
                    </a:cubicBezTo>
                    <a:cubicBezTo>
                      <a:pt x="626792" y="1995949"/>
                      <a:pt x="295490" y="1784884"/>
                      <a:pt x="124145" y="1473425"/>
                    </a:cubicBezTo>
                    <a:cubicBezTo>
                      <a:pt x="45015" y="1329578"/>
                      <a:pt x="0" y="1164324"/>
                      <a:pt x="0" y="988560"/>
                    </a:cubicBezTo>
                    <a:cubicBezTo>
                      <a:pt x="0" y="830921"/>
                      <a:pt x="36207" y="681741"/>
                      <a:pt x="100758" y="548881"/>
                    </a:cubicBezTo>
                    <a:cubicBezTo>
                      <a:pt x="193119" y="358780"/>
                      <a:pt x="343511" y="202088"/>
                      <a:pt x="528898" y="101838"/>
                    </a:cubicBezTo>
                    <a:cubicBezTo>
                      <a:pt x="616446" y="54497"/>
                      <a:pt x="711798" y="19742"/>
                      <a:pt x="812528" y="0"/>
                    </a:cubicBezTo>
                    <a:cubicBezTo>
                      <a:pt x="754304" y="105838"/>
                      <a:pt x="714550" y="223271"/>
                      <a:pt x="697608" y="347954"/>
                    </a:cubicBezTo>
                    <a:close/>
                  </a:path>
                </a:pathLst>
              </a:custGeom>
              <a:gradFill rotWithShape="1">
                <a:gsLst>
                  <a:gs pos="0">
                    <a:srgbClr val="91BB39"/>
                  </a:gs>
                  <a:gs pos="100000">
                    <a:srgbClr val="7D9844"/>
                  </a:gs>
                </a:gsLst>
                <a:lin ang="5400000" scaled="1"/>
              </a:gradFill>
              <a:ln>
                <a:noFill/>
              </a:ln>
            </p:spPr>
            <p:txBody>
              <a:bodyPr rtlCol="0" anchor="ctr"/>
              <a:lstStyle/>
              <a:p>
                <a:pPr algn="ctr"/>
                <a:endParaRPr/>
              </a:p>
            </p:txBody>
          </p:sp>
          <p:sp>
            <p:nvSpPr>
              <p:cNvPr id="31" name="Rounded Rectangle 8">
                <a:extLst>
                  <a:ext uri="{FF2B5EF4-FFF2-40B4-BE49-F238E27FC236}">
                    <a16:creationId xmlns:a16="http://schemas.microsoft.com/office/drawing/2014/main" id="{4698CE64-CCC2-E930-94A4-637E69B44AAB}"/>
                  </a:ext>
                </a:extLst>
              </p:cNvPr>
              <p:cNvSpPr/>
              <p:nvPr/>
            </p:nvSpPr>
            <p:spPr>
              <a:xfrm>
                <a:off x="2518466" y="2713598"/>
                <a:ext cx="1890633" cy="1995948"/>
              </a:xfrm>
              <a:custGeom>
                <a:avLst/>
                <a:gdLst/>
                <a:ahLst/>
                <a:cxnLst/>
                <a:rect l="0" t="0" r="0" b="0"/>
                <a:pathLst>
                  <a:path w="1890633" h="1995948">
                    <a:moveTo>
                      <a:pt x="697608" y="347954"/>
                    </a:moveTo>
                    <a:cubicBezTo>
                      <a:pt x="691524" y="392723"/>
                      <a:pt x="688383" y="438426"/>
                      <a:pt x="688383" y="484863"/>
                    </a:cubicBezTo>
                    <a:cubicBezTo>
                      <a:pt x="688383" y="545270"/>
                      <a:pt x="693699" y="604435"/>
                      <a:pt x="703890" y="661916"/>
                    </a:cubicBezTo>
                    <a:cubicBezTo>
                      <a:pt x="742654" y="880549"/>
                      <a:pt x="851936" y="1074816"/>
                      <a:pt x="1007389" y="1220369"/>
                    </a:cubicBezTo>
                    <a:cubicBezTo>
                      <a:pt x="1187494" y="1389005"/>
                      <a:pt x="1429575" y="1492253"/>
                      <a:pt x="1695772" y="1492253"/>
                    </a:cubicBezTo>
                    <a:cubicBezTo>
                      <a:pt x="1762436" y="1492253"/>
                      <a:pt x="1827589" y="1485778"/>
                      <a:pt x="1890633" y="1473421"/>
                    </a:cubicBezTo>
                    <a:cubicBezTo>
                      <a:pt x="1719288" y="1784885"/>
                      <a:pt x="1387987" y="1995948"/>
                      <a:pt x="1007389" y="1995948"/>
                    </a:cubicBezTo>
                    <a:cubicBezTo>
                      <a:pt x="626792" y="1995948"/>
                      <a:pt x="295490" y="1784885"/>
                      <a:pt x="124145" y="1473421"/>
                    </a:cubicBezTo>
                    <a:cubicBezTo>
                      <a:pt x="45015" y="1329580"/>
                      <a:pt x="0" y="1164326"/>
                      <a:pt x="0" y="988558"/>
                    </a:cubicBezTo>
                    <a:cubicBezTo>
                      <a:pt x="0" y="830921"/>
                      <a:pt x="36207" y="681741"/>
                      <a:pt x="100758" y="548881"/>
                    </a:cubicBezTo>
                    <a:cubicBezTo>
                      <a:pt x="193119" y="358780"/>
                      <a:pt x="343511" y="202088"/>
                      <a:pt x="528898" y="101838"/>
                    </a:cubicBezTo>
                    <a:cubicBezTo>
                      <a:pt x="616446" y="54497"/>
                      <a:pt x="711798" y="19742"/>
                      <a:pt x="812528" y="0"/>
                    </a:cubicBezTo>
                    <a:cubicBezTo>
                      <a:pt x="754304" y="105838"/>
                      <a:pt x="714550" y="223271"/>
                      <a:pt x="697608" y="347954"/>
                    </a:cubicBezTo>
                    <a:close/>
                  </a:path>
                </a:pathLst>
              </a:custGeom>
              <a:noFill/>
              <a:ln w="12591">
                <a:solidFill>
                  <a:srgbClr val="F4F4F4"/>
                </a:solidFill>
              </a:ln>
            </p:spPr>
            <p:txBody>
              <a:bodyPr rtlCol="0" anchor="ctr"/>
              <a:lstStyle/>
              <a:p>
                <a:pPr algn="ctr"/>
                <a:endParaRPr/>
              </a:p>
            </p:txBody>
          </p:sp>
        </p:grpSp>
        <p:grpSp>
          <p:nvGrpSpPr>
            <p:cNvPr id="7" name="Group 6">
              <a:extLst>
                <a:ext uri="{FF2B5EF4-FFF2-40B4-BE49-F238E27FC236}">
                  <a16:creationId xmlns:a16="http://schemas.microsoft.com/office/drawing/2014/main" id="{FA1C1AF5-DD3B-3919-3B8A-7A33FF2714CF}"/>
                </a:ext>
              </a:extLst>
            </p:cNvPr>
            <p:cNvGrpSpPr/>
            <p:nvPr/>
          </p:nvGrpSpPr>
          <p:grpSpPr>
            <a:xfrm>
              <a:off x="4286195" y="2915308"/>
              <a:ext cx="2014779" cy="1693187"/>
              <a:chOff x="3206857" y="2512674"/>
              <a:chExt cx="2014779" cy="1693187"/>
            </a:xfrm>
          </p:grpSpPr>
          <p:sp>
            <p:nvSpPr>
              <p:cNvPr id="28" name="Rounded Rectangle 10">
                <a:extLst>
                  <a:ext uri="{FF2B5EF4-FFF2-40B4-BE49-F238E27FC236}">
                    <a16:creationId xmlns:a16="http://schemas.microsoft.com/office/drawing/2014/main" id="{CD4A85E2-846B-CAE6-4F6D-108E8C5CA474}"/>
                  </a:ext>
                </a:extLst>
              </p:cNvPr>
              <p:cNvSpPr/>
              <p:nvPr/>
            </p:nvSpPr>
            <p:spPr>
              <a:xfrm>
                <a:off x="3206857" y="2512674"/>
                <a:ext cx="2014779" cy="1693187"/>
              </a:xfrm>
              <a:custGeom>
                <a:avLst/>
                <a:gdLst/>
                <a:ahLst/>
                <a:cxnLst/>
                <a:rect l="0" t="0" r="0" b="0"/>
                <a:pathLst>
                  <a:path w="2014779" h="1693187">
                    <a:moveTo>
                      <a:pt x="319006" y="775237"/>
                    </a:moveTo>
                    <a:cubicBezTo>
                      <a:pt x="413123" y="819490"/>
                      <a:pt x="515200" y="849607"/>
                      <a:pt x="622505" y="862846"/>
                    </a:cubicBezTo>
                    <a:cubicBezTo>
                      <a:pt x="663346" y="867883"/>
                      <a:pt x="704943" y="870485"/>
                      <a:pt x="747147" y="870485"/>
                    </a:cubicBezTo>
                    <a:cubicBezTo>
                      <a:pt x="920326" y="870485"/>
                      <a:pt x="1083296" y="826783"/>
                      <a:pt x="1225640" y="749811"/>
                    </a:cubicBezTo>
                    <a:cubicBezTo>
                      <a:pt x="1502421" y="600137"/>
                      <a:pt x="1701195" y="324649"/>
                      <a:pt x="1745311" y="0"/>
                    </a:cubicBezTo>
                    <a:cubicBezTo>
                      <a:pt x="1912512" y="179832"/>
                      <a:pt x="2014779" y="420870"/>
                      <a:pt x="2014779" y="685794"/>
                    </a:cubicBezTo>
                    <a:cubicBezTo>
                      <a:pt x="2014779" y="1175498"/>
                      <a:pt x="1665366" y="1583583"/>
                      <a:pt x="1202252" y="1674349"/>
                    </a:cubicBezTo>
                    <a:cubicBezTo>
                      <a:pt x="1139206" y="1686706"/>
                      <a:pt x="1074053" y="1693187"/>
                      <a:pt x="1007389" y="1693187"/>
                    </a:cubicBezTo>
                    <a:cubicBezTo>
                      <a:pt x="741192" y="1693187"/>
                      <a:pt x="499111" y="1589938"/>
                      <a:pt x="319006" y="1421301"/>
                    </a:cubicBezTo>
                    <a:cubicBezTo>
                      <a:pt x="163553" y="1275750"/>
                      <a:pt x="54271" y="1081483"/>
                      <a:pt x="15507" y="862846"/>
                    </a:cubicBezTo>
                    <a:cubicBezTo>
                      <a:pt x="5316" y="805366"/>
                      <a:pt x="0" y="746200"/>
                      <a:pt x="0" y="685793"/>
                    </a:cubicBezTo>
                    <a:cubicBezTo>
                      <a:pt x="0" y="639356"/>
                      <a:pt x="3141" y="593653"/>
                      <a:pt x="9225" y="548885"/>
                    </a:cubicBezTo>
                    <a:cubicBezTo>
                      <a:pt x="96545" y="642801"/>
                      <a:pt x="201577" y="720023"/>
                      <a:pt x="319006" y="775237"/>
                    </a:cubicBezTo>
                    <a:close/>
                  </a:path>
                </a:pathLst>
              </a:custGeom>
              <a:gradFill rotWithShape="1">
                <a:gsLst>
                  <a:gs pos="0">
                    <a:srgbClr val="3BC482"/>
                  </a:gs>
                  <a:gs pos="100000">
                    <a:srgbClr val="449870"/>
                  </a:gs>
                </a:gsLst>
                <a:lin ang="5400000" scaled="1"/>
              </a:gradFill>
              <a:ln>
                <a:noFill/>
              </a:ln>
            </p:spPr>
            <p:txBody>
              <a:bodyPr rtlCol="0" anchor="ctr"/>
              <a:lstStyle/>
              <a:p>
                <a:pPr algn="ctr"/>
                <a:endParaRPr/>
              </a:p>
            </p:txBody>
          </p:sp>
          <p:sp>
            <p:nvSpPr>
              <p:cNvPr id="29" name="Rounded Rectangle 11">
                <a:extLst>
                  <a:ext uri="{FF2B5EF4-FFF2-40B4-BE49-F238E27FC236}">
                    <a16:creationId xmlns:a16="http://schemas.microsoft.com/office/drawing/2014/main" id="{EE64A419-A01A-6AEC-5709-B489D16FB355}"/>
                  </a:ext>
                </a:extLst>
              </p:cNvPr>
              <p:cNvSpPr/>
              <p:nvPr/>
            </p:nvSpPr>
            <p:spPr>
              <a:xfrm>
                <a:off x="3206857" y="2512674"/>
                <a:ext cx="2014779" cy="1693183"/>
              </a:xfrm>
              <a:custGeom>
                <a:avLst/>
                <a:gdLst/>
                <a:ahLst/>
                <a:cxnLst/>
                <a:rect l="0" t="0" r="0" b="0"/>
                <a:pathLst>
                  <a:path w="2014779" h="1693183">
                    <a:moveTo>
                      <a:pt x="319006" y="775237"/>
                    </a:moveTo>
                    <a:cubicBezTo>
                      <a:pt x="413123" y="819490"/>
                      <a:pt x="515200" y="849605"/>
                      <a:pt x="622505" y="862847"/>
                    </a:cubicBezTo>
                    <a:cubicBezTo>
                      <a:pt x="663346" y="867886"/>
                      <a:pt x="704943" y="870482"/>
                      <a:pt x="747147" y="870482"/>
                    </a:cubicBezTo>
                    <a:cubicBezTo>
                      <a:pt x="920326" y="870482"/>
                      <a:pt x="1083297" y="826783"/>
                      <a:pt x="1225638" y="749811"/>
                    </a:cubicBezTo>
                    <a:cubicBezTo>
                      <a:pt x="1502424" y="600137"/>
                      <a:pt x="1701200" y="324649"/>
                      <a:pt x="1745312" y="0"/>
                    </a:cubicBezTo>
                    <a:cubicBezTo>
                      <a:pt x="1912517" y="179832"/>
                      <a:pt x="2014779" y="420870"/>
                      <a:pt x="2014779" y="685794"/>
                    </a:cubicBezTo>
                    <a:cubicBezTo>
                      <a:pt x="2014779" y="1175495"/>
                      <a:pt x="1665364" y="1583587"/>
                      <a:pt x="1202250" y="1674352"/>
                    </a:cubicBezTo>
                    <a:cubicBezTo>
                      <a:pt x="1139205" y="1686708"/>
                      <a:pt x="1074053" y="1693183"/>
                      <a:pt x="1007389" y="1693183"/>
                    </a:cubicBezTo>
                    <a:cubicBezTo>
                      <a:pt x="741192" y="1693183"/>
                      <a:pt x="499111" y="1589934"/>
                      <a:pt x="319006" y="1421300"/>
                    </a:cubicBezTo>
                    <a:cubicBezTo>
                      <a:pt x="163553" y="1275745"/>
                      <a:pt x="54271" y="1081479"/>
                      <a:pt x="15507" y="862847"/>
                    </a:cubicBezTo>
                    <a:cubicBezTo>
                      <a:pt x="5316" y="805366"/>
                      <a:pt x="0" y="746200"/>
                      <a:pt x="0" y="685793"/>
                    </a:cubicBezTo>
                    <a:cubicBezTo>
                      <a:pt x="0" y="639356"/>
                      <a:pt x="3141" y="593653"/>
                      <a:pt x="9224" y="548885"/>
                    </a:cubicBezTo>
                    <a:cubicBezTo>
                      <a:pt x="96545" y="642801"/>
                      <a:pt x="201577" y="720023"/>
                      <a:pt x="319006" y="775237"/>
                    </a:cubicBezTo>
                    <a:close/>
                  </a:path>
                </a:pathLst>
              </a:custGeom>
              <a:noFill/>
              <a:ln w="12591">
                <a:solidFill>
                  <a:srgbClr val="F4F4F4"/>
                </a:solidFill>
              </a:ln>
            </p:spPr>
            <p:txBody>
              <a:bodyPr rtlCol="0" anchor="ctr"/>
              <a:lstStyle/>
              <a:p>
                <a:pPr algn="ctr"/>
                <a:endParaRPr/>
              </a:p>
            </p:txBody>
          </p:sp>
        </p:grpSp>
        <p:grpSp>
          <p:nvGrpSpPr>
            <p:cNvPr id="8" name="Group 7">
              <a:extLst>
                <a:ext uri="{FF2B5EF4-FFF2-40B4-BE49-F238E27FC236}">
                  <a16:creationId xmlns:a16="http://schemas.microsoft.com/office/drawing/2014/main" id="{9DA3E6F8-E801-E5F1-98AA-23142D9FC1A6}"/>
                </a:ext>
              </a:extLst>
            </p:cNvPr>
            <p:cNvGrpSpPr/>
            <p:nvPr/>
          </p:nvGrpSpPr>
          <p:grpSpPr>
            <a:xfrm>
              <a:off x="4605202" y="1771005"/>
              <a:ext cx="1435530" cy="2014779"/>
              <a:chOff x="3525864" y="1368371"/>
              <a:chExt cx="1435530" cy="2014779"/>
            </a:xfrm>
          </p:grpSpPr>
          <p:sp>
            <p:nvSpPr>
              <p:cNvPr id="26" name="Rounded Rectangle 13">
                <a:extLst>
                  <a:ext uri="{FF2B5EF4-FFF2-40B4-BE49-F238E27FC236}">
                    <a16:creationId xmlns:a16="http://schemas.microsoft.com/office/drawing/2014/main" id="{4C727336-161D-C7D9-894A-9CA6AB59C347}"/>
                  </a:ext>
                </a:extLst>
              </p:cNvPr>
              <p:cNvSpPr/>
              <p:nvPr/>
            </p:nvSpPr>
            <p:spPr>
              <a:xfrm>
                <a:off x="3525864" y="1368371"/>
                <a:ext cx="1435530" cy="2014779"/>
              </a:xfrm>
              <a:custGeom>
                <a:avLst/>
                <a:gdLst/>
                <a:ahLst/>
                <a:cxnLst/>
                <a:rect l="0" t="0" r="0" b="0"/>
                <a:pathLst>
                  <a:path w="1435530" h="2014779">
                    <a:moveTo>
                      <a:pt x="1426304" y="1144294"/>
                    </a:moveTo>
                    <a:cubicBezTo>
                      <a:pt x="1382189" y="1468950"/>
                      <a:pt x="1183414" y="1744438"/>
                      <a:pt x="906634" y="1894111"/>
                    </a:cubicBezTo>
                    <a:cubicBezTo>
                      <a:pt x="764290" y="1971084"/>
                      <a:pt x="601319" y="2014779"/>
                      <a:pt x="428140" y="2014779"/>
                    </a:cubicBezTo>
                    <a:cubicBezTo>
                      <a:pt x="385936" y="2014779"/>
                      <a:pt x="344339" y="2012185"/>
                      <a:pt x="303498" y="2007148"/>
                    </a:cubicBezTo>
                    <a:cubicBezTo>
                      <a:pt x="196194" y="1993901"/>
                      <a:pt x="94116" y="1963788"/>
                      <a:pt x="0" y="1919539"/>
                    </a:cubicBezTo>
                    <a:cubicBezTo>
                      <a:pt x="117428" y="1864317"/>
                      <a:pt x="222461" y="1787101"/>
                      <a:pt x="309781" y="1693187"/>
                    </a:cubicBezTo>
                    <a:cubicBezTo>
                      <a:pt x="377494" y="1620352"/>
                      <a:pt x="434557" y="1537495"/>
                      <a:pt x="478490" y="1447065"/>
                    </a:cubicBezTo>
                    <a:cubicBezTo>
                      <a:pt x="543041" y="1314207"/>
                      <a:pt x="579249" y="1165029"/>
                      <a:pt x="579249" y="1007389"/>
                    </a:cubicBezTo>
                    <a:cubicBezTo>
                      <a:pt x="579249" y="946980"/>
                      <a:pt x="573932" y="887821"/>
                      <a:pt x="563741" y="830336"/>
                    </a:cubicBezTo>
                    <a:cubicBezTo>
                      <a:pt x="505896" y="504075"/>
                      <a:pt x="291013" y="232076"/>
                      <a:pt x="0" y="95243"/>
                    </a:cubicBezTo>
                    <a:cubicBezTo>
                      <a:pt x="129936" y="34148"/>
                      <a:pt x="275051" y="0"/>
                      <a:pt x="428140" y="0"/>
                    </a:cubicBezTo>
                    <a:cubicBezTo>
                      <a:pt x="984505" y="0"/>
                      <a:pt x="1435530" y="451023"/>
                      <a:pt x="1435530" y="1007389"/>
                    </a:cubicBezTo>
                    <a:cubicBezTo>
                      <a:pt x="1435530" y="1053830"/>
                      <a:pt x="1432390" y="1099532"/>
                      <a:pt x="1426304" y="1144294"/>
                    </a:cubicBezTo>
                    <a:close/>
                  </a:path>
                </a:pathLst>
              </a:custGeom>
              <a:gradFill rotWithShape="1">
                <a:gsLst>
                  <a:gs pos="0">
                    <a:srgbClr val="1FA9D7"/>
                  </a:gs>
                  <a:gs pos="100000">
                    <a:srgbClr val="3187A3"/>
                  </a:gs>
                </a:gsLst>
                <a:lin ang="5400000" scaled="1"/>
              </a:gradFill>
              <a:ln>
                <a:noFill/>
              </a:ln>
            </p:spPr>
            <p:txBody>
              <a:bodyPr rtlCol="0" anchor="ctr"/>
              <a:lstStyle/>
              <a:p>
                <a:pPr algn="ctr"/>
                <a:endParaRPr/>
              </a:p>
            </p:txBody>
          </p:sp>
          <p:sp>
            <p:nvSpPr>
              <p:cNvPr id="27" name="Rounded Rectangle 14">
                <a:extLst>
                  <a:ext uri="{FF2B5EF4-FFF2-40B4-BE49-F238E27FC236}">
                    <a16:creationId xmlns:a16="http://schemas.microsoft.com/office/drawing/2014/main" id="{C3F43468-8AED-7D79-9520-9F88988BB678}"/>
                  </a:ext>
                </a:extLst>
              </p:cNvPr>
              <p:cNvSpPr/>
              <p:nvPr/>
            </p:nvSpPr>
            <p:spPr>
              <a:xfrm>
                <a:off x="3525864" y="1368371"/>
                <a:ext cx="1435530" cy="2014779"/>
              </a:xfrm>
              <a:custGeom>
                <a:avLst/>
                <a:gdLst/>
                <a:ahLst/>
                <a:cxnLst/>
                <a:rect l="0" t="0" r="0" b="0"/>
                <a:pathLst>
                  <a:path w="1435530" h="2014779">
                    <a:moveTo>
                      <a:pt x="1426305" y="1144298"/>
                    </a:moveTo>
                    <a:cubicBezTo>
                      <a:pt x="1382193" y="1468948"/>
                      <a:pt x="1183417" y="1744435"/>
                      <a:pt x="906631" y="1894109"/>
                    </a:cubicBezTo>
                    <a:cubicBezTo>
                      <a:pt x="764290" y="1971080"/>
                      <a:pt x="601318" y="2014779"/>
                      <a:pt x="428140" y="2014779"/>
                    </a:cubicBezTo>
                    <a:cubicBezTo>
                      <a:pt x="385936" y="2014779"/>
                      <a:pt x="344339" y="2012184"/>
                      <a:pt x="303498" y="2007144"/>
                    </a:cubicBezTo>
                    <a:cubicBezTo>
                      <a:pt x="196194" y="1993903"/>
                      <a:pt x="94116" y="1963788"/>
                      <a:pt x="0" y="1919535"/>
                    </a:cubicBezTo>
                    <a:cubicBezTo>
                      <a:pt x="117428" y="1864321"/>
                      <a:pt x="222461" y="1787098"/>
                      <a:pt x="309781" y="1693183"/>
                    </a:cubicBezTo>
                    <a:cubicBezTo>
                      <a:pt x="377494" y="1620356"/>
                      <a:pt x="434557" y="1537490"/>
                      <a:pt x="478490" y="1447066"/>
                    </a:cubicBezTo>
                    <a:cubicBezTo>
                      <a:pt x="543042" y="1314206"/>
                      <a:pt x="579249" y="1165026"/>
                      <a:pt x="579249" y="1007389"/>
                    </a:cubicBezTo>
                    <a:cubicBezTo>
                      <a:pt x="579249" y="946982"/>
                      <a:pt x="573932" y="887817"/>
                      <a:pt x="563741" y="830336"/>
                    </a:cubicBezTo>
                    <a:cubicBezTo>
                      <a:pt x="505896" y="504075"/>
                      <a:pt x="291013" y="232076"/>
                      <a:pt x="0" y="95243"/>
                    </a:cubicBezTo>
                    <a:cubicBezTo>
                      <a:pt x="129936" y="34147"/>
                      <a:pt x="275051" y="0"/>
                      <a:pt x="428140" y="0"/>
                    </a:cubicBezTo>
                    <a:cubicBezTo>
                      <a:pt x="984506" y="0"/>
                      <a:pt x="1435530" y="451023"/>
                      <a:pt x="1435530" y="1007389"/>
                    </a:cubicBezTo>
                    <a:cubicBezTo>
                      <a:pt x="1435530" y="1053827"/>
                      <a:pt x="1432388" y="1099529"/>
                      <a:pt x="1426305" y="1144298"/>
                    </a:cubicBezTo>
                    <a:close/>
                  </a:path>
                </a:pathLst>
              </a:custGeom>
              <a:noFill/>
              <a:ln w="12591">
                <a:solidFill>
                  <a:srgbClr val="F4F4F4"/>
                </a:solidFill>
              </a:ln>
            </p:spPr>
            <p:txBody>
              <a:bodyPr rtlCol="0" anchor="ctr"/>
              <a:lstStyle/>
              <a:p>
                <a:pPr algn="ctr"/>
                <a:endParaRPr/>
              </a:p>
            </p:txBody>
          </p:sp>
        </p:grpSp>
        <p:sp>
          <p:nvSpPr>
            <p:cNvPr id="10" name="TextBox 9">
              <a:extLst>
                <a:ext uri="{FF2B5EF4-FFF2-40B4-BE49-F238E27FC236}">
                  <a16:creationId xmlns:a16="http://schemas.microsoft.com/office/drawing/2014/main" id="{60CE5BC2-3D16-64AF-4A05-6A8701A2455A}"/>
                </a:ext>
              </a:extLst>
            </p:cNvPr>
            <p:cNvSpPr txBox="1"/>
            <p:nvPr/>
          </p:nvSpPr>
          <p:spPr>
            <a:xfrm>
              <a:off x="1293899" y="170705"/>
              <a:ext cx="6819382" cy="634042"/>
            </a:xfrm>
            <a:prstGeom prst="rect">
              <a:avLst/>
            </a:prstGeom>
            <a:noFill/>
            <a:ln>
              <a:noFill/>
            </a:ln>
          </p:spPr>
          <p:txBody>
            <a:bodyPr wrap="none" lIns="0" tIns="0" rIns="0" bIns="0" anchor="t">
              <a:spAutoFit/>
            </a:bodyPr>
            <a:lstStyle/>
            <a:p>
              <a:pPr algn="ctr"/>
              <a:r>
                <a:rPr sz="4400" b="1" dirty="0">
                  <a:solidFill>
                    <a:srgbClr val="F4F4F4"/>
                  </a:solidFill>
                  <a:latin typeface="Bahnschrift" panose="020B0502040204020203" pitchFamily="34" charset="0"/>
                </a:rPr>
                <a:t>Enhancing Customer Service Efficiency</a:t>
              </a:r>
            </a:p>
          </p:txBody>
        </p:sp>
        <p:sp>
          <p:nvSpPr>
            <p:cNvPr id="11" name="TextBox 10">
              <a:extLst>
                <a:ext uri="{FF2B5EF4-FFF2-40B4-BE49-F238E27FC236}">
                  <a16:creationId xmlns:a16="http://schemas.microsoft.com/office/drawing/2014/main" id="{AA51FB84-3623-21D2-EF75-17CC0549E6B9}"/>
                </a:ext>
              </a:extLst>
            </p:cNvPr>
            <p:cNvSpPr txBox="1"/>
            <p:nvPr/>
          </p:nvSpPr>
          <p:spPr>
            <a:xfrm>
              <a:off x="6133076" y="1326074"/>
              <a:ext cx="1007389" cy="493621"/>
            </a:xfrm>
            <a:prstGeom prst="rect">
              <a:avLst/>
            </a:prstGeom>
            <a:noFill/>
            <a:ln>
              <a:noFill/>
            </a:ln>
          </p:spPr>
          <p:txBody>
            <a:bodyPr wrap="none" lIns="0" tIns="0" rIns="0" bIns="0" anchor="t">
              <a:spAutoFit/>
            </a:bodyPr>
            <a:lstStyle/>
            <a:p>
              <a:pPr algn="l"/>
              <a:r>
                <a:rPr sz="1200" b="1">
                  <a:solidFill>
                    <a:srgbClr val="1AC3FB"/>
                  </a:solidFill>
                  <a:latin typeface="Roboto"/>
                </a:rPr>
                <a:t>Technology
Upgrade</a:t>
              </a:r>
            </a:p>
          </p:txBody>
        </p:sp>
        <p:sp>
          <p:nvSpPr>
            <p:cNvPr id="12" name="TextBox 11">
              <a:extLst>
                <a:ext uri="{FF2B5EF4-FFF2-40B4-BE49-F238E27FC236}">
                  <a16:creationId xmlns:a16="http://schemas.microsoft.com/office/drawing/2014/main" id="{90E580D5-6BD3-4657-D9B9-BBAFF2A6AFF8}"/>
                </a:ext>
              </a:extLst>
            </p:cNvPr>
            <p:cNvSpPr txBox="1"/>
            <p:nvPr/>
          </p:nvSpPr>
          <p:spPr>
            <a:xfrm>
              <a:off x="1924873" y="1527552"/>
              <a:ext cx="919243" cy="493621"/>
            </a:xfrm>
            <a:prstGeom prst="rect">
              <a:avLst/>
            </a:prstGeom>
            <a:noFill/>
            <a:ln>
              <a:noFill/>
            </a:ln>
          </p:spPr>
          <p:txBody>
            <a:bodyPr wrap="none" lIns="0" tIns="0" rIns="0" bIns="0" anchor="t">
              <a:spAutoFit/>
            </a:bodyPr>
            <a:lstStyle/>
            <a:p>
              <a:pPr algn="r"/>
              <a:r>
                <a:rPr sz="1200" b="1">
                  <a:solidFill>
                    <a:srgbClr val="F79438"/>
                  </a:solidFill>
                  <a:latin typeface="Roboto"/>
                </a:rPr>
                <a:t>Analytics &amp;
Monitoring</a:t>
              </a:r>
            </a:p>
          </p:txBody>
        </p:sp>
        <p:sp>
          <p:nvSpPr>
            <p:cNvPr id="13" name="TextBox 12">
              <a:extLst>
                <a:ext uri="{FF2B5EF4-FFF2-40B4-BE49-F238E27FC236}">
                  <a16:creationId xmlns:a16="http://schemas.microsoft.com/office/drawing/2014/main" id="{982DFEE7-AE35-C7E0-583B-0A65D9209960}"/>
                </a:ext>
              </a:extLst>
            </p:cNvPr>
            <p:cNvSpPr txBox="1"/>
            <p:nvPr/>
          </p:nvSpPr>
          <p:spPr>
            <a:xfrm>
              <a:off x="6133076" y="1850756"/>
              <a:ext cx="1158498" cy="528879"/>
            </a:xfrm>
            <a:prstGeom prst="rect">
              <a:avLst/>
            </a:prstGeom>
            <a:noFill/>
            <a:ln>
              <a:noFill/>
            </a:ln>
          </p:spPr>
          <p:txBody>
            <a:bodyPr wrap="none" lIns="0" tIns="0" rIns="0" bIns="0" anchor="t">
              <a:spAutoFit/>
            </a:bodyPr>
            <a:lstStyle/>
            <a:p>
              <a:pPr algn="l"/>
              <a:r>
                <a:rPr sz="900" b="0">
                  <a:solidFill>
                    <a:srgbClr val="F4F4F4"/>
                  </a:solidFill>
                  <a:latin typeface="Roboto"/>
                </a:rPr>
                <a:t>Modernizing
systems for better
call management</a:t>
              </a:r>
            </a:p>
          </p:txBody>
        </p:sp>
        <p:sp>
          <p:nvSpPr>
            <p:cNvPr id="14" name="TextBox 13">
              <a:extLst>
                <a:ext uri="{FF2B5EF4-FFF2-40B4-BE49-F238E27FC236}">
                  <a16:creationId xmlns:a16="http://schemas.microsoft.com/office/drawing/2014/main" id="{49F938DA-3A2A-3C55-B8FF-5AA429145A47}"/>
                </a:ext>
              </a:extLst>
            </p:cNvPr>
            <p:cNvSpPr txBox="1"/>
            <p:nvPr/>
          </p:nvSpPr>
          <p:spPr>
            <a:xfrm>
              <a:off x="2199013" y="1971255"/>
              <a:ext cx="735984" cy="259381"/>
            </a:xfrm>
            <a:prstGeom prst="rect">
              <a:avLst/>
            </a:prstGeom>
            <a:noFill/>
            <a:ln>
              <a:noFill/>
            </a:ln>
          </p:spPr>
          <p:txBody>
            <a:bodyPr wrap="none" lIns="0" tIns="0" rIns="0" bIns="0" anchor="t">
              <a:spAutoFit/>
            </a:bodyPr>
            <a:lstStyle/>
            <a:p>
              <a:pPr algn="ctr"/>
              <a:r>
                <a:rPr sz="900" b="0" dirty="0">
                  <a:solidFill>
                    <a:srgbClr val="F4F4F4"/>
                  </a:solidFill>
                  <a:latin typeface="Roboto"/>
                </a:rPr>
                <a:t>Tracking
performance metrics</a:t>
              </a:r>
            </a:p>
          </p:txBody>
        </p:sp>
        <p:sp>
          <p:nvSpPr>
            <p:cNvPr id="15" name="TextBox 14">
              <a:extLst>
                <a:ext uri="{FF2B5EF4-FFF2-40B4-BE49-F238E27FC236}">
                  <a16:creationId xmlns:a16="http://schemas.microsoft.com/office/drawing/2014/main" id="{7BC66086-6D96-AA8A-7AA8-187FFDD9C39C}"/>
                </a:ext>
              </a:extLst>
            </p:cNvPr>
            <p:cNvSpPr txBox="1"/>
            <p:nvPr/>
          </p:nvSpPr>
          <p:spPr>
            <a:xfrm>
              <a:off x="1954988" y="3465113"/>
              <a:ext cx="429507" cy="345841"/>
            </a:xfrm>
            <a:prstGeom prst="rect">
              <a:avLst/>
            </a:prstGeom>
            <a:noFill/>
            <a:ln>
              <a:noFill/>
            </a:ln>
          </p:spPr>
          <p:txBody>
            <a:bodyPr wrap="none" lIns="0" tIns="0" rIns="0" bIns="0" anchor="t">
              <a:spAutoFit/>
            </a:bodyPr>
            <a:lstStyle/>
            <a:p>
              <a:pPr algn="ctr"/>
              <a:r>
                <a:rPr sz="1200" b="1" dirty="0">
                  <a:solidFill>
                    <a:srgbClr val="FFE711"/>
                  </a:solidFill>
                  <a:latin typeface="Roboto"/>
                </a:rPr>
                <a:t>Strategic
Hiring</a:t>
              </a:r>
            </a:p>
          </p:txBody>
        </p:sp>
        <p:sp>
          <p:nvSpPr>
            <p:cNvPr id="16" name="TextBox 15">
              <a:extLst>
                <a:ext uri="{FF2B5EF4-FFF2-40B4-BE49-F238E27FC236}">
                  <a16:creationId xmlns:a16="http://schemas.microsoft.com/office/drawing/2014/main" id="{E785FE7D-EFB1-5C86-C18B-A12667EF5BD6}"/>
                </a:ext>
              </a:extLst>
            </p:cNvPr>
            <p:cNvSpPr txBox="1"/>
            <p:nvPr/>
          </p:nvSpPr>
          <p:spPr>
            <a:xfrm>
              <a:off x="6536032" y="3391223"/>
              <a:ext cx="843688" cy="493621"/>
            </a:xfrm>
            <a:prstGeom prst="rect">
              <a:avLst/>
            </a:prstGeom>
            <a:noFill/>
            <a:ln>
              <a:noFill/>
            </a:ln>
          </p:spPr>
          <p:txBody>
            <a:bodyPr wrap="none" lIns="0" tIns="0" rIns="0" bIns="0" anchor="t">
              <a:spAutoFit/>
            </a:bodyPr>
            <a:lstStyle/>
            <a:p>
              <a:pPr algn="l"/>
              <a:r>
                <a:rPr sz="1200" b="1">
                  <a:solidFill>
                    <a:srgbClr val="43DD93"/>
                  </a:solidFill>
                  <a:latin typeface="Roboto"/>
                </a:rPr>
                <a:t>Training &amp;
Coaching</a:t>
              </a:r>
            </a:p>
          </p:txBody>
        </p:sp>
        <p:sp>
          <p:nvSpPr>
            <p:cNvPr id="17" name="TextBox 16">
              <a:extLst>
                <a:ext uri="{FF2B5EF4-FFF2-40B4-BE49-F238E27FC236}">
                  <a16:creationId xmlns:a16="http://schemas.microsoft.com/office/drawing/2014/main" id="{8F1CA60A-87A4-3B54-7F16-5D906A3D3FFB}"/>
                </a:ext>
              </a:extLst>
            </p:cNvPr>
            <p:cNvSpPr txBox="1"/>
            <p:nvPr/>
          </p:nvSpPr>
          <p:spPr>
            <a:xfrm>
              <a:off x="1836777" y="3936882"/>
              <a:ext cx="676666" cy="259381"/>
            </a:xfrm>
            <a:prstGeom prst="rect">
              <a:avLst/>
            </a:prstGeom>
            <a:noFill/>
            <a:ln>
              <a:noFill/>
            </a:ln>
          </p:spPr>
          <p:txBody>
            <a:bodyPr wrap="none" lIns="0" tIns="0" rIns="0" bIns="0" anchor="t">
              <a:spAutoFit/>
            </a:bodyPr>
            <a:lstStyle/>
            <a:p>
              <a:pPr algn="ctr"/>
              <a:r>
                <a:rPr sz="900" b="0" dirty="0">
                  <a:solidFill>
                    <a:srgbClr val="F4F4F4"/>
                  </a:solidFill>
                  <a:latin typeface="Roboto"/>
                </a:rPr>
                <a:t>Adding staff during
peak times</a:t>
              </a:r>
            </a:p>
          </p:txBody>
        </p:sp>
        <p:sp>
          <p:nvSpPr>
            <p:cNvPr id="18" name="TextBox 17">
              <a:extLst>
                <a:ext uri="{FF2B5EF4-FFF2-40B4-BE49-F238E27FC236}">
                  <a16:creationId xmlns:a16="http://schemas.microsoft.com/office/drawing/2014/main" id="{EED53A48-1AC4-05E4-0863-1487A72F971F}"/>
                </a:ext>
              </a:extLst>
            </p:cNvPr>
            <p:cNvSpPr txBox="1"/>
            <p:nvPr/>
          </p:nvSpPr>
          <p:spPr>
            <a:xfrm>
              <a:off x="6536032" y="3915906"/>
              <a:ext cx="1108128" cy="528879"/>
            </a:xfrm>
            <a:prstGeom prst="rect">
              <a:avLst/>
            </a:prstGeom>
            <a:noFill/>
            <a:ln>
              <a:noFill/>
            </a:ln>
          </p:spPr>
          <p:txBody>
            <a:bodyPr wrap="none" lIns="0" tIns="0" rIns="0" bIns="0" anchor="t">
              <a:spAutoFit/>
            </a:bodyPr>
            <a:lstStyle/>
            <a:p>
              <a:pPr algn="l"/>
              <a:r>
                <a:rPr sz="900" b="0">
                  <a:solidFill>
                    <a:srgbClr val="F4F4F4"/>
                  </a:solidFill>
                  <a:latin typeface="Roboto"/>
                </a:rPr>
                <a:t>Improving agent
skills and
satisfaction</a:t>
              </a:r>
            </a:p>
          </p:txBody>
        </p:sp>
        <p:sp>
          <p:nvSpPr>
            <p:cNvPr id="19" name="TextBox 18">
              <a:extLst>
                <a:ext uri="{FF2B5EF4-FFF2-40B4-BE49-F238E27FC236}">
                  <a16:creationId xmlns:a16="http://schemas.microsoft.com/office/drawing/2014/main" id="{02E9724B-0EF0-0086-61FE-982B5D1D60EE}"/>
                </a:ext>
              </a:extLst>
            </p:cNvPr>
            <p:cNvSpPr txBox="1"/>
            <p:nvPr/>
          </p:nvSpPr>
          <p:spPr>
            <a:xfrm>
              <a:off x="4064066" y="5355634"/>
              <a:ext cx="982205" cy="246810"/>
            </a:xfrm>
            <a:prstGeom prst="rect">
              <a:avLst/>
            </a:prstGeom>
            <a:noFill/>
            <a:ln>
              <a:noFill/>
            </a:ln>
          </p:spPr>
          <p:txBody>
            <a:bodyPr wrap="none" lIns="0" tIns="0" rIns="0" bIns="0" anchor="t">
              <a:spAutoFit/>
            </a:bodyPr>
            <a:lstStyle/>
            <a:p>
              <a:pPr algn="ctr"/>
              <a:r>
                <a:rPr sz="1200" b="1">
                  <a:solidFill>
                    <a:srgbClr val="A6DA37"/>
                  </a:solidFill>
                  <a:latin typeface="Roboto"/>
                </a:rPr>
                <a:t>Automation</a:t>
              </a:r>
            </a:p>
          </p:txBody>
        </p:sp>
        <p:sp>
          <p:nvSpPr>
            <p:cNvPr id="20" name="TextBox 19">
              <a:extLst>
                <a:ext uri="{FF2B5EF4-FFF2-40B4-BE49-F238E27FC236}">
                  <a16:creationId xmlns:a16="http://schemas.microsoft.com/office/drawing/2014/main" id="{5F295B3E-7BE5-2CEC-D111-F79205676D2D}"/>
                </a:ext>
              </a:extLst>
            </p:cNvPr>
            <p:cNvSpPr txBox="1"/>
            <p:nvPr/>
          </p:nvSpPr>
          <p:spPr>
            <a:xfrm>
              <a:off x="3949660" y="5574735"/>
              <a:ext cx="1372568" cy="352586"/>
            </a:xfrm>
            <a:prstGeom prst="rect">
              <a:avLst/>
            </a:prstGeom>
            <a:noFill/>
            <a:ln>
              <a:noFill/>
            </a:ln>
          </p:spPr>
          <p:txBody>
            <a:bodyPr wrap="none" lIns="0" tIns="0" rIns="0" bIns="0" anchor="t">
              <a:spAutoFit/>
            </a:bodyPr>
            <a:lstStyle/>
            <a:p>
              <a:pPr algn="ctr"/>
              <a:r>
                <a:rPr sz="900" b="0" dirty="0">
                  <a:solidFill>
                    <a:srgbClr val="F4F4F4"/>
                  </a:solidFill>
                  <a:latin typeface="Roboto"/>
                </a:rPr>
                <a:t>Implementing AI and
scheduling tools</a:t>
              </a:r>
            </a:p>
          </p:txBody>
        </p:sp>
        <p:sp>
          <p:nvSpPr>
            <p:cNvPr id="21" name="Rounded Rectangle 27">
              <a:extLst>
                <a:ext uri="{FF2B5EF4-FFF2-40B4-BE49-F238E27FC236}">
                  <a16:creationId xmlns:a16="http://schemas.microsoft.com/office/drawing/2014/main" id="{06328B98-9F97-5A84-B5A9-1133DBB46C77}"/>
                </a:ext>
              </a:extLst>
            </p:cNvPr>
            <p:cNvSpPr/>
            <p:nvPr/>
          </p:nvSpPr>
          <p:spPr>
            <a:xfrm>
              <a:off x="4109902" y="2031247"/>
              <a:ext cx="386166" cy="369376"/>
            </a:xfrm>
            <a:custGeom>
              <a:avLst/>
              <a:gdLst/>
              <a:ahLst/>
              <a:cxnLst/>
              <a:rect l="0" t="0" r="0" b="0"/>
              <a:pathLst>
                <a:path w="386166" h="369376">
                  <a:moveTo>
                    <a:pt x="33579" y="0"/>
                  </a:moveTo>
                  <a:lnTo>
                    <a:pt x="352586" y="0"/>
                  </a:lnTo>
                  <a:cubicBezTo>
                    <a:pt x="352586" y="0"/>
                    <a:pt x="386166" y="0"/>
                    <a:pt x="386166" y="33579"/>
                  </a:cubicBezTo>
                  <a:lnTo>
                    <a:pt x="386166" y="335796"/>
                  </a:lnTo>
                  <a:cubicBezTo>
                    <a:pt x="386166" y="335796"/>
                    <a:pt x="386166" y="369376"/>
                    <a:pt x="352586" y="369376"/>
                  </a:cubicBezTo>
                  <a:lnTo>
                    <a:pt x="33579" y="369376"/>
                  </a:lnTo>
                  <a:cubicBezTo>
                    <a:pt x="33579" y="369376"/>
                    <a:pt x="0" y="369376"/>
                    <a:pt x="0" y="335796"/>
                  </a:cubicBezTo>
                  <a:lnTo>
                    <a:pt x="0" y="33579"/>
                  </a:lnTo>
                  <a:cubicBezTo>
                    <a:pt x="0" y="33579"/>
                    <a:pt x="0" y="0"/>
                    <a:pt x="33579" y="0"/>
                  </a:cubicBezTo>
                  <a:moveTo>
                    <a:pt x="386166" y="83949"/>
                  </a:moveTo>
                  <a:lnTo>
                    <a:pt x="0" y="83949"/>
                  </a:lnTo>
                  <a:moveTo>
                    <a:pt x="58764" y="37777"/>
                  </a:moveTo>
                  <a:cubicBezTo>
                    <a:pt x="56446" y="37777"/>
                    <a:pt x="54566" y="39656"/>
                    <a:pt x="54566" y="41974"/>
                  </a:cubicBezTo>
                  <a:cubicBezTo>
                    <a:pt x="54566" y="44292"/>
                    <a:pt x="56446" y="46172"/>
                    <a:pt x="58764" y="46172"/>
                  </a:cubicBezTo>
                  <a:cubicBezTo>
                    <a:pt x="61082" y="46172"/>
                    <a:pt x="62961" y="44292"/>
                    <a:pt x="62961" y="41974"/>
                  </a:cubicBezTo>
                  <a:cubicBezTo>
                    <a:pt x="62961" y="39656"/>
                    <a:pt x="61082" y="37777"/>
                    <a:pt x="58764" y="37777"/>
                  </a:cubicBezTo>
                  <a:moveTo>
                    <a:pt x="109133" y="37777"/>
                  </a:moveTo>
                  <a:cubicBezTo>
                    <a:pt x="106815" y="37777"/>
                    <a:pt x="104936" y="39656"/>
                    <a:pt x="104936" y="41974"/>
                  </a:cubicBezTo>
                  <a:cubicBezTo>
                    <a:pt x="104936" y="44292"/>
                    <a:pt x="106815" y="46172"/>
                    <a:pt x="109133" y="46172"/>
                  </a:cubicBezTo>
                  <a:cubicBezTo>
                    <a:pt x="111452" y="46172"/>
                    <a:pt x="113331" y="44292"/>
                    <a:pt x="113331" y="41974"/>
                  </a:cubicBezTo>
                  <a:cubicBezTo>
                    <a:pt x="113331" y="39656"/>
                    <a:pt x="111452" y="37777"/>
                    <a:pt x="109133" y="37777"/>
                  </a:cubicBezTo>
                  <a:moveTo>
                    <a:pt x="159503" y="37777"/>
                  </a:moveTo>
                  <a:cubicBezTo>
                    <a:pt x="157185" y="37777"/>
                    <a:pt x="155305" y="39656"/>
                    <a:pt x="155305" y="41974"/>
                  </a:cubicBezTo>
                  <a:cubicBezTo>
                    <a:pt x="155305" y="44292"/>
                    <a:pt x="157185" y="46172"/>
                    <a:pt x="159503" y="46172"/>
                  </a:cubicBezTo>
                  <a:cubicBezTo>
                    <a:pt x="161821" y="46172"/>
                    <a:pt x="163700" y="44292"/>
                    <a:pt x="163700" y="41974"/>
                  </a:cubicBezTo>
                  <a:cubicBezTo>
                    <a:pt x="163700" y="39656"/>
                    <a:pt x="161821" y="37777"/>
                    <a:pt x="159503" y="37777"/>
                  </a:cubicBezTo>
                  <a:moveTo>
                    <a:pt x="386166" y="226662"/>
                  </a:moveTo>
                  <a:lnTo>
                    <a:pt x="0" y="226662"/>
                  </a:lnTo>
                  <a:moveTo>
                    <a:pt x="92344" y="83949"/>
                  </a:moveTo>
                  <a:lnTo>
                    <a:pt x="92344" y="369376"/>
                  </a:lnTo>
                  <a:moveTo>
                    <a:pt x="386166" y="201477"/>
                  </a:moveTo>
                  <a:lnTo>
                    <a:pt x="366941" y="171273"/>
                  </a:lnTo>
                  <a:cubicBezTo>
                    <a:pt x="358382" y="157814"/>
                    <a:pt x="343515" y="149689"/>
                    <a:pt x="327565" y="149753"/>
                  </a:cubicBezTo>
                  <a:cubicBezTo>
                    <a:pt x="311615" y="149818"/>
                    <a:pt x="296814" y="158063"/>
                    <a:pt x="288365" y="171592"/>
                  </a:cubicBezTo>
                  <a:lnTo>
                    <a:pt x="288365" y="171592"/>
                  </a:lnTo>
                  <a:cubicBezTo>
                    <a:pt x="279374" y="185981"/>
                    <a:pt x="263254" y="194324"/>
                    <a:pt x="246314" y="193356"/>
                  </a:cubicBezTo>
                  <a:cubicBezTo>
                    <a:pt x="229375" y="192387"/>
                    <a:pt x="214310" y="182261"/>
                    <a:pt x="207018" y="166941"/>
                  </a:cubicBezTo>
                  <a:lnTo>
                    <a:pt x="200420" y="153106"/>
                  </a:lnTo>
                  <a:cubicBezTo>
                    <a:pt x="192791" y="137072"/>
                    <a:pt x="176687" y="126791"/>
                    <a:pt x="158932" y="126620"/>
                  </a:cubicBezTo>
                  <a:cubicBezTo>
                    <a:pt x="141177" y="126449"/>
                    <a:pt x="124877" y="136416"/>
                    <a:pt x="116941" y="152300"/>
                  </a:cubicBezTo>
                  <a:lnTo>
                    <a:pt x="92343" y="201477"/>
                  </a:lnTo>
                  <a:moveTo>
                    <a:pt x="386166" y="320568"/>
                  </a:moveTo>
                  <a:lnTo>
                    <a:pt x="365648" y="295954"/>
                  </a:lnTo>
                  <a:cubicBezTo>
                    <a:pt x="360513" y="289801"/>
                    <a:pt x="352816" y="286373"/>
                    <a:pt x="344807" y="286672"/>
                  </a:cubicBezTo>
                  <a:cubicBezTo>
                    <a:pt x="336797" y="286971"/>
                    <a:pt x="329378" y="290963"/>
                    <a:pt x="324715" y="297482"/>
                  </a:cubicBezTo>
                  <a:lnTo>
                    <a:pt x="324715" y="297482"/>
                  </a:lnTo>
                  <a:cubicBezTo>
                    <a:pt x="319691" y="304512"/>
                    <a:pt x="311490" y="308573"/>
                    <a:pt x="302853" y="308306"/>
                  </a:cubicBezTo>
                  <a:cubicBezTo>
                    <a:pt x="294216" y="308040"/>
                    <a:pt x="286281" y="303482"/>
                    <a:pt x="281699" y="296155"/>
                  </a:cubicBezTo>
                  <a:lnTo>
                    <a:pt x="280961" y="294980"/>
                  </a:lnTo>
                  <a:cubicBezTo>
                    <a:pt x="276365" y="287612"/>
                    <a:pt x="268377" y="283044"/>
                    <a:pt x="259697" y="282817"/>
                  </a:cubicBezTo>
                  <a:cubicBezTo>
                    <a:pt x="251016" y="282591"/>
                    <a:pt x="242801" y="286737"/>
                    <a:pt x="237828" y="293855"/>
                  </a:cubicBezTo>
                  <a:lnTo>
                    <a:pt x="223707" y="314003"/>
                  </a:lnTo>
                  <a:cubicBezTo>
                    <a:pt x="218749" y="321087"/>
                    <a:pt x="210580" y="325226"/>
                    <a:pt x="201935" y="325033"/>
                  </a:cubicBezTo>
                  <a:cubicBezTo>
                    <a:pt x="193290" y="324841"/>
                    <a:pt x="185313" y="320343"/>
                    <a:pt x="180675" y="313046"/>
                  </a:cubicBezTo>
                  <a:lnTo>
                    <a:pt x="160040" y="280625"/>
                  </a:lnTo>
                  <a:cubicBezTo>
                    <a:pt x="155823" y="274002"/>
                    <a:pt x="148828" y="269652"/>
                    <a:pt x="141023" y="268797"/>
                  </a:cubicBezTo>
                  <a:cubicBezTo>
                    <a:pt x="133218" y="267941"/>
                    <a:pt x="125447" y="270674"/>
                    <a:pt x="119896" y="276226"/>
                  </a:cubicBezTo>
                  <a:lnTo>
                    <a:pt x="92344" y="303778"/>
                  </a:lnTo>
                </a:path>
              </a:pathLst>
            </a:custGeom>
            <a:noFill/>
            <a:ln w="12591">
              <a:solidFill>
                <a:srgbClr val="F4F4F4"/>
              </a:solidFill>
            </a:ln>
          </p:spPr>
          <p:txBody>
            <a:bodyPr rtlCol="0" anchor="ctr"/>
            <a:lstStyle/>
            <a:p>
              <a:pPr algn="ctr"/>
              <a:endParaRPr/>
            </a:p>
          </p:txBody>
        </p:sp>
        <p:sp>
          <p:nvSpPr>
            <p:cNvPr id="22" name="Rounded Rectangle 28">
              <a:extLst>
                <a:ext uri="{FF2B5EF4-FFF2-40B4-BE49-F238E27FC236}">
                  <a16:creationId xmlns:a16="http://schemas.microsoft.com/office/drawing/2014/main" id="{A92EB592-AB64-8BED-B24E-1223AE11F70E}"/>
                </a:ext>
              </a:extLst>
            </p:cNvPr>
            <p:cNvSpPr/>
            <p:nvPr/>
          </p:nvSpPr>
          <p:spPr>
            <a:xfrm>
              <a:off x="5419123" y="2576933"/>
              <a:ext cx="386551" cy="386166"/>
            </a:xfrm>
            <a:custGeom>
              <a:avLst/>
              <a:gdLst/>
              <a:ahLst/>
              <a:cxnLst/>
              <a:rect l="0" t="0" r="0" b="0"/>
              <a:pathLst>
                <a:path w="386551" h="386166">
                  <a:moveTo>
                    <a:pt x="92729" y="159486"/>
                  </a:moveTo>
                  <a:lnTo>
                    <a:pt x="92729" y="121726"/>
                  </a:lnTo>
                  <a:cubicBezTo>
                    <a:pt x="92711" y="86943"/>
                    <a:pt x="120908" y="58738"/>
                    <a:pt x="155691" y="58747"/>
                  </a:cubicBezTo>
                  <a:lnTo>
                    <a:pt x="185073" y="58747"/>
                  </a:lnTo>
                  <a:moveTo>
                    <a:pt x="59150" y="125923"/>
                  </a:moveTo>
                  <a:lnTo>
                    <a:pt x="92729" y="159503"/>
                  </a:lnTo>
                  <a:lnTo>
                    <a:pt x="126309" y="125923"/>
                  </a:lnTo>
                  <a:moveTo>
                    <a:pt x="159889" y="83949"/>
                  </a:moveTo>
                  <a:lnTo>
                    <a:pt x="185073" y="58764"/>
                  </a:lnTo>
                  <a:lnTo>
                    <a:pt x="159889" y="33579"/>
                  </a:lnTo>
                  <a:moveTo>
                    <a:pt x="42360" y="386166"/>
                  </a:moveTo>
                  <a:lnTo>
                    <a:pt x="159889" y="386166"/>
                  </a:lnTo>
                  <a:moveTo>
                    <a:pt x="101124" y="352586"/>
                  </a:moveTo>
                  <a:lnTo>
                    <a:pt x="101124" y="386166"/>
                  </a:lnTo>
                  <a:moveTo>
                    <a:pt x="201863" y="302216"/>
                  </a:moveTo>
                  <a:lnTo>
                    <a:pt x="385" y="302216"/>
                  </a:lnTo>
                  <a:moveTo>
                    <a:pt x="176678" y="218251"/>
                  </a:moveTo>
                  <a:cubicBezTo>
                    <a:pt x="190588" y="218251"/>
                    <a:pt x="201863" y="229526"/>
                    <a:pt x="201863" y="243435"/>
                  </a:cubicBezTo>
                  <a:lnTo>
                    <a:pt x="201863" y="325907"/>
                  </a:lnTo>
                  <a:cubicBezTo>
                    <a:pt x="202268" y="340223"/>
                    <a:pt x="190994" y="352158"/>
                    <a:pt x="176678" y="352569"/>
                  </a:cubicBezTo>
                  <a:lnTo>
                    <a:pt x="25570" y="352569"/>
                  </a:lnTo>
                  <a:cubicBezTo>
                    <a:pt x="11265" y="352149"/>
                    <a:pt x="0" y="340229"/>
                    <a:pt x="385" y="325924"/>
                  </a:cubicBezTo>
                  <a:lnTo>
                    <a:pt x="385" y="243435"/>
                  </a:lnTo>
                  <a:cubicBezTo>
                    <a:pt x="385" y="229526"/>
                    <a:pt x="11661" y="218251"/>
                    <a:pt x="25570" y="218251"/>
                  </a:cubicBezTo>
                  <a:close/>
                  <a:moveTo>
                    <a:pt x="252233" y="33579"/>
                  </a:moveTo>
                  <a:cubicBezTo>
                    <a:pt x="252233" y="52125"/>
                    <a:pt x="282301" y="67159"/>
                    <a:pt x="319392" y="67159"/>
                  </a:cubicBezTo>
                  <a:cubicBezTo>
                    <a:pt x="356483" y="67159"/>
                    <a:pt x="386551" y="52125"/>
                    <a:pt x="386551" y="33579"/>
                  </a:cubicBezTo>
                  <a:cubicBezTo>
                    <a:pt x="386551" y="15034"/>
                    <a:pt x="356483" y="0"/>
                    <a:pt x="319392" y="0"/>
                  </a:cubicBezTo>
                  <a:cubicBezTo>
                    <a:pt x="282301" y="0"/>
                    <a:pt x="252233" y="15034"/>
                    <a:pt x="252233" y="33579"/>
                  </a:cubicBezTo>
                  <a:close/>
                  <a:moveTo>
                    <a:pt x="252233" y="117512"/>
                  </a:moveTo>
                  <a:cubicBezTo>
                    <a:pt x="252233" y="135980"/>
                    <a:pt x="282303" y="151091"/>
                    <a:pt x="319392" y="151091"/>
                  </a:cubicBezTo>
                  <a:cubicBezTo>
                    <a:pt x="356481" y="151091"/>
                    <a:pt x="386551" y="135980"/>
                    <a:pt x="386551" y="117512"/>
                  </a:cubicBezTo>
                  <a:moveTo>
                    <a:pt x="252233" y="75537"/>
                  </a:moveTo>
                  <a:cubicBezTo>
                    <a:pt x="252233" y="94006"/>
                    <a:pt x="282303" y="109117"/>
                    <a:pt x="319392" y="109117"/>
                  </a:cubicBezTo>
                  <a:cubicBezTo>
                    <a:pt x="356481" y="109117"/>
                    <a:pt x="386551" y="94006"/>
                    <a:pt x="386551" y="75537"/>
                  </a:cubicBezTo>
                  <a:moveTo>
                    <a:pt x="386551" y="33562"/>
                  </a:moveTo>
                  <a:lnTo>
                    <a:pt x="386551" y="159486"/>
                  </a:lnTo>
                  <a:cubicBezTo>
                    <a:pt x="386551" y="177955"/>
                    <a:pt x="356481" y="193066"/>
                    <a:pt x="319392" y="193066"/>
                  </a:cubicBezTo>
                  <a:cubicBezTo>
                    <a:pt x="282303" y="193066"/>
                    <a:pt x="252233" y="177955"/>
                    <a:pt x="252233" y="159486"/>
                  </a:cubicBezTo>
                  <a:lnTo>
                    <a:pt x="252233" y="33562"/>
                  </a:lnTo>
                </a:path>
              </a:pathLst>
            </a:custGeom>
            <a:noFill/>
            <a:ln w="12591">
              <a:solidFill>
                <a:srgbClr val="F4F4F4"/>
              </a:solidFill>
            </a:ln>
          </p:spPr>
          <p:txBody>
            <a:bodyPr rtlCol="0" anchor="ctr"/>
            <a:lstStyle/>
            <a:p>
              <a:pPr algn="ctr"/>
              <a:endParaRPr/>
            </a:p>
          </p:txBody>
        </p:sp>
        <p:sp>
          <p:nvSpPr>
            <p:cNvPr id="23" name="Rounded Rectangle 29">
              <a:extLst>
                <a:ext uri="{FF2B5EF4-FFF2-40B4-BE49-F238E27FC236}">
                  <a16:creationId xmlns:a16="http://schemas.microsoft.com/office/drawing/2014/main" id="{B7A871ED-1EDA-68D5-6286-5E43C10FA3DE}"/>
                </a:ext>
              </a:extLst>
            </p:cNvPr>
            <p:cNvSpPr/>
            <p:nvPr/>
          </p:nvSpPr>
          <p:spPr>
            <a:xfrm>
              <a:off x="3253621" y="3130309"/>
              <a:ext cx="386166" cy="386837"/>
            </a:xfrm>
            <a:custGeom>
              <a:avLst/>
              <a:gdLst/>
              <a:ahLst/>
              <a:cxnLst/>
              <a:rect l="0" t="0" r="0" b="0"/>
              <a:pathLst>
                <a:path w="386166" h="386837">
                  <a:moveTo>
                    <a:pt x="302216" y="227334"/>
                  </a:moveTo>
                  <a:lnTo>
                    <a:pt x="302216" y="176964"/>
                  </a:lnTo>
                  <a:moveTo>
                    <a:pt x="268637" y="386837"/>
                  </a:moveTo>
                  <a:lnTo>
                    <a:pt x="260242" y="286098"/>
                  </a:lnTo>
                  <a:lnTo>
                    <a:pt x="218267" y="286098"/>
                  </a:lnTo>
                  <a:lnTo>
                    <a:pt x="218267" y="227334"/>
                  </a:lnTo>
                  <a:cubicBezTo>
                    <a:pt x="218267" y="180970"/>
                    <a:pt x="255853" y="143385"/>
                    <a:pt x="302216" y="143385"/>
                  </a:cubicBezTo>
                  <a:cubicBezTo>
                    <a:pt x="348580" y="143385"/>
                    <a:pt x="386166" y="180970"/>
                    <a:pt x="386166" y="227334"/>
                  </a:cubicBezTo>
                  <a:lnTo>
                    <a:pt x="386166" y="286098"/>
                  </a:lnTo>
                  <a:lnTo>
                    <a:pt x="344191" y="286098"/>
                  </a:lnTo>
                  <a:lnTo>
                    <a:pt x="335796" y="386837"/>
                  </a:lnTo>
                  <a:close/>
                  <a:moveTo>
                    <a:pt x="251511" y="29550"/>
                  </a:moveTo>
                  <a:cubicBezTo>
                    <a:pt x="269897" y="48699"/>
                    <a:pt x="295314" y="59497"/>
                    <a:pt x="321861" y="59435"/>
                  </a:cubicBezTo>
                  <a:cubicBezTo>
                    <a:pt x="335300" y="59482"/>
                    <a:pt x="348610" y="56797"/>
                    <a:pt x="360981" y="51544"/>
                  </a:cubicBezTo>
                  <a:moveTo>
                    <a:pt x="243452" y="59435"/>
                  </a:moveTo>
                  <a:cubicBezTo>
                    <a:pt x="243452" y="26981"/>
                    <a:pt x="269762" y="671"/>
                    <a:pt x="302216" y="671"/>
                  </a:cubicBezTo>
                  <a:cubicBezTo>
                    <a:pt x="334671" y="671"/>
                    <a:pt x="360981" y="26981"/>
                    <a:pt x="360981" y="59435"/>
                  </a:cubicBezTo>
                  <a:cubicBezTo>
                    <a:pt x="360981" y="91890"/>
                    <a:pt x="334671" y="118200"/>
                    <a:pt x="302216" y="118200"/>
                  </a:cubicBezTo>
                  <a:cubicBezTo>
                    <a:pt x="269762" y="118200"/>
                    <a:pt x="243452" y="91890"/>
                    <a:pt x="243452" y="59435"/>
                  </a:cubicBezTo>
                  <a:moveTo>
                    <a:pt x="0" y="100738"/>
                  </a:moveTo>
                  <a:cubicBezTo>
                    <a:pt x="0" y="45102"/>
                    <a:pt x="45102" y="0"/>
                    <a:pt x="100738" y="0"/>
                  </a:cubicBezTo>
                  <a:cubicBezTo>
                    <a:pt x="156375" y="0"/>
                    <a:pt x="201477" y="45102"/>
                    <a:pt x="201477" y="100738"/>
                  </a:cubicBezTo>
                  <a:cubicBezTo>
                    <a:pt x="201477" y="156375"/>
                    <a:pt x="156375" y="201477"/>
                    <a:pt x="100738" y="201477"/>
                  </a:cubicBezTo>
                  <a:cubicBezTo>
                    <a:pt x="45102" y="201477"/>
                    <a:pt x="0" y="156375"/>
                    <a:pt x="0" y="100738"/>
                  </a:cubicBezTo>
                  <a:moveTo>
                    <a:pt x="100738" y="33579"/>
                  </a:moveTo>
                  <a:lnTo>
                    <a:pt x="100738" y="100738"/>
                  </a:lnTo>
                  <a:lnTo>
                    <a:pt x="151108" y="100738"/>
                  </a:lnTo>
                </a:path>
              </a:pathLst>
            </a:custGeom>
            <a:noFill/>
            <a:ln w="12591">
              <a:solidFill>
                <a:srgbClr val="F4F4F4"/>
              </a:solidFill>
            </a:ln>
          </p:spPr>
          <p:txBody>
            <a:bodyPr rtlCol="0" anchor="ctr"/>
            <a:lstStyle/>
            <a:p>
              <a:pPr algn="ctr"/>
              <a:endParaRPr/>
            </a:p>
          </p:txBody>
        </p:sp>
        <p:sp>
          <p:nvSpPr>
            <p:cNvPr id="24" name="Rounded Rectangle 30">
              <a:extLst>
                <a:ext uri="{FF2B5EF4-FFF2-40B4-BE49-F238E27FC236}">
                  <a16:creationId xmlns:a16="http://schemas.microsoft.com/office/drawing/2014/main" id="{A13C535B-F965-6A90-01B9-CEAF2DDB0EBC}"/>
                </a:ext>
              </a:extLst>
            </p:cNvPr>
            <p:cNvSpPr/>
            <p:nvPr/>
          </p:nvSpPr>
          <p:spPr>
            <a:xfrm>
              <a:off x="5322228" y="3936882"/>
              <a:ext cx="379248" cy="386176"/>
            </a:xfrm>
            <a:custGeom>
              <a:avLst/>
              <a:gdLst/>
              <a:ahLst/>
              <a:cxnLst/>
              <a:rect l="0" t="0" r="0" b="0"/>
              <a:pathLst>
                <a:path w="379248" h="386176">
                  <a:moveTo>
                    <a:pt x="144107" y="386176"/>
                  </a:moveTo>
                  <a:lnTo>
                    <a:pt x="144107" y="372459"/>
                  </a:lnTo>
                  <a:cubicBezTo>
                    <a:pt x="145297" y="341092"/>
                    <a:pt x="171070" y="316278"/>
                    <a:pt x="202460" y="316278"/>
                  </a:cubicBezTo>
                  <a:cubicBezTo>
                    <a:pt x="233849" y="316278"/>
                    <a:pt x="259623" y="341092"/>
                    <a:pt x="260813" y="372459"/>
                  </a:cubicBezTo>
                  <a:lnTo>
                    <a:pt x="260813" y="386176"/>
                  </a:lnTo>
                  <a:moveTo>
                    <a:pt x="170030" y="252647"/>
                  </a:moveTo>
                  <a:cubicBezTo>
                    <a:pt x="170024" y="234737"/>
                    <a:pt x="185053" y="220216"/>
                    <a:pt x="203593" y="220216"/>
                  </a:cubicBezTo>
                  <a:cubicBezTo>
                    <a:pt x="222133" y="220216"/>
                    <a:pt x="237162" y="234737"/>
                    <a:pt x="237156" y="252647"/>
                  </a:cubicBezTo>
                  <a:cubicBezTo>
                    <a:pt x="237162" y="270557"/>
                    <a:pt x="222133" y="285078"/>
                    <a:pt x="203593" y="285078"/>
                  </a:cubicBezTo>
                  <a:cubicBezTo>
                    <a:pt x="185053" y="285078"/>
                    <a:pt x="170024" y="270557"/>
                    <a:pt x="170030" y="252647"/>
                  </a:cubicBezTo>
                  <a:moveTo>
                    <a:pt x="260813" y="386176"/>
                  </a:moveTo>
                  <a:lnTo>
                    <a:pt x="260813" y="372459"/>
                  </a:lnTo>
                  <a:cubicBezTo>
                    <a:pt x="261880" y="340997"/>
                    <a:pt x="287694" y="316044"/>
                    <a:pt x="319174" y="316044"/>
                  </a:cubicBezTo>
                  <a:cubicBezTo>
                    <a:pt x="350654" y="316044"/>
                    <a:pt x="376468" y="340997"/>
                    <a:pt x="377536" y="372459"/>
                  </a:cubicBezTo>
                  <a:lnTo>
                    <a:pt x="377536" y="386176"/>
                  </a:lnTo>
                  <a:moveTo>
                    <a:pt x="286736" y="252647"/>
                  </a:moveTo>
                  <a:cubicBezTo>
                    <a:pt x="286731" y="234737"/>
                    <a:pt x="301759" y="220216"/>
                    <a:pt x="320299" y="220216"/>
                  </a:cubicBezTo>
                  <a:cubicBezTo>
                    <a:pt x="338839" y="220216"/>
                    <a:pt x="353868" y="234737"/>
                    <a:pt x="353862" y="252647"/>
                  </a:cubicBezTo>
                  <a:cubicBezTo>
                    <a:pt x="353868" y="270557"/>
                    <a:pt x="338839" y="285078"/>
                    <a:pt x="320299" y="285078"/>
                  </a:cubicBezTo>
                  <a:cubicBezTo>
                    <a:pt x="301759" y="285078"/>
                    <a:pt x="286731" y="270557"/>
                    <a:pt x="286736" y="252647"/>
                  </a:cubicBezTo>
                  <a:moveTo>
                    <a:pt x="228694" y="10"/>
                  </a:moveTo>
                  <a:lnTo>
                    <a:pt x="362072" y="10"/>
                  </a:lnTo>
                  <a:cubicBezTo>
                    <a:pt x="371552" y="10"/>
                    <a:pt x="379239" y="7690"/>
                    <a:pt x="379248" y="17170"/>
                  </a:cubicBezTo>
                  <a:lnTo>
                    <a:pt x="379248" y="128738"/>
                  </a:lnTo>
                  <a:cubicBezTo>
                    <a:pt x="379239" y="138217"/>
                    <a:pt x="371552" y="145897"/>
                    <a:pt x="362072" y="145897"/>
                  </a:cubicBezTo>
                  <a:lnTo>
                    <a:pt x="214976" y="145897"/>
                  </a:lnTo>
                  <a:moveTo>
                    <a:pt x="337022" y="96149"/>
                  </a:moveTo>
                  <a:lnTo>
                    <a:pt x="321441" y="71434"/>
                  </a:lnTo>
                  <a:lnTo>
                    <a:pt x="292562" y="88593"/>
                  </a:lnTo>
                  <a:lnTo>
                    <a:pt x="270903" y="62855"/>
                  </a:lnTo>
                  <a:moveTo>
                    <a:pt x="25738" y="43849"/>
                  </a:moveTo>
                  <a:cubicBezTo>
                    <a:pt x="25732" y="19633"/>
                    <a:pt x="45361" y="0"/>
                    <a:pt x="69577" y="0"/>
                  </a:cubicBezTo>
                  <a:cubicBezTo>
                    <a:pt x="93792" y="0"/>
                    <a:pt x="113421" y="19633"/>
                    <a:pt x="113415" y="43849"/>
                  </a:cubicBezTo>
                  <a:cubicBezTo>
                    <a:pt x="113421" y="68064"/>
                    <a:pt x="93792" y="87698"/>
                    <a:pt x="69577" y="87698"/>
                  </a:cubicBezTo>
                  <a:cubicBezTo>
                    <a:pt x="45361" y="87698"/>
                    <a:pt x="25732" y="68064"/>
                    <a:pt x="25738" y="43849"/>
                  </a:cubicBezTo>
                  <a:moveTo>
                    <a:pt x="0" y="236159"/>
                  </a:moveTo>
                  <a:lnTo>
                    <a:pt x="0" y="169739"/>
                  </a:lnTo>
                  <a:cubicBezTo>
                    <a:pt x="0" y="154635"/>
                    <a:pt x="6006" y="140151"/>
                    <a:pt x="16696" y="129480"/>
                  </a:cubicBezTo>
                  <a:cubicBezTo>
                    <a:pt x="27386" y="118809"/>
                    <a:pt x="41880" y="112828"/>
                    <a:pt x="56984" y="112855"/>
                  </a:cubicBezTo>
                  <a:lnTo>
                    <a:pt x="112189" y="112855"/>
                  </a:lnTo>
                  <a:cubicBezTo>
                    <a:pt x="118010" y="112859"/>
                    <a:pt x="123509" y="110184"/>
                    <a:pt x="127099" y="105602"/>
                  </a:cubicBezTo>
                  <a:lnTo>
                    <a:pt x="177653" y="40659"/>
                  </a:lnTo>
                  <a:cubicBezTo>
                    <a:pt x="187323" y="28585"/>
                    <a:pt x="204867" y="26447"/>
                    <a:pt x="217154" y="35845"/>
                  </a:cubicBezTo>
                  <a:cubicBezTo>
                    <a:pt x="229442" y="45243"/>
                    <a:pt x="231972" y="62734"/>
                    <a:pt x="222851" y="75229"/>
                  </a:cubicBezTo>
                  <a:lnTo>
                    <a:pt x="222398" y="75800"/>
                  </a:lnTo>
                  <a:lnTo>
                    <a:pt x="129751" y="196989"/>
                  </a:lnTo>
                  <a:lnTo>
                    <a:pt x="129751" y="196989"/>
                  </a:lnTo>
                  <a:lnTo>
                    <a:pt x="129751" y="237620"/>
                  </a:lnTo>
                  <a:moveTo>
                    <a:pt x="346995" y="177160"/>
                  </a:moveTo>
                  <a:lnTo>
                    <a:pt x="346995" y="145897"/>
                  </a:lnTo>
                  <a:moveTo>
                    <a:pt x="69577" y="151303"/>
                  </a:moveTo>
                  <a:lnTo>
                    <a:pt x="69577" y="177160"/>
                  </a:lnTo>
                </a:path>
              </a:pathLst>
            </a:custGeom>
            <a:noFill/>
            <a:ln w="12591">
              <a:solidFill>
                <a:srgbClr val="F4F4F4"/>
              </a:solidFill>
            </a:ln>
          </p:spPr>
          <p:txBody>
            <a:bodyPr rtlCol="0" anchor="ctr"/>
            <a:lstStyle/>
            <a:p>
              <a:pPr algn="ctr"/>
              <a:endParaRPr/>
            </a:p>
          </p:txBody>
        </p:sp>
        <p:sp>
          <p:nvSpPr>
            <p:cNvPr id="25" name="Rounded Rectangle 31">
              <a:extLst>
                <a:ext uri="{FF2B5EF4-FFF2-40B4-BE49-F238E27FC236}">
                  <a16:creationId xmlns:a16="http://schemas.microsoft.com/office/drawing/2014/main" id="{2EC66164-782F-1B0A-CDBA-2E1F1E39F860}"/>
                </a:ext>
              </a:extLst>
            </p:cNvPr>
            <p:cNvSpPr/>
            <p:nvPr/>
          </p:nvSpPr>
          <p:spPr>
            <a:xfrm>
              <a:off x="3906511" y="4240184"/>
              <a:ext cx="388078" cy="384093"/>
            </a:xfrm>
            <a:custGeom>
              <a:avLst/>
              <a:gdLst/>
              <a:ahLst/>
              <a:cxnLst/>
              <a:rect l="0" t="0" r="0" b="0"/>
              <a:pathLst>
                <a:path w="388078" h="384093">
                  <a:moveTo>
                    <a:pt x="97933" y="119476"/>
                  </a:moveTo>
                  <a:lnTo>
                    <a:pt x="97933" y="68267"/>
                  </a:lnTo>
                  <a:cubicBezTo>
                    <a:pt x="97961" y="49435"/>
                    <a:pt x="113235" y="34184"/>
                    <a:pt x="132067" y="34184"/>
                  </a:cubicBezTo>
                  <a:lnTo>
                    <a:pt x="353944" y="34184"/>
                  </a:lnTo>
                  <a:cubicBezTo>
                    <a:pt x="372776" y="34184"/>
                    <a:pt x="388050" y="49435"/>
                    <a:pt x="388078" y="68267"/>
                  </a:cubicBezTo>
                  <a:lnTo>
                    <a:pt x="388078" y="290145"/>
                  </a:lnTo>
                  <a:cubicBezTo>
                    <a:pt x="388078" y="308996"/>
                    <a:pt x="372796" y="324278"/>
                    <a:pt x="353944" y="324278"/>
                  </a:cubicBezTo>
                  <a:lnTo>
                    <a:pt x="260073" y="324278"/>
                  </a:lnTo>
                  <a:moveTo>
                    <a:pt x="388078" y="102401"/>
                  </a:moveTo>
                  <a:lnTo>
                    <a:pt x="97933" y="102401"/>
                  </a:lnTo>
                  <a:moveTo>
                    <a:pt x="257487" y="260494"/>
                  </a:moveTo>
                  <a:lnTo>
                    <a:pt x="315378" y="166404"/>
                  </a:lnTo>
                  <a:lnTo>
                    <a:pt x="243014" y="166404"/>
                  </a:lnTo>
                  <a:moveTo>
                    <a:pt x="169559" y="0"/>
                  </a:moveTo>
                  <a:lnTo>
                    <a:pt x="169559" y="64338"/>
                  </a:lnTo>
                  <a:moveTo>
                    <a:pt x="316453" y="0"/>
                  </a:moveTo>
                  <a:lnTo>
                    <a:pt x="316453" y="64338"/>
                  </a:lnTo>
                  <a:moveTo>
                    <a:pt x="243014" y="0"/>
                  </a:moveTo>
                  <a:lnTo>
                    <a:pt x="243014" y="64338"/>
                  </a:lnTo>
                  <a:moveTo>
                    <a:pt x="78709" y="268805"/>
                  </a:moveTo>
                  <a:cubicBezTo>
                    <a:pt x="78707" y="282947"/>
                    <a:pt x="90171" y="294413"/>
                    <a:pt x="104313" y="294413"/>
                  </a:cubicBezTo>
                  <a:cubicBezTo>
                    <a:pt x="118456" y="294413"/>
                    <a:pt x="129920" y="282947"/>
                    <a:pt x="129918" y="268805"/>
                  </a:cubicBezTo>
                  <a:cubicBezTo>
                    <a:pt x="129920" y="254662"/>
                    <a:pt x="118456" y="243197"/>
                    <a:pt x="104313" y="243197"/>
                  </a:cubicBezTo>
                  <a:cubicBezTo>
                    <a:pt x="90171" y="243197"/>
                    <a:pt x="78707" y="254662"/>
                    <a:pt x="78709" y="268805"/>
                  </a:cubicBezTo>
                  <a:moveTo>
                    <a:pt x="126056" y="169778"/>
                  </a:moveTo>
                  <a:lnTo>
                    <a:pt x="133612" y="194560"/>
                  </a:lnTo>
                  <a:cubicBezTo>
                    <a:pt x="136186" y="203105"/>
                    <a:pt x="144944" y="208192"/>
                    <a:pt x="153642" y="206195"/>
                  </a:cubicBezTo>
                  <a:lnTo>
                    <a:pt x="178827" y="200369"/>
                  </a:lnTo>
                  <a:cubicBezTo>
                    <a:pt x="188616" y="198118"/>
                    <a:pt x="198728" y="202524"/>
                    <a:pt x="203745" y="211226"/>
                  </a:cubicBezTo>
                  <a:cubicBezTo>
                    <a:pt x="208761" y="219929"/>
                    <a:pt x="207507" y="230887"/>
                    <a:pt x="200653" y="238230"/>
                  </a:cubicBezTo>
                  <a:lnTo>
                    <a:pt x="183074" y="257186"/>
                  </a:lnTo>
                  <a:cubicBezTo>
                    <a:pt x="176997" y="263746"/>
                    <a:pt x="176997" y="273880"/>
                    <a:pt x="183074" y="280440"/>
                  </a:cubicBezTo>
                  <a:lnTo>
                    <a:pt x="200519" y="299463"/>
                  </a:lnTo>
                  <a:cubicBezTo>
                    <a:pt x="207344" y="306797"/>
                    <a:pt x="208596" y="317722"/>
                    <a:pt x="203607" y="326410"/>
                  </a:cubicBezTo>
                  <a:cubicBezTo>
                    <a:pt x="198617" y="335098"/>
                    <a:pt x="188551" y="339523"/>
                    <a:pt x="178776" y="337324"/>
                  </a:cubicBezTo>
                  <a:lnTo>
                    <a:pt x="153592" y="331498"/>
                  </a:lnTo>
                  <a:cubicBezTo>
                    <a:pt x="144915" y="329530"/>
                    <a:pt x="136192" y="334602"/>
                    <a:pt x="133612" y="343116"/>
                  </a:cubicBezTo>
                  <a:lnTo>
                    <a:pt x="126056" y="367915"/>
                  </a:lnTo>
                  <a:cubicBezTo>
                    <a:pt x="123176" y="377517"/>
                    <a:pt x="114338" y="384093"/>
                    <a:pt x="104313" y="384093"/>
                  </a:cubicBezTo>
                  <a:cubicBezTo>
                    <a:pt x="94289" y="384093"/>
                    <a:pt x="85451" y="377517"/>
                    <a:pt x="82571" y="367915"/>
                  </a:cubicBezTo>
                  <a:lnTo>
                    <a:pt x="75015" y="343116"/>
                  </a:lnTo>
                  <a:cubicBezTo>
                    <a:pt x="72497" y="334527"/>
                    <a:pt x="63730" y="329378"/>
                    <a:pt x="55002" y="331364"/>
                  </a:cubicBezTo>
                  <a:lnTo>
                    <a:pt x="29817" y="337190"/>
                  </a:lnTo>
                  <a:cubicBezTo>
                    <a:pt x="20103" y="339284"/>
                    <a:pt x="10150" y="334862"/>
                    <a:pt x="5194" y="326249"/>
                  </a:cubicBezTo>
                  <a:cubicBezTo>
                    <a:pt x="237" y="317636"/>
                    <a:pt x="1416" y="306808"/>
                    <a:pt x="8108" y="299463"/>
                  </a:cubicBezTo>
                  <a:lnTo>
                    <a:pt x="25703" y="280507"/>
                  </a:lnTo>
                  <a:cubicBezTo>
                    <a:pt x="31764" y="273941"/>
                    <a:pt x="31764" y="263820"/>
                    <a:pt x="25703" y="257253"/>
                  </a:cubicBezTo>
                  <a:lnTo>
                    <a:pt x="8108" y="238230"/>
                  </a:lnTo>
                  <a:cubicBezTo>
                    <a:pt x="1254" y="230887"/>
                    <a:pt x="0" y="219929"/>
                    <a:pt x="5016" y="211226"/>
                  </a:cubicBezTo>
                  <a:cubicBezTo>
                    <a:pt x="10033" y="202524"/>
                    <a:pt x="20145" y="198118"/>
                    <a:pt x="29934" y="200369"/>
                  </a:cubicBezTo>
                  <a:lnTo>
                    <a:pt x="55119" y="206195"/>
                  </a:lnTo>
                  <a:cubicBezTo>
                    <a:pt x="63812" y="208182"/>
                    <a:pt x="72558" y="203097"/>
                    <a:pt x="75133" y="194560"/>
                  </a:cubicBezTo>
                  <a:lnTo>
                    <a:pt x="82688" y="169778"/>
                  </a:lnTo>
                  <a:cubicBezTo>
                    <a:pt x="85631" y="160273"/>
                    <a:pt x="94422" y="153793"/>
                    <a:pt x="104372" y="153793"/>
                  </a:cubicBezTo>
                  <a:cubicBezTo>
                    <a:pt x="114322" y="153793"/>
                    <a:pt x="123113" y="160273"/>
                    <a:pt x="126056" y="169778"/>
                  </a:cubicBezTo>
                  <a:close/>
                </a:path>
              </a:pathLst>
            </a:custGeom>
            <a:noFill/>
            <a:ln w="12591">
              <a:solidFill>
                <a:srgbClr val="F4F4F4"/>
              </a:solidFill>
            </a:ln>
          </p:spPr>
          <p:txBody>
            <a:bodyPr rtlCol="0" anchor="ctr"/>
            <a:lstStyle/>
            <a:p>
              <a:pPr algn="ctr"/>
              <a:endParaRPr/>
            </a:p>
          </p:txBody>
        </p:sp>
      </p:grpSp>
    </p:spTree>
    <p:extLst>
      <p:ext uri="{BB962C8B-B14F-4D97-AF65-F5344CB8AC3E}">
        <p14:creationId xmlns:p14="http://schemas.microsoft.com/office/powerpoint/2010/main" val="4117740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and green background&#10;&#10;AI-generated content may be incorrect.">
            <a:extLst>
              <a:ext uri="{FF2B5EF4-FFF2-40B4-BE49-F238E27FC236}">
                <a16:creationId xmlns:a16="http://schemas.microsoft.com/office/drawing/2014/main" id="{09C51974-31E3-3B62-D876-D6460150E14E}"/>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7556501" y="-1"/>
            <a:ext cx="4635500" cy="6858001"/>
          </a:xfrm>
          <a:prstGeom prst="rect">
            <a:avLst/>
          </a:prstGeom>
        </p:spPr>
      </p:pic>
      <p:sp>
        <p:nvSpPr>
          <p:cNvPr id="23" name="Rectangle: Rounded Corners 22">
            <a:extLst>
              <a:ext uri="{FF2B5EF4-FFF2-40B4-BE49-F238E27FC236}">
                <a16:creationId xmlns:a16="http://schemas.microsoft.com/office/drawing/2014/main" id="{177740AB-6CD6-72AE-4C70-DB1C69B8DEBC}"/>
              </a:ext>
            </a:extLst>
          </p:cNvPr>
          <p:cNvSpPr/>
          <p:nvPr/>
        </p:nvSpPr>
        <p:spPr>
          <a:xfrm>
            <a:off x="10326037" y="1612544"/>
            <a:ext cx="1337461" cy="1308325"/>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78B4A533-A820-A7AA-D74D-4F236301E822}"/>
              </a:ext>
            </a:extLst>
          </p:cNvPr>
          <p:cNvSpPr/>
          <p:nvPr/>
        </p:nvSpPr>
        <p:spPr>
          <a:xfrm>
            <a:off x="694381" y="1596793"/>
            <a:ext cx="1337461" cy="1308325"/>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7D9345EC-33F7-DDAF-A8B9-D1354A4DEAD9}"/>
              </a:ext>
            </a:extLst>
          </p:cNvPr>
          <p:cNvSpPr/>
          <p:nvPr/>
        </p:nvSpPr>
        <p:spPr>
          <a:xfrm>
            <a:off x="2845235" y="1612544"/>
            <a:ext cx="1337461" cy="1308325"/>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7A9CA391-1382-7744-1C46-D6A1E6D2725D}"/>
              </a:ext>
            </a:extLst>
          </p:cNvPr>
          <p:cNvSpPr/>
          <p:nvPr/>
        </p:nvSpPr>
        <p:spPr>
          <a:xfrm>
            <a:off x="5250628" y="1597965"/>
            <a:ext cx="1337461" cy="1308325"/>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F44FB780-9B72-2E93-666E-D1FA808D5D8E}"/>
              </a:ext>
            </a:extLst>
          </p:cNvPr>
          <p:cNvSpPr/>
          <p:nvPr/>
        </p:nvSpPr>
        <p:spPr>
          <a:xfrm>
            <a:off x="7986243" y="1585035"/>
            <a:ext cx="1337461" cy="1308325"/>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9F80510-AC62-8EF5-1AFF-C63EE958CB7A}"/>
              </a:ext>
            </a:extLst>
          </p:cNvPr>
          <p:cNvSpPr txBox="1"/>
          <p:nvPr/>
        </p:nvSpPr>
        <p:spPr>
          <a:xfrm>
            <a:off x="370506" y="308030"/>
            <a:ext cx="8851281" cy="523220"/>
          </a:xfrm>
          <a:prstGeom prst="rect">
            <a:avLst/>
          </a:prstGeom>
          <a:noFill/>
        </p:spPr>
        <p:txBody>
          <a:bodyPr wrap="square">
            <a:spAutoFit/>
          </a:bodyPr>
          <a:lstStyle/>
          <a:p>
            <a:r>
              <a:rPr lang="en-US" sz="2800" b="1" dirty="0">
                <a:effectLst/>
                <a:latin typeface="Bahnschrift" panose="020B0502040204020203" pitchFamily="34" charset="0"/>
              </a:rPr>
              <a:t>Proposed Allocation of ₹1 Crore Investment</a:t>
            </a:r>
            <a:endParaRPr lang="en-US" sz="2800" b="1" dirty="0">
              <a:latin typeface="Bahnschrift" panose="020B0502040204020203" pitchFamily="34" charset="0"/>
            </a:endParaRPr>
          </a:p>
        </p:txBody>
      </p:sp>
      <p:sp>
        <p:nvSpPr>
          <p:cNvPr id="5" name="TextBox 4">
            <a:extLst>
              <a:ext uri="{FF2B5EF4-FFF2-40B4-BE49-F238E27FC236}">
                <a16:creationId xmlns:a16="http://schemas.microsoft.com/office/drawing/2014/main" id="{2EF69153-3007-64CF-53B0-EF2D24278680}"/>
              </a:ext>
            </a:extLst>
          </p:cNvPr>
          <p:cNvSpPr txBox="1"/>
          <p:nvPr/>
        </p:nvSpPr>
        <p:spPr>
          <a:xfrm>
            <a:off x="41147" y="2915619"/>
            <a:ext cx="2356569" cy="584775"/>
          </a:xfrm>
          <a:prstGeom prst="rect">
            <a:avLst/>
          </a:prstGeom>
          <a:noFill/>
        </p:spPr>
        <p:txBody>
          <a:bodyPr wrap="square">
            <a:spAutoFit/>
          </a:bodyPr>
          <a:lstStyle/>
          <a:p>
            <a:r>
              <a:rPr lang="en-US" sz="3200" b="1" dirty="0">
                <a:solidFill>
                  <a:srgbClr val="00B0F0"/>
                </a:solidFill>
                <a:effectLst/>
              </a:rPr>
              <a:t>₹</a:t>
            </a:r>
            <a:r>
              <a:rPr lang="en-US" sz="3200" b="1" dirty="0">
                <a:solidFill>
                  <a:srgbClr val="00B0F0"/>
                </a:solidFill>
              </a:rPr>
              <a:t>35,00,000</a:t>
            </a:r>
          </a:p>
        </p:txBody>
      </p:sp>
      <p:sp>
        <p:nvSpPr>
          <p:cNvPr id="7" name="TextBox 6">
            <a:extLst>
              <a:ext uri="{FF2B5EF4-FFF2-40B4-BE49-F238E27FC236}">
                <a16:creationId xmlns:a16="http://schemas.microsoft.com/office/drawing/2014/main" id="{D352BEA4-B0CC-923D-0944-5F27564D4B12}"/>
              </a:ext>
            </a:extLst>
          </p:cNvPr>
          <p:cNvSpPr txBox="1"/>
          <p:nvPr/>
        </p:nvSpPr>
        <p:spPr>
          <a:xfrm>
            <a:off x="2397716" y="2926120"/>
            <a:ext cx="2254935" cy="584775"/>
          </a:xfrm>
          <a:prstGeom prst="rect">
            <a:avLst/>
          </a:prstGeom>
          <a:noFill/>
        </p:spPr>
        <p:txBody>
          <a:bodyPr wrap="square">
            <a:spAutoFit/>
          </a:bodyPr>
          <a:lstStyle/>
          <a:p>
            <a:r>
              <a:rPr lang="en-US" sz="3200" b="1" dirty="0">
                <a:solidFill>
                  <a:srgbClr val="00B0F0"/>
                </a:solidFill>
                <a:effectLst/>
              </a:rPr>
              <a:t>₹</a:t>
            </a:r>
            <a:r>
              <a:rPr lang="en-US" sz="3200" b="1" dirty="0">
                <a:solidFill>
                  <a:srgbClr val="00B0F0"/>
                </a:solidFill>
              </a:rPr>
              <a:t>25,00,000</a:t>
            </a:r>
          </a:p>
        </p:txBody>
      </p:sp>
      <p:sp>
        <p:nvSpPr>
          <p:cNvPr id="10" name="TextBox 9">
            <a:extLst>
              <a:ext uri="{FF2B5EF4-FFF2-40B4-BE49-F238E27FC236}">
                <a16:creationId xmlns:a16="http://schemas.microsoft.com/office/drawing/2014/main" id="{ABC35167-F8B0-72DC-B9DF-A130C43E6159}"/>
              </a:ext>
            </a:extLst>
          </p:cNvPr>
          <p:cNvSpPr txBox="1"/>
          <p:nvPr/>
        </p:nvSpPr>
        <p:spPr>
          <a:xfrm>
            <a:off x="7573652" y="2926120"/>
            <a:ext cx="2181373" cy="584775"/>
          </a:xfrm>
          <a:prstGeom prst="rect">
            <a:avLst/>
          </a:prstGeom>
          <a:noFill/>
        </p:spPr>
        <p:txBody>
          <a:bodyPr wrap="square">
            <a:spAutoFit/>
          </a:bodyPr>
          <a:lstStyle/>
          <a:p>
            <a:r>
              <a:rPr lang="en-US" sz="3200" b="1" dirty="0">
                <a:solidFill>
                  <a:srgbClr val="00B0F0"/>
                </a:solidFill>
                <a:effectLst/>
              </a:rPr>
              <a:t>₹</a:t>
            </a:r>
            <a:r>
              <a:rPr lang="en-US" sz="3200" b="1" dirty="0">
                <a:solidFill>
                  <a:srgbClr val="00B0F0"/>
                </a:solidFill>
              </a:rPr>
              <a:t>15,00,000</a:t>
            </a:r>
          </a:p>
        </p:txBody>
      </p:sp>
      <p:sp>
        <p:nvSpPr>
          <p:cNvPr id="12" name="TextBox 11">
            <a:extLst>
              <a:ext uri="{FF2B5EF4-FFF2-40B4-BE49-F238E27FC236}">
                <a16:creationId xmlns:a16="http://schemas.microsoft.com/office/drawing/2014/main" id="{89A63CDA-AE6E-4409-E793-34F0EC0F69F1}"/>
              </a:ext>
            </a:extLst>
          </p:cNvPr>
          <p:cNvSpPr txBox="1"/>
          <p:nvPr/>
        </p:nvSpPr>
        <p:spPr>
          <a:xfrm>
            <a:off x="5018525" y="2915618"/>
            <a:ext cx="2254935" cy="584775"/>
          </a:xfrm>
          <a:prstGeom prst="rect">
            <a:avLst/>
          </a:prstGeom>
          <a:noFill/>
        </p:spPr>
        <p:txBody>
          <a:bodyPr wrap="square">
            <a:spAutoFit/>
          </a:bodyPr>
          <a:lstStyle/>
          <a:p>
            <a:r>
              <a:rPr lang="en-US" sz="3200" b="1" dirty="0">
                <a:solidFill>
                  <a:srgbClr val="00B0F0"/>
                </a:solidFill>
                <a:effectLst/>
              </a:rPr>
              <a:t>₹</a:t>
            </a:r>
            <a:r>
              <a:rPr lang="en-US" sz="3200" b="1" dirty="0">
                <a:solidFill>
                  <a:srgbClr val="00B0F0"/>
                </a:solidFill>
              </a:rPr>
              <a:t>20,00,000</a:t>
            </a:r>
          </a:p>
        </p:txBody>
      </p:sp>
      <p:sp>
        <p:nvSpPr>
          <p:cNvPr id="14" name="TextBox 13">
            <a:extLst>
              <a:ext uri="{FF2B5EF4-FFF2-40B4-BE49-F238E27FC236}">
                <a16:creationId xmlns:a16="http://schemas.microsoft.com/office/drawing/2014/main" id="{750C8023-8367-80DE-94C1-2A95B5427137}"/>
              </a:ext>
            </a:extLst>
          </p:cNvPr>
          <p:cNvSpPr txBox="1"/>
          <p:nvPr/>
        </p:nvSpPr>
        <p:spPr>
          <a:xfrm>
            <a:off x="10048961" y="2929771"/>
            <a:ext cx="2003559" cy="584775"/>
          </a:xfrm>
          <a:prstGeom prst="rect">
            <a:avLst/>
          </a:prstGeom>
          <a:noFill/>
        </p:spPr>
        <p:txBody>
          <a:bodyPr wrap="square">
            <a:spAutoFit/>
          </a:bodyPr>
          <a:lstStyle/>
          <a:p>
            <a:r>
              <a:rPr lang="en-US" sz="3200" b="1" dirty="0">
                <a:solidFill>
                  <a:srgbClr val="00B0F0"/>
                </a:solidFill>
                <a:effectLst/>
              </a:rPr>
              <a:t>₹</a:t>
            </a:r>
            <a:r>
              <a:rPr lang="en-US" sz="3200" b="1" dirty="0">
                <a:solidFill>
                  <a:srgbClr val="00B0F0"/>
                </a:solidFill>
              </a:rPr>
              <a:t>5,00,000</a:t>
            </a:r>
          </a:p>
        </p:txBody>
      </p:sp>
      <p:sp>
        <p:nvSpPr>
          <p:cNvPr id="16" name="TextBox 15">
            <a:extLst>
              <a:ext uri="{FF2B5EF4-FFF2-40B4-BE49-F238E27FC236}">
                <a16:creationId xmlns:a16="http://schemas.microsoft.com/office/drawing/2014/main" id="{E19FF60E-2585-50C5-E6B8-B390630271FA}"/>
              </a:ext>
            </a:extLst>
          </p:cNvPr>
          <p:cNvSpPr txBox="1"/>
          <p:nvPr/>
        </p:nvSpPr>
        <p:spPr>
          <a:xfrm>
            <a:off x="90375" y="3705672"/>
            <a:ext cx="2019043" cy="584775"/>
          </a:xfrm>
          <a:prstGeom prst="rect">
            <a:avLst/>
          </a:prstGeom>
          <a:noFill/>
        </p:spPr>
        <p:txBody>
          <a:bodyPr wrap="square">
            <a:spAutoFit/>
          </a:bodyPr>
          <a:lstStyle/>
          <a:p>
            <a:r>
              <a:rPr lang="en-US" sz="1600" b="1" dirty="0"/>
              <a:t>Technology Upgrades</a:t>
            </a:r>
          </a:p>
        </p:txBody>
      </p:sp>
      <p:sp>
        <p:nvSpPr>
          <p:cNvPr id="18" name="TextBox 17">
            <a:extLst>
              <a:ext uri="{FF2B5EF4-FFF2-40B4-BE49-F238E27FC236}">
                <a16:creationId xmlns:a16="http://schemas.microsoft.com/office/drawing/2014/main" id="{E2240ACA-72A0-95D0-7BB7-47225BD582B6}"/>
              </a:ext>
            </a:extLst>
          </p:cNvPr>
          <p:cNvSpPr txBox="1"/>
          <p:nvPr/>
        </p:nvSpPr>
        <p:spPr>
          <a:xfrm>
            <a:off x="2427822" y="3730154"/>
            <a:ext cx="2403120" cy="584775"/>
          </a:xfrm>
          <a:prstGeom prst="rect">
            <a:avLst/>
          </a:prstGeom>
          <a:noFill/>
        </p:spPr>
        <p:txBody>
          <a:bodyPr wrap="square">
            <a:spAutoFit/>
          </a:bodyPr>
          <a:lstStyle/>
          <a:p>
            <a:r>
              <a:rPr lang="en-US" sz="1600" b="1" dirty="0"/>
              <a:t>Training</a:t>
            </a:r>
            <a:r>
              <a:rPr lang="en-US" sz="1600" dirty="0">
                <a:effectLst/>
              </a:rPr>
              <a:t> &amp; </a:t>
            </a:r>
            <a:r>
              <a:rPr lang="en-US" sz="1600" b="1" dirty="0"/>
              <a:t>Performance</a:t>
            </a:r>
            <a:r>
              <a:rPr lang="en-US" sz="1600" dirty="0">
                <a:effectLst/>
              </a:rPr>
              <a:t> </a:t>
            </a:r>
            <a:r>
              <a:rPr lang="en-US" sz="1600" b="1" dirty="0"/>
              <a:t>Coaching</a:t>
            </a:r>
          </a:p>
        </p:txBody>
      </p:sp>
      <p:sp>
        <p:nvSpPr>
          <p:cNvPr id="20" name="TextBox 19">
            <a:extLst>
              <a:ext uri="{FF2B5EF4-FFF2-40B4-BE49-F238E27FC236}">
                <a16:creationId xmlns:a16="http://schemas.microsoft.com/office/drawing/2014/main" id="{FCF5AA1A-30D9-96B4-C81F-3FD4BA020B55}"/>
              </a:ext>
            </a:extLst>
          </p:cNvPr>
          <p:cNvSpPr txBox="1"/>
          <p:nvPr/>
        </p:nvSpPr>
        <p:spPr>
          <a:xfrm>
            <a:off x="7674262" y="3730154"/>
            <a:ext cx="2495085" cy="338554"/>
          </a:xfrm>
          <a:prstGeom prst="rect">
            <a:avLst/>
          </a:prstGeom>
          <a:noFill/>
        </p:spPr>
        <p:txBody>
          <a:bodyPr wrap="square">
            <a:spAutoFit/>
          </a:bodyPr>
          <a:lstStyle/>
          <a:p>
            <a:r>
              <a:rPr lang="en-US" sz="1600" b="1" dirty="0"/>
              <a:t>Strategic</a:t>
            </a:r>
            <a:r>
              <a:rPr lang="en-US" sz="1600" dirty="0">
                <a:effectLst/>
              </a:rPr>
              <a:t> </a:t>
            </a:r>
            <a:r>
              <a:rPr lang="en-US" sz="1600" b="1" dirty="0"/>
              <a:t>Hiring</a:t>
            </a:r>
          </a:p>
        </p:txBody>
      </p:sp>
      <p:sp>
        <p:nvSpPr>
          <p:cNvPr id="22" name="TextBox 21">
            <a:extLst>
              <a:ext uri="{FF2B5EF4-FFF2-40B4-BE49-F238E27FC236}">
                <a16:creationId xmlns:a16="http://schemas.microsoft.com/office/drawing/2014/main" id="{49186961-FB02-9F7E-C364-F3EA82E20256}"/>
              </a:ext>
            </a:extLst>
          </p:cNvPr>
          <p:cNvSpPr txBox="1"/>
          <p:nvPr/>
        </p:nvSpPr>
        <p:spPr>
          <a:xfrm>
            <a:off x="5075628" y="3730154"/>
            <a:ext cx="2140727" cy="584775"/>
          </a:xfrm>
          <a:prstGeom prst="rect">
            <a:avLst/>
          </a:prstGeom>
          <a:noFill/>
        </p:spPr>
        <p:txBody>
          <a:bodyPr wrap="square">
            <a:spAutoFit/>
          </a:bodyPr>
          <a:lstStyle/>
          <a:p>
            <a:r>
              <a:rPr lang="en-US" sz="1600" b="1" dirty="0"/>
              <a:t>Automation</a:t>
            </a:r>
            <a:r>
              <a:rPr lang="en-US" sz="1600" dirty="0">
                <a:effectLst/>
              </a:rPr>
              <a:t> </a:t>
            </a:r>
            <a:r>
              <a:rPr lang="en-US" sz="1600" b="1" dirty="0"/>
              <a:t>Implementation</a:t>
            </a:r>
          </a:p>
        </p:txBody>
      </p:sp>
      <p:sp>
        <p:nvSpPr>
          <p:cNvPr id="24" name="TextBox 23">
            <a:extLst>
              <a:ext uri="{FF2B5EF4-FFF2-40B4-BE49-F238E27FC236}">
                <a16:creationId xmlns:a16="http://schemas.microsoft.com/office/drawing/2014/main" id="{2E60B41E-B17A-3327-5759-4FE13945EF17}"/>
              </a:ext>
            </a:extLst>
          </p:cNvPr>
          <p:cNvSpPr txBox="1"/>
          <p:nvPr/>
        </p:nvSpPr>
        <p:spPr>
          <a:xfrm>
            <a:off x="9879983" y="3674681"/>
            <a:ext cx="2341513" cy="584775"/>
          </a:xfrm>
          <a:prstGeom prst="rect">
            <a:avLst/>
          </a:prstGeom>
          <a:noFill/>
        </p:spPr>
        <p:txBody>
          <a:bodyPr wrap="square">
            <a:spAutoFit/>
          </a:bodyPr>
          <a:lstStyle/>
          <a:p>
            <a:r>
              <a:rPr lang="en-US" sz="1600" b="1" dirty="0"/>
              <a:t>Analytics</a:t>
            </a:r>
            <a:r>
              <a:rPr lang="en-US" sz="1600" dirty="0">
                <a:effectLst/>
              </a:rPr>
              <a:t> &amp; </a:t>
            </a:r>
            <a:r>
              <a:rPr lang="en-US" sz="1600" b="1" dirty="0"/>
              <a:t>Monitoring</a:t>
            </a:r>
            <a:r>
              <a:rPr lang="en-US" sz="1600" dirty="0">
                <a:effectLst/>
              </a:rPr>
              <a:t> </a:t>
            </a:r>
            <a:r>
              <a:rPr lang="en-US" sz="1600" b="1" dirty="0"/>
              <a:t>Systems</a:t>
            </a:r>
          </a:p>
        </p:txBody>
      </p:sp>
      <p:sp>
        <p:nvSpPr>
          <p:cNvPr id="26" name="TextBox 25">
            <a:extLst>
              <a:ext uri="{FF2B5EF4-FFF2-40B4-BE49-F238E27FC236}">
                <a16:creationId xmlns:a16="http://schemas.microsoft.com/office/drawing/2014/main" id="{B9CAFD58-EB2D-A7A7-C931-A28C4A966B29}"/>
              </a:ext>
            </a:extLst>
          </p:cNvPr>
          <p:cNvSpPr txBox="1"/>
          <p:nvPr/>
        </p:nvSpPr>
        <p:spPr>
          <a:xfrm>
            <a:off x="90375" y="4481163"/>
            <a:ext cx="2077695" cy="646331"/>
          </a:xfrm>
          <a:prstGeom prst="rect">
            <a:avLst/>
          </a:prstGeom>
          <a:noFill/>
        </p:spPr>
        <p:txBody>
          <a:bodyPr wrap="square">
            <a:spAutoFit/>
          </a:bodyPr>
          <a:lstStyle/>
          <a:p>
            <a:r>
              <a:rPr lang="en-US" sz="1200" dirty="0">
                <a:effectLst/>
                <a:latin typeface="Century Gothic" panose="020B0502020202020204" pitchFamily="34" charset="0"/>
              </a:rPr>
              <a:t>Modernize call routing and provide agents with real-time caller insights.</a:t>
            </a:r>
            <a:endParaRPr lang="en-US" sz="1200" dirty="0">
              <a:latin typeface="Century Gothic" panose="020B0502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B9F948E1-537F-C17B-F78A-F8CF7088EC40}"/>
              </a:ext>
            </a:extLst>
          </p:cNvPr>
          <p:cNvSpPr txBox="1"/>
          <p:nvPr/>
        </p:nvSpPr>
        <p:spPr>
          <a:xfrm>
            <a:off x="2377011" y="4481164"/>
            <a:ext cx="2182962" cy="646331"/>
          </a:xfrm>
          <a:prstGeom prst="rect">
            <a:avLst/>
          </a:prstGeom>
          <a:noFill/>
        </p:spPr>
        <p:txBody>
          <a:bodyPr wrap="square">
            <a:spAutoFit/>
          </a:bodyPr>
          <a:lstStyle/>
          <a:p>
            <a:r>
              <a:rPr lang="en-US" sz="1200" dirty="0">
                <a:effectLst/>
                <a:latin typeface="Century Gothic" panose="020B0502020202020204" pitchFamily="34" charset="0"/>
              </a:rPr>
              <a:t>Enhance agent skills, focusing on FCR and customer handling.</a:t>
            </a:r>
            <a:endParaRPr lang="en-US" sz="1200" dirty="0">
              <a:latin typeface="Century Gothic" panose="020B0502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83C2617F-83DF-1FC1-E025-CECB632271E6}"/>
              </a:ext>
            </a:extLst>
          </p:cNvPr>
          <p:cNvSpPr txBox="1"/>
          <p:nvPr/>
        </p:nvSpPr>
        <p:spPr>
          <a:xfrm>
            <a:off x="7674262" y="4419590"/>
            <a:ext cx="2140727" cy="830997"/>
          </a:xfrm>
          <a:prstGeom prst="rect">
            <a:avLst/>
          </a:prstGeom>
          <a:noFill/>
        </p:spPr>
        <p:txBody>
          <a:bodyPr wrap="square">
            <a:spAutoFit/>
          </a:bodyPr>
          <a:lstStyle/>
          <a:p>
            <a:r>
              <a:rPr lang="en-US" sz="1200" dirty="0">
                <a:effectLst/>
                <a:latin typeface="Century Gothic" panose="020B0502020202020204" pitchFamily="34" charset="0"/>
              </a:rPr>
              <a:t>Employ part-time/on-demand agents to manage high call volumes cost-effectively.</a:t>
            </a:r>
            <a:endParaRPr lang="en-US" sz="1200" b="1" dirty="0">
              <a:latin typeface="Century Gothic" panose="020B0502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9E5C0D20-415B-3ECA-BFCD-478B7F530B9A}"/>
              </a:ext>
            </a:extLst>
          </p:cNvPr>
          <p:cNvSpPr txBox="1"/>
          <p:nvPr/>
        </p:nvSpPr>
        <p:spPr>
          <a:xfrm>
            <a:off x="5095699" y="4481165"/>
            <a:ext cx="2081003" cy="830997"/>
          </a:xfrm>
          <a:prstGeom prst="rect">
            <a:avLst/>
          </a:prstGeom>
          <a:noFill/>
        </p:spPr>
        <p:txBody>
          <a:bodyPr wrap="square">
            <a:spAutoFit/>
          </a:bodyPr>
          <a:lstStyle/>
          <a:p>
            <a:r>
              <a:rPr lang="en-US" sz="1200" dirty="0">
                <a:effectLst/>
                <a:latin typeface="Century Gothic" panose="020B0502020202020204" pitchFamily="34" charset="0"/>
              </a:rPr>
              <a:t>Automate routine queries and implement callback systems during peak hours.</a:t>
            </a:r>
            <a:endParaRPr lang="en-US" sz="1200" dirty="0">
              <a:latin typeface="Century Gothic" panose="020B0502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47E7CAE8-9275-7573-A60F-11C597B0F629}"/>
              </a:ext>
            </a:extLst>
          </p:cNvPr>
          <p:cNvSpPr txBox="1"/>
          <p:nvPr/>
        </p:nvSpPr>
        <p:spPr>
          <a:xfrm>
            <a:off x="9937017" y="4419591"/>
            <a:ext cx="2115503" cy="830997"/>
          </a:xfrm>
          <a:prstGeom prst="rect">
            <a:avLst/>
          </a:prstGeom>
          <a:noFill/>
        </p:spPr>
        <p:txBody>
          <a:bodyPr wrap="square">
            <a:spAutoFit/>
          </a:bodyPr>
          <a:lstStyle/>
          <a:p>
            <a:r>
              <a:rPr lang="en-US" sz="1200" dirty="0">
                <a:effectLst/>
                <a:latin typeface="Century Gothic" panose="020B0502020202020204" pitchFamily="34" charset="0"/>
              </a:rPr>
              <a:t>Deploy real-time dashboards for KPI tracking and timely decision-making.</a:t>
            </a:r>
            <a:endParaRPr lang="en-US" sz="1200" dirty="0">
              <a:latin typeface="Century Gothic" panose="020B0502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DDEDAD2C-3850-4943-60E3-4347CA1386B3}"/>
              </a:ext>
            </a:extLst>
          </p:cNvPr>
          <p:cNvSpPr>
            <a:spLocks noGrp="1"/>
          </p:cNvSpPr>
          <p:nvPr>
            <p:ph type="sldNum" sz="quarter" idx="12"/>
          </p:nvPr>
        </p:nvSpPr>
        <p:spPr/>
        <p:txBody>
          <a:bodyPr/>
          <a:lstStyle/>
          <a:p>
            <a:fld id="{58CFB4F0-DDE6-4C5B-8202-202E0D87FA1C}" type="slidenum">
              <a:rPr lang="en-US" smtClean="0"/>
              <a:t>18</a:t>
            </a:fld>
            <a:endParaRPr lang="en-US"/>
          </a:p>
        </p:txBody>
      </p:sp>
      <p:sp>
        <p:nvSpPr>
          <p:cNvPr id="4" name="Rounded Rectangle 29">
            <a:extLst>
              <a:ext uri="{FF2B5EF4-FFF2-40B4-BE49-F238E27FC236}">
                <a16:creationId xmlns:a16="http://schemas.microsoft.com/office/drawing/2014/main" id="{7CFB3746-24CB-77D1-322A-0E5F6793D9FC}"/>
              </a:ext>
            </a:extLst>
          </p:cNvPr>
          <p:cNvSpPr/>
          <p:nvPr/>
        </p:nvSpPr>
        <p:spPr>
          <a:xfrm>
            <a:off x="8127436" y="1699994"/>
            <a:ext cx="986014" cy="980221"/>
          </a:xfrm>
          <a:custGeom>
            <a:avLst/>
            <a:gdLst/>
            <a:ahLst/>
            <a:cxnLst/>
            <a:rect l="0" t="0" r="0" b="0"/>
            <a:pathLst>
              <a:path w="386166" h="386837">
                <a:moveTo>
                  <a:pt x="302216" y="227334"/>
                </a:moveTo>
                <a:lnTo>
                  <a:pt x="302216" y="176964"/>
                </a:lnTo>
                <a:moveTo>
                  <a:pt x="268637" y="386837"/>
                </a:moveTo>
                <a:lnTo>
                  <a:pt x="260242" y="286098"/>
                </a:lnTo>
                <a:lnTo>
                  <a:pt x="218267" y="286098"/>
                </a:lnTo>
                <a:lnTo>
                  <a:pt x="218267" y="227334"/>
                </a:lnTo>
                <a:cubicBezTo>
                  <a:pt x="218267" y="180970"/>
                  <a:pt x="255853" y="143385"/>
                  <a:pt x="302216" y="143385"/>
                </a:cubicBezTo>
                <a:cubicBezTo>
                  <a:pt x="348580" y="143385"/>
                  <a:pt x="386166" y="180970"/>
                  <a:pt x="386166" y="227334"/>
                </a:cubicBezTo>
                <a:lnTo>
                  <a:pt x="386166" y="286098"/>
                </a:lnTo>
                <a:lnTo>
                  <a:pt x="344191" y="286098"/>
                </a:lnTo>
                <a:lnTo>
                  <a:pt x="335796" y="386837"/>
                </a:lnTo>
                <a:close/>
                <a:moveTo>
                  <a:pt x="251511" y="29550"/>
                </a:moveTo>
                <a:cubicBezTo>
                  <a:pt x="269897" y="48699"/>
                  <a:pt x="295314" y="59497"/>
                  <a:pt x="321861" y="59435"/>
                </a:cubicBezTo>
                <a:cubicBezTo>
                  <a:pt x="335300" y="59482"/>
                  <a:pt x="348610" y="56797"/>
                  <a:pt x="360981" y="51544"/>
                </a:cubicBezTo>
                <a:moveTo>
                  <a:pt x="243452" y="59435"/>
                </a:moveTo>
                <a:cubicBezTo>
                  <a:pt x="243452" y="26981"/>
                  <a:pt x="269762" y="671"/>
                  <a:pt x="302216" y="671"/>
                </a:cubicBezTo>
                <a:cubicBezTo>
                  <a:pt x="334671" y="671"/>
                  <a:pt x="360981" y="26981"/>
                  <a:pt x="360981" y="59435"/>
                </a:cubicBezTo>
                <a:cubicBezTo>
                  <a:pt x="360981" y="91890"/>
                  <a:pt x="334671" y="118200"/>
                  <a:pt x="302216" y="118200"/>
                </a:cubicBezTo>
                <a:cubicBezTo>
                  <a:pt x="269762" y="118200"/>
                  <a:pt x="243452" y="91890"/>
                  <a:pt x="243452" y="59435"/>
                </a:cubicBezTo>
                <a:moveTo>
                  <a:pt x="0" y="100738"/>
                </a:moveTo>
                <a:cubicBezTo>
                  <a:pt x="0" y="45102"/>
                  <a:pt x="45102" y="0"/>
                  <a:pt x="100738" y="0"/>
                </a:cubicBezTo>
                <a:cubicBezTo>
                  <a:pt x="156375" y="0"/>
                  <a:pt x="201477" y="45102"/>
                  <a:pt x="201477" y="100738"/>
                </a:cubicBezTo>
                <a:cubicBezTo>
                  <a:pt x="201477" y="156375"/>
                  <a:pt x="156375" y="201477"/>
                  <a:pt x="100738" y="201477"/>
                </a:cubicBezTo>
                <a:cubicBezTo>
                  <a:pt x="45102" y="201477"/>
                  <a:pt x="0" y="156375"/>
                  <a:pt x="0" y="100738"/>
                </a:cubicBezTo>
                <a:moveTo>
                  <a:pt x="100738" y="33579"/>
                </a:moveTo>
                <a:lnTo>
                  <a:pt x="100738" y="100738"/>
                </a:lnTo>
                <a:lnTo>
                  <a:pt x="151108" y="100738"/>
                </a:lnTo>
              </a:path>
            </a:pathLst>
          </a:custGeom>
          <a:noFill/>
          <a:ln w="12591">
            <a:solidFill>
              <a:srgbClr val="F4F4F4"/>
            </a:solidFill>
          </a:ln>
        </p:spPr>
        <p:txBody>
          <a:bodyPr rtlCol="0" anchor="ctr"/>
          <a:lstStyle/>
          <a:p>
            <a:pPr algn="ctr"/>
            <a:endParaRPr sz="2000"/>
          </a:p>
        </p:txBody>
      </p:sp>
      <p:sp>
        <p:nvSpPr>
          <p:cNvPr id="6" name="Rounded Rectangle 27">
            <a:extLst>
              <a:ext uri="{FF2B5EF4-FFF2-40B4-BE49-F238E27FC236}">
                <a16:creationId xmlns:a16="http://schemas.microsoft.com/office/drawing/2014/main" id="{C2F2B18D-EA7A-7F78-3391-F27EA870BA0A}"/>
              </a:ext>
            </a:extLst>
          </p:cNvPr>
          <p:cNvSpPr/>
          <p:nvPr/>
        </p:nvSpPr>
        <p:spPr>
          <a:xfrm>
            <a:off x="10511604" y="1744240"/>
            <a:ext cx="986014" cy="935976"/>
          </a:xfrm>
          <a:custGeom>
            <a:avLst/>
            <a:gdLst/>
            <a:ahLst/>
            <a:cxnLst/>
            <a:rect l="0" t="0" r="0" b="0"/>
            <a:pathLst>
              <a:path w="386166" h="369376">
                <a:moveTo>
                  <a:pt x="33579" y="0"/>
                </a:moveTo>
                <a:lnTo>
                  <a:pt x="352586" y="0"/>
                </a:lnTo>
                <a:cubicBezTo>
                  <a:pt x="352586" y="0"/>
                  <a:pt x="386166" y="0"/>
                  <a:pt x="386166" y="33579"/>
                </a:cubicBezTo>
                <a:lnTo>
                  <a:pt x="386166" y="335796"/>
                </a:lnTo>
                <a:cubicBezTo>
                  <a:pt x="386166" y="335796"/>
                  <a:pt x="386166" y="369376"/>
                  <a:pt x="352586" y="369376"/>
                </a:cubicBezTo>
                <a:lnTo>
                  <a:pt x="33579" y="369376"/>
                </a:lnTo>
                <a:cubicBezTo>
                  <a:pt x="33579" y="369376"/>
                  <a:pt x="0" y="369376"/>
                  <a:pt x="0" y="335796"/>
                </a:cubicBezTo>
                <a:lnTo>
                  <a:pt x="0" y="33579"/>
                </a:lnTo>
                <a:cubicBezTo>
                  <a:pt x="0" y="33579"/>
                  <a:pt x="0" y="0"/>
                  <a:pt x="33579" y="0"/>
                </a:cubicBezTo>
                <a:moveTo>
                  <a:pt x="386166" y="83949"/>
                </a:moveTo>
                <a:lnTo>
                  <a:pt x="0" y="83949"/>
                </a:lnTo>
                <a:moveTo>
                  <a:pt x="58764" y="37777"/>
                </a:moveTo>
                <a:cubicBezTo>
                  <a:pt x="56446" y="37777"/>
                  <a:pt x="54566" y="39656"/>
                  <a:pt x="54566" y="41974"/>
                </a:cubicBezTo>
                <a:cubicBezTo>
                  <a:pt x="54566" y="44292"/>
                  <a:pt x="56446" y="46172"/>
                  <a:pt x="58764" y="46172"/>
                </a:cubicBezTo>
                <a:cubicBezTo>
                  <a:pt x="61082" y="46172"/>
                  <a:pt x="62961" y="44292"/>
                  <a:pt x="62961" y="41974"/>
                </a:cubicBezTo>
                <a:cubicBezTo>
                  <a:pt x="62961" y="39656"/>
                  <a:pt x="61082" y="37777"/>
                  <a:pt x="58764" y="37777"/>
                </a:cubicBezTo>
                <a:moveTo>
                  <a:pt x="109133" y="37777"/>
                </a:moveTo>
                <a:cubicBezTo>
                  <a:pt x="106815" y="37777"/>
                  <a:pt x="104936" y="39656"/>
                  <a:pt x="104936" y="41974"/>
                </a:cubicBezTo>
                <a:cubicBezTo>
                  <a:pt x="104936" y="44292"/>
                  <a:pt x="106815" y="46172"/>
                  <a:pt x="109133" y="46172"/>
                </a:cubicBezTo>
                <a:cubicBezTo>
                  <a:pt x="111452" y="46172"/>
                  <a:pt x="113331" y="44292"/>
                  <a:pt x="113331" y="41974"/>
                </a:cubicBezTo>
                <a:cubicBezTo>
                  <a:pt x="113331" y="39656"/>
                  <a:pt x="111452" y="37777"/>
                  <a:pt x="109133" y="37777"/>
                </a:cubicBezTo>
                <a:moveTo>
                  <a:pt x="159503" y="37777"/>
                </a:moveTo>
                <a:cubicBezTo>
                  <a:pt x="157185" y="37777"/>
                  <a:pt x="155305" y="39656"/>
                  <a:pt x="155305" y="41974"/>
                </a:cubicBezTo>
                <a:cubicBezTo>
                  <a:pt x="155305" y="44292"/>
                  <a:pt x="157185" y="46172"/>
                  <a:pt x="159503" y="46172"/>
                </a:cubicBezTo>
                <a:cubicBezTo>
                  <a:pt x="161821" y="46172"/>
                  <a:pt x="163700" y="44292"/>
                  <a:pt x="163700" y="41974"/>
                </a:cubicBezTo>
                <a:cubicBezTo>
                  <a:pt x="163700" y="39656"/>
                  <a:pt x="161821" y="37777"/>
                  <a:pt x="159503" y="37777"/>
                </a:cubicBezTo>
                <a:moveTo>
                  <a:pt x="386166" y="226662"/>
                </a:moveTo>
                <a:lnTo>
                  <a:pt x="0" y="226662"/>
                </a:lnTo>
                <a:moveTo>
                  <a:pt x="92344" y="83949"/>
                </a:moveTo>
                <a:lnTo>
                  <a:pt x="92344" y="369376"/>
                </a:lnTo>
                <a:moveTo>
                  <a:pt x="386166" y="201477"/>
                </a:moveTo>
                <a:lnTo>
                  <a:pt x="366941" y="171273"/>
                </a:lnTo>
                <a:cubicBezTo>
                  <a:pt x="358382" y="157814"/>
                  <a:pt x="343515" y="149689"/>
                  <a:pt x="327565" y="149753"/>
                </a:cubicBezTo>
                <a:cubicBezTo>
                  <a:pt x="311615" y="149818"/>
                  <a:pt x="296814" y="158063"/>
                  <a:pt x="288365" y="171592"/>
                </a:cubicBezTo>
                <a:lnTo>
                  <a:pt x="288365" y="171592"/>
                </a:lnTo>
                <a:cubicBezTo>
                  <a:pt x="279374" y="185981"/>
                  <a:pt x="263254" y="194324"/>
                  <a:pt x="246314" y="193356"/>
                </a:cubicBezTo>
                <a:cubicBezTo>
                  <a:pt x="229375" y="192387"/>
                  <a:pt x="214310" y="182261"/>
                  <a:pt x="207018" y="166941"/>
                </a:cubicBezTo>
                <a:lnTo>
                  <a:pt x="200420" y="153106"/>
                </a:lnTo>
                <a:cubicBezTo>
                  <a:pt x="192791" y="137072"/>
                  <a:pt x="176687" y="126791"/>
                  <a:pt x="158932" y="126620"/>
                </a:cubicBezTo>
                <a:cubicBezTo>
                  <a:pt x="141177" y="126449"/>
                  <a:pt x="124877" y="136416"/>
                  <a:pt x="116941" y="152300"/>
                </a:cubicBezTo>
                <a:lnTo>
                  <a:pt x="92343" y="201477"/>
                </a:lnTo>
                <a:moveTo>
                  <a:pt x="386166" y="320568"/>
                </a:moveTo>
                <a:lnTo>
                  <a:pt x="365648" y="295954"/>
                </a:lnTo>
                <a:cubicBezTo>
                  <a:pt x="360513" y="289801"/>
                  <a:pt x="352816" y="286373"/>
                  <a:pt x="344807" y="286672"/>
                </a:cubicBezTo>
                <a:cubicBezTo>
                  <a:pt x="336797" y="286971"/>
                  <a:pt x="329378" y="290963"/>
                  <a:pt x="324715" y="297482"/>
                </a:cubicBezTo>
                <a:lnTo>
                  <a:pt x="324715" y="297482"/>
                </a:lnTo>
                <a:cubicBezTo>
                  <a:pt x="319691" y="304512"/>
                  <a:pt x="311490" y="308573"/>
                  <a:pt x="302853" y="308306"/>
                </a:cubicBezTo>
                <a:cubicBezTo>
                  <a:pt x="294216" y="308040"/>
                  <a:pt x="286281" y="303482"/>
                  <a:pt x="281699" y="296155"/>
                </a:cubicBezTo>
                <a:lnTo>
                  <a:pt x="280961" y="294980"/>
                </a:lnTo>
                <a:cubicBezTo>
                  <a:pt x="276365" y="287612"/>
                  <a:pt x="268377" y="283044"/>
                  <a:pt x="259697" y="282817"/>
                </a:cubicBezTo>
                <a:cubicBezTo>
                  <a:pt x="251016" y="282591"/>
                  <a:pt x="242801" y="286737"/>
                  <a:pt x="237828" y="293855"/>
                </a:cubicBezTo>
                <a:lnTo>
                  <a:pt x="223707" y="314003"/>
                </a:lnTo>
                <a:cubicBezTo>
                  <a:pt x="218749" y="321087"/>
                  <a:pt x="210580" y="325226"/>
                  <a:pt x="201935" y="325033"/>
                </a:cubicBezTo>
                <a:cubicBezTo>
                  <a:pt x="193290" y="324841"/>
                  <a:pt x="185313" y="320343"/>
                  <a:pt x="180675" y="313046"/>
                </a:cubicBezTo>
                <a:lnTo>
                  <a:pt x="160040" y="280625"/>
                </a:lnTo>
                <a:cubicBezTo>
                  <a:pt x="155823" y="274002"/>
                  <a:pt x="148828" y="269652"/>
                  <a:pt x="141023" y="268797"/>
                </a:cubicBezTo>
                <a:cubicBezTo>
                  <a:pt x="133218" y="267941"/>
                  <a:pt x="125447" y="270674"/>
                  <a:pt x="119896" y="276226"/>
                </a:cubicBezTo>
                <a:lnTo>
                  <a:pt x="92344" y="303778"/>
                </a:lnTo>
              </a:path>
            </a:pathLst>
          </a:custGeom>
          <a:noFill/>
          <a:ln w="12591">
            <a:solidFill>
              <a:srgbClr val="F4F4F4"/>
            </a:solidFill>
          </a:ln>
        </p:spPr>
        <p:txBody>
          <a:bodyPr rtlCol="0" anchor="ctr"/>
          <a:lstStyle/>
          <a:p>
            <a:pPr algn="ctr"/>
            <a:endParaRPr sz="2000"/>
          </a:p>
        </p:txBody>
      </p:sp>
      <p:sp>
        <p:nvSpPr>
          <p:cNvPr id="8" name="Rounded Rectangle 28">
            <a:extLst>
              <a:ext uri="{FF2B5EF4-FFF2-40B4-BE49-F238E27FC236}">
                <a16:creationId xmlns:a16="http://schemas.microsoft.com/office/drawing/2014/main" id="{EFEB7808-6623-24DF-B7F7-E51FA2FC6D7E}"/>
              </a:ext>
            </a:extLst>
          </p:cNvPr>
          <p:cNvSpPr/>
          <p:nvPr/>
        </p:nvSpPr>
        <p:spPr>
          <a:xfrm>
            <a:off x="889826" y="1719624"/>
            <a:ext cx="986997" cy="978522"/>
          </a:xfrm>
          <a:custGeom>
            <a:avLst/>
            <a:gdLst/>
            <a:ahLst/>
            <a:cxnLst/>
            <a:rect l="0" t="0" r="0" b="0"/>
            <a:pathLst>
              <a:path w="386551" h="386166">
                <a:moveTo>
                  <a:pt x="92729" y="159486"/>
                </a:moveTo>
                <a:lnTo>
                  <a:pt x="92729" y="121726"/>
                </a:lnTo>
                <a:cubicBezTo>
                  <a:pt x="92711" y="86943"/>
                  <a:pt x="120908" y="58738"/>
                  <a:pt x="155691" y="58747"/>
                </a:cubicBezTo>
                <a:lnTo>
                  <a:pt x="185073" y="58747"/>
                </a:lnTo>
                <a:moveTo>
                  <a:pt x="59150" y="125923"/>
                </a:moveTo>
                <a:lnTo>
                  <a:pt x="92729" y="159503"/>
                </a:lnTo>
                <a:lnTo>
                  <a:pt x="126309" y="125923"/>
                </a:lnTo>
                <a:moveTo>
                  <a:pt x="159889" y="83949"/>
                </a:moveTo>
                <a:lnTo>
                  <a:pt x="185073" y="58764"/>
                </a:lnTo>
                <a:lnTo>
                  <a:pt x="159889" y="33579"/>
                </a:lnTo>
                <a:moveTo>
                  <a:pt x="42360" y="386166"/>
                </a:moveTo>
                <a:lnTo>
                  <a:pt x="159889" y="386166"/>
                </a:lnTo>
                <a:moveTo>
                  <a:pt x="101124" y="352586"/>
                </a:moveTo>
                <a:lnTo>
                  <a:pt x="101124" y="386166"/>
                </a:lnTo>
                <a:moveTo>
                  <a:pt x="201863" y="302216"/>
                </a:moveTo>
                <a:lnTo>
                  <a:pt x="385" y="302216"/>
                </a:lnTo>
                <a:moveTo>
                  <a:pt x="176678" y="218251"/>
                </a:moveTo>
                <a:cubicBezTo>
                  <a:pt x="190588" y="218251"/>
                  <a:pt x="201863" y="229526"/>
                  <a:pt x="201863" y="243435"/>
                </a:cubicBezTo>
                <a:lnTo>
                  <a:pt x="201863" y="325907"/>
                </a:lnTo>
                <a:cubicBezTo>
                  <a:pt x="202268" y="340223"/>
                  <a:pt x="190994" y="352158"/>
                  <a:pt x="176678" y="352569"/>
                </a:cubicBezTo>
                <a:lnTo>
                  <a:pt x="25570" y="352569"/>
                </a:lnTo>
                <a:cubicBezTo>
                  <a:pt x="11265" y="352149"/>
                  <a:pt x="0" y="340229"/>
                  <a:pt x="385" y="325924"/>
                </a:cubicBezTo>
                <a:lnTo>
                  <a:pt x="385" y="243435"/>
                </a:lnTo>
                <a:cubicBezTo>
                  <a:pt x="385" y="229526"/>
                  <a:pt x="11661" y="218251"/>
                  <a:pt x="25570" y="218251"/>
                </a:cubicBezTo>
                <a:close/>
                <a:moveTo>
                  <a:pt x="252233" y="33579"/>
                </a:moveTo>
                <a:cubicBezTo>
                  <a:pt x="252233" y="52125"/>
                  <a:pt x="282301" y="67159"/>
                  <a:pt x="319392" y="67159"/>
                </a:cubicBezTo>
                <a:cubicBezTo>
                  <a:pt x="356483" y="67159"/>
                  <a:pt x="386551" y="52125"/>
                  <a:pt x="386551" y="33579"/>
                </a:cubicBezTo>
                <a:cubicBezTo>
                  <a:pt x="386551" y="15034"/>
                  <a:pt x="356483" y="0"/>
                  <a:pt x="319392" y="0"/>
                </a:cubicBezTo>
                <a:cubicBezTo>
                  <a:pt x="282301" y="0"/>
                  <a:pt x="252233" y="15034"/>
                  <a:pt x="252233" y="33579"/>
                </a:cubicBezTo>
                <a:close/>
                <a:moveTo>
                  <a:pt x="252233" y="117512"/>
                </a:moveTo>
                <a:cubicBezTo>
                  <a:pt x="252233" y="135980"/>
                  <a:pt x="282303" y="151091"/>
                  <a:pt x="319392" y="151091"/>
                </a:cubicBezTo>
                <a:cubicBezTo>
                  <a:pt x="356481" y="151091"/>
                  <a:pt x="386551" y="135980"/>
                  <a:pt x="386551" y="117512"/>
                </a:cubicBezTo>
                <a:moveTo>
                  <a:pt x="252233" y="75537"/>
                </a:moveTo>
                <a:cubicBezTo>
                  <a:pt x="252233" y="94006"/>
                  <a:pt x="282303" y="109117"/>
                  <a:pt x="319392" y="109117"/>
                </a:cubicBezTo>
                <a:cubicBezTo>
                  <a:pt x="356481" y="109117"/>
                  <a:pt x="386551" y="94006"/>
                  <a:pt x="386551" y="75537"/>
                </a:cubicBezTo>
                <a:moveTo>
                  <a:pt x="386551" y="33562"/>
                </a:moveTo>
                <a:lnTo>
                  <a:pt x="386551" y="159486"/>
                </a:lnTo>
                <a:cubicBezTo>
                  <a:pt x="386551" y="177955"/>
                  <a:pt x="356481" y="193066"/>
                  <a:pt x="319392" y="193066"/>
                </a:cubicBezTo>
                <a:cubicBezTo>
                  <a:pt x="282303" y="193066"/>
                  <a:pt x="252233" y="177955"/>
                  <a:pt x="252233" y="159486"/>
                </a:cubicBezTo>
                <a:lnTo>
                  <a:pt x="252233" y="33562"/>
                </a:lnTo>
              </a:path>
            </a:pathLst>
          </a:custGeom>
          <a:noFill/>
          <a:ln w="12591">
            <a:solidFill>
              <a:srgbClr val="F4F4F4"/>
            </a:solidFill>
          </a:ln>
        </p:spPr>
        <p:txBody>
          <a:bodyPr rtlCol="0" anchor="ctr"/>
          <a:lstStyle/>
          <a:p>
            <a:pPr algn="ctr"/>
            <a:endParaRPr sz="2000"/>
          </a:p>
        </p:txBody>
      </p:sp>
      <p:sp>
        <p:nvSpPr>
          <p:cNvPr id="11" name="Rounded Rectangle 30">
            <a:extLst>
              <a:ext uri="{FF2B5EF4-FFF2-40B4-BE49-F238E27FC236}">
                <a16:creationId xmlns:a16="http://schemas.microsoft.com/office/drawing/2014/main" id="{0E0299AB-0403-D991-4518-EC9D5DA06BF7}"/>
              </a:ext>
            </a:extLst>
          </p:cNvPr>
          <p:cNvSpPr/>
          <p:nvPr/>
        </p:nvSpPr>
        <p:spPr>
          <a:xfrm>
            <a:off x="2997699" y="1744240"/>
            <a:ext cx="968350" cy="978548"/>
          </a:xfrm>
          <a:custGeom>
            <a:avLst/>
            <a:gdLst/>
            <a:ahLst/>
            <a:cxnLst/>
            <a:rect l="0" t="0" r="0" b="0"/>
            <a:pathLst>
              <a:path w="379248" h="386176">
                <a:moveTo>
                  <a:pt x="144107" y="386176"/>
                </a:moveTo>
                <a:lnTo>
                  <a:pt x="144107" y="372459"/>
                </a:lnTo>
                <a:cubicBezTo>
                  <a:pt x="145297" y="341092"/>
                  <a:pt x="171070" y="316278"/>
                  <a:pt x="202460" y="316278"/>
                </a:cubicBezTo>
                <a:cubicBezTo>
                  <a:pt x="233849" y="316278"/>
                  <a:pt x="259623" y="341092"/>
                  <a:pt x="260813" y="372459"/>
                </a:cubicBezTo>
                <a:lnTo>
                  <a:pt x="260813" y="386176"/>
                </a:lnTo>
                <a:moveTo>
                  <a:pt x="170030" y="252647"/>
                </a:moveTo>
                <a:cubicBezTo>
                  <a:pt x="170024" y="234737"/>
                  <a:pt x="185053" y="220216"/>
                  <a:pt x="203593" y="220216"/>
                </a:cubicBezTo>
                <a:cubicBezTo>
                  <a:pt x="222133" y="220216"/>
                  <a:pt x="237162" y="234737"/>
                  <a:pt x="237156" y="252647"/>
                </a:cubicBezTo>
                <a:cubicBezTo>
                  <a:pt x="237162" y="270557"/>
                  <a:pt x="222133" y="285078"/>
                  <a:pt x="203593" y="285078"/>
                </a:cubicBezTo>
                <a:cubicBezTo>
                  <a:pt x="185053" y="285078"/>
                  <a:pt x="170024" y="270557"/>
                  <a:pt x="170030" y="252647"/>
                </a:cubicBezTo>
                <a:moveTo>
                  <a:pt x="260813" y="386176"/>
                </a:moveTo>
                <a:lnTo>
                  <a:pt x="260813" y="372459"/>
                </a:lnTo>
                <a:cubicBezTo>
                  <a:pt x="261880" y="340997"/>
                  <a:pt x="287694" y="316044"/>
                  <a:pt x="319174" y="316044"/>
                </a:cubicBezTo>
                <a:cubicBezTo>
                  <a:pt x="350654" y="316044"/>
                  <a:pt x="376468" y="340997"/>
                  <a:pt x="377536" y="372459"/>
                </a:cubicBezTo>
                <a:lnTo>
                  <a:pt x="377536" y="386176"/>
                </a:lnTo>
                <a:moveTo>
                  <a:pt x="286736" y="252647"/>
                </a:moveTo>
                <a:cubicBezTo>
                  <a:pt x="286731" y="234737"/>
                  <a:pt x="301759" y="220216"/>
                  <a:pt x="320299" y="220216"/>
                </a:cubicBezTo>
                <a:cubicBezTo>
                  <a:pt x="338839" y="220216"/>
                  <a:pt x="353868" y="234737"/>
                  <a:pt x="353862" y="252647"/>
                </a:cubicBezTo>
                <a:cubicBezTo>
                  <a:pt x="353868" y="270557"/>
                  <a:pt x="338839" y="285078"/>
                  <a:pt x="320299" y="285078"/>
                </a:cubicBezTo>
                <a:cubicBezTo>
                  <a:pt x="301759" y="285078"/>
                  <a:pt x="286731" y="270557"/>
                  <a:pt x="286736" y="252647"/>
                </a:cubicBezTo>
                <a:moveTo>
                  <a:pt x="228694" y="10"/>
                </a:moveTo>
                <a:lnTo>
                  <a:pt x="362072" y="10"/>
                </a:lnTo>
                <a:cubicBezTo>
                  <a:pt x="371552" y="10"/>
                  <a:pt x="379239" y="7690"/>
                  <a:pt x="379248" y="17170"/>
                </a:cubicBezTo>
                <a:lnTo>
                  <a:pt x="379248" y="128738"/>
                </a:lnTo>
                <a:cubicBezTo>
                  <a:pt x="379239" y="138217"/>
                  <a:pt x="371552" y="145897"/>
                  <a:pt x="362072" y="145897"/>
                </a:cubicBezTo>
                <a:lnTo>
                  <a:pt x="214976" y="145897"/>
                </a:lnTo>
                <a:moveTo>
                  <a:pt x="337022" y="96149"/>
                </a:moveTo>
                <a:lnTo>
                  <a:pt x="321441" y="71434"/>
                </a:lnTo>
                <a:lnTo>
                  <a:pt x="292562" y="88593"/>
                </a:lnTo>
                <a:lnTo>
                  <a:pt x="270903" y="62855"/>
                </a:lnTo>
                <a:moveTo>
                  <a:pt x="25738" y="43849"/>
                </a:moveTo>
                <a:cubicBezTo>
                  <a:pt x="25732" y="19633"/>
                  <a:pt x="45361" y="0"/>
                  <a:pt x="69577" y="0"/>
                </a:cubicBezTo>
                <a:cubicBezTo>
                  <a:pt x="93792" y="0"/>
                  <a:pt x="113421" y="19633"/>
                  <a:pt x="113415" y="43849"/>
                </a:cubicBezTo>
                <a:cubicBezTo>
                  <a:pt x="113421" y="68064"/>
                  <a:pt x="93792" y="87698"/>
                  <a:pt x="69577" y="87698"/>
                </a:cubicBezTo>
                <a:cubicBezTo>
                  <a:pt x="45361" y="87698"/>
                  <a:pt x="25732" y="68064"/>
                  <a:pt x="25738" y="43849"/>
                </a:cubicBezTo>
                <a:moveTo>
                  <a:pt x="0" y="236159"/>
                </a:moveTo>
                <a:lnTo>
                  <a:pt x="0" y="169739"/>
                </a:lnTo>
                <a:cubicBezTo>
                  <a:pt x="0" y="154635"/>
                  <a:pt x="6006" y="140151"/>
                  <a:pt x="16696" y="129480"/>
                </a:cubicBezTo>
                <a:cubicBezTo>
                  <a:pt x="27386" y="118809"/>
                  <a:pt x="41880" y="112828"/>
                  <a:pt x="56984" y="112855"/>
                </a:cubicBezTo>
                <a:lnTo>
                  <a:pt x="112189" y="112855"/>
                </a:lnTo>
                <a:cubicBezTo>
                  <a:pt x="118010" y="112859"/>
                  <a:pt x="123509" y="110184"/>
                  <a:pt x="127099" y="105602"/>
                </a:cubicBezTo>
                <a:lnTo>
                  <a:pt x="177653" y="40659"/>
                </a:lnTo>
                <a:cubicBezTo>
                  <a:pt x="187323" y="28585"/>
                  <a:pt x="204867" y="26447"/>
                  <a:pt x="217154" y="35845"/>
                </a:cubicBezTo>
                <a:cubicBezTo>
                  <a:pt x="229442" y="45243"/>
                  <a:pt x="231972" y="62734"/>
                  <a:pt x="222851" y="75229"/>
                </a:cubicBezTo>
                <a:lnTo>
                  <a:pt x="222398" y="75800"/>
                </a:lnTo>
                <a:lnTo>
                  <a:pt x="129751" y="196989"/>
                </a:lnTo>
                <a:lnTo>
                  <a:pt x="129751" y="196989"/>
                </a:lnTo>
                <a:lnTo>
                  <a:pt x="129751" y="237620"/>
                </a:lnTo>
                <a:moveTo>
                  <a:pt x="346995" y="177160"/>
                </a:moveTo>
                <a:lnTo>
                  <a:pt x="346995" y="145897"/>
                </a:lnTo>
                <a:moveTo>
                  <a:pt x="69577" y="151303"/>
                </a:moveTo>
                <a:lnTo>
                  <a:pt x="69577" y="177160"/>
                </a:lnTo>
              </a:path>
            </a:pathLst>
          </a:custGeom>
          <a:noFill/>
          <a:ln w="12591">
            <a:solidFill>
              <a:srgbClr val="F4F4F4"/>
            </a:solidFill>
          </a:ln>
        </p:spPr>
        <p:txBody>
          <a:bodyPr rtlCol="0" anchor="ctr"/>
          <a:lstStyle/>
          <a:p>
            <a:pPr algn="ctr"/>
            <a:endParaRPr sz="2000"/>
          </a:p>
        </p:txBody>
      </p:sp>
      <p:sp>
        <p:nvSpPr>
          <p:cNvPr id="13" name="Rounded Rectangle 31">
            <a:extLst>
              <a:ext uri="{FF2B5EF4-FFF2-40B4-BE49-F238E27FC236}">
                <a16:creationId xmlns:a16="http://schemas.microsoft.com/office/drawing/2014/main" id="{6273705E-309E-3896-F81A-70896ED3EEF4}"/>
              </a:ext>
            </a:extLst>
          </p:cNvPr>
          <p:cNvSpPr/>
          <p:nvPr/>
        </p:nvSpPr>
        <p:spPr>
          <a:xfrm>
            <a:off x="5423911" y="1724877"/>
            <a:ext cx="990897" cy="973269"/>
          </a:xfrm>
          <a:custGeom>
            <a:avLst/>
            <a:gdLst/>
            <a:ahLst/>
            <a:cxnLst/>
            <a:rect l="0" t="0" r="0" b="0"/>
            <a:pathLst>
              <a:path w="388078" h="384093">
                <a:moveTo>
                  <a:pt x="97933" y="119476"/>
                </a:moveTo>
                <a:lnTo>
                  <a:pt x="97933" y="68267"/>
                </a:lnTo>
                <a:cubicBezTo>
                  <a:pt x="97961" y="49435"/>
                  <a:pt x="113235" y="34184"/>
                  <a:pt x="132067" y="34184"/>
                </a:cubicBezTo>
                <a:lnTo>
                  <a:pt x="353944" y="34184"/>
                </a:lnTo>
                <a:cubicBezTo>
                  <a:pt x="372776" y="34184"/>
                  <a:pt x="388050" y="49435"/>
                  <a:pt x="388078" y="68267"/>
                </a:cubicBezTo>
                <a:lnTo>
                  <a:pt x="388078" y="290145"/>
                </a:lnTo>
                <a:cubicBezTo>
                  <a:pt x="388078" y="308996"/>
                  <a:pt x="372796" y="324278"/>
                  <a:pt x="353944" y="324278"/>
                </a:cubicBezTo>
                <a:lnTo>
                  <a:pt x="260073" y="324278"/>
                </a:lnTo>
                <a:moveTo>
                  <a:pt x="388078" y="102401"/>
                </a:moveTo>
                <a:lnTo>
                  <a:pt x="97933" y="102401"/>
                </a:lnTo>
                <a:moveTo>
                  <a:pt x="257487" y="260494"/>
                </a:moveTo>
                <a:lnTo>
                  <a:pt x="315378" y="166404"/>
                </a:lnTo>
                <a:lnTo>
                  <a:pt x="243014" y="166404"/>
                </a:lnTo>
                <a:moveTo>
                  <a:pt x="169559" y="0"/>
                </a:moveTo>
                <a:lnTo>
                  <a:pt x="169559" y="64338"/>
                </a:lnTo>
                <a:moveTo>
                  <a:pt x="316453" y="0"/>
                </a:moveTo>
                <a:lnTo>
                  <a:pt x="316453" y="64338"/>
                </a:lnTo>
                <a:moveTo>
                  <a:pt x="243014" y="0"/>
                </a:moveTo>
                <a:lnTo>
                  <a:pt x="243014" y="64338"/>
                </a:lnTo>
                <a:moveTo>
                  <a:pt x="78709" y="268805"/>
                </a:moveTo>
                <a:cubicBezTo>
                  <a:pt x="78707" y="282947"/>
                  <a:pt x="90171" y="294413"/>
                  <a:pt x="104313" y="294413"/>
                </a:cubicBezTo>
                <a:cubicBezTo>
                  <a:pt x="118456" y="294413"/>
                  <a:pt x="129920" y="282947"/>
                  <a:pt x="129918" y="268805"/>
                </a:cubicBezTo>
                <a:cubicBezTo>
                  <a:pt x="129920" y="254662"/>
                  <a:pt x="118456" y="243197"/>
                  <a:pt x="104313" y="243197"/>
                </a:cubicBezTo>
                <a:cubicBezTo>
                  <a:pt x="90171" y="243197"/>
                  <a:pt x="78707" y="254662"/>
                  <a:pt x="78709" y="268805"/>
                </a:cubicBezTo>
                <a:moveTo>
                  <a:pt x="126056" y="169778"/>
                </a:moveTo>
                <a:lnTo>
                  <a:pt x="133612" y="194560"/>
                </a:lnTo>
                <a:cubicBezTo>
                  <a:pt x="136186" y="203105"/>
                  <a:pt x="144944" y="208192"/>
                  <a:pt x="153642" y="206195"/>
                </a:cubicBezTo>
                <a:lnTo>
                  <a:pt x="178827" y="200369"/>
                </a:lnTo>
                <a:cubicBezTo>
                  <a:pt x="188616" y="198118"/>
                  <a:pt x="198728" y="202524"/>
                  <a:pt x="203745" y="211226"/>
                </a:cubicBezTo>
                <a:cubicBezTo>
                  <a:pt x="208761" y="219929"/>
                  <a:pt x="207507" y="230887"/>
                  <a:pt x="200653" y="238230"/>
                </a:cubicBezTo>
                <a:lnTo>
                  <a:pt x="183074" y="257186"/>
                </a:lnTo>
                <a:cubicBezTo>
                  <a:pt x="176997" y="263746"/>
                  <a:pt x="176997" y="273880"/>
                  <a:pt x="183074" y="280440"/>
                </a:cubicBezTo>
                <a:lnTo>
                  <a:pt x="200519" y="299463"/>
                </a:lnTo>
                <a:cubicBezTo>
                  <a:pt x="207344" y="306797"/>
                  <a:pt x="208596" y="317722"/>
                  <a:pt x="203607" y="326410"/>
                </a:cubicBezTo>
                <a:cubicBezTo>
                  <a:pt x="198617" y="335098"/>
                  <a:pt x="188551" y="339523"/>
                  <a:pt x="178776" y="337324"/>
                </a:cubicBezTo>
                <a:lnTo>
                  <a:pt x="153592" y="331498"/>
                </a:lnTo>
                <a:cubicBezTo>
                  <a:pt x="144915" y="329530"/>
                  <a:pt x="136192" y="334602"/>
                  <a:pt x="133612" y="343116"/>
                </a:cubicBezTo>
                <a:lnTo>
                  <a:pt x="126056" y="367915"/>
                </a:lnTo>
                <a:cubicBezTo>
                  <a:pt x="123176" y="377517"/>
                  <a:pt x="114338" y="384093"/>
                  <a:pt x="104313" y="384093"/>
                </a:cubicBezTo>
                <a:cubicBezTo>
                  <a:pt x="94289" y="384093"/>
                  <a:pt x="85451" y="377517"/>
                  <a:pt x="82571" y="367915"/>
                </a:cubicBezTo>
                <a:lnTo>
                  <a:pt x="75015" y="343116"/>
                </a:lnTo>
                <a:cubicBezTo>
                  <a:pt x="72497" y="334527"/>
                  <a:pt x="63730" y="329378"/>
                  <a:pt x="55002" y="331364"/>
                </a:cubicBezTo>
                <a:lnTo>
                  <a:pt x="29817" y="337190"/>
                </a:lnTo>
                <a:cubicBezTo>
                  <a:pt x="20103" y="339284"/>
                  <a:pt x="10150" y="334862"/>
                  <a:pt x="5194" y="326249"/>
                </a:cubicBezTo>
                <a:cubicBezTo>
                  <a:pt x="237" y="317636"/>
                  <a:pt x="1416" y="306808"/>
                  <a:pt x="8108" y="299463"/>
                </a:cubicBezTo>
                <a:lnTo>
                  <a:pt x="25703" y="280507"/>
                </a:lnTo>
                <a:cubicBezTo>
                  <a:pt x="31764" y="273941"/>
                  <a:pt x="31764" y="263820"/>
                  <a:pt x="25703" y="257253"/>
                </a:cubicBezTo>
                <a:lnTo>
                  <a:pt x="8108" y="238230"/>
                </a:lnTo>
                <a:cubicBezTo>
                  <a:pt x="1254" y="230887"/>
                  <a:pt x="0" y="219929"/>
                  <a:pt x="5016" y="211226"/>
                </a:cubicBezTo>
                <a:cubicBezTo>
                  <a:pt x="10033" y="202524"/>
                  <a:pt x="20145" y="198118"/>
                  <a:pt x="29934" y="200369"/>
                </a:cubicBezTo>
                <a:lnTo>
                  <a:pt x="55119" y="206195"/>
                </a:lnTo>
                <a:cubicBezTo>
                  <a:pt x="63812" y="208182"/>
                  <a:pt x="72558" y="203097"/>
                  <a:pt x="75133" y="194560"/>
                </a:cubicBezTo>
                <a:lnTo>
                  <a:pt x="82688" y="169778"/>
                </a:lnTo>
                <a:cubicBezTo>
                  <a:pt x="85631" y="160273"/>
                  <a:pt x="94422" y="153793"/>
                  <a:pt x="104372" y="153793"/>
                </a:cubicBezTo>
                <a:cubicBezTo>
                  <a:pt x="114322" y="153793"/>
                  <a:pt x="123113" y="160273"/>
                  <a:pt x="126056" y="169778"/>
                </a:cubicBezTo>
                <a:close/>
              </a:path>
            </a:pathLst>
          </a:custGeom>
          <a:noFill/>
          <a:ln w="12591">
            <a:solidFill>
              <a:srgbClr val="F4F4F4"/>
            </a:solidFill>
          </a:ln>
        </p:spPr>
        <p:txBody>
          <a:bodyPr rtlCol="0" anchor="ctr"/>
          <a:lstStyle/>
          <a:p>
            <a:pPr algn="ctr"/>
            <a:endParaRPr sz="2000"/>
          </a:p>
        </p:txBody>
      </p:sp>
    </p:spTree>
    <p:extLst>
      <p:ext uri="{BB962C8B-B14F-4D97-AF65-F5344CB8AC3E}">
        <p14:creationId xmlns:p14="http://schemas.microsoft.com/office/powerpoint/2010/main" val="4027198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and green background&#10;&#10;AI-generated content may be incorrect.">
            <a:extLst>
              <a:ext uri="{FF2B5EF4-FFF2-40B4-BE49-F238E27FC236}">
                <a16:creationId xmlns:a16="http://schemas.microsoft.com/office/drawing/2014/main" id="{09C51974-31E3-3B62-D876-D6460150E14E}"/>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7556501" y="-1"/>
            <a:ext cx="4635500" cy="6858001"/>
          </a:xfrm>
          <a:prstGeom prst="rect">
            <a:avLst/>
          </a:prstGeom>
        </p:spPr>
      </p:pic>
      <p:sp>
        <p:nvSpPr>
          <p:cNvPr id="7" name="Rectangle: Rounded Corners 6">
            <a:extLst>
              <a:ext uri="{FF2B5EF4-FFF2-40B4-BE49-F238E27FC236}">
                <a16:creationId xmlns:a16="http://schemas.microsoft.com/office/drawing/2014/main" id="{86574054-A874-A021-C3FF-9149186355FC}"/>
              </a:ext>
            </a:extLst>
          </p:cNvPr>
          <p:cNvSpPr/>
          <p:nvPr/>
        </p:nvSpPr>
        <p:spPr>
          <a:xfrm>
            <a:off x="640080" y="715963"/>
            <a:ext cx="10629900" cy="5822950"/>
          </a:xfrm>
          <a:prstGeom prst="roundRect">
            <a:avLst/>
          </a:prstGeom>
          <a:blipFill>
            <a:blip r:embed="rId3"/>
            <a:stretch>
              <a:fillRect l="2688" t="534" r="2688" b="-2606"/>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133E108B-0B37-3731-986C-D5DE2480E78D}"/>
              </a:ext>
            </a:extLst>
          </p:cNvPr>
          <p:cNvSpPr>
            <a:spLocks noGrp="1"/>
          </p:cNvSpPr>
          <p:nvPr>
            <p:ph type="sldNum" sz="quarter" idx="12"/>
          </p:nvPr>
        </p:nvSpPr>
        <p:spPr/>
        <p:txBody>
          <a:bodyPr/>
          <a:lstStyle/>
          <a:p>
            <a:fld id="{58CFB4F0-DDE6-4C5B-8202-202E0D87FA1C}" type="slidenum">
              <a:rPr lang="en-US" smtClean="0"/>
              <a:t>19</a:t>
            </a:fld>
            <a:endParaRPr lang="en-US"/>
          </a:p>
        </p:txBody>
      </p:sp>
      <p:sp>
        <p:nvSpPr>
          <p:cNvPr id="3" name="TextBox 2">
            <a:extLst>
              <a:ext uri="{FF2B5EF4-FFF2-40B4-BE49-F238E27FC236}">
                <a16:creationId xmlns:a16="http://schemas.microsoft.com/office/drawing/2014/main" id="{DE78F341-45FF-8C05-D0E4-CCB470781E25}"/>
              </a:ext>
            </a:extLst>
          </p:cNvPr>
          <p:cNvSpPr txBox="1"/>
          <p:nvPr/>
        </p:nvSpPr>
        <p:spPr>
          <a:xfrm>
            <a:off x="2943483" y="136525"/>
            <a:ext cx="6305034" cy="523220"/>
          </a:xfrm>
          <a:prstGeom prst="rect">
            <a:avLst/>
          </a:prstGeom>
          <a:noFill/>
        </p:spPr>
        <p:txBody>
          <a:bodyPr wrap="square">
            <a:spAutoFit/>
          </a:bodyPr>
          <a:lstStyle/>
          <a:p>
            <a:pPr algn="ctr"/>
            <a:r>
              <a:rPr lang="en-US" sz="2800" b="1" dirty="0">
                <a:latin typeface="Bahnschrift" panose="020B0502040204020203" pitchFamily="34" charset="0"/>
              </a:rPr>
              <a:t>AstroSage Analysis Dashboard</a:t>
            </a:r>
          </a:p>
        </p:txBody>
      </p:sp>
    </p:spTree>
    <p:extLst>
      <p:ext uri="{BB962C8B-B14F-4D97-AF65-F5344CB8AC3E}">
        <p14:creationId xmlns:p14="http://schemas.microsoft.com/office/powerpoint/2010/main" val="1592145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13BB9819-FD42-A3CD-CB17-80345F9DF9E8}"/>
              </a:ext>
            </a:extLst>
          </p:cNvPr>
          <p:cNvSpPr/>
          <p:nvPr/>
        </p:nvSpPr>
        <p:spPr>
          <a:xfrm>
            <a:off x="4796866" y="2221277"/>
            <a:ext cx="6306324" cy="296944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black and green background&#10;&#10;AI-generated content may be incorrect.">
            <a:extLst>
              <a:ext uri="{FF2B5EF4-FFF2-40B4-BE49-F238E27FC236}">
                <a16:creationId xmlns:a16="http://schemas.microsoft.com/office/drawing/2014/main" id="{09C51974-31E3-3B62-D876-D6460150E14E}"/>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7556501" y="-1"/>
            <a:ext cx="4635500" cy="6858001"/>
          </a:xfrm>
          <a:prstGeom prst="rect">
            <a:avLst/>
          </a:prstGeom>
        </p:spPr>
      </p:pic>
      <p:sp>
        <p:nvSpPr>
          <p:cNvPr id="2" name="Slide Number Placeholder 1">
            <a:extLst>
              <a:ext uri="{FF2B5EF4-FFF2-40B4-BE49-F238E27FC236}">
                <a16:creationId xmlns:a16="http://schemas.microsoft.com/office/drawing/2014/main" id="{E74C4ADD-163E-A4B7-4DA0-4D32594A850F}"/>
              </a:ext>
            </a:extLst>
          </p:cNvPr>
          <p:cNvSpPr>
            <a:spLocks noGrp="1"/>
          </p:cNvSpPr>
          <p:nvPr>
            <p:ph type="sldNum" sz="quarter" idx="12"/>
          </p:nvPr>
        </p:nvSpPr>
        <p:spPr/>
        <p:txBody>
          <a:bodyPr/>
          <a:lstStyle/>
          <a:p>
            <a:fld id="{58CFB4F0-DDE6-4C5B-8202-202E0D87FA1C}" type="slidenum">
              <a:rPr lang="en-US" smtClean="0"/>
              <a:t>2</a:t>
            </a:fld>
            <a:endParaRPr lang="en-US"/>
          </a:p>
        </p:txBody>
      </p:sp>
      <p:sp>
        <p:nvSpPr>
          <p:cNvPr id="5" name="TextBox 4">
            <a:extLst>
              <a:ext uri="{FF2B5EF4-FFF2-40B4-BE49-F238E27FC236}">
                <a16:creationId xmlns:a16="http://schemas.microsoft.com/office/drawing/2014/main" id="{F3A13FC5-C2B4-F24A-77F5-FC504CE929BC}"/>
              </a:ext>
            </a:extLst>
          </p:cNvPr>
          <p:cNvSpPr txBox="1"/>
          <p:nvPr/>
        </p:nvSpPr>
        <p:spPr>
          <a:xfrm>
            <a:off x="5050824" y="1094258"/>
            <a:ext cx="5798408" cy="830997"/>
          </a:xfrm>
          <a:prstGeom prst="rect">
            <a:avLst/>
          </a:prstGeom>
          <a:noFill/>
        </p:spPr>
        <p:txBody>
          <a:bodyPr wrap="square">
            <a:spAutoFit/>
          </a:bodyPr>
          <a:lstStyle/>
          <a:p>
            <a:r>
              <a:rPr lang="en-IN" sz="4800" dirty="0">
                <a:latin typeface="Bahnschrift" panose="020B0502040204020203" pitchFamily="34" charset="0"/>
              </a:rPr>
              <a:t>Problem Statement</a:t>
            </a:r>
            <a:endParaRPr lang="en-US" sz="4800" dirty="0">
              <a:latin typeface="Bahnschrift" panose="020B0502040204020203" pitchFamily="34" charset="0"/>
            </a:endParaRPr>
          </a:p>
        </p:txBody>
      </p:sp>
      <p:sp>
        <p:nvSpPr>
          <p:cNvPr id="7" name="TextBox 6">
            <a:extLst>
              <a:ext uri="{FF2B5EF4-FFF2-40B4-BE49-F238E27FC236}">
                <a16:creationId xmlns:a16="http://schemas.microsoft.com/office/drawing/2014/main" id="{ADAEBE5D-C6BC-3301-CCD5-DDF6C3EDE823}"/>
              </a:ext>
            </a:extLst>
          </p:cNvPr>
          <p:cNvSpPr txBox="1"/>
          <p:nvPr/>
        </p:nvSpPr>
        <p:spPr>
          <a:xfrm>
            <a:off x="4507472" y="2413335"/>
            <a:ext cx="6098058" cy="2585323"/>
          </a:xfrm>
          <a:prstGeom prst="rect">
            <a:avLst/>
          </a:prstGeom>
          <a:noFill/>
        </p:spPr>
        <p:txBody>
          <a:bodyPr wrap="square">
            <a:spAutoFit/>
          </a:bodyPr>
          <a:lstStyle/>
          <a:p>
            <a:pPr lvl="1"/>
            <a:r>
              <a:rPr lang="en-US" b="0" i="0" dirty="0">
                <a:effectLst/>
                <a:latin typeface="Century Gothic" panose="020B0502020202020204" pitchFamily="34" charset="0"/>
              </a:rPr>
              <a:t>The task is to optimize the call center operations for AstroSage, which has received a 1 crore investment. The goal is to determine how to allocate this investment to maximize operational efficiency, customer satisfaction, and profitability with relevant insights from the operational data. This project will involve analyzing historical call data, performance metrics, and market trends to make informed decisions.</a:t>
            </a:r>
            <a:endParaRPr lang="en-IN" dirty="0">
              <a:latin typeface="Century Gothic" panose="020B0502020202020204" pitchFamily="34" charset="0"/>
            </a:endParaRPr>
          </a:p>
        </p:txBody>
      </p:sp>
      <p:sp>
        <p:nvSpPr>
          <p:cNvPr id="10" name="Rectangle: Rounded Corners 9">
            <a:extLst>
              <a:ext uri="{FF2B5EF4-FFF2-40B4-BE49-F238E27FC236}">
                <a16:creationId xmlns:a16="http://schemas.microsoft.com/office/drawing/2014/main" id="{C05C7D2D-D84E-A5E2-3B5E-8FE6BF89A274}"/>
              </a:ext>
            </a:extLst>
          </p:cNvPr>
          <p:cNvSpPr/>
          <p:nvPr/>
        </p:nvSpPr>
        <p:spPr>
          <a:xfrm>
            <a:off x="395417" y="803189"/>
            <a:ext cx="3824760" cy="5350476"/>
          </a:xfrm>
          <a:prstGeom prst="roundRect">
            <a:avLst>
              <a:gd name="adj" fmla="val 44126"/>
            </a:avLst>
          </a:prstGeom>
          <a:blipFill>
            <a:blip r:embed="rId3"/>
            <a:stretch>
              <a:fillRect l="-15000" r="-23000" b="100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2493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and green background&#10;&#10;AI-generated content may be incorrect.">
            <a:extLst>
              <a:ext uri="{FF2B5EF4-FFF2-40B4-BE49-F238E27FC236}">
                <a16:creationId xmlns:a16="http://schemas.microsoft.com/office/drawing/2014/main" id="{09C51974-31E3-3B62-D876-D6460150E14E}"/>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7556501" y="-1"/>
            <a:ext cx="4635500" cy="6858001"/>
          </a:xfrm>
          <a:prstGeom prst="rect">
            <a:avLst/>
          </a:prstGeom>
        </p:spPr>
      </p:pic>
      <p:sp>
        <p:nvSpPr>
          <p:cNvPr id="2" name="Slide Number Placeholder 1">
            <a:extLst>
              <a:ext uri="{FF2B5EF4-FFF2-40B4-BE49-F238E27FC236}">
                <a16:creationId xmlns:a16="http://schemas.microsoft.com/office/drawing/2014/main" id="{2A974BF5-766F-45EA-2B2E-2A7EB174641E}"/>
              </a:ext>
            </a:extLst>
          </p:cNvPr>
          <p:cNvSpPr>
            <a:spLocks noGrp="1"/>
          </p:cNvSpPr>
          <p:nvPr>
            <p:ph type="sldNum" sz="quarter" idx="12"/>
          </p:nvPr>
        </p:nvSpPr>
        <p:spPr/>
        <p:txBody>
          <a:bodyPr/>
          <a:lstStyle/>
          <a:p>
            <a:fld id="{58CFB4F0-DDE6-4C5B-8202-202E0D87FA1C}" type="slidenum">
              <a:rPr lang="en-US" smtClean="0"/>
              <a:t>20</a:t>
            </a:fld>
            <a:endParaRPr lang="en-US"/>
          </a:p>
        </p:txBody>
      </p:sp>
      <p:sp>
        <p:nvSpPr>
          <p:cNvPr id="4" name="TextBox 3">
            <a:extLst>
              <a:ext uri="{FF2B5EF4-FFF2-40B4-BE49-F238E27FC236}">
                <a16:creationId xmlns:a16="http://schemas.microsoft.com/office/drawing/2014/main" id="{280EE88B-780B-E094-AEDF-3572AE438F79}"/>
              </a:ext>
            </a:extLst>
          </p:cNvPr>
          <p:cNvSpPr txBox="1"/>
          <p:nvPr/>
        </p:nvSpPr>
        <p:spPr>
          <a:xfrm>
            <a:off x="70512" y="-6970"/>
            <a:ext cx="11283288" cy="5873787"/>
          </a:xfrm>
          <a:prstGeom prst="rect">
            <a:avLst/>
          </a:prstGeom>
          <a:noFill/>
        </p:spPr>
        <p:txBody>
          <a:bodyPr wrap="square">
            <a:spAutoFit/>
          </a:bodyPr>
          <a:lstStyle/>
          <a:p>
            <a:pPr marL="0" marR="0">
              <a:lnSpc>
                <a:spcPct val="115000"/>
              </a:lnSpc>
              <a:spcBef>
                <a:spcPts val="0"/>
              </a:spcBef>
              <a:spcAft>
                <a:spcPts val="0"/>
              </a:spcAft>
            </a:pPr>
            <a:r>
              <a:rPr lang="en-GB" sz="2400" b="1" dirty="0">
                <a:effectLst/>
                <a:latin typeface="Bahnschrift" panose="020B0502040204020203" pitchFamily="34" charset="0"/>
                <a:ea typeface="Arial" panose="020B0604020202020204" pitchFamily="34" charset="0"/>
              </a:rPr>
              <a:t>Here is Strategic Allocation Plan for ₹1 Crore Investment: Enhancing Efficiency, Satisfaction &amp; Profitability</a:t>
            </a:r>
            <a:endParaRPr lang="en-US" sz="2400" b="1" dirty="0">
              <a:effectLst/>
              <a:latin typeface="Bahnschrift" panose="020B0502040204020203" pitchFamily="34" charset="0"/>
              <a:ea typeface="Arial" panose="020B0604020202020204" pitchFamily="34" charset="0"/>
            </a:endParaRPr>
          </a:p>
          <a:p>
            <a:pPr marL="0" marR="0">
              <a:lnSpc>
                <a:spcPct val="115000"/>
              </a:lnSpc>
              <a:spcBef>
                <a:spcPts val="0"/>
              </a:spcBef>
              <a:spcAft>
                <a:spcPts val="0"/>
              </a:spcAft>
            </a:pPr>
            <a:r>
              <a:rPr lang="en-GB" sz="1400" dirty="0">
                <a:effectLst/>
                <a:latin typeface="Aptos" panose="020B0004020202020204" pitchFamily="34" charset="0"/>
                <a:ea typeface="Arial" panose="020B0604020202020204" pitchFamily="34" charset="0"/>
              </a:rPr>
              <a:t> </a:t>
            </a:r>
            <a:endParaRPr lang="en-US" sz="14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GB" sz="1600" dirty="0">
                <a:effectLst/>
                <a:latin typeface="Century Gothic" panose="020B0502020202020204" pitchFamily="34" charset="0"/>
                <a:ea typeface="Arial" panose="020B0604020202020204" pitchFamily="34" charset="0"/>
              </a:rPr>
              <a:t>1. Technology Upgrade (IVR, CRM) – ₹35,00,000</a:t>
            </a:r>
            <a:endParaRPr lang="en-US" sz="1600" dirty="0">
              <a:effectLst/>
              <a:latin typeface="Century Gothic" panose="020B0502020202020204" pitchFamily="34" charset="0"/>
              <a:ea typeface="Arial" panose="020B0604020202020204" pitchFamily="34"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GB" sz="1600" dirty="0">
                <a:effectLst/>
                <a:latin typeface="Century Gothic" panose="020B0502020202020204" pitchFamily="34" charset="0"/>
                <a:ea typeface="Arial" panose="020B0604020202020204" pitchFamily="34" charset="0"/>
              </a:rPr>
              <a:t>Modernize IVR and CRM systems for better call routing and faster agent access to caller history.</a:t>
            </a:r>
            <a:endParaRPr lang="en-US" sz="1600" dirty="0">
              <a:effectLst/>
              <a:latin typeface="Century Gothic" panose="020B0502020202020204" pitchFamily="34" charset="0"/>
              <a:ea typeface="Arial" panose="020B0604020202020204" pitchFamily="34"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GB" sz="1600" dirty="0">
                <a:effectLst/>
                <a:latin typeface="Century Gothic" panose="020B0502020202020204" pitchFamily="34" charset="0"/>
                <a:ea typeface="Arial" panose="020B0604020202020204" pitchFamily="34" charset="0"/>
              </a:rPr>
              <a:t>Reduces dropped calls, wait times, and call misdirection.</a:t>
            </a:r>
            <a:endParaRPr lang="en-US" sz="1600" dirty="0">
              <a:effectLst/>
              <a:latin typeface="Century Gothic" panose="020B0502020202020204" pitchFamily="34" charset="0"/>
              <a:ea typeface="Arial" panose="020B0604020202020204" pitchFamily="34"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GB" sz="1600" dirty="0">
                <a:effectLst/>
                <a:latin typeface="Century Gothic" panose="020B0502020202020204" pitchFamily="34" charset="0"/>
                <a:ea typeface="Arial" panose="020B0604020202020204" pitchFamily="34" charset="0"/>
              </a:rPr>
              <a:t>Enhances customer experience through personalization and efficiency.</a:t>
            </a:r>
          </a:p>
          <a:p>
            <a:pPr marR="0" lvl="0">
              <a:spcBef>
                <a:spcPts val="0"/>
              </a:spcBef>
              <a:spcAft>
                <a:spcPts val="800"/>
              </a:spcAft>
              <a:buSzPts val="1000"/>
              <a:tabLst>
                <a:tab pos="457200" algn="l"/>
              </a:tabLst>
            </a:pPr>
            <a:endParaRPr lang="en-US" sz="1600" dirty="0">
              <a:effectLst/>
              <a:latin typeface="Century Gothic" panose="020B0502020202020204" pitchFamily="34" charset="0"/>
              <a:ea typeface="Arial" panose="020B0604020202020204" pitchFamily="34" charset="0"/>
            </a:endParaRPr>
          </a:p>
          <a:p>
            <a:pPr marL="0" marR="0">
              <a:lnSpc>
                <a:spcPct val="115000"/>
              </a:lnSpc>
              <a:spcBef>
                <a:spcPts val="0"/>
              </a:spcBef>
              <a:spcAft>
                <a:spcPts val="0"/>
              </a:spcAft>
            </a:pPr>
            <a:r>
              <a:rPr lang="en-GB" sz="1600" dirty="0">
                <a:effectLst/>
                <a:latin typeface="Century Gothic" panose="020B0502020202020204" pitchFamily="34" charset="0"/>
                <a:ea typeface="Arial" panose="020B0604020202020204" pitchFamily="34" charset="0"/>
              </a:rPr>
              <a:t>2. Training &amp; Performance Coaching – ₹25,00,000</a:t>
            </a:r>
            <a:endParaRPr lang="en-US" sz="1600" dirty="0">
              <a:effectLst/>
              <a:latin typeface="Century Gothic" panose="020B0502020202020204" pitchFamily="34" charset="0"/>
              <a:ea typeface="Arial" panose="020B0604020202020204" pitchFamily="34" charset="0"/>
            </a:endParaRPr>
          </a:p>
          <a:p>
            <a:pPr marL="342900" indent="-342900">
              <a:lnSpc>
                <a:spcPct val="107000"/>
              </a:lnSpc>
              <a:spcAft>
                <a:spcPts val="800"/>
              </a:spcAft>
              <a:buSzPts val="1000"/>
              <a:buFont typeface="Symbol" panose="05050102010706020507" pitchFamily="18" charset="2"/>
              <a:buChar char=""/>
              <a:tabLst>
                <a:tab pos="457200" algn="l"/>
              </a:tabLst>
            </a:pPr>
            <a:r>
              <a:rPr lang="en-GB" sz="1600" dirty="0">
                <a:latin typeface="Century Gothic" panose="020B0502020202020204" pitchFamily="34" charset="0"/>
              </a:rPr>
              <a:t>Focused training modules to improve First Call Resolution (FCR) and customer handling skills.</a:t>
            </a:r>
            <a:endParaRPr lang="en-US" sz="1600" dirty="0">
              <a:latin typeface="Century Gothic" panose="020B0502020202020204" pitchFamily="34" charset="0"/>
            </a:endParaRPr>
          </a:p>
          <a:p>
            <a:pPr marL="342900" indent="-342900">
              <a:lnSpc>
                <a:spcPct val="107000"/>
              </a:lnSpc>
              <a:spcAft>
                <a:spcPts val="800"/>
              </a:spcAft>
              <a:buSzPts val="1000"/>
              <a:buFont typeface="Symbol" panose="05050102010706020507" pitchFamily="18" charset="2"/>
              <a:buChar char=""/>
              <a:tabLst>
                <a:tab pos="457200" algn="l"/>
              </a:tabLst>
            </a:pPr>
            <a:r>
              <a:rPr lang="en-GB" sz="1600" dirty="0">
                <a:latin typeface="Century Gothic" panose="020B0502020202020204" pitchFamily="34" charset="0"/>
              </a:rPr>
              <a:t>Regular coaching for low-performing agents and skill refreshers for all.</a:t>
            </a:r>
            <a:endParaRPr lang="en-US" sz="1600" dirty="0">
              <a:latin typeface="Century Gothic" panose="020B0502020202020204" pitchFamily="34" charset="0"/>
            </a:endParaRPr>
          </a:p>
          <a:p>
            <a:pPr marL="342900" indent="-342900">
              <a:lnSpc>
                <a:spcPct val="107000"/>
              </a:lnSpc>
              <a:spcAft>
                <a:spcPts val="800"/>
              </a:spcAft>
              <a:buSzPts val="1000"/>
              <a:buFont typeface="Symbol" panose="05050102010706020507" pitchFamily="18" charset="2"/>
              <a:buChar char=""/>
              <a:tabLst>
                <a:tab pos="457200" algn="l"/>
              </a:tabLst>
            </a:pPr>
            <a:r>
              <a:rPr lang="en-GB" sz="1600" dirty="0">
                <a:latin typeface="Century Gothic" panose="020B0502020202020204" pitchFamily="34" charset="0"/>
              </a:rPr>
              <a:t>Directly improves customer satisfaction and agent confidence.</a:t>
            </a:r>
          </a:p>
          <a:p>
            <a:pPr>
              <a:lnSpc>
                <a:spcPct val="107000"/>
              </a:lnSpc>
              <a:spcAft>
                <a:spcPts val="800"/>
              </a:spcAft>
              <a:buSzPts val="1000"/>
              <a:tabLst>
                <a:tab pos="457200" algn="l"/>
              </a:tabLst>
            </a:pPr>
            <a:endParaRPr lang="en-US" sz="1600" dirty="0">
              <a:effectLst/>
              <a:latin typeface="Arial" panose="020B0604020202020204" pitchFamily="34" charset="0"/>
              <a:ea typeface="Arial" panose="020B0604020202020204" pitchFamily="34" charset="0"/>
            </a:endParaRPr>
          </a:p>
          <a:p>
            <a:pPr>
              <a:lnSpc>
                <a:spcPct val="115000"/>
              </a:lnSpc>
            </a:pPr>
            <a:r>
              <a:rPr lang="en-GB" sz="1600" dirty="0">
                <a:latin typeface="Century Gothic" panose="020B0502020202020204" pitchFamily="34" charset="0"/>
              </a:rPr>
              <a:t> 3. Automation (AI bots, Call Scheduling) – ₹20,00,000</a:t>
            </a:r>
            <a:endParaRPr lang="en-US" sz="1600" dirty="0">
              <a:latin typeface="Century Gothic" panose="020B0502020202020204" pitchFamily="34" charset="0"/>
            </a:endParaRPr>
          </a:p>
          <a:p>
            <a:pPr marL="342900" indent="-342900">
              <a:lnSpc>
                <a:spcPct val="107000"/>
              </a:lnSpc>
              <a:spcAft>
                <a:spcPts val="800"/>
              </a:spcAft>
              <a:buSzPts val="1000"/>
              <a:buFont typeface="Symbol" panose="05050102010706020507" pitchFamily="18" charset="2"/>
              <a:buChar char=""/>
              <a:tabLst>
                <a:tab pos="457200" algn="l"/>
              </a:tabLst>
            </a:pPr>
            <a:r>
              <a:rPr lang="en-GB" sz="1600" dirty="0">
                <a:latin typeface="Century Gothic" panose="020B0502020202020204" pitchFamily="34" charset="0"/>
              </a:rPr>
              <a:t>Implement AI chatbots for handling FAQs and low-priority queries.</a:t>
            </a:r>
            <a:endParaRPr lang="en-US" sz="1600" dirty="0">
              <a:latin typeface="Century Gothic" panose="020B0502020202020204" pitchFamily="34" charset="0"/>
            </a:endParaRPr>
          </a:p>
          <a:p>
            <a:pPr marL="342900" indent="-342900">
              <a:lnSpc>
                <a:spcPct val="107000"/>
              </a:lnSpc>
              <a:spcAft>
                <a:spcPts val="800"/>
              </a:spcAft>
              <a:buSzPts val="1000"/>
              <a:buFont typeface="Symbol" panose="05050102010706020507" pitchFamily="18" charset="2"/>
              <a:buChar char=""/>
              <a:tabLst>
                <a:tab pos="457200" algn="l"/>
              </a:tabLst>
            </a:pPr>
            <a:r>
              <a:rPr lang="en-GB" sz="1600" dirty="0">
                <a:latin typeface="Century Gothic" panose="020B0502020202020204" pitchFamily="34" charset="0"/>
              </a:rPr>
              <a:t>Introduce auto-scheduling and callback systems during peak hours.</a:t>
            </a:r>
            <a:endParaRPr lang="en-US" sz="1600" dirty="0">
              <a:latin typeface="Century Gothic" panose="020B0502020202020204" pitchFamily="34" charset="0"/>
            </a:endParaRPr>
          </a:p>
          <a:p>
            <a:pPr marL="342900" indent="-342900">
              <a:lnSpc>
                <a:spcPct val="107000"/>
              </a:lnSpc>
              <a:spcAft>
                <a:spcPts val="800"/>
              </a:spcAft>
              <a:buSzPts val="1000"/>
              <a:buFont typeface="Symbol" panose="05050102010706020507" pitchFamily="18" charset="2"/>
              <a:buChar char=""/>
              <a:tabLst>
                <a:tab pos="457200" algn="l"/>
              </a:tabLst>
            </a:pPr>
            <a:r>
              <a:rPr lang="en-GB" sz="1600" dirty="0">
                <a:latin typeface="Century Gothic" panose="020B0502020202020204" pitchFamily="34" charset="0"/>
              </a:rPr>
              <a:t>Frees up agents for complex calls and ensures faster resolution.</a:t>
            </a:r>
          </a:p>
        </p:txBody>
      </p:sp>
    </p:spTree>
    <p:extLst>
      <p:ext uri="{BB962C8B-B14F-4D97-AF65-F5344CB8AC3E}">
        <p14:creationId xmlns:p14="http://schemas.microsoft.com/office/powerpoint/2010/main" val="4231143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and green background&#10;&#10;AI-generated content may be incorrect.">
            <a:extLst>
              <a:ext uri="{FF2B5EF4-FFF2-40B4-BE49-F238E27FC236}">
                <a16:creationId xmlns:a16="http://schemas.microsoft.com/office/drawing/2014/main" id="{09C51974-31E3-3B62-D876-D6460150E14E}"/>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7556501" y="-1"/>
            <a:ext cx="4635500" cy="6858001"/>
          </a:xfrm>
          <a:prstGeom prst="rect">
            <a:avLst/>
          </a:prstGeom>
        </p:spPr>
      </p:pic>
      <p:sp>
        <p:nvSpPr>
          <p:cNvPr id="2" name="Slide Number Placeholder 1">
            <a:extLst>
              <a:ext uri="{FF2B5EF4-FFF2-40B4-BE49-F238E27FC236}">
                <a16:creationId xmlns:a16="http://schemas.microsoft.com/office/drawing/2014/main" id="{2A974BF5-766F-45EA-2B2E-2A7EB174641E}"/>
              </a:ext>
            </a:extLst>
          </p:cNvPr>
          <p:cNvSpPr>
            <a:spLocks noGrp="1"/>
          </p:cNvSpPr>
          <p:nvPr>
            <p:ph type="sldNum" sz="quarter" idx="12"/>
          </p:nvPr>
        </p:nvSpPr>
        <p:spPr/>
        <p:txBody>
          <a:bodyPr/>
          <a:lstStyle/>
          <a:p>
            <a:fld id="{58CFB4F0-DDE6-4C5B-8202-202E0D87FA1C}" type="slidenum">
              <a:rPr lang="en-US" smtClean="0"/>
              <a:t>21</a:t>
            </a:fld>
            <a:endParaRPr lang="en-US"/>
          </a:p>
        </p:txBody>
      </p:sp>
      <p:sp>
        <p:nvSpPr>
          <p:cNvPr id="4" name="TextBox 3">
            <a:extLst>
              <a:ext uri="{FF2B5EF4-FFF2-40B4-BE49-F238E27FC236}">
                <a16:creationId xmlns:a16="http://schemas.microsoft.com/office/drawing/2014/main" id="{6F3B3D06-F0BC-27A6-2991-9ED866F423BB}"/>
              </a:ext>
            </a:extLst>
          </p:cNvPr>
          <p:cNvSpPr txBox="1"/>
          <p:nvPr/>
        </p:nvSpPr>
        <p:spPr>
          <a:xfrm>
            <a:off x="304800" y="431255"/>
            <a:ext cx="8305800" cy="3128549"/>
          </a:xfrm>
          <a:prstGeom prst="rect">
            <a:avLst/>
          </a:prstGeom>
          <a:noFill/>
        </p:spPr>
        <p:txBody>
          <a:bodyPr wrap="square">
            <a:spAutoFit/>
          </a:bodyPr>
          <a:lstStyle/>
          <a:p>
            <a:pPr>
              <a:lnSpc>
                <a:spcPct val="115000"/>
              </a:lnSpc>
            </a:pPr>
            <a:r>
              <a:rPr lang="en-GB" sz="1600" dirty="0">
                <a:latin typeface="Century Gothic" panose="020B0502020202020204" pitchFamily="34" charset="0"/>
              </a:rPr>
              <a:t>4. Strategic Hiring (Peak-Time Staffing) – ₹15,00,000</a:t>
            </a:r>
            <a:endParaRPr lang="en-US" sz="1600" dirty="0">
              <a:latin typeface="Century Gothic" panose="020B0502020202020204" pitchFamily="34" charset="0"/>
            </a:endParaRPr>
          </a:p>
          <a:p>
            <a:pPr marL="342900" indent="-342900">
              <a:lnSpc>
                <a:spcPct val="107000"/>
              </a:lnSpc>
              <a:spcAft>
                <a:spcPts val="800"/>
              </a:spcAft>
              <a:buSzPts val="1000"/>
              <a:buFont typeface="Symbol" panose="05050102010706020507" pitchFamily="18" charset="2"/>
              <a:buChar char=""/>
              <a:tabLst>
                <a:tab pos="457200" algn="l"/>
              </a:tabLst>
            </a:pPr>
            <a:r>
              <a:rPr lang="en-GB" sz="1600" dirty="0">
                <a:latin typeface="Century Gothic" panose="020B0502020202020204" pitchFamily="34" charset="0"/>
              </a:rPr>
              <a:t>Hire trained part-time or on-demand agents for high-traffic periods.</a:t>
            </a:r>
            <a:endParaRPr lang="en-US" sz="1600" dirty="0">
              <a:latin typeface="Century Gothic" panose="020B0502020202020204" pitchFamily="34" charset="0"/>
            </a:endParaRPr>
          </a:p>
          <a:p>
            <a:pPr marL="342900" indent="-342900">
              <a:lnSpc>
                <a:spcPct val="107000"/>
              </a:lnSpc>
              <a:spcAft>
                <a:spcPts val="800"/>
              </a:spcAft>
              <a:buSzPts val="1000"/>
              <a:buFont typeface="Symbol" panose="05050102010706020507" pitchFamily="18" charset="2"/>
              <a:buChar char=""/>
              <a:tabLst>
                <a:tab pos="457200" algn="l"/>
              </a:tabLst>
            </a:pPr>
            <a:r>
              <a:rPr lang="en-GB" sz="1600" dirty="0">
                <a:latin typeface="Century Gothic" panose="020B0502020202020204" pitchFamily="34" charset="0"/>
              </a:rPr>
              <a:t>Prevents overload on existing staff, improving quality and morale.</a:t>
            </a:r>
            <a:endParaRPr lang="en-US" sz="1600" dirty="0">
              <a:latin typeface="Century Gothic" panose="020B0502020202020204" pitchFamily="34" charset="0"/>
            </a:endParaRPr>
          </a:p>
          <a:p>
            <a:pPr marL="342900" indent="-342900">
              <a:lnSpc>
                <a:spcPct val="107000"/>
              </a:lnSpc>
              <a:spcAft>
                <a:spcPts val="800"/>
              </a:spcAft>
              <a:buSzPts val="1000"/>
              <a:buFont typeface="Symbol" panose="05050102010706020507" pitchFamily="18" charset="2"/>
              <a:buChar char=""/>
              <a:tabLst>
                <a:tab pos="457200" algn="l"/>
              </a:tabLst>
            </a:pPr>
            <a:r>
              <a:rPr lang="en-GB" sz="1600" dirty="0">
                <a:latin typeface="Century Gothic" panose="020B0502020202020204" pitchFamily="34" charset="0"/>
              </a:rPr>
              <a:t>Cost-effective: only add workforce when needed.</a:t>
            </a:r>
          </a:p>
          <a:p>
            <a:pPr>
              <a:lnSpc>
                <a:spcPct val="107000"/>
              </a:lnSpc>
              <a:spcAft>
                <a:spcPts val="800"/>
              </a:spcAft>
              <a:buSzPts val="1000"/>
              <a:tabLst>
                <a:tab pos="457200" algn="l"/>
              </a:tabLst>
            </a:pPr>
            <a:endParaRPr lang="en-US" sz="1600" dirty="0">
              <a:latin typeface="Century Gothic" panose="020B0502020202020204" pitchFamily="34" charset="0"/>
            </a:endParaRPr>
          </a:p>
          <a:p>
            <a:pPr>
              <a:lnSpc>
                <a:spcPct val="115000"/>
              </a:lnSpc>
            </a:pPr>
            <a:r>
              <a:rPr lang="en-GB" sz="1600" dirty="0">
                <a:latin typeface="Century Gothic" panose="020B0502020202020204" pitchFamily="34" charset="0"/>
              </a:rPr>
              <a:t>5. Analytics &amp; Monitoring Systems – ₹5,00,000</a:t>
            </a:r>
            <a:endParaRPr lang="en-US" sz="1600" dirty="0">
              <a:latin typeface="Century Gothic" panose="020B0502020202020204" pitchFamily="34" charset="0"/>
            </a:endParaRPr>
          </a:p>
          <a:p>
            <a:pPr marL="342900" indent="-342900">
              <a:lnSpc>
                <a:spcPct val="107000"/>
              </a:lnSpc>
              <a:spcAft>
                <a:spcPts val="800"/>
              </a:spcAft>
              <a:buSzPts val="1000"/>
              <a:buFont typeface="Symbol" panose="05050102010706020507" pitchFamily="18" charset="2"/>
              <a:buChar char=""/>
              <a:tabLst>
                <a:tab pos="457200" algn="l"/>
              </a:tabLst>
            </a:pPr>
            <a:r>
              <a:rPr lang="en-GB" sz="1600" dirty="0">
                <a:latin typeface="Century Gothic" panose="020B0502020202020204" pitchFamily="34" charset="0"/>
              </a:rPr>
              <a:t>Real-time dashboards and analytics for performance monitoring.</a:t>
            </a:r>
            <a:endParaRPr lang="en-US" sz="1600" dirty="0">
              <a:latin typeface="Century Gothic" panose="020B0502020202020204" pitchFamily="34" charset="0"/>
            </a:endParaRPr>
          </a:p>
          <a:p>
            <a:pPr marL="342900" indent="-342900">
              <a:lnSpc>
                <a:spcPct val="107000"/>
              </a:lnSpc>
              <a:spcAft>
                <a:spcPts val="800"/>
              </a:spcAft>
              <a:buSzPts val="1000"/>
              <a:buFont typeface="Symbol" panose="05050102010706020507" pitchFamily="18" charset="2"/>
              <a:buChar char=""/>
              <a:tabLst>
                <a:tab pos="457200" algn="l"/>
              </a:tabLst>
            </a:pPr>
            <a:r>
              <a:rPr lang="en-GB" sz="1600" dirty="0">
                <a:latin typeface="Century Gothic" panose="020B0502020202020204" pitchFamily="34" charset="0"/>
              </a:rPr>
              <a:t>Helps in tracking KPIs like call volume, duration, satisfaction scores.</a:t>
            </a:r>
            <a:endParaRPr lang="en-US" sz="1600" dirty="0">
              <a:latin typeface="Century Gothic" panose="020B0502020202020204" pitchFamily="34" charset="0"/>
            </a:endParaRPr>
          </a:p>
          <a:p>
            <a:pPr marL="342900" indent="-342900">
              <a:lnSpc>
                <a:spcPct val="107000"/>
              </a:lnSpc>
              <a:spcAft>
                <a:spcPts val="800"/>
              </a:spcAft>
              <a:buSzPts val="1000"/>
              <a:buFont typeface="Symbol" panose="05050102010706020507" pitchFamily="18" charset="2"/>
              <a:buChar char=""/>
              <a:tabLst>
                <a:tab pos="457200" algn="l"/>
              </a:tabLst>
            </a:pPr>
            <a:r>
              <a:rPr lang="en-GB" sz="1600" dirty="0">
                <a:latin typeface="Century Gothic" panose="020B0502020202020204" pitchFamily="34" charset="0"/>
              </a:rPr>
              <a:t>Enables management to make timely, data-backed decisions.</a:t>
            </a:r>
            <a:endParaRPr lang="en-US" sz="1600" dirty="0">
              <a:latin typeface="Century Gothic" panose="020B0502020202020204" pitchFamily="34" charset="0"/>
            </a:endParaRPr>
          </a:p>
        </p:txBody>
      </p:sp>
    </p:spTree>
    <p:extLst>
      <p:ext uri="{BB962C8B-B14F-4D97-AF65-F5344CB8AC3E}">
        <p14:creationId xmlns:p14="http://schemas.microsoft.com/office/powerpoint/2010/main" val="725567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and green background&#10;&#10;AI-generated content may be incorrect.">
            <a:extLst>
              <a:ext uri="{FF2B5EF4-FFF2-40B4-BE49-F238E27FC236}">
                <a16:creationId xmlns:a16="http://schemas.microsoft.com/office/drawing/2014/main" id="{09C51974-31E3-3B62-D876-D6460150E14E}"/>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7592673" y="-44"/>
            <a:ext cx="4635500" cy="6858001"/>
          </a:xfrm>
          <a:prstGeom prst="rect">
            <a:avLst/>
          </a:prstGeom>
        </p:spPr>
      </p:pic>
      <p:sp>
        <p:nvSpPr>
          <p:cNvPr id="3" name="TextBox 2">
            <a:extLst>
              <a:ext uri="{FF2B5EF4-FFF2-40B4-BE49-F238E27FC236}">
                <a16:creationId xmlns:a16="http://schemas.microsoft.com/office/drawing/2014/main" id="{2AC1C065-38F4-2E9F-A15B-8D16AB56EF02}"/>
              </a:ext>
            </a:extLst>
          </p:cNvPr>
          <p:cNvSpPr txBox="1"/>
          <p:nvPr/>
        </p:nvSpPr>
        <p:spPr>
          <a:xfrm>
            <a:off x="429398" y="476419"/>
            <a:ext cx="6305034" cy="523220"/>
          </a:xfrm>
          <a:prstGeom prst="rect">
            <a:avLst/>
          </a:prstGeom>
          <a:noFill/>
        </p:spPr>
        <p:txBody>
          <a:bodyPr wrap="square">
            <a:spAutoFit/>
          </a:bodyPr>
          <a:lstStyle/>
          <a:p>
            <a:r>
              <a:rPr lang="en-US" sz="2800" b="1" dirty="0">
                <a:effectLst/>
                <a:latin typeface="Bahnschrift" panose="020B0502040204020203" pitchFamily="34" charset="0"/>
              </a:rPr>
              <a:t>Conclusion and Strategic Next Steps</a:t>
            </a:r>
            <a:endParaRPr lang="en-US" sz="2800" b="1" dirty="0">
              <a:latin typeface="Bahnschrift" panose="020B0502040204020203" pitchFamily="34" charset="0"/>
            </a:endParaRPr>
          </a:p>
        </p:txBody>
      </p:sp>
      <p:grpSp>
        <p:nvGrpSpPr>
          <p:cNvPr id="8" name="Group 7">
            <a:extLst>
              <a:ext uri="{FF2B5EF4-FFF2-40B4-BE49-F238E27FC236}">
                <a16:creationId xmlns:a16="http://schemas.microsoft.com/office/drawing/2014/main" id="{BBA9C87B-C776-798C-7567-79EB0643680D}"/>
              </a:ext>
            </a:extLst>
          </p:cNvPr>
          <p:cNvGrpSpPr/>
          <p:nvPr/>
        </p:nvGrpSpPr>
        <p:grpSpPr>
          <a:xfrm>
            <a:off x="183294" y="1839482"/>
            <a:ext cx="3858230" cy="2277872"/>
            <a:chOff x="1198605" y="2590683"/>
            <a:chExt cx="3608173" cy="2018387"/>
          </a:xfrm>
        </p:grpSpPr>
        <p:sp>
          <p:nvSpPr>
            <p:cNvPr id="4" name="Rectangle 3">
              <a:extLst>
                <a:ext uri="{FF2B5EF4-FFF2-40B4-BE49-F238E27FC236}">
                  <a16:creationId xmlns:a16="http://schemas.microsoft.com/office/drawing/2014/main" id="{6291CED6-1400-5FCA-B10F-9BD5A7ADE7AF}"/>
                </a:ext>
              </a:extLst>
            </p:cNvPr>
            <p:cNvSpPr/>
            <p:nvPr/>
          </p:nvSpPr>
          <p:spPr>
            <a:xfrm>
              <a:off x="1631092" y="2730843"/>
              <a:ext cx="3175686" cy="1878227"/>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Arrow: Pentagon 5">
              <a:extLst>
                <a:ext uri="{FF2B5EF4-FFF2-40B4-BE49-F238E27FC236}">
                  <a16:creationId xmlns:a16="http://schemas.microsoft.com/office/drawing/2014/main" id="{3E652368-F2D0-C978-31EE-CE89F7DFB423}"/>
                </a:ext>
              </a:extLst>
            </p:cNvPr>
            <p:cNvSpPr/>
            <p:nvPr/>
          </p:nvSpPr>
          <p:spPr>
            <a:xfrm>
              <a:off x="1198605" y="2590683"/>
              <a:ext cx="3175686" cy="523220"/>
            </a:xfrm>
            <a:prstGeom prst="homePlate">
              <a:avLst/>
            </a:prstGeom>
            <a:solidFill>
              <a:schemeClr val="bg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520FDCA7-51B7-A082-E670-F3345345E2B2}"/>
                </a:ext>
              </a:extLst>
            </p:cNvPr>
            <p:cNvSpPr/>
            <p:nvPr/>
          </p:nvSpPr>
          <p:spPr>
            <a:xfrm rot="10800000">
              <a:off x="1198605" y="3113902"/>
              <a:ext cx="432486" cy="265669"/>
            </a:xfrm>
            <a:prstGeom prst="rtTriangle">
              <a:avLst/>
            </a:prstGeom>
            <a:solidFill>
              <a:schemeClr val="tx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CE7D8AEA-A914-065D-CE55-97F8B600812A}"/>
              </a:ext>
            </a:extLst>
          </p:cNvPr>
          <p:cNvGrpSpPr/>
          <p:nvPr/>
        </p:nvGrpSpPr>
        <p:grpSpPr>
          <a:xfrm>
            <a:off x="4160731" y="1839482"/>
            <a:ext cx="3858230" cy="2277872"/>
            <a:chOff x="1198605" y="2590683"/>
            <a:chExt cx="3608173" cy="2018387"/>
          </a:xfrm>
        </p:grpSpPr>
        <p:sp>
          <p:nvSpPr>
            <p:cNvPr id="11" name="Rectangle 10">
              <a:extLst>
                <a:ext uri="{FF2B5EF4-FFF2-40B4-BE49-F238E27FC236}">
                  <a16:creationId xmlns:a16="http://schemas.microsoft.com/office/drawing/2014/main" id="{E2833A50-F442-D430-9945-C2865D1C363E}"/>
                </a:ext>
              </a:extLst>
            </p:cNvPr>
            <p:cNvSpPr/>
            <p:nvPr/>
          </p:nvSpPr>
          <p:spPr>
            <a:xfrm>
              <a:off x="1631092" y="2730843"/>
              <a:ext cx="3175686" cy="1878227"/>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Pentagon 11">
              <a:extLst>
                <a:ext uri="{FF2B5EF4-FFF2-40B4-BE49-F238E27FC236}">
                  <a16:creationId xmlns:a16="http://schemas.microsoft.com/office/drawing/2014/main" id="{42AF05C0-D4EB-EE71-22C8-68E550B428BC}"/>
                </a:ext>
              </a:extLst>
            </p:cNvPr>
            <p:cNvSpPr/>
            <p:nvPr/>
          </p:nvSpPr>
          <p:spPr>
            <a:xfrm>
              <a:off x="1198605" y="2590683"/>
              <a:ext cx="3175686" cy="523220"/>
            </a:xfrm>
            <a:prstGeom prst="homePlate">
              <a:avLst/>
            </a:prstGeom>
            <a:solidFill>
              <a:schemeClr val="bg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E836105B-1C94-05F8-138A-F32AC6DA13E1}"/>
                </a:ext>
              </a:extLst>
            </p:cNvPr>
            <p:cNvSpPr/>
            <p:nvPr/>
          </p:nvSpPr>
          <p:spPr>
            <a:xfrm rot="10800000">
              <a:off x="1198605" y="3113902"/>
              <a:ext cx="432486" cy="265669"/>
            </a:xfrm>
            <a:prstGeom prst="rtTriangle">
              <a:avLst/>
            </a:prstGeom>
            <a:solidFill>
              <a:schemeClr val="tx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A02E13D-5C04-5DBF-178C-735BFA0F316F}"/>
              </a:ext>
            </a:extLst>
          </p:cNvPr>
          <p:cNvGrpSpPr/>
          <p:nvPr/>
        </p:nvGrpSpPr>
        <p:grpSpPr>
          <a:xfrm>
            <a:off x="8136145" y="1839482"/>
            <a:ext cx="3858230" cy="2277872"/>
            <a:chOff x="1198605" y="2590683"/>
            <a:chExt cx="3608173" cy="2018387"/>
          </a:xfrm>
        </p:grpSpPr>
        <p:sp>
          <p:nvSpPr>
            <p:cNvPr id="15" name="Rectangle 14">
              <a:extLst>
                <a:ext uri="{FF2B5EF4-FFF2-40B4-BE49-F238E27FC236}">
                  <a16:creationId xmlns:a16="http://schemas.microsoft.com/office/drawing/2014/main" id="{AC5F8DB0-1427-2D77-9CB5-ACBBACCEF4F0}"/>
                </a:ext>
              </a:extLst>
            </p:cNvPr>
            <p:cNvSpPr/>
            <p:nvPr/>
          </p:nvSpPr>
          <p:spPr>
            <a:xfrm>
              <a:off x="1631092" y="2730843"/>
              <a:ext cx="3175686" cy="1878227"/>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Pentagon 15">
              <a:extLst>
                <a:ext uri="{FF2B5EF4-FFF2-40B4-BE49-F238E27FC236}">
                  <a16:creationId xmlns:a16="http://schemas.microsoft.com/office/drawing/2014/main" id="{68B92E69-DF9D-21A4-7793-50DD4FA0908C}"/>
                </a:ext>
              </a:extLst>
            </p:cNvPr>
            <p:cNvSpPr/>
            <p:nvPr/>
          </p:nvSpPr>
          <p:spPr>
            <a:xfrm>
              <a:off x="1198605" y="2590683"/>
              <a:ext cx="3175686" cy="523220"/>
            </a:xfrm>
            <a:prstGeom prst="homePlate">
              <a:avLst/>
            </a:prstGeom>
            <a:solidFill>
              <a:schemeClr val="bg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a:extLst>
                <a:ext uri="{FF2B5EF4-FFF2-40B4-BE49-F238E27FC236}">
                  <a16:creationId xmlns:a16="http://schemas.microsoft.com/office/drawing/2014/main" id="{8F4698BB-8A70-B092-DA7D-947395FC7232}"/>
                </a:ext>
              </a:extLst>
            </p:cNvPr>
            <p:cNvSpPr/>
            <p:nvPr/>
          </p:nvSpPr>
          <p:spPr>
            <a:xfrm rot="10800000">
              <a:off x="1198605" y="3113902"/>
              <a:ext cx="432486" cy="265669"/>
            </a:xfrm>
            <a:prstGeom prst="rtTriangle">
              <a:avLst/>
            </a:prstGeom>
            <a:solidFill>
              <a:schemeClr val="tx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125791AA-DE02-8653-55A2-9CBEF5EFC536}"/>
              </a:ext>
            </a:extLst>
          </p:cNvPr>
          <p:cNvGrpSpPr/>
          <p:nvPr/>
        </p:nvGrpSpPr>
        <p:grpSpPr>
          <a:xfrm>
            <a:off x="2199507" y="4376867"/>
            <a:ext cx="3858230" cy="2277872"/>
            <a:chOff x="1198605" y="2590683"/>
            <a:chExt cx="3608173" cy="2018387"/>
          </a:xfrm>
        </p:grpSpPr>
        <p:sp>
          <p:nvSpPr>
            <p:cNvPr id="19" name="Rectangle 18">
              <a:extLst>
                <a:ext uri="{FF2B5EF4-FFF2-40B4-BE49-F238E27FC236}">
                  <a16:creationId xmlns:a16="http://schemas.microsoft.com/office/drawing/2014/main" id="{FA3F6852-7977-2C2E-4D95-F2FC3847F86F}"/>
                </a:ext>
              </a:extLst>
            </p:cNvPr>
            <p:cNvSpPr/>
            <p:nvPr/>
          </p:nvSpPr>
          <p:spPr>
            <a:xfrm>
              <a:off x="1631092" y="2730843"/>
              <a:ext cx="3175686" cy="1878227"/>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Pentagon 19">
              <a:extLst>
                <a:ext uri="{FF2B5EF4-FFF2-40B4-BE49-F238E27FC236}">
                  <a16:creationId xmlns:a16="http://schemas.microsoft.com/office/drawing/2014/main" id="{CA244AF5-B3A8-099B-E2F3-EF239001698F}"/>
                </a:ext>
              </a:extLst>
            </p:cNvPr>
            <p:cNvSpPr/>
            <p:nvPr/>
          </p:nvSpPr>
          <p:spPr>
            <a:xfrm>
              <a:off x="1198605" y="2590683"/>
              <a:ext cx="3175686" cy="523220"/>
            </a:xfrm>
            <a:prstGeom prst="homePlate">
              <a:avLst/>
            </a:prstGeom>
            <a:solidFill>
              <a:schemeClr val="bg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2D5E5284-2B8D-A2A4-8D75-CC5D5396D661}"/>
                </a:ext>
              </a:extLst>
            </p:cNvPr>
            <p:cNvSpPr/>
            <p:nvPr/>
          </p:nvSpPr>
          <p:spPr>
            <a:xfrm rot="10800000">
              <a:off x="1198605" y="3113902"/>
              <a:ext cx="432486" cy="265669"/>
            </a:xfrm>
            <a:prstGeom prst="rtTriangle">
              <a:avLst/>
            </a:prstGeom>
            <a:solidFill>
              <a:schemeClr val="tx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E48FD0ED-9E9F-1984-FFD0-9FAE677109A0}"/>
              </a:ext>
            </a:extLst>
          </p:cNvPr>
          <p:cNvGrpSpPr/>
          <p:nvPr/>
        </p:nvGrpSpPr>
        <p:grpSpPr>
          <a:xfrm>
            <a:off x="6337818" y="4376867"/>
            <a:ext cx="3858230" cy="2277872"/>
            <a:chOff x="1198605" y="2590683"/>
            <a:chExt cx="3608173" cy="2018387"/>
          </a:xfrm>
        </p:grpSpPr>
        <p:sp>
          <p:nvSpPr>
            <p:cNvPr id="23" name="Rectangle 22">
              <a:extLst>
                <a:ext uri="{FF2B5EF4-FFF2-40B4-BE49-F238E27FC236}">
                  <a16:creationId xmlns:a16="http://schemas.microsoft.com/office/drawing/2014/main" id="{7CBBE20D-EAB3-873F-A582-075565F76DE0}"/>
                </a:ext>
              </a:extLst>
            </p:cNvPr>
            <p:cNvSpPr/>
            <p:nvPr/>
          </p:nvSpPr>
          <p:spPr>
            <a:xfrm>
              <a:off x="1631092" y="2730843"/>
              <a:ext cx="3175686" cy="1878227"/>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Pentagon 23">
              <a:extLst>
                <a:ext uri="{FF2B5EF4-FFF2-40B4-BE49-F238E27FC236}">
                  <a16:creationId xmlns:a16="http://schemas.microsoft.com/office/drawing/2014/main" id="{4AAF5DEE-ECA1-5445-86FE-A00624DF0F75}"/>
                </a:ext>
              </a:extLst>
            </p:cNvPr>
            <p:cNvSpPr/>
            <p:nvPr/>
          </p:nvSpPr>
          <p:spPr>
            <a:xfrm>
              <a:off x="1198605" y="2590683"/>
              <a:ext cx="3175686" cy="523220"/>
            </a:xfrm>
            <a:prstGeom prst="homePlate">
              <a:avLst/>
            </a:prstGeom>
            <a:solidFill>
              <a:schemeClr val="bg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Triangle 24">
              <a:extLst>
                <a:ext uri="{FF2B5EF4-FFF2-40B4-BE49-F238E27FC236}">
                  <a16:creationId xmlns:a16="http://schemas.microsoft.com/office/drawing/2014/main" id="{8926CAB0-3896-9CBE-78F5-963F4CB0222E}"/>
                </a:ext>
              </a:extLst>
            </p:cNvPr>
            <p:cNvSpPr/>
            <p:nvPr/>
          </p:nvSpPr>
          <p:spPr>
            <a:xfrm rot="10800000">
              <a:off x="1198605" y="3113902"/>
              <a:ext cx="432486" cy="265669"/>
            </a:xfrm>
            <a:prstGeom prst="rtTriangle">
              <a:avLst/>
            </a:prstGeom>
            <a:solidFill>
              <a:schemeClr val="tx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E5E20DAF-57DC-358C-E4BE-29299D3955E5}"/>
              </a:ext>
            </a:extLst>
          </p:cNvPr>
          <p:cNvSpPr txBox="1"/>
          <p:nvPr/>
        </p:nvSpPr>
        <p:spPr>
          <a:xfrm>
            <a:off x="314608" y="1950674"/>
            <a:ext cx="3133141" cy="307777"/>
          </a:xfrm>
          <a:prstGeom prst="rect">
            <a:avLst/>
          </a:prstGeom>
          <a:noFill/>
        </p:spPr>
        <p:txBody>
          <a:bodyPr wrap="square">
            <a:spAutoFit/>
          </a:bodyPr>
          <a:lstStyle/>
          <a:p>
            <a:r>
              <a:rPr lang="en-US" sz="1400" b="1" dirty="0">
                <a:effectLst/>
                <a:latin typeface="Berlin Sans FB Demi" panose="020E0802020502020306" pitchFamily="34" charset="0"/>
              </a:rPr>
              <a:t>Training as a High ROI Investment</a:t>
            </a:r>
            <a:endParaRPr lang="en-US" sz="1400" b="1" dirty="0">
              <a:latin typeface="Berlin Sans FB Demi" panose="020E0802020502020306" pitchFamily="34" charset="0"/>
            </a:endParaRPr>
          </a:p>
        </p:txBody>
      </p:sp>
      <p:sp>
        <p:nvSpPr>
          <p:cNvPr id="29" name="TextBox 28">
            <a:extLst>
              <a:ext uri="{FF2B5EF4-FFF2-40B4-BE49-F238E27FC236}">
                <a16:creationId xmlns:a16="http://schemas.microsoft.com/office/drawing/2014/main" id="{E93935BC-37CA-5B58-E057-0EC4C302E48E}"/>
              </a:ext>
            </a:extLst>
          </p:cNvPr>
          <p:cNvSpPr txBox="1"/>
          <p:nvPr/>
        </p:nvSpPr>
        <p:spPr>
          <a:xfrm>
            <a:off x="4235413" y="1956129"/>
            <a:ext cx="3133141" cy="307777"/>
          </a:xfrm>
          <a:prstGeom prst="rect">
            <a:avLst/>
          </a:prstGeom>
          <a:noFill/>
        </p:spPr>
        <p:txBody>
          <a:bodyPr wrap="square">
            <a:spAutoFit/>
          </a:bodyPr>
          <a:lstStyle/>
          <a:p>
            <a:r>
              <a:rPr lang="en-US" sz="1400" b="1" dirty="0">
                <a:effectLst/>
                <a:latin typeface="Berlin Sans FB Demi" panose="020E0802020502020306" pitchFamily="34" charset="0"/>
              </a:rPr>
              <a:t>Balanced Strategic Approach</a:t>
            </a:r>
            <a:endParaRPr lang="en-US" sz="1400" b="1" dirty="0">
              <a:latin typeface="Berlin Sans FB Demi" panose="020E0802020502020306" pitchFamily="34" charset="0"/>
            </a:endParaRPr>
          </a:p>
        </p:txBody>
      </p:sp>
      <p:sp>
        <p:nvSpPr>
          <p:cNvPr id="31" name="TextBox 30">
            <a:extLst>
              <a:ext uri="{FF2B5EF4-FFF2-40B4-BE49-F238E27FC236}">
                <a16:creationId xmlns:a16="http://schemas.microsoft.com/office/drawing/2014/main" id="{D5581B9B-8B8F-21FF-AE53-DA3DC8D83E22}"/>
              </a:ext>
            </a:extLst>
          </p:cNvPr>
          <p:cNvSpPr txBox="1"/>
          <p:nvPr/>
        </p:nvSpPr>
        <p:spPr>
          <a:xfrm>
            <a:off x="8264667" y="1950674"/>
            <a:ext cx="3381296" cy="307777"/>
          </a:xfrm>
          <a:prstGeom prst="rect">
            <a:avLst/>
          </a:prstGeom>
          <a:noFill/>
        </p:spPr>
        <p:txBody>
          <a:bodyPr wrap="square">
            <a:spAutoFit/>
          </a:bodyPr>
          <a:lstStyle/>
          <a:p>
            <a:r>
              <a:rPr lang="en-US" sz="1400" b="1" dirty="0">
                <a:effectLst/>
                <a:latin typeface="Berlin Sans FB Demi" panose="020E0802020502020306" pitchFamily="34" charset="0"/>
              </a:rPr>
              <a:t>Optimizing Resource Allocation</a:t>
            </a:r>
            <a:endParaRPr lang="en-US" sz="1400" b="1" dirty="0">
              <a:latin typeface="Berlin Sans FB Demi" panose="020E0802020502020306" pitchFamily="34" charset="0"/>
            </a:endParaRPr>
          </a:p>
        </p:txBody>
      </p:sp>
      <p:sp>
        <p:nvSpPr>
          <p:cNvPr id="33" name="TextBox 32">
            <a:extLst>
              <a:ext uri="{FF2B5EF4-FFF2-40B4-BE49-F238E27FC236}">
                <a16:creationId xmlns:a16="http://schemas.microsoft.com/office/drawing/2014/main" id="{79DE7C36-98A4-CCD5-B8AC-A3BBE224E6E9}"/>
              </a:ext>
            </a:extLst>
          </p:cNvPr>
          <p:cNvSpPr txBox="1"/>
          <p:nvPr/>
        </p:nvSpPr>
        <p:spPr>
          <a:xfrm>
            <a:off x="2458412" y="4488219"/>
            <a:ext cx="2965826" cy="307777"/>
          </a:xfrm>
          <a:prstGeom prst="rect">
            <a:avLst/>
          </a:prstGeom>
          <a:noFill/>
        </p:spPr>
        <p:txBody>
          <a:bodyPr wrap="square">
            <a:spAutoFit/>
          </a:bodyPr>
          <a:lstStyle/>
          <a:p>
            <a:r>
              <a:rPr lang="en-US" sz="1400" b="1" dirty="0">
                <a:effectLst/>
                <a:latin typeface="Berlin Sans FB Demi" panose="020E0802020502020306" pitchFamily="34" charset="0"/>
              </a:rPr>
              <a:t>Phased Implementation Plan</a:t>
            </a:r>
            <a:endParaRPr lang="en-US" sz="1400" b="1" dirty="0">
              <a:latin typeface="Berlin Sans FB Demi" panose="020E0802020502020306" pitchFamily="34" charset="0"/>
            </a:endParaRPr>
          </a:p>
        </p:txBody>
      </p:sp>
      <p:sp>
        <p:nvSpPr>
          <p:cNvPr id="35" name="TextBox 34">
            <a:extLst>
              <a:ext uri="{FF2B5EF4-FFF2-40B4-BE49-F238E27FC236}">
                <a16:creationId xmlns:a16="http://schemas.microsoft.com/office/drawing/2014/main" id="{E93A6ED5-0BA8-EE12-C5CD-E73EDB63FD83}"/>
              </a:ext>
            </a:extLst>
          </p:cNvPr>
          <p:cNvSpPr txBox="1"/>
          <p:nvPr/>
        </p:nvSpPr>
        <p:spPr>
          <a:xfrm>
            <a:off x="6615514" y="4488218"/>
            <a:ext cx="3133141" cy="307777"/>
          </a:xfrm>
          <a:prstGeom prst="rect">
            <a:avLst/>
          </a:prstGeom>
          <a:noFill/>
        </p:spPr>
        <p:txBody>
          <a:bodyPr wrap="square">
            <a:spAutoFit/>
          </a:bodyPr>
          <a:lstStyle/>
          <a:p>
            <a:r>
              <a:rPr lang="en-US" sz="1400" b="1" dirty="0">
                <a:effectLst/>
                <a:latin typeface="Berlin Sans FB Demi" panose="020E0802020502020306" pitchFamily="34" charset="0"/>
              </a:rPr>
              <a:t>Commitment to Excellence</a:t>
            </a:r>
            <a:endParaRPr lang="en-US" sz="1400" b="1" dirty="0">
              <a:latin typeface="Berlin Sans FB Demi" panose="020E0802020502020306" pitchFamily="34" charset="0"/>
            </a:endParaRPr>
          </a:p>
        </p:txBody>
      </p:sp>
      <p:sp>
        <p:nvSpPr>
          <p:cNvPr id="49" name="TextBox 48">
            <a:extLst>
              <a:ext uri="{FF2B5EF4-FFF2-40B4-BE49-F238E27FC236}">
                <a16:creationId xmlns:a16="http://schemas.microsoft.com/office/drawing/2014/main" id="{9E0BCF4A-4CD1-0CED-8A16-6D3CD5FD9DFA}"/>
              </a:ext>
            </a:extLst>
          </p:cNvPr>
          <p:cNvSpPr txBox="1"/>
          <p:nvPr/>
        </p:nvSpPr>
        <p:spPr>
          <a:xfrm>
            <a:off x="738705" y="2672952"/>
            <a:ext cx="3288787" cy="1200329"/>
          </a:xfrm>
          <a:prstGeom prst="rect">
            <a:avLst/>
          </a:prstGeom>
          <a:noFill/>
        </p:spPr>
        <p:txBody>
          <a:bodyPr wrap="square">
            <a:spAutoFit/>
          </a:bodyPr>
          <a:lstStyle/>
          <a:p>
            <a:pPr algn="l"/>
            <a:r>
              <a:rPr lang="en-US" sz="1200" b="0" u="none" strike="noStrike" dirty="0">
                <a:solidFill>
                  <a:srgbClr val="000000"/>
                </a:solidFill>
                <a:effectLst/>
              </a:rPr>
              <a:t>Data analysis reveals training as the highest ROI investment.</a:t>
            </a:r>
          </a:p>
          <a:p>
            <a:pPr algn="l"/>
            <a:endParaRPr lang="en-US" sz="1200" b="0" u="none" strike="noStrike" dirty="0">
              <a:solidFill>
                <a:srgbClr val="000000"/>
              </a:solidFill>
              <a:effectLst/>
            </a:endParaRPr>
          </a:p>
          <a:p>
            <a:pPr algn="l"/>
            <a:r>
              <a:rPr lang="en-US" sz="1200" b="0" u="none" strike="noStrike" dirty="0">
                <a:solidFill>
                  <a:srgbClr val="000000"/>
                </a:solidFill>
                <a:effectLst/>
              </a:rPr>
              <a:t>This insight underscores the importance of prioritizing training initiatives for optimal returns.</a:t>
            </a:r>
          </a:p>
        </p:txBody>
      </p:sp>
      <p:sp>
        <p:nvSpPr>
          <p:cNvPr id="51" name="TextBox 50">
            <a:extLst>
              <a:ext uri="{FF2B5EF4-FFF2-40B4-BE49-F238E27FC236}">
                <a16:creationId xmlns:a16="http://schemas.microsoft.com/office/drawing/2014/main" id="{C2349851-C031-79B1-6E20-75A95618D106}"/>
              </a:ext>
            </a:extLst>
          </p:cNvPr>
          <p:cNvSpPr txBox="1"/>
          <p:nvPr/>
        </p:nvSpPr>
        <p:spPr>
          <a:xfrm>
            <a:off x="4712019" y="2615917"/>
            <a:ext cx="3150173" cy="1200329"/>
          </a:xfrm>
          <a:prstGeom prst="rect">
            <a:avLst/>
          </a:prstGeom>
          <a:noFill/>
        </p:spPr>
        <p:txBody>
          <a:bodyPr wrap="square">
            <a:spAutoFit/>
          </a:bodyPr>
          <a:lstStyle/>
          <a:p>
            <a:pPr algn="l"/>
            <a:r>
              <a:rPr lang="en-US" sz="1200" b="0" u="none" strike="noStrike" dirty="0">
                <a:solidFill>
                  <a:srgbClr val="000000"/>
                </a:solidFill>
                <a:effectLst/>
              </a:rPr>
              <a:t>A balanced approach combining technology upgrades, targeted hiring, and enhanced training is essential.</a:t>
            </a:r>
          </a:p>
          <a:p>
            <a:pPr algn="l"/>
            <a:endParaRPr lang="en-US" sz="1200" b="0" u="none" strike="noStrike" dirty="0">
              <a:solidFill>
                <a:srgbClr val="000000"/>
              </a:solidFill>
              <a:effectLst/>
            </a:endParaRPr>
          </a:p>
          <a:p>
            <a:pPr algn="l"/>
            <a:r>
              <a:rPr lang="en-US" sz="1200" b="0" u="none" strike="noStrike" dirty="0">
                <a:solidFill>
                  <a:srgbClr val="000000"/>
                </a:solidFill>
                <a:effectLst/>
              </a:rPr>
              <a:t>This strategy ensures comprehensive development across key operational areas.</a:t>
            </a:r>
          </a:p>
        </p:txBody>
      </p:sp>
      <p:sp>
        <p:nvSpPr>
          <p:cNvPr id="53" name="TextBox 52">
            <a:extLst>
              <a:ext uri="{FF2B5EF4-FFF2-40B4-BE49-F238E27FC236}">
                <a16:creationId xmlns:a16="http://schemas.microsoft.com/office/drawing/2014/main" id="{1DE44D06-9831-7501-4112-519C5FA375F6}"/>
              </a:ext>
            </a:extLst>
          </p:cNvPr>
          <p:cNvSpPr txBox="1"/>
          <p:nvPr/>
        </p:nvSpPr>
        <p:spPr>
          <a:xfrm>
            <a:off x="8678158" y="2615917"/>
            <a:ext cx="2896069" cy="1384995"/>
          </a:xfrm>
          <a:prstGeom prst="rect">
            <a:avLst/>
          </a:prstGeom>
          <a:noFill/>
        </p:spPr>
        <p:txBody>
          <a:bodyPr wrap="square">
            <a:spAutoFit/>
          </a:bodyPr>
          <a:lstStyle/>
          <a:p>
            <a:pPr algn="l"/>
            <a:r>
              <a:rPr lang="en-US" sz="1200" b="0" u="none" strike="noStrike" dirty="0">
                <a:solidFill>
                  <a:srgbClr val="000000"/>
                </a:solidFill>
                <a:effectLst/>
              </a:rPr>
              <a:t>Leveraging chat services and data analytics optimizes resource allocation and customer engagement.</a:t>
            </a:r>
          </a:p>
          <a:p>
            <a:pPr algn="l"/>
            <a:endParaRPr lang="en-US" sz="1200" b="0" u="none" strike="noStrike" dirty="0">
              <a:solidFill>
                <a:srgbClr val="000000"/>
              </a:solidFill>
              <a:effectLst/>
            </a:endParaRPr>
          </a:p>
          <a:p>
            <a:pPr algn="l"/>
            <a:r>
              <a:rPr lang="en-US" sz="1200" b="0" u="none" strike="noStrike" dirty="0">
                <a:solidFill>
                  <a:srgbClr val="000000"/>
                </a:solidFill>
                <a:effectLst/>
              </a:rPr>
              <a:t>These tools provide actionable insights for improving efficiency and customer satisfaction.</a:t>
            </a:r>
          </a:p>
        </p:txBody>
      </p:sp>
      <p:sp>
        <p:nvSpPr>
          <p:cNvPr id="55" name="TextBox 54">
            <a:extLst>
              <a:ext uri="{FF2B5EF4-FFF2-40B4-BE49-F238E27FC236}">
                <a16:creationId xmlns:a16="http://schemas.microsoft.com/office/drawing/2014/main" id="{8F2C907D-768F-7A53-DC8E-1FD4C82532CB}"/>
              </a:ext>
            </a:extLst>
          </p:cNvPr>
          <p:cNvSpPr txBox="1"/>
          <p:nvPr/>
        </p:nvSpPr>
        <p:spPr>
          <a:xfrm>
            <a:off x="2693845" y="5213688"/>
            <a:ext cx="3289225" cy="1015663"/>
          </a:xfrm>
          <a:prstGeom prst="rect">
            <a:avLst/>
          </a:prstGeom>
          <a:noFill/>
        </p:spPr>
        <p:txBody>
          <a:bodyPr wrap="square">
            <a:spAutoFit/>
          </a:bodyPr>
          <a:lstStyle/>
          <a:p>
            <a:pPr algn="l"/>
            <a:r>
              <a:rPr lang="en-US" sz="1200" b="0" u="none" strike="noStrike" dirty="0">
                <a:solidFill>
                  <a:srgbClr val="000000"/>
                </a:solidFill>
                <a:effectLst/>
              </a:rPr>
              <a:t>Initiate phased implementation starting with pilot training and technology upgrades.</a:t>
            </a:r>
          </a:p>
          <a:p>
            <a:pPr algn="l"/>
            <a:endParaRPr lang="en-US" sz="1200" b="0" u="none" strike="noStrike" dirty="0">
              <a:solidFill>
                <a:srgbClr val="000000"/>
              </a:solidFill>
              <a:effectLst/>
            </a:endParaRPr>
          </a:p>
          <a:p>
            <a:pPr algn="l"/>
            <a:r>
              <a:rPr lang="en-US" sz="1200" b="0" u="none" strike="noStrike" dirty="0">
                <a:solidFill>
                  <a:srgbClr val="000000"/>
                </a:solidFill>
                <a:effectLst/>
              </a:rPr>
              <a:t>This step-by-step approach facilitates smooth integration and minimizes disruptions.</a:t>
            </a:r>
          </a:p>
        </p:txBody>
      </p:sp>
      <p:sp>
        <p:nvSpPr>
          <p:cNvPr id="57" name="TextBox 56">
            <a:extLst>
              <a:ext uri="{FF2B5EF4-FFF2-40B4-BE49-F238E27FC236}">
                <a16:creationId xmlns:a16="http://schemas.microsoft.com/office/drawing/2014/main" id="{C485D38D-AE1C-0DD6-6CD8-4EA62AAE4E2C}"/>
              </a:ext>
            </a:extLst>
          </p:cNvPr>
          <p:cNvSpPr txBox="1"/>
          <p:nvPr/>
        </p:nvSpPr>
        <p:spPr>
          <a:xfrm>
            <a:off x="6850132" y="5178394"/>
            <a:ext cx="3253317" cy="1384995"/>
          </a:xfrm>
          <a:prstGeom prst="rect">
            <a:avLst/>
          </a:prstGeom>
          <a:noFill/>
        </p:spPr>
        <p:txBody>
          <a:bodyPr wrap="square">
            <a:spAutoFit/>
          </a:bodyPr>
          <a:lstStyle/>
          <a:p>
            <a:pPr algn="l"/>
            <a:r>
              <a:rPr lang="en-US" sz="1200" b="0" u="none" strike="noStrike" dirty="0">
                <a:solidFill>
                  <a:srgbClr val="000000"/>
                </a:solidFill>
                <a:effectLst/>
              </a:rPr>
              <a:t>Commitment to ongoing improvement will position </a:t>
            </a:r>
            <a:r>
              <a:rPr lang="en-US" sz="1200" b="0" u="none" strike="noStrike" dirty="0" err="1">
                <a:solidFill>
                  <a:srgbClr val="000000"/>
                </a:solidFill>
                <a:effectLst/>
              </a:rPr>
              <a:t>AstroSage’s</a:t>
            </a:r>
            <a:r>
              <a:rPr lang="en-US" sz="1200" b="0" u="none" strike="noStrike" dirty="0">
                <a:solidFill>
                  <a:srgbClr val="000000"/>
                </a:solidFill>
                <a:effectLst/>
              </a:rPr>
              <a:t> call center for operational excellence, superior customer satisfaction, and sustained profitability.</a:t>
            </a:r>
          </a:p>
          <a:p>
            <a:pPr algn="l"/>
            <a:endParaRPr lang="en-US" sz="1200" b="0" u="none" strike="noStrike" dirty="0">
              <a:solidFill>
                <a:srgbClr val="000000"/>
              </a:solidFill>
              <a:effectLst/>
            </a:endParaRPr>
          </a:p>
          <a:p>
            <a:pPr algn="l"/>
            <a:r>
              <a:rPr lang="en-US" sz="1200" b="0" u="none" strike="noStrike" dirty="0">
                <a:solidFill>
                  <a:srgbClr val="000000"/>
                </a:solidFill>
                <a:effectLst/>
              </a:rPr>
              <a:t>Continuous enhancement ensures long-term success and competitive advantage.</a:t>
            </a:r>
          </a:p>
        </p:txBody>
      </p:sp>
      <p:sp>
        <p:nvSpPr>
          <p:cNvPr id="58" name="Slide Number Placeholder 57">
            <a:extLst>
              <a:ext uri="{FF2B5EF4-FFF2-40B4-BE49-F238E27FC236}">
                <a16:creationId xmlns:a16="http://schemas.microsoft.com/office/drawing/2014/main" id="{B74BCF4E-C057-FA96-917E-341B7CF11EC7}"/>
              </a:ext>
            </a:extLst>
          </p:cNvPr>
          <p:cNvSpPr>
            <a:spLocks noGrp="1"/>
          </p:cNvSpPr>
          <p:nvPr>
            <p:ph type="sldNum" sz="quarter" idx="12"/>
          </p:nvPr>
        </p:nvSpPr>
        <p:spPr/>
        <p:txBody>
          <a:bodyPr/>
          <a:lstStyle/>
          <a:p>
            <a:fld id="{58CFB4F0-DDE6-4C5B-8202-202E0D87FA1C}" type="slidenum">
              <a:rPr lang="en-US" smtClean="0"/>
              <a:t>22</a:t>
            </a:fld>
            <a:endParaRPr lang="en-US"/>
          </a:p>
        </p:txBody>
      </p:sp>
    </p:spTree>
    <p:extLst>
      <p:ext uri="{BB962C8B-B14F-4D97-AF65-F5344CB8AC3E}">
        <p14:creationId xmlns:p14="http://schemas.microsoft.com/office/powerpoint/2010/main" val="1530316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and green background&#10;&#10;AI-generated content may be incorrect.">
            <a:extLst>
              <a:ext uri="{FF2B5EF4-FFF2-40B4-BE49-F238E27FC236}">
                <a16:creationId xmlns:a16="http://schemas.microsoft.com/office/drawing/2014/main" id="{09C51974-31E3-3B62-D876-D6460150E14E}"/>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7556501" y="-1"/>
            <a:ext cx="4635500" cy="6858001"/>
          </a:xfrm>
          <a:prstGeom prst="rect">
            <a:avLst/>
          </a:prstGeom>
        </p:spPr>
      </p:pic>
      <p:sp>
        <p:nvSpPr>
          <p:cNvPr id="2" name="Slide Number Placeholder 1">
            <a:extLst>
              <a:ext uri="{FF2B5EF4-FFF2-40B4-BE49-F238E27FC236}">
                <a16:creationId xmlns:a16="http://schemas.microsoft.com/office/drawing/2014/main" id="{2A974BF5-766F-45EA-2B2E-2A7EB174641E}"/>
              </a:ext>
            </a:extLst>
          </p:cNvPr>
          <p:cNvSpPr>
            <a:spLocks noGrp="1"/>
          </p:cNvSpPr>
          <p:nvPr>
            <p:ph type="sldNum" sz="quarter" idx="12"/>
          </p:nvPr>
        </p:nvSpPr>
        <p:spPr/>
        <p:txBody>
          <a:bodyPr/>
          <a:lstStyle/>
          <a:p>
            <a:fld id="{58CFB4F0-DDE6-4C5B-8202-202E0D87FA1C}" type="slidenum">
              <a:rPr lang="en-US" smtClean="0"/>
              <a:t>23</a:t>
            </a:fld>
            <a:endParaRPr lang="en-US"/>
          </a:p>
        </p:txBody>
      </p:sp>
      <p:sp>
        <p:nvSpPr>
          <p:cNvPr id="168" name="Freeform: Shape 167">
            <a:extLst>
              <a:ext uri="{FF2B5EF4-FFF2-40B4-BE49-F238E27FC236}">
                <a16:creationId xmlns:a16="http://schemas.microsoft.com/office/drawing/2014/main" id="{44C33E9A-E3A2-32EF-1ED5-55C303680AEA}"/>
              </a:ext>
            </a:extLst>
          </p:cNvPr>
          <p:cNvSpPr/>
          <p:nvPr/>
        </p:nvSpPr>
        <p:spPr>
          <a:xfrm>
            <a:off x="0" y="0"/>
            <a:ext cx="12192000" cy="6858000"/>
          </a:xfrm>
          <a:custGeom>
            <a:avLst/>
            <a:gdLst>
              <a:gd name="connsiteX0" fmla="*/ 0 w 6037942"/>
              <a:gd name="connsiteY0" fmla="*/ 0 h 6037942"/>
              <a:gd name="connsiteX1" fmla="*/ 6037942 w 6037942"/>
              <a:gd name="connsiteY1" fmla="*/ 0 h 6037942"/>
              <a:gd name="connsiteX2" fmla="*/ 6037942 w 6037942"/>
              <a:gd name="connsiteY2" fmla="*/ 6037942 h 6037942"/>
              <a:gd name="connsiteX3" fmla="*/ 0 w 6037942"/>
              <a:gd name="connsiteY3" fmla="*/ 6037942 h 6037942"/>
            </a:gdLst>
            <a:ahLst/>
            <a:cxnLst>
              <a:cxn ang="0">
                <a:pos x="connsiteX0" y="connsiteY0"/>
              </a:cxn>
              <a:cxn ang="0">
                <a:pos x="connsiteX1" y="connsiteY1"/>
              </a:cxn>
              <a:cxn ang="0">
                <a:pos x="connsiteX2" y="connsiteY2"/>
              </a:cxn>
              <a:cxn ang="0">
                <a:pos x="connsiteX3" y="connsiteY3"/>
              </a:cxn>
            </a:cxnLst>
            <a:rect l="l" t="t" r="r" b="b"/>
            <a:pathLst>
              <a:path w="6037942" h="6037942">
                <a:moveTo>
                  <a:pt x="0" y="0"/>
                </a:moveTo>
                <a:lnTo>
                  <a:pt x="6037942" y="0"/>
                </a:lnTo>
                <a:lnTo>
                  <a:pt x="6037942" y="6037942"/>
                </a:lnTo>
                <a:lnTo>
                  <a:pt x="0" y="6037942"/>
                </a:lnTo>
                <a:close/>
              </a:path>
            </a:pathLst>
          </a:custGeom>
          <a:gradFill>
            <a:gsLst>
              <a:gs pos="0">
                <a:srgbClr val="05BEFF">
                  <a:alpha val="30000"/>
                </a:srgbClr>
              </a:gs>
              <a:gs pos="100000">
                <a:srgbClr val="00B0F0">
                  <a:alpha val="50000"/>
                </a:srgbClr>
              </a:gs>
            </a:gsLst>
            <a:lin ang="5400000" scaled="1"/>
          </a:gradFill>
          <a:ln w="12059" cap="flat">
            <a:noFill/>
            <a:prstDash val="solid"/>
            <a:miter/>
          </a:ln>
        </p:spPr>
        <p:txBody>
          <a:bodyPr rtlCol="0" anchor="ctr"/>
          <a:lstStyle/>
          <a:p>
            <a:endParaRPr lang="en-US" sz="1350"/>
          </a:p>
        </p:txBody>
      </p:sp>
      <p:grpSp>
        <p:nvGrpSpPr>
          <p:cNvPr id="169" name="Graphic 3">
            <a:extLst>
              <a:ext uri="{FF2B5EF4-FFF2-40B4-BE49-F238E27FC236}">
                <a16:creationId xmlns:a16="http://schemas.microsoft.com/office/drawing/2014/main" id="{09CA7739-5A7A-31BB-137C-235E0A3299B3}"/>
              </a:ext>
            </a:extLst>
          </p:cNvPr>
          <p:cNvGrpSpPr/>
          <p:nvPr/>
        </p:nvGrpSpPr>
        <p:grpSpPr>
          <a:xfrm>
            <a:off x="2997634" y="1126969"/>
            <a:ext cx="5798799" cy="4865318"/>
            <a:chOff x="3694964" y="1586871"/>
            <a:chExt cx="4870674" cy="4119035"/>
          </a:xfrm>
          <a:solidFill>
            <a:schemeClr val="accent1"/>
          </a:solidFill>
        </p:grpSpPr>
        <p:sp>
          <p:nvSpPr>
            <p:cNvPr id="170" name="Freeform: Shape 169">
              <a:extLst>
                <a:ext uri="{FF2B5EF4-FFF2-40B4-BE49-F238E27FC236}">
                  <a16:creationId xmlns:a16="http://schemas.microsoft.com/office/drawing/2014/main" id="{93C22CD5-8C94-4F43-3EA7-5203DE0032EC}"/>
                </a:ext>
              </a:extLst>
            </p:cNvPr>
            <p:cNvSpPr/>
            <p:nvPr/>
          </p:nvSpPr>
          <p:spPr>
            <a:xfrm>
              <a:off x="3695244" y="1586871"/>
              <a:ext cx="4870394" cy="4119035"/>
            </a:xfrm>
            <a:custGeom>
              <a:avLst/>
              <a:gdLst>
                <a:gd name="connsiteX0" fmla="*/ 4791056 w 4870394"/>
                <a:gd name="connsiteY0" fmla="*/ 1874008 h 4119035"/>
                <a:gd name="connsiteX1" fmla="*/ 4787554 w 4870394"/>
                <a:gd name="connsiteY1" fmla="*/ 1870507 h 4119035"/>
                <a:gd name="connsiteX2" fmla="*/ 4784052 w 4870394"/>
                <a:gd name="connsiteY2" fmla="*/ 1866884 h 4119035"/>
                <a:gd name="connsiteX3" fmla="*/ 4780430 w 4870394"/>
                <a:gd name="connsiteY3" fmla="*/ 1863382 h 4119035"/>
                <a:gd name="connsiteX4" fmla="*/ 4776927 w 4870394"/>
                <a:gd name="connsiteY4" fmla="*/ 1859759 h 4119035"/>
                <a:gd name="connsiteX5" fmla="*/ 4773426 w 4870394"/>
                <a:gd name="connsiteY5" fmla="*/ 1856257 h 4119035"/>
                <a:gd name="connsiteX6" fmla="*/ 4769803 w 4870394"/>
                <a:gd name="connsiteY6" fmla="*/ 1852755 h 4119035"/>
                <a:gd name="connsiteX7" fmla="*/ 4766301 w 4870394"/>
                <a:gd name="connsiteY7" fmla="*/ 1849132 h 4119035"/>
                <a:gd name="connsiteX8" fmla="*/ 4762678 w 4870394"/>
                <a:gd name="connsiteY8" fmla="*/ 1845630 h 4119035"/>
                <a:gd name="connsiteX9" fmla="*/ 4759176 w 4870394"/>
                <a:gd name="connsiteY9" fmla="*/ 1842128 h 4119035"/>
                <a:gd name="connsiteX10" fmla="*/ 4755674 w 4870394"/>
                <a:gd name="connsiteY10" fmla="*/ 1838505 h 4119035"/>
                <a:gd name="connsiteX11" fmla="*/ 4752051 w 4870394"/>
                <a:gd name="connsiteY11" fmla="*/ 1835003 h 4119035"/>
                <a:gd name="connsiteX12" fmla="*/ 4748549 w 4870394"/>
                <a:gd name="connsiteY12" fmla="*/ 1831381 h 4119035"/>
                <a:gd name="connsiteX13" fmla="*/ 4745047 w 4870394"/>
                <a:gd name="connsiteY13" fmla="*/ 1827879 h 4119035"/>
                <a:gd name="connsiteX14" fmla="*/ 4741424 w 4870394"/>
                <a:gd name="connsiteY14" fmla="*/ 1824377 h 4119035"/>
                <a:gd name="connsiteX15" fmla="*/ 4737923 w 4870394"/>
                <a:gd name="connsiteY15" fmla="*/ 1820754 h 4119035"/>
                <a:gd name="connsiteX16" fmla="*/ 4734300 w 4870394"/>
                <a:gd name="connsiteY16" fmla="*/ 1817252 h 4119035"/>
                <a:gd name="connsiteX17" fmla="*/ 4730798 w 4870394"/>
                <a:gd name="connsiteY17" fmla="*/ 1813750 h 4119035"/>
                <a:gd name="connsiteX18" fmla="*/ 4727296 w 4870394"/>
                <a:gd name="connsiteY18" fmla="*/ 1810127 h 4119035"/>
                <a:gd name="connsiteX19" fmla="*/ 4723794 w 4870394"/>
                <a:gd name="connsiteY19" fmla="*/ 1806625 h 4119035"/>
                <a:gd name="connsiteX20" fmla="*/ 4720292 w 4870394"/>
                <a:gd name="connsiteY20" fmla="*/ 1803123 h 4119035"/>
                <a:gd name="connsiteX21" fmla="*/ 4716790 w 4870394"/>
                <a:gd name="connsiteY21" fmla="*/ 1799621 h 4119035"/>
                <a:gd name="connsiteX22" fmla="*/ 4713167 w 4870394"/>
                <a:gd name="connsiteY22" fmla="*/ 1796119 h 4119035"/>
                <a:gd name="connsiteX23" fmla="*/ 4709665 w 4870394"/>
                <a:gd name="connsiteY23" fmla="*/ 1792496 h 4119035"/>
                <a:gd name="connsiteX24" fmla="*/ 4706163 w 4870394"/>
                <a:gd name="connsiteY24" fmla="*/ 1788994 h 4119035"/>
                <a:gd name="connsiteX25" fmla="*/ 4702540 w 4870394"/>
                <a:gd name="connsiteY25" fmla="*/ 1785492 h 4119035"/>
                <a:gd name="connsiteX26" fmla="*/ 4699038 w 4870394"/>
                <a:gd name="connsiteY26" fmla="*/ 1781869 h 4119035"/>
                <a:gd name="connsiteX27" fmla="*/ 4695536 w 4870394"/>
                <a:gd name="connsiteY27" fmla="*/ 1778368 h 4119035"/>
                <a:gd name="connsiteX28" fmla="*/ 4691914 w 4870394"/>
                <a:gd name="connsiteY28" fmla="*/ 1774865 h 4119035"/>
                <a:gd name="connsiteX29" fmla="*/ 4688411 w 4870394"/>
                <a:gd name="connsiteY29" fmla="*/ 1771363 h 4119035"/>
                <a:gd name="connsiteX30" fmla="*/ 4684909 w 4870394"/>
                <a:gd name="connsiteY30" fmla="*/ 1767741 h 4119035"/>
                <a:gd name="connsiteX31" fmla="*/ 4681407 w 4870394"/>
                <a:gd name="connsiteY31" fmla="*/ 1764239 h 4119035"/>
                <a:gd name="connsiteX32" fmla="*/ 4677785 w 4870394"/>
                <a:gd name="connsiteY32" fmla="*/ 1760737 h 4119035"/>
                <a:gd name="connsiteX33" fmla="*/ 4674282 w 4870394"/>
                <a:gd name="connsiteY33" fmla="*/ 1757235 h 4119035"/>
                <a:gd name="connsiteX34" fmla="*/ 4670781 w 4870394"/>
                <a:gd name="connsiteY34" fmla="*/ 1753612 h 4119035"/>
                <a:gd name="connsiteX35" fmla="*/ 4667158 w 4870394"/>
                <a:gd name="connsiteY35" fmla="*/ 1750110 h 4119035"/>
                <a:gd name="connsiteX36" fmla="*/ 4663656 w 4870394"/>
                <a:gd name="connsiteY36" fmla="*/ 1746487 h 4119035"/>
                <a:gd name="connsiteX37" fmla="*/ 4660154 w 4870394"/>
                <a:gd name="connsiteY37" fmla="*/ 1742985 h 4119035"/>
                <a:gd name="connsiteX38" fmla="*/ 4656531 w 4870394"/>
                <a:gd name="connsiteY38" fmla="*/ 1739483 h 4119035"/>
                <a:gd name="connsiteX39" fmla="*/ 4653029 w 4870394"/>
                <a:gd name="connsiteY39" fmla="*/ 1735981 h 4119035"/>
                <a:gd name="connsiteX40" fmla="*/ 4649527 w 4870394"/>
                <a:gd name="connsiteY40" fmla="*/ 1732358 h 4119035"/>
                <a:gd name="connsiteX41" fmla="*/ 4646025 w 4870394"/>
                <a:gd name="connsiteY41" fmla="*/ 1728856 h 4119035"/>
                <a:gd name="connsiteX42" fmla="*/ 4642523 w 4870394"/>
                <a:gd name="connsiteY42" fmla="*/ 1725354 h 4119035"/>
                <a:gd name="connsiteX43" fmla="*/ 4638900 w 4870394"/>
                <a:gd name="connsiteY43" fmla="*/ 1721852 h 4119035"/>
                <a:gd name="connsiteX44" fmla="*/ 4635398 w 4870394"/>
                <a:gd name="connsiteY44" fmla="*/ 1718350 h 4119035"/>
                <a:gd name="connsiteX45" fmla="*/ 4631896 w 4870394"/>
                <a:gd name="connsiteY45" fmla="*/ 1714728 h 4119035"/>
                <a:gd name="connsiteX46" fmla="*/ 4628394 w 4870394"/>
                <a:gd name="connsiteY46" fmla="*/ 1711226 h 4119035"/>
                <a:gd name="connsiteX47" fmla="*/ 4624772 w 4870394"/>
                <a:gd name="connsiteY47" fmla="*/ 1707724 h 4119035"/>
                <a:gd name="connsiteX48" fmla="*/ 4621270 w 4870394"/>
                <a:gd name="connsiteY48" fmla="*/ 1704101 h 4119035"/>
                <a:gd name="connsiteX49" fmla="*/ 4617647 w 4870394"/>
                <a:gd name="connsiteY49" fmla="*/ 1700599 h 4119035"/>
                <a:gd name="connsiteX50" fmla="*/ 4592650 w 4870394"/>
                <a:gd name="connsiteY50" fmla="*/ 1685745 h 4119035"/>
                <a:gd name="connsiteX51" fmla="*/ 4870395 w 4870394"/>
                <a:gd name="connsiteY51" fmla="*/ 1406913 h 4119035"/>
                <a:gd name="connsiteX52" fmla="*/ 4747825 w 4870394"/>
                <a:gd name="connsiteY52" fmla="*/ 1018915 h 4119035"/>
                <a:gd name="connsiteX53" fmla="*/ 4715824 w 4870394"/>
                <a:gd name="connsiteY53" fmla="*/ 955034 h 4119035"/>
                <a:gd name="connsiteX54" fmla="*/ 4705318 w 4870394"/>
                <a:gd name="connsiteY54" fmla="*/ 944407 h 4119035"/>
                <a:gd name="connsiteX55" fmla="*/ 4701815 w 4870394"/>
                <a:gd name="connsiteY55" fmla="*/ 940905 h 4119035"/>
                <a:gd name="connsiteX56" fmla="*/ 4698193 w 4870394"/>
                <a:gd name="connsiteY56" fmla="*/ 937403 h 4119035"/>
                <a:gd name="connsiteX57" fmla="*/ 4694691 w 4870394"/>
                <a:gd name="connsiteY57" fmla="*/ 933901 h 4119035"/>
                <a:gd name="connsiteX58" fmla="*/ 4684185 w 4870394"/>
                <a:gd name="connsiteY58" fmla="*/ 923274 h 4119035"/>
                <a:gd name="connsiteX59" fmla="*/ 4680683 w 4870394"/>
                <a:gd name="connsiteY59" fmla="*/ 919772 h 4119035"/>
                <a:gd name="connsiteX60" fmla="*/ 4677060 w 4870394"/>
                <a:gd name="connsiteY60" fmla="*/ 916270 h 4119035"/>
                <a:gd name="connsiteX61" fmla="*/ 4673558 w 4870394"/>
                <a:gd name="connsiteY61" fmla="*/ 912768 h 4119035"/>
                <a:gd name="connsiteX62" fmla="*/ 4670056 w 4870394"/>
                <a:gd name="connsiteY62" fmla="*/ 909266 h 4119035"/>
                <a:gd name="connsiteX63" fmla="*/ 4659550 w 4870394"/>
                <a:gd name="connsiteY63" fmla="*/ 898639 h 4119035"/>
                <a:gd name="connsiteX64" fmla="*/ 4656048 w 4870394"/>
                <a:gd name="connsiteY64" fmla="*/ 895137 h 4119035"/>
                <a:gd name="connsiteX65" fmla="*/ 4652425 w 4870394"/>
                <a:gd name="connsiteY65" fmla="*/ 891635 h 4119035"/>
                <a:gd name="connsiteX66" fmla="*/ 4648923 w 4870394"/>
                <a:gd name="connsiteY66" fmla="*/ 888133 h 4119035"/>
                <a:gd name="connsiteX67" fmla="*/ 4634915 w 4870394"/>
                <a:gd name="connsiteY67" fmla="*/ 874005 h 4119035"/>
                <a:gd name="connsiteX68" fmla="*/ 4631413 w 4870394"/>
                <a:gd name="connsiteY68" fmla="*/ 870502 h 4119035"/>
                <a:gd name="connsiteX69" fmla="*/ 4627791 w 4870394"/>
                <a:gd name="connsiteY69" fmla="*/ 867000 h 4119035"/>
                <a:gd name="connsiteX70" fmla="*/ 4624288 w 4870394"/>
                <a:gd name="connsiteY70" fmla="*/ 863499 h 4119035"/>
                <a:gd name="connsiteX71" fmla="*/ 4610280 w 4870394"/>
                <a:gd name="connsiteY71" fmla="*/ 849370 h 4119035"/>
                <a:gd name="connsiteX72" fmla="*/ 4606658 w 4870394"/>
                <a:gd name="connsiteY72" fmla="*/ 845868 h 4119035"/>
                <a:gd name="connsiteX73" fmla="*/ 4603156 w 4870394"/>
                <a:gd name="connsiteY73" fmla="*/ 842366 h 4119035"/>
                <a:gd name="connsiteX74" fmla="*/ 4589148 w 4870394"/>
                <a:gd name="connsiteY74" fmla="*/ 828237 h 4119035"/>
                <a:gd name="connsiteX75" fmla="*/ 4585646 w 4870394"/>
                <a:gd name="connsiteY75" fmla="*/ 824735 h 4119035"/>
                <a:gd name="connsiteX76" fmla="*/ 4582023 w 4870394"/>
                <a:gd name="connsiteY76" fmla="*/ 821233 h 4119035"/>
                <a:gd name="connsiteX77" fmla="*/ 4578521 w 4870394"/>
                <a:gd name="connsiteY77" fmla="*/ 817731 h 4119035"/>
                <a:gd name="connsiteX78" fmla="*/ 4575019 w 4870394"/>
                <a:gd name="connsiteY78" fmla="*/ 814229 h 4119035"/>
                <a:gd name="connsiteX79" fmla="*/ 4564513 w 4870394"/>
                <a:gd name="connsiteY79" fmla="*/ 803602 h 4119035"/>
                <a:gd name="connsiteX80" fmla="*/ 4561011 w 4870394"/>
                <a:gd name="connsiteY80" fmla="*/ 800100 h 4119035"/>
                <a:gd name="connsiteX81" fmla="*/ 4557388 w 4870394"/>
                <a:gd name="connsiteY81" fmla="*/ 796598 h 4119035"/>
                <a:gd name="connsiteX82" fmla="*/ 4553886 w 4870394"/>
                <a:gd name="connsiteY82" fmla="*/ 793096 h 4119035"/>
                <a:gd name="connsiteX83" fmla="*/ 4550384 w 4870394"/>
                <a:gd name="connsiteY83" fmla="*/ 789594 h 4119035"/>
                <a:gd name="connsiteX84" fmla="*/ 4539878 w 4870394"/>
                <a:gd name="connsiteY84" fmla="*/ 778967 h 4119035"/>
                <a:gd name="connsiteX85" fmla="*/ 4536376 w 4870394"/>
                <a:gd name="connsiteY85" fmla="*/ 775465 h 4119035"/>
                <a:gd name="connsiteX86" fmla="*/ 4532753 w 4870394"/>
                <a:gd name="connsiteY86" fmla="*/ 771963 h 4119035"/>
                <a:gd name="connsiteX87" fmla="*/ 4529251 w 4870394"/>
                <a:gd name="connsiteY87" fmla="*/ 768461 h 4119035"/>
                <a:gd name="connsiteX88" fmla="*/ 4518745 w 4870394"/>
                <a:gd name="connsiteY88" fmla="*/ 757835 h 4119035"/>
                <a:gd name="connsiteX89" fmla="*/ 4515243 w 4870394"/>
                <a:gd name="connsiteY89" fmla="*/ 754332 h 4119035"/>
                <a:gd name="connsiteX90" fmla="*/ 4511620 w 4870394"/>
                <a:gd name="connsiteY90" fmla="*/ 750831 h 4119035"/>
                <a:gd name="connsiteX91" fmla="*/ 4508119 w 4870394"/>
                <a:gd name="connsiteY91" fmla="*/ 747328 h 4119035"/>
                <a:gd name="connsiteX92" fmla="*/ 4504616 w 4870394"/>
                <a:gd name="connsiteY92" fmla="*/ 743827 h 4119035"/>
                <a:gd name="connsiteX93" fmla="*/ 4494110 w 4870394"/>
                <a:gd name="connsiteY93" fmla="*/ 733200 h 4119035"/>
                <a:gd name="connsiteX94" fmla="*/ 4490608 w 4870394"/>
                <a:gd name="connsiteY94" fmla="*/ 729698 h 4119035"/>
                <a:gd name="connsiteX95" fmla="*/ 4486986 w 4870394"/>
                <a:gd name="connsiteY95" fmla="*/ 726196 h 4119035"/>
                <a:gd name="connsiteX96" fmla="*/ 4483484 w 4870394"/>
                <a:gd name="connsiteY96" fmla="*/ 722694 h 4119035"/>
                <a:gd name="connsiteX97" fmla="*/ 4479982 w 4870394"/>
                <a:gd name="connsiteY97" fmla="*/ 719192 h 4119035"/>
                <a:gd name="connsiteX98" fmla="*/ 4469476 w 4870394"/>
                <a:gd name="connsiteY98" fmla="*/ 708565 h 4119035"/>
                <a:gd name="connsiteX99" fmla="*/ 4465973 w 4870394"/>
                <a:gd name="connsiteY99" fmla="*/ 705063 h 4119035"/>
                <a:gd name="connsiteX100" fmla="*/ 4462351 w 4870394"/>
                <a:gd name="connsiteY100" fmla="*/ 701561 h 4119035"/>
                <a:gd name="connsiteX101" fmla="*/ 4458849 w 4870394"/>
                <a:gd name="connsiteY101" fmla="*/ 698059 h 4119035"/>
                <a:gd name="connsiteX102" fmla="*/ 4448343 w 4870394"/>
                <a:gd name="connsiteY102" fmla="*/ 687432 h 4119035"/>
                <a:gd name="connsiteX103" fmla="*/ 4444841 w 4870394"/>
                <a:gd name="connsiteY103" fmla="*/ 683930 h 4119035"/>
                <a:gd name="connsiteX104" fmla="*/ 4441218 w 4870394"/>
                <a:gd name="connsiteY104" fmla="*/ 680428 h 4119035"/>
                <a:gd name="connsiteX105" fmla="*/ 4437716 w 4870394"/>
                <a:gd name="connsiteY105" fmla="*/ 676926 h 4119035"/>
                <a:gd name="connsiteX106" fmla="*/ 4434214 w 4870394"/>
                <a:gd name="connsiteY106" fmla="*/ 673424 h 4119035"/>
                <a:gd name="connsiteX107" fmla="*/ 4423708 w 4870394"/>
                <a:gd name="connsiteY107" fmla="*/ 662797 h 4119035"/>
                <a:gd name="connsiteX108" fmla="*/ 4420206 w 4870394"/>
                <a:gd name="connsiteY108" fmla="*/ 659295 h 4119035"/>
                <a:gd name="connsiteX109" fmla="*/ 4416583 w 4870394"/>
                <a:gd name="connsiteY109" fmla="*/ 655793 h 4119035"/>
                <a:gd name="connsiteX110" fmla="*/ 4413081 w 4870394"/>
                <a:gd name="connsiteY110" fmla="*/ 652291 h 4119035"/>
                <a:gd name="connsiteX111" fmla="*/ 4409579 w 4870394"/>
                <a:gd name="connsiteY111" fmla="*/ 648789 h 4119035"/>
                <a:gd name="connsiteX112" fmla="*/ 4399073 w 4870394"/>
                <a:gd name="connsiteY112" fmla="*/ 638163 h 4119035"/>
                <a:gd name="connsiteX113" fmla="*/ 4395571 w 4870394"/>
                <a:gd name="connsiteY113" fmla="*/ 634660 h 4119035"/>
                <a:gd name="connsiteX114" fmla="*/ 4391949 w 4870394"/>
                <a:gd name="connsiteY114" fmla="*/ 631158 h 4119035"/>
                <a:gd name="connsiteX115" fmla="*/ 4374438 w 4870394"/>
                <a:gd name="connsiteY115" fmla="*/ 613528 h 4119035"/>
                <a:gd name="connsiteX116" fmla="*/ 4370816 w 4870394"/>
                <a:gd name="connsiteY116" fmla="*/ 610026 h 4119035"/>
                <a:gd name="connsiteX117" fmla="*/ 4367314 w 4870394"/>
                <a:gd name="connsiteY117" fmla="*/ 606524 h 4119035"/>
                <a:gd name="connsiteX118" fmla="*/ 4363812 w 4870394"/>
                <a:gd name="connsiteY118" fmla="*/ 603022 h 4119035"/>
                <a:gd name="connsiteX119" fmla="*/ 4225060 w 4870394"/>
                <a:gd name="connsiteY119" fmla="*/ 562930 h 4119035"/>
                <a:gd name="connsiteX120" fmla="*/ 4191247 w 4870394"/>
                <a:gd name="connsiteY120" fmla="*/ 568485 h 4119035"/>
                <a:gd name="connsiteX121" fmla="*/ 4188711 w 4870394"/>
                <a:gd name="connsiteY121" fmla="*/ 547593 h 4119035"/>
                <a:gd name="connsiteX122" fmla="*/ 4158642 w 4870394"/>
                <a:gd name="connsiteY122" fmla="*/ 422729 h 4119035"/>
                <a:gd name="connsiteX123" fmla="*/ 4131954 w 4870394"/>
                <a:gd name="connsiteY123" fmla="*/ 385173 h 4119035"/>
                <a:gd name="connsiteX124" fmla="*/ 4128332 w 4870394"/>
                <a:gd name="connsiteY124" fmla="*/ 381671 h 4119035"/>
                <a:gd name="connsiteX125" fmla="*/ 4117826 w 4870394"/>
                <a:gd name="connsiteY125" fmla="*/ 371044 h 4119035"/>
                <a:gd name="connsiteX126" fmla="*/ 4114324 w 4870394"/>
                <a:gd name="connsiteY126" fmla="*/ 367542 h 4119035"/>
                <a:gd name="connsiteX127" fmla="*/ 4110822 w 4870394"/>
                <a:gd name="connsiteY127" fmla="*/ 364040 h 4119035"/>
                <a:gd name="connsiteX128" fmla="*/ 4107199 w 4870394"/>
                <a:gd name="connsiteY128" fmla="*/ 360538 h 4119035"/>
                <a:gd name="connsiteX129" fmla="*/ 4093191 w 4870394"/>
                <a:gd name="connsiteY129" fmla="*/ 346409 h 4119035"/>
                <a:gd name="connsiteX130" fmla="*/ 4089689 w 4870394"/>
                <a:gd name="connsiteY130" fmla="*/ 342907 h 4119035"/>
                <a:gd name="connsiteX131" fmla="*/ 4086187 w 4870394"/>
                <a:gd name="connsiteY131" fmla="*/ 339405 h 4119035"/>
                <a:gd name="connsiteX132" fmla="*/ 4082564 w 4870394"/>
                <a:gd name="connsiteY132" fmla="*/ 335903 h 4119035"/>
                <a:gd name="connsiteX133" fmla="*/ 4072058 w 4870394"/>
                <a:gd name="connsiteY133" fmla="*/ 325397 h 4119035"/>
                <a:gd name="connsiteX134" fmla="*/ 4068556 w 4870394"/>
                <a:gd name="connsiteY134" fmla="*/ 321774 h 4119035"/>
                <a:gd name="connsiteX135" fmla="*/ 4065054 w 4870394"/>
                <a:gd name="connsiteY135" fmla="*/ 318272 h 4119035"/>
                <a:gd name="connsiteX136" fmla="*/ 4061552 w 4870394"/>
                <a:gd name="connsiteY136" fmla="*/ 314770 h 4119035"/>
                <a:gd name="connsiteX137" fmla="*/ 4057929 w 4870394"/>
                <a:gd name="connsiteY137" fmla="*/ 311268 h 4119035"/>
                <a:gd name="connsiteX138" fmla="*/ 4047423 w 4870394"/>
                <a:gd name="connsiteY138" fmla="*/ 300641 h 4119035"/>
                <a:gd name="connsiteX139" fmla="*/ 4043921 w 4870394"/>
                <a:gd name="connsiteY139" fmla="*/ 297139 h 4119035"/>
                <a:gd name="connsiteX140" fmla="*/ 4040419 w 4870394"/>
                <a:gd name="connsiteY140" fmla="*/ 293637 h 4119035"/>
                <a:gd name="connsiteX141" fmla="*/ 4036797 w 4870394"/>
                <a:gd name="connsiteY141" fmla="*/ 290136 h 4119035"/>
                <a:gd name="connsiteX142" fmla="*/ 4022789 w 4870394"/>
                <a:gd name="connsiteY142" fmla="*/ 276007 h 4119035"/>
                <a:gd name="connsiteX143" fmla="*/ 4019287 w 4870394"/>
                <a:gd name="connsiteY143" fmla="*/ 272505 h 4119035"/>
                <a:gd name="connsiteX144" fmla="*/ 4015784 w 4870394"/>
                <a:gd name="connsiteY144" fmla="*/ 269003 h 4119035"/>
                <a:gd name="connsiteX145" fmla="*/ 4012162 w 4870394"/>
                <a:gd name="connsiteY145" fmla="*/ 265501 h 4119035"/>
                <a:gd name="connsiteX146" fmla="*/ 4001656 w 4870394"/>
                <a:gd name="connsiteY146" fmla="*/ 254995 h 4119035"/>
                <a:gd name="connsiteX147" fmla="*/ 3998154 w 4870394"/>
                <a:gd name="connsiteY147" fmla="*/ 251372 h 4119035"/>
                <a:gd name="connsiteX148" fmla="*/ 3994652 w 4870394"/>
                <a:gd name="connsiteY148" fmla="*/ 247870 h 4119035"/>
                <a:gd name="connsiteX149" fmla="*/ 3991150 w 4870394"/>
                <a:gd name="connsiteY149" fmla="*/ 244368 h 4119035"/>
                <a:gd name="connsiteX150" fmla="*/ 3987527 w 4870394"/>
                <a:gd name="connsiteY150" fmla="*/ 240866 h 4119035"/>
                <a:gd name="connsiteX151" fmla="*/ 3977021 w 4870394"/>
                <a:gd name="connsiteY151" fmla="*/ 230239 h 4119035"/>
                <a:gd name="connsiteX152" fmla="*/ 3973519 w 4870394"/>
                <a:gd name="connsiteY152" fmla="*/ 226737 h 4119035"/>
                <a:gd name="connsiteX153" fmla="*/ 3970017 w 4870394"/>
                <a:gd name="connsiteY153" fmla="*/ 223235 h 4119035"/>
                <a:gd name="connsiteX154" fmla="*/ 3966515 w 4870394"/>
                <a:gd name="connsiteY154" fmla="*/ 219733 h 4119035"/>
                <a:gd name="connsiteX155" fmla="*/ 3962892 w 4870394"/>
                <a:gd name="connsiteY155" fmla="*/ 216231 h 4119035"/>
                <a:gd name="connsiteX156" fmla="*/ 3952386 w 4870394"/>
                <a:gd name="connsiteY156" fmla="*/ 205604 h 4119035"/>
                <a:gd name="connsiteX157" fmla="*/ 3948884 w 4870394"/>
                <a:gd name="connsiteY157" fmla="*/ 202102 h 4119035"/>
                <a:gd name="connsiteX158" fmla="*/ 3945382 w 4870394"/>
                <a:gd name="connsiteY158" fmla="*/ 198600 h 4119035"/>
                <a:gd name="connsiteX159" fmla="*/ 3941759 w 4870394"/>
                <a:gd name="connsiteY159" fmla="*/ 195098 h 4119035"/>
                <a:gd name="connsiteX160" fmla="*/ 3927751 w 4870394"/>
                <a:gd name="connsiteY160" fmla="*/ 180970 h 4119035"/>
                <a:gd name="connsiteX161" fmla="*/ 3924249 w 4870394"/>
                <a:gd name="connsiteY161" fmla="*/ 177468 h 4119035"/>
                <a:gd name="connsiteX162" fmla="*/ 3920747 w 4870394"/>
                <a:gd name="connsiteY162" fmla="*/ 173965 h 4119035"/>
                <a:gd name="connsiteX163" fmla="*/ 3917125 w 4870394"/>
                <a:gd name="connsiteY163" fmla="*/ 170463 h 4119035"/>
                <a:gd name="connsiteX164" fmla="*/ 3906739 w 4870394"/>
                <a:gd name="connsiteY164" fmla="*/ 159957 h 4119035"/>
                <a:gd name="connsiteX165" fmla="*/ 3903237 w 4870394"/>
                <a:gd name="connsiteY165" fmla="*/ 156455 h 4119035"/>
                <a:gd name="connsiteX166" fmla="*/ 3899735 w 4870394"/>
                <a:gd name="connsiteY166" fmla="*/ 152953 h 4119035"/>
                <a:gd name="connsiteX167" fmla="*/ 3896233 w 4870394"/>
                <a:gd name="connsiteY167" fmla="*/ 149451 h 4119035"/>
                <a:gd name="connsiteX168" fmla="*/ 3892611 w 4870394"/>
                <a:gd name="connsiteY168" fmla="*/ 145949 h 4119035"/>
                <a:gd name="connsiteX169" fmla="*/ 3882105 w 4870394"/>
                <a:gd name="connsiteY169" fmla="*/ 135323 h 4119035"/>
                <a:gd name="connsiteX170" fmla="*/ 3878603 w 4870394"/>
                <a:gd name="connsiteY170" fmla="*/ 131821 h 4119035"/>
                <a:gd name="connsiteX171" fmla="*/ 3875100 w 4870394"/>
                <a:gd name="connsiteY171" fmla="*/ 128319 h 4119035"/>
                <a:gd name="connsiteX172" fmla="*/ 3871598 w 4870394"/>
                <a:gd name="connsiteY172" fmla="*/ 124817 h 4119035"/>
                <a:gd name="connsiteX173" fmla="*/ 3867976 w 4870394"/>
                <a:gd name="connsiteY173" fmla="*/ 121315 h 4119035"/>
                <a:gd name="connsiteX174" fmla="*/ 3857470 w 4870394"/>
                <a:gd name="connsiteY174" fmla="*/ 110688 h 4119035"/>
                <a:gd name="connsiteX175" fmla="*/ 3853968 w 4870394"/>
                <a:gd name="connsiteY175" fmla="*/ 107186 h 4119035"/>
                <a:gd name="connsiteX176" fmla="*/ 3850466 w 4870394"/>
                <a:gd name="connsiteY176" fmla="*/ 103684 h 4119035"/>
                <a:gd name="connsiteX177" fmla="*/ 3846843 w 4870394"/>
                <a:gd name="connsiteY177" fmla="*/ 100182 h 4119035"/>
                <a:gd name="connsiteX178" fmla="*/ 3836337 w 4870394"/>
                <a:gd name="connsiteY178" fmla="*/ 89555 h 4119035"/>
                <a:gd name="connsiteX179" fmla="*/ 3832835 w 4870394"/>
                <a:gd name="connsiteY179" fmla="*/ 86053 h 4119035"/>
                <a:gd name="connsiteX180" fmla="*/ 3829333 w 4870394"/>
                <a:gd name="connsiteY180" fmla="*/ 82551 h 4119035"/>
                <a:gd name="connsiteX181" fmla="*/ 3825710 w 4870394"/>
                <a:gd name="connsiteY181" fmla="*/ 79049 h 4119035"/>
                <a:gd name="connsiteX182" fmla="*/ 3822087 w 4870394"/>
                <a:gd name="connsiteY182" fmla="*/ 75547 h 4119035"/>
                <a:gd name="connsiteX183" fmla="*/ 3811581 w 4870394"/>
                <a:gd name="connsiteY183" fmla="*/ 64920 h 4119035"/>
                <a:gd name="connsiteX184" fmla="*/ 3808079 w 4870394"/>
                <a:gd name="connsiteY184" fmla="*/ 61418 h 4119035"/>
                <a:gd name="connsiteX185" fmla="*/ 3804577 w 4870394"/>
                <a:gd name="connsiteY185" fmla="*/ 57916 h 4119035"/>
                <a:gd name="connsiteX186" fmla="*/ 3800955 w 4870394"/>
                <a:gd name="connsiteY186" fmla="*/ 54414 h 4119035"/>
                <a:gd name="connsiteX187" fmla="*/ 3786947 w 4870394"/>
                <a:gd name="connsiteY187" fmla="*/ 40285 h 4119035"/>
                <a:gd name="connsiteX188" fmla="*/ 3783445 w 4870394"/>
                <a:gd name="connsiteY188" fmla="*/ 36783 h 4119035"/>
                <a:gd name="connsiteX189" fmla="*/ 3779942 w 4870394"/>
                <a:gd name="connsiteY189" fmla="*/ 33281 h 4119035"/>
                <a:gd name="connsiteX190" fmla="*/ 3687803 w 4870394"/>
                <a:gd name="connsiteY190" fmla="*/ 73 h 4119035"/>
                <a:gd name="connsiteX191" fmla="*/ 3538304 w 4870394"/>
                <a:gd name="connsiteY191" fmla="*/ 71683 h 4119035"/>
                <a:gd name="connsiteX192" fmla="*/ 3541685 w 4870394"/>
                <a:gd name="connsiteY192" fmla="*/ 117450 h 4119035"/>
                <a:gd name="connsiteX193" fmla="*/ 3545187 w 4870394"/>
                <a:gd name="connsiteY193" fmla="*/ 120952 h 4119035"/>
                <a:gd name="connsiteX194" fmla="*/ 3548810 w 4870394"/>
                <a:gd name="connsiteY194" fmla="*/ 124454 h 4119035"/>
                <a:gd name="connsiteX195" fmla="*/ 3552312 w 4870394"/>
                <a:gd name="connsiteY195" fmla="*/ 127956 h 4119035"/>
                <a:gd name="connsiteX196" fmla="*/ 3555814 w 4870394"/>
                <a:gd name="connsiteY196" fmla="*/ 131579 h 4119035"/>
                <a:gd name="connsiteX197" fmla="*/ 3559316 w 4870394"/>
                <a:gd name="connsiteY197" fmla="*/ 135081 h 4119035"/>
                <a:gd name="connsiteX198" fmla="*/ 3562939 w 4870394"/>
                <a:gd name="connsiteY198" fmla="*/ 138583 h 4119035"/>
                <a:gd name="connsiteX199" fmla="*/ 3566441 w 4870394"/>
                <a:gd name="connsiteY199" fmla="*/ 142085 h 4119035"/>
                <a:gd name="connsiteX200" fmla="*/ 3569943 w 4870394"/>
                <a:gd name="connsiteY200" fmla="*/ 145708 h 4119035"/>
                <a:gd name="connsiteX201" fmla="*/ 3580449 w 4870394"/>
                <a:gd name="connsiteY201" fmla="*/ 156214 h 4119035"/>
                <a:gd name="connsiteX202" fmla="*/ 3582019 w 4870394"/>
                <a:gd name="connsiteY202" fmla="*/ 159957 h 4119035"/>
                <a:gd name="connsiteX203" fmla="*/ 3606171 w 4870394"/>
                <a:gd name="connsiteY203" fmla="*/ 276490 h 4119035"/>
                <a:gd name="connsiteX204" fmla="*/ 3619575 w 4870394"/>
                <a:gd name="connsiteY204" fmla="*/ 634540 h 4119035"/>
                <a:gd name="connsiteX205" fmla="*/ 3616073 w 4870394"/>
                <a:gd name="connsiteY205" fmla="*/ 849249 h 4119035"/>
                <a:gd name="connsiteX206" fmla="*/ 3614020 w 4870394"/>
                <a:gd name="connsiteY206" fmla="*/ 847317 h 4119035"/>
                <a:gd name="connsiteX207" fmla="*/ 3610518 w 4870394"/>
                <a:gd name="connsiteY207" fmla="*/ 843815 h 4119035"/>
                <a:gd name="connsiteX208" fmla="*/ 3607016 w 4870394"/>
                <a:gd name="connsiteY208" fmla="*/ 840313 h 4119035"/>
                <a:gd name="connsiteX209" fmla="*/ 3603514 w 4870394"/>
                <a:gd name="connsiteY209" fmla="*/ 836811 h 4119035"/>
                <a:gd name="connsiteX210" fmla="*/ 3599891 w 4870394"/>
                <a:gd name="connsiteY210" fmla="*/ 833309 h 4119035"/>
                <a:gd name="connsiteX211" fmla="*/ 3596389 w 4870394"/>
                <a:gd name="connsiteY211" fmla="*/ 829686 h 4119035"/>
                <a:gd name="connsiteX212" fmla="*/ 3592887 w 4870394"/>
                <a:gd name="connsiteY212" fmla="*/ 826184 h 4119035"/>
                <a:gd name="connsiteX213" fmla="*/ 3589385 w 4870394"/>
                <a:gd name="connsiteY213" fmla="*/ 822682 h 4119035"/>
                <a:gd name="connsiteX214" fmla="*/ 3585883 w 4870394"/>
                <a:gd name="connsiteY214" fmla="*/ 819180 h 4119035"/>
                <a:gd name="connsiteX215" fmla="*/ 3582381 w 4870394"/>
                <a:gd name="connsiteY215" fmla="*/ 815678 h 4119035"/>
                <a:gd name="connsiteX216" fmla="*/ 3578879 w 4870394"/>
                <a:gd name="connsiteY216" fmla="*/ 812176 h 4119035"/>
                <a:gd name="connsiteX217" fmla="*/ 3575256 w 4870394"/>
                <a:gd name="connsiteY217" fmla="*/ 808674 h 4119035"/>
                <a:gd name="connsiteX218" fmla="*/ 3571754 w 4870394"/>
                <a:gd name="connsiteY218" fmla="*/ 805051 h 4119035"/>
                <a:gd name="connsiteX219" fmla="*/ 3568252 w 4870394"/>
                <a:gd name="connsiteY219" fmla="*/ 801549 h 4119035"/>
                <a:gd name="connsiteX220" fmla="*/ 3564750 w 4870394"/>
                <a:gd name="connsiteY220" fmla="*/ 798047 h 4119035"/>
                <a:gd name="connsiteX221" fmla="*/ 3561248 w 4870394"/>
                <a:gd name="connsiteY221" fmla="*/ 794545 h 4119035"/>
                <a:gd name="connsiteX222" fmla="*/ 3557746 w 4870394"/>
                <a:gd name="connsiteY222" fmla="*/ 791043 h 4119035"/>
                <a:gd name="connsiteX223" fmla="*/ 3554124 w 4870394"/>
                <a:gd name="connsiteY223" fmla="*/ 787541 h 4119035"/>
                <a:gd name="connsiteX224" fmla="*/ 3550621 w 4870394"/>
                <a:gd name="connsiteY224" fmla="*/ 784039 h 4119035"/>
                <a:gd name="connsiteX225" fmla="*/ 3547119 w 4870394"/>
                <a:gd name="connsiteY225" fmla="*/ 780416 h 4119035"/>
                <a:gd name="connsiteX226" fmla="*/ 3543618 w 4870394"/>
                <a:gd name="connsiteY226" fmla="*/ 776914 h 4119035"/>
                <a:gd name="connsiteX227" fmla="*/ 3540116 w 4870394"/>
                <a:gd name="connsiteY227" fmla="*/ 773412 h 4119035"/>
                <a:gd name="connsiteX228" fmla="*/ 3536613 w 4870394"/>
                <a:gd name="connsiteY228" fmla="*/ 769910 h 4119035"/>
                <a:gd name="connsiteX229" fmla="*/ 3533111 w 4870394"/>
                <a:gd name="connsiteY229" fmla="*/ 766408 h 4119035"/>
                <a:gd name="connsiteX230" fmla="*/ 3529489 w 4870394"/>
                <a:gd name="connsiteY230" fmla="*/ 762906 h 4119035"/>
                <a:gd name="connsiteX231" fmla="*/ 3525987 w 4870394"/>
                <a:gd name="connsiteY231" fmla="*/ 759284 h 4119035"/>
                <a:gd name="connsiteX232" fmla="*/ 3522485 w 4870394"/>
                <a:gd name="connsiteY232" fmla="*/ 755782 h 4119035"/>
                <a:gd name="connsiteX233" fmla="*/ 3518983 w 4870394"/>
                <a:gd name="connsiteY233" fmla="*/ 752280 h 4119035"/>
                <a:gd name="connsiteX234" fmla="*/ 3515481 w 4870394"/>
                <a:gd name="connsiteY234" fmla="*/ 748778 h 4119035"/>
                <a:gd name="connsiteX235" fmla="*/ 3511979 w 4870394"/>
                <a:gd name="connsiteY235" fmla="*/ 745276 h 4119035"/>
                <a:gd name="connsiteX236" fmla="*/ 3508477 w 4870394"/>
                <a:gd name="connsiteY236" fmla="*/ 741774 h 4119035"/>
                <a:gd name="connsiteX237" fmla="*/ 3504854 w 4870394"/>
                <a:gd name="connsiteY237" fmla="*/ 738272 h 4119035"/>
                <a:gd name="connsiteX238" fmla="*/ 3501352 w 4870394"/>
                <a:gd name="connsiteY238" fmla="*/ 734649 h 4119035"/>
                <a:gd name="connsiteX239" fmla="*/ 3497850 w 4870394"/>
                <a:gd name="connsiteY239" fmla="*/ 731147 h 4119035"/>
                <a:gd name="connsiteX240" fmla="*/ 3494348 w 4870394"/>
                <a:gd name="connsiteY240" fmla="*/ 727645 h 4119035"/>
                <a:gd name="connsiteX241" fmla="*/ 3490846 w 4870394"/>
                <a:gd name="connsiteY241" fmla="*/ 724143 h 4119035"/>
                <a:gd name="connsiteX242" fmla="*/ 3487344 w 4870394"/>
                <a:gd name="connsiteY242" fmla="*/ 720641 h 4119035"/>
                <a:gd name="connsiteX243" fmla="*/ 3483721 w 4870394"/>
                <a:gd name="connsiteY243" fmla="*/ 717139 h 4119035"/>
                <a:gd name="connsiteX244" fmla="*/ 3480219 w 4870394"/>
                <a:gd name="connsiteY244" fmla="*/ 713637 h 4119035"/>
                <a:gd name="connsiteX245" fmla="*/ 3476717 w 4870394"/>
                <a:gd name="connsiteY245" fmla="*/ 710014 h 4119035"/>
                <a:gd name="connsiteX246" fmla="*/ 3473215 w 4870394"/>
                <a:gd name="connsiteY246" fmla="*/ 706512 h 4119035"/>
                <a:gd name="connsiteX247" fmla="*/ 3469713 w 4870394"/>
                <a:gd name="connsiteY247" fmla="*/ 703010 h 4119035"/>
                <a:gd name="connsiteX248" fmla="*/ 3466211 w 4870394"/>
                <a:gd name="connsiteY248" fmla="*/ 699508 h 4119035"/>
                <a:gd name="connsiteX249" fmla="*/ 3462709 w 4870394"/>
                <a:gd name="connsiteY249" fmla="*/ 696006 h 4119035"/>
                <a:gd name="connsiteX250" fmla="*/ 3459086 w 4870394"/>
                <a:gd name="connsiteY250" fmla="*/ 692504 h 4119035"/>
                <a:gd name="connsiteX251" fmla="*/ 3455584 w 4870394"/>
                <a:gd name="connsiteY251" fmla="*/ 688881 h 4119035"/>
                <a:gd name="connsiteX252" fmla="*/ 3452082 w 4870394"/>
                <a:gd name="connsiteY252" fmla="*/ 685379 h 4119035"/>
                <a:gd name="connsiteX253" fmla="*/ 3448580 w 4870394"/>
                <a:gd name="connsiteY253" fmla="*/ 681877 h 4119035"/>
                <a:gd name="connsiteX254" fmla="*/ 3445078 w 4870394"/>
                <a:gd name="connsiteY254" fmla="*/ 678375 h 4119035"/>
                <a:gd name="connsiteX255" fmla="*/ 3441576 w 4870394"/>
                <a:gd name="connsiteY255" fmla="*/ 674873 h 4119035"/>
                <a:gd name="connsiteX256" fmla="*/ 3438074 w 4870394"/>
                <a:gd name="connsiteY256" fmla="*/ 671371 h 4119035"/>
                <a:gd name="connsiteX257" fmla="*/ 3434452 w 4870394"/>
                <a:gd name="connsiteY257" fmla="*/ 667869 h 4119035"/>
                <a:gd name="connsiteX258" fmla="*/ 3430949 w 4870394"/>
                <a:gd name="connsiteY258" fmla="*/ 664246 h 4119035"/>
                <a:gd name="connsiteX259" fmla="*/ 3427447 w 4870394"/>
                <a:gd name="connsiteY259" fmla="*/ 660744 h 4119035"/>
                <a:gd name="connsiteX260" fmla="*/ 3423946 w 4870394"/>
                <a:gd name="connsiteY260" fmla="*/ 657242 h 4119035"/>
                <a:gd name="connsiteX261" fmla="*/ 3420443 w 4870394"/>
                <a:gd name="connsiteY261" fmla="*/ 653740 h 4119035"/>
                <a:gd name="connsiteX262" fmla="*/ 3416941 w 4870394"/>
                <a:gd name="connsiteY262" fmla="*/ 650238 h 4119035"/>
                <a:gd name="connsiteX263" fmla="*/ 3413439 w 4870394"/>
                <a:gd name="connsiteY263" fmla="*/ 646736 h 4119035"/>
                <a:gd name="connsiteX264" fmla="*/ 3320938 w 4870394"/>
                <a:gd name="connsiteY264" fmla="*/ 611112 h 4119035"/>
                <a:gd name="connsiteX265" fmla="*/ 3272635 w 4870394"/>
                <a:gd name="connsiteY265" fmla="*/ 616909 h 4119035"/>
                <a:gd name="connsiteX266" fmla="*/ 3093549 w 4870394"/>
                <a:gd name="connsiteY266" fmla="*/ 822199 h 4119035"/>
                <a:gd name="connsiteX267" fmla="*/ 3091134 w 4870394"/>
                <a:gd name="connsiteY267" fmla="*/ 820025 h 4119035"/>
                <a:gd name="connsiteX268" fmla="*/ 3087632 w 4870394"/>
                <a:gd name="connsiteY268" fmla="*/ 816523 h 4119035"/>
                <a:gd name="connsiteX269" fmla="*/ 3077126 w 4870394"/>
                <a:gd name="connsiteY269" fmla="*/ 806017 h 4119035"/>
                <a:gd name="connsiteX270" fmla="*/ 3073624 w 4870394"/>
                <a:gd name="connsiteY270" fmla="*/ 802394 h 4119035"/>
                <a:gd name="connsiteX271" fmla="*/ 3070122 w 4870394"/>
                <a:gd name="connsiteY271" fmla="*/ 798893 h 4119035"/>
                <a:gd name="connsiteX272" fmla="*/ 3066499 w 4870394"/>
                <a:gd name="connsiteY272" fmla="*/ 795391 h 4119035"/>
                <a:gd name="connsiteX273" fmla="*/ 3052491 w 4870394"/>
                <a:gd name="connsiteY273" fmla="*/ 781262 h 4119035"/>
                <a:gd name="connsiteX274" fmla="*/ 3048989 w 4870394"/>
                <a:gd name="connsiteY274" fmla="*/ 777760 h 4119035"/>
                <a:gd name="connsiteX275" fmla="*/ 3045367 w 4870394"/>
                <a:gd name="connsiteY275" fmla="*/ 774258 h 4119035"/>
                <a:gd name="connsiteX276" fmla="*/ 3041864 w 4870394"/>
                <a:gd name="connsiteY276" fmla="*/ 770756 h 4119035"/>
                <a:gd name="connsiteX277" fmla="*/ 3038362 w 4870394"/>
                <a:gd name="connsiteY277" fmla="*/ 767254 h 4119035"/>
                <a:gd name="connsiteX278" fmla="*/ 3027856 w 4870394"/>
                <a:gd name="connsiteY278" fmla="*/ 756627 h 4119035"/>
                <a:gd name="connsiteX279" fmla="*/ 3024355 w 4870394"/>
                <a:gd name="connsiteY279" fmla="*/ 753125 h 4119035"/>
                <a:gd name="connsiteX280" fmla="*/ 3020732 w 4870394"/>
                <a:gd name="connsiteY280" fmla="*/ 749623 h 4119035"/>
                <a:gd name="connsiteX281" fmla="*/ 3017230 w 4870394"/>
                <a:gd name="connsiteY281" fmla="*/ 746121 h 4119035"/>
                <a:gd name="connsiteX282" fmla="*/ 3006724 w 4870394"/>
                <a:gd name="connsiteY282" fmla="*/ 735615 h 4119035"/>
                <a:gd name="connsiteX283" fmla="*/ 3003222 w 4870394"/>
                <a:gd name="connsiteY283" fmla="*/ 731992 h 4119035"/>
                <a:gd name="connsiteX284" fmla="*/ 2999720 w 4870394"/>
                <a:gd name="connsiteY284" fmla="*/ 728490 h 4119035"/>
                <a:gd name="connsiteX285" fmla="*/ 2996097 w 4870394"/>
                <a:gd name="connsiteY285" fmla="*/ 724988 h 4119035"/>
                <a:gd name="connsiteX286" fmla="*/ 2992595 w 4870394"/>
                <a:gd name="connsiteY286" fmla="*/ 721486 h 4119035"/>
                <a:gd name="connsiteX287" fmla="*/ 2982089 w 4870394"/>
                <a:gd name="connsiteY287" fmla="*/ 710980 h 4119035"/>
                <a:gd name="connsiteX288" fmla="*/ 2978587 w 4870394"/>
                <a:gd name="connsiteY288" fmla="*/ 707357 h 4119035"/>
                <a:gd name="connsiteX289" fmla="*/ 2975085 w 4870394"/>
                <a:gd name="connsiteY289" fmla="*/ 703855 h 4119035"/>
                <a:gd name="connsiteX290" fmla="*/ 2971462 w 4870394"/>
                <a:gd name="connsiteY290" fmla="*/ 700353 h 4119035"/>
                <a:gd name="connsiteX291" fmla="*/ 2957454 w 4870394"/>
                <a:gd name="connsiteY291" fmla="*/ 686224 h 4119035"/>
                <a:gd name="connsiteX292" fmla="*/ 2953952 w 4870394"/>
                <a:gd name="connsiteY292" fmla="*/ 682723 h 4119035"/>
                <a:gd name="connsiteX293" fmla="*/ 2950329 w 4870394"/>
                <a:gd name="connsiteY293" fmla="*/ 679220 h 4119035"/>
                <a:gd name="connsiteX294" fmla="*/ 2946827 w 4870394"/>
                <a:gd name="connsiteY294" fmla="*/ 675719 h 4119035"/>
                <a:gd name="connsiteX295" fmla="*/ 2932819 w 4870394"/>
                <a:gd name="connsiteY295" fmla="*/ 661590 h 4119035"/>
                <a:gd name="connsiteX296" fmla="*/ 2929317 w 4870394"/>
                <a:gd name="connsiteY296" fmla="*/ 658088 h 4119035"/>
                <a:gd name="connsiteX297" fmla="*/ 2925694 w 4870394"/>
                <a:gd name="connsiteY297" fmla="*/ 654586 h 4119035"/>
                <a:gd name="connsiteX298" fmla="*/ 2911686 w 4870394"/>
                <a:gd name="connsiteY298" fmla="*/ 640578 h 4119035"/>
                <a:gd name="connsiteX299" fmla="*/ 2908184 w 4870394"/>
                <a:gd name="connsiteY299" fmla="*/ 636955 h 4119035"/>
                <a:gd name="connsiteX300" fmla="*/ 2904683 w 4870394"/>
                <a:gd name="connsiteY300" fmla="*/ 633453 h 4119035"/>
                <a:gd name="connsiteX301" fmla="*/ 2901060 w 4870394"/>
                <a:gd name="connsiteY301" fmla="*/ 629951 h 4119035"/>
                <a:gd name="connsiteX302" fmla="*/ 2869904 w 4870394"/>
                <a:gd name="connsiteY302" fmla="*/ 607127 h 4119035"/>
                <a:gd name="connsiteX303" fmla="*/ 2707000 w 4870394"/>
                <a:gd name="connsiteY303" fmla="*/ 638163 h 4119035"/>
                <a:gd name="connsiteX304" fmla="*/ 2667029 w 4870394"/>
                <a:gd name="connsiteY304" fmla="*/ 701319 h 4119035"/>
                <a:gd name="connsiteX305" fmla="*/ 2664614 w 4870394"/>
                <a:gd name="connsiteY305" fmla="*/ 699266 h 4119035"/>
                <a:gd name="connsiteX306" fmla="*/ 2661112 w 4870394"/>
                <a:gd name="connsiteY306" fmla="*/ 695644 h 4119035"/>
                <a:gd name="connsiteX307" fmla="*/ 2657610 w 4870394"/>
                <a:gd name="connsiteY307" fmla="*/ 692142 h 4119035"/>
                <a:gd name="connsiteX308" fmla="*/ 2654108 w 4870394"/>
                <a:gd name="connsiteY308" fmla="*/ 688640 h 4119035"/>
                <a:gd name="connsiteX309" fmla="*/ 2643481 w 4870394"/>
                <a:gd name="connsiteY309" fmla="*/ 678134 h 4119035"/>
                <a:gd name="connsiteX310" fmla="*/ 2639979 w 4870394"/>
                <a:gd name="connsiteY310" fmla="*/ 674511 h 4119035"/>
                <a:gd name="connsiteX311" fmla="*/ 2636477 w 4870394"/>
                <a:gd name="connsiteY311" fmla="*/ 671009 h 4119035"/>
                <a:gd name="connsiteX312" fmla="*/ 2632975 w 4870394"/>
                <a:gd name="connsiteY312" fmla="*/ 667507 h 4119035"/>
                <a:gd name="connsiteX313" fmla="*/ 2629473 w 4870394"/>
                <a:gd name="connsiteY313" fmla="*/ 664005 h 4119035"/>
                <a:gd name="connsiteX314" fmla="*/ 2618846 w 4870394"/>
                <a:gd name="connsiteY314" fmla="*/ 653499 h 4119035"/>
                <a:gd name="connsiteX315" fmla="*/ 2615344 w 4870394"/>
                <a:gd name="connsiteY315" fmla="*/ 649876 h 4119035"/>
                <a:gd name="connsiteX316" fmla="*/ 2611842 w 4870394"/>
                <a:gd name="connsiteY316" fmla="*/ 646374 h 4119035"/>
                <a:gd name="connsiteX317" fmla="*/ 2608340 w 4870394"/>
                <a:gd name="connsiteY317" fmla="*/ 642872 h 4119035"/>
                <a:gd name="connsiteX318" fmla="*/ 2597834 w 4870394"/>
                <a:gd name="connsiteY318" fmla="*/ 632366 h 4119035"/>
                <a:gd name="connsiteX319" fmla="*/ 2594211 w 4870394"/>
                <a:gd name="connsiteY319" fmla="*/ 628864 h 4119035"/>
                <a:gd name="connsiteX320" fmla="*/ 2590710 w 4870394"/>
                <a:gd name="connsiteY320" fmla="*/ 625241 h 4119035"/>
                <a:gd name="connsiteX321" fmla="*/ 2587207 w 4870394"/>
                <a:gd name="connsiteY321" fmla="*/ 621739 h 4119035"/>
                <a:gd name="connsiteX322" fmla="*/ 2583705 w 4870394"/>
                <a:gd name="connsiteY322" fmla="*/ 618237 h 4119035"/>
                <a:gd name="connsiteX323" fmla="*/ 2580203 w 4870394"/>
                <a:gd name="connsiteY323" fmla="*/ 614735 h 4119035"/>
                <a:gd name="connsiteX324" fmla="*/ 2576702 w 4870394"/>
                <a:gd name="connsiteY324" fmla="*/ 611233 h 4119035"/>
                <a:gd name="connsiteX325" fmla="*/ 2573079 w 4870394"/>
                <a:gd name="connsiteY325" fmla="*/ 607731 h 4119035"/>
                <a:gd name="connsiteX326" fmla="*/ 2569577 w 4870394"/>
                <a:gd name="connsiteY326" fmla="*/ 604108 h 4119035"/>
                <a:gd name="connsiteX327" fmla="*/ 2566075 w 4870394"/>
                <a:gd name="connsiteY327" fmla="*/ 600607 h 4119035"/>
                <a:gd name="connsiteX328" fmla="*/ 2562573 w 4870394"/>
                <a:gd name="connsiteY328" fmla="*/ 597104 h 4119035"/>
                <a:gd name="connsiteX329" fmla="*/ 2559070 w 4870394"/>
                <a:gd name="connsiteY329" fmla="*/ 593602 h 4119035"/>
                <a:gd name="connsiteX330" fmla="*/ 2548444 w 4870394"/>
                <a:gd name="connsiteY330" fmla="*/ 583097 h 4119035"/>
                <a:gd name="connsiteX331" fmla="*/ 2544942 w 4870394"/>
                <a:gd name="connsiteY331" fmla="*/ 579474 h 4119035"/>
                <a:gd name="connsiteX332" fmla="*/ 2541440 w 4870394"/>
                <a:gd name="connsiteY332" fmla="*/ 575972 h 4119035"/>
                <a:gd name="connsiteX333" fmla="*/ 2537938 w 4870394"/>
                <a:gd name="connsiteY333" fmla="*/ 572470 h 4119035"/>
                <a:gd name="connsiteX334" fmla="*/ 2534436 w 4870394"/>
                <a:gd name="connsiteY334" fmla="*/ 568968 h 4119035"/>
                <a:gd name="connsiteX335" fmla="*/ 2530934 w 4870394"/>
                <a:gd name="connsiteY335" fmla="*/ 565466 h 4119035"/>
                <a:gd name="connsiteX336" fmla="*/ 2527432 w 4870394"/>
                <a:gd name="connsiteY336" fmla="*/ 561964 h 4119035"/>
                <a:gd name="connsiteX337" fmla="*/ 2523809 w 4870394"/>
                <a:gd name="connsiteY337" fmla="*/ 558462 h 4119035"/>
                <a:gd name="connsiteX338" fmla="*/ 2474298 w 4870394"/>
                <a:gd name="connsiteY338" fmla="*/ 536000 h 4119035"/>
                <a:gd name="connsiteX339" fmla="*/ 2312723 w 4870394"/>
                <a:gd name="connsiteY339" fmla="*/ 589014 h 4119035"/>
                <a:gd name="connsiteX340" fmla="*/ 2306202 w 4870394"/>
                <a:gd name="connsiteY340" fmla="*/ 657122 h 4119035"/>
                <a:gd name="connsiteX341" fmla="*/ 2313809 w 4870394"/>
                <a:gd name="connsiteY341" fmla="*/ 664850 h 4119035"/>
                <a:gd name="connsiteX342" fmla="*/ 2317311 w 4870394"/>
                <a:gd name="connsiteY342" fmla="*/ 676081 h 4119035"/>
                <a:gd name="connsiteX343" fmla="*/ 2322625 w 4870394"/>
                <a:gd name="connsiteY343" fmla="*/ 709893 h 4119035"/>
                <a:gd name="connsiteX344" fmla="*/ 2325040 w 4870394"/>
                <a:gd name="connsiteY344" fmla="*/ 742740 h 4119035"/>
                <a:gd name="connsiteX345" fmla="*/ 2325040 w 4870394"/>
                <a:gd name="connsiteY345" fmla="*/ 753246 h 4119035"/>
                <a:gd name="connsiteX346" fmla="*/ 2325040 w 4870394"/>
                <a:gd name="connsiteY346" fmla="*/ 753246 h 4119035"/>
                <a:gd name="connsiteX347" fmla="*/ 2321538 w 4870394"/>
                <a:gd name="connsiteY347" fmla="*/ 749744 h 4119035"/>
                <a:gd name="connsiteX348" fmla="*/ 2318036 w 4870394"/>
                <a:gd name="connsiteY348" fmla="*/ 746242 h 4119035"/>
                <a:gd name="connsiteX349" fmla="*/ 2314534 w 4870394"/>
                <a:gd name="connsiteY349" fmla="*/ 742619 h 4119035"/>
                <a:gd name="connsiteX350" fmla="*/ 2311032 w 4870394"/>
                <a:gd name="connsiteY350" fmla="*/ 739117 h 4119035"/>
                <a:gd name="connsiteX351" fmla="*/ 2307530 w 4870394"/>
                <a:gd name="connsiteY351" fmla="*/ 735615 h 4119035"/>
                <a:gd name="connsiteX352" fmla="*/ 2304028 w 4870394"/>
                <a:gd name="connsiteY352" fmla="*/ 732113 h 4119035"/>
                <a:gd name="connsiteX353" fmla="*/ 2300405 w 4870394"/>
                <a:gd name="connsiteY353" fmla="*/ 728611 h 4119035"/>
                <a:gd name="connsiteX354" fmla="*/ 2296903 w 4870394"/>
                <a:gd name="connsiteY354" fmla="*/ 725109 h 4119035"/>
                <a:gd name="connsiteX355" fmla="*/ 2293401 w 4870394"/>
                <a:gd name="connsiteY355" fmla="*/ 721607 h 4119035"/>
                <a:gd name="connsiteX356" fmla="*/ 2289899 w 4870394"/>
                <a:gd name="connsiteY356" fmla="*/ 717984 h 4119035"/>
                <a:gd name="connsiteX357" fmla="*/ 2286397 w 4870394"/>
                <a:gd name="connsiteY357" fmla="*/ 714482 h 4119035"/>
                <a:gd name="connsiteX358" fmla="*/ 2282895 w 4870394"/>
                <a:gd name="connsiteY358" fmla="*/ 710980 h 4119035"/>
                <a:gd name="connsiteX359" fmla="*/ 2279393 w 4870394"/>
                <a:gd name="connsiteY359" fmla="*/ 707478 h 4119035"/>
                <a:gd name="connsiteX360" fmla="*/ 2275770 w 4870394"/>
                <a:gd name="connsiteY360" fmla="*/ 703976 h 4119035"/>
                <a:gd name="connsiteX361" fmla="*/ 2272268 w 4870394"/>
                <a:gd name="connsiteY361" fmla="*/ 700474 h 4119035"/>
                <a:gd name="connsiteX362" fmla="*/ 2268766 w 4870394"/>
                <a:gd name="connsiteY362" fmla="*/ 696972 h 4119035"/>
                <a:gd name="connsiteX363" fmla="*/ 2265264 w 4870394"/>
                <a:gd name="connsiteY363" fmla="*/ 693349 h 4119035"/>
                <a:gd name="connsiteX364" fmla="*/ 2261762 w 4870394"/>
                <a:gd name="connsiteY364" fmla="*/ 689847 h 4119035"/>
                <a:gd name="connsiteX365" fmla="*/ 2213459 w 4870394"/>
                <a:gd name="connsiteY365" fmla="*/ 657725 h 4119035"/>
                <a:gd name="connsiteX366" fmla="*/ 2193654 w 4870394"/>
                <a:gd name="connsiteY366" fmla="*/ 651929 h 4119035"/>
                <a:gd name="connsiteX367" fmla="*/ 2032200 w 4870394"/>
                <a:gd name="connsiteY367" fmla="*/ 704942 h 4119035"/>
                <a:gd name="connsiteX368" fmla="*/ 2029181 w 4870394"/>
                <a:gd name="connsiteY368" fmla="*/ 708203 h 4119035"/>
                <a:gd name="connsiteX369" fmla="*/ 2023143 w 4870394"/>
                <a:gd name="connsiteY369" fmla="*/ 702285 h 4119035"/>
                <a:gd name="connsiteX370" fmla="*/ 2019641 w 4870394"/>
                <a:gd name="connsiteY370" fmla="*/ 698663 h 4119035"/>
                <a:gd name="connsiteX371" fmla="*/ 2016139 w 4870394"/>
                <a:gd name="connsiteY371" fmla="*/ 695161 h 4119035"/>
                <a:gd name="connsiteX372" fmla="*/ 2012637 w 4870394"/>
                <a:gd name="connsiteY372" fmla="*/ 691659 h 4119035"/>
                <a:gd name="connsiteX373" fmla="*/ 2005512 w 4870394"/>
                <a:gd name="connsiteY373" fmla="*/ 684534 h 4119035"/>
                <a:gd name="connsiteX374" fmla="*/ 2002010 w 4870394"/>
                <a:gd name="connsiteY374" fmla="*/ 681032 h 4119035"/>
                <a:gd name="connsiteX375" fmla="*/ 1998508 w 4870394"/>
                <a:gd name="connsiteY375" fmla="*/ 677530 h 4119035"/>
                <a:gd name="connsiteX376" fmla="*/ 1991383 w 4870394"/>
                <a:gd name="connsiteY376" fmla="*/ 670405 h 4119035"/>
                <a:gd name="connsiteX377" fmla="*/ 1987881 w 4870394"/>
                <a:gd name="connsiteY377" fmla="*/ 666903 h 4119035"/>
                <a:gd name="connsiteX378" fmla="*/ 1984258 w 4870394"/>
                <a:gd name="connsiteY378" fmla="*/ 663401 h 4119035"/>
                <a:gd name="connsiteX379" fmla="*/ 1980756 w 4870394"/>
                <a:gd name="connsiteY379" fmla="*/ 659899 h 4119035"/>
                <a:gd name="connsiteX380" fmla="*/ 1977254 w 4870394"/>
                <a:gd name="connsiteY380" fmla="*/ 656276 h 4119035"/>
                <a:gd name="connsiteX381" fmla="*/ 1973752 w 4870394"/>
                <a:gd name="connsiteY381" fmla="*/ 652774 h 4119035"/>
                <a:gd name="connsiteX382" fmla="*/ 1966628 w 4870394"/>
                <a:gd name="connsiteY382" fmla="*/ 645650 h 4119035"/>
                <a:gd name="connsiteX383" fmla="*/ 1963126 w 4870394"/>
                <a:gd name="connsiteY383" fmla="*/ 642148 h 4119035"/>
                <a:gd name="connsiteX384" fmla="*/ 1959624 w 4870394"/>
                <a:gd name="connsiteY384" fmla="*/ 638645 h 4119035"/>
                <a:gd name="connsiteX385" fmla="*/ 1956122 w 4870394"/>
                <a:gd name="connsiteY385" fmla="*/ 635144 h 4119035"/>
                <a:gd name="connsiteX386" fmla="*/ 1948997 w 4870394"/>
                <a:gd name="connsiteY386" fmla="*/ 628019 h 4119035"/>
                <a:gd name="connsiteX387" fmla="*/ 1945495 w 4870394"/>
                <a:gd name="connsiteY387" fmla="*/ 624517 h 4119035"/>
                <a:gd name="connsiteX388" fmla="*/ 1941993 w 4870394"/>
                <a:gd name="connsiteY388" fmla="*/ 621015 h 4119035"/>
                <a:gd name="connsiteX389" fmla="*/ 1938370 w 4870394"/>
                <a:gd name="connsiteY389" fmla="*/ 617513 h 4119035"/>
                <a:gd name="connsiteX390" fmla="*/ 1934868 w 4870394"/>
                <a:gd name="connsiteY390" fmla="*/ 614011 h 4119035"/>
                <a:gd name="connsiteX391" fmla="*/ 1931366 w 4870394"/>
                <a:gd name="connsiteY391" fmla="*/ 610388 h 4119035"/>
                <a:gd name="connsiteX392" fmla="*/ 1924241 w 4870394"/>
                <a:gd name="connsiteY392" fmla="*/ 603263 h 4119035"/>
                <a:gd name="connsiteX393" fmla="*/ 1920739 w 4870394"/>
                <a:gd name="connsiteY393" fmla="*/ 599761 h 4119035"/>
                <a:gd name="connsiteX394" fmla="*/ 1917237 w 4870394"/>
                <a:gd name="connsiteY394" fmla="*/ 596259 h 4119035"/>
                <a:gd name="connsiteX395" fmla="*/ 1910113 w 4870394"/>
                <a:gd name="connsiteY395" fmla="*/ 589134 h 4119035"/>
                <a:gd name="connsiteX396" fmla="*/ 1906611 w 4870394"/>
                <a:gd name="connsiteY396" fmla="*/ 585632 h 4119035"/>
                <a:gd name="connsiteX397" fmla="*/ 1903108 w 4870394"/>
                <a:gd name="connsiteY397" fmla="*/ 582130 h 4119035"/>
                <a:gd name="connsiteX398" fmla="*/ 1895984 w 4870394"/>
                <a:gd name="connsiteY398" fmla="*/ 575006 h 4119035"/>
                <a:gd name="connsiteX399" fmla="*/ 1892482 w 4870394"/>
                <a:gd name="connsiteY399" fmla="*/ 571504 h 4119035"/>
                <a:gd name="connsiteX400" fmla="*/ 1885357 w 4870394"/>
                <a:gd name="connsiteY400" fmla="*/ 564379 h 4119035"/>
                <a:gd name="connsiteX401" fmla="*/ 1881855 w 4870394"/>
                <a:gd name="connsiteY401" fmla="*/ 560877 h 4119035"/>
                <a:gd name="connsiteX402" fmla="*/ 1878353 w 4870394"/>
                <a:gd name="connsiteY402" fmla="*/ 557375 h 4119035"/>
                <a:gd name="connsiteX403" fmla="*/ 1874851 w 4870394"/>
                <a:gd name="connsiteY403" fmla="*/ 553873 h 4119035"/>
                <a:gd name="connsiteX404" fmla="*/ 1867726 w 4870394"/>
                <a:gd name="connsiteY404" fmla="*/ 546748 h 4119035"/>
                <a:gd name="connsiteX405" fmla="*/ 1864224 w 4870394"/>
                <a:gd name="connsiteY405" fmla="*/ 543246 h 4119035"/>
                <a:gd name="connsiteX406" fmla="*/ 1860722 w 4870394"/>
                <a:gd name="connsiteY406" fmla="*/ 539744 h 4119035"/>
                <a:gd name="connsiteX407" fmla="*/ 1857220 w 4870394"/>
                <a:gd name="connsiteY407" fmla="*/ 536242 h 4119035"/>
                <a:gd name="connsiteX408" fmla="*/ 1850095 w 4870394"/>
                <a:gd name="connsiteY408" fmla="*/ 529117 h 4119035"/>
                <a:gd name="connsiteX409" fmla="*/ 1842971 w 4870394"/>
                <a:gd name="connsiteY409" fmla="*/ 521992 h 4119035"/>
                <a:gd name="connsiteX410" fmla="*/ 1839469 w 4870394"/>
                <a:gd name="connsiteY410" fmla="*/ 518490 h 4119035"/>
                <a:gd name="connsiteX411" fmla="*/ 1835967 w 4870394"/>
                <a:gd name="connsiteY411" fmla="*/ 514989 h 4119035"/>
                <a:gd name="connsiteX412" fmla="*/ 1832465 w 4870394"/>
                <a:gd name="connsiteY412" fmla="*/ 511486 h 4119035"/>
                <a:gd name="connsiteX413" fmla="*/ 1825340 w 4870394"/>
                <a:gd name="connsiteY413" fmla="*/ 504362 h 4119035"/>
                <a:gd name="connsiteX414" fmla="*/ 1821838 w 4870394"/>
                <a:gd name="connsiteY414" fmla="*/ 500860 h 4119035"/>
                <a:gd name="connsiteX415" fmla="*/ 1818336 w 4870394"/>
                <a:gd name="connsiteY415" fmla="*/ 497358 h 4119035"/>
                <a:gd name="connsiteX416" fmla="*/ 1789112 w 4870394"/>
                <a:gd name="connsiteY416" fmla="*/ 492769 h 4119035"/>
                <a:gd name="connsiteX417" fmla="*/ 1680429 w 4870394"/>
                <a:gd name="connsiteY417" fmla="*/ 546144 h 4119035"/>
                <a:gd name="connsiteX418" fmla="*/ 1659417 w 4870394"/>
                <a:gd name="connsiteY418" fmla="*/ 519336 h 4119035"/>
                <a:gd name="connsiteX419" fmla="*/ 1522839 w 4870394"/>
                <a:gd name="connsiteY419" fmla="*/ 382757 h 4119035"/>
                <a:gd name="connsiteX420" fmla="*/ 1519337 w 4870394"/>
                <a:gd name="connsiteY420" fmla="*/ 379256 h 4119035"/>
                <a:gd name="connsiteX421" fmla="*/ 1515714 w 4870394"/>
                <a:gd name="connsiteY421" fmla="*/ 375754 h 4119035"/>
                <a:gd name="connsiteX422" fmla="*/ 1512212 w 4870394"/>
                <a:gd name="connsiteY422" fmla="*/ 372131 h 4119035"/>
                <a:gd name="connsiteX423" fmla="*/ 1508710 w 4870394"/>
                <a:gd name="connsiteY423" fmla="*/ 368629 h 4119035"/>
                <a:gd name="connsiteX424" fmla="*/ 1505208 w 4870394"/>
                <a:gd name="connsiteY424" fmla="*/ 365127 h 4119035"/>
                <a:gd name="connsiteX425" fmla="*/ 1501706 w 4870394"/>
                <a:gd name="connsiteY425" fmla="*/ 361625 h 4119035"/>
                <a:gd name="connsiteX426" fmla="*/ 1498204 w 4870394"/>
                <a:gd name="connsiteY426" fmla="*/ 358123 h 4119035"/>
                <a:gd name="connsiteX427" fmla="*/ 1494581 w 4870394"/>
                <a:gd name="connsiteY427" fmla="*/ 354621 h 4119035"/>
                <a:gd name="connsiteX428" fmla="*/ 1491079 w 4870394"/>
                <a:gd name="connsiteY428" fmla="*/ 351119 h 4119035"/>
                <a:gd name="connsiteX429" fmla="*/ 1487577 w 4870394"/>
                <a:gd name="connsiteY429" fmla="*/ 347496 h 4119035"/>
                <a:gd name="connsiteX430" fmla="*/ 1484075 w 4870394"/>
                <a:gd name="connsiteY430" fmla="*/ 343994 h 4119035"/>
                <a:gd name="connsiteX431" fmla="*/ 1480573 w 4870394"/>
                <a:gd name="connsiteY431" fmla="*/ 340492 h 4119035"/>
                <a:gd name="connsiteX432" fmla="*/ 1477071 w 4870394"/>
                <a:gd name="connsiteY432" fmla="*/ 336990 h 4119035"/>
                <a:gd name="connsiteX433" fmla="*/ 1473569 w 4870394"/>
                <a:gd name="connsiteY433" fmla="*/ 333488 h 4119035"/>
                <a:gd name="connsiteX434" fmla="*/ 1469947 w 4870394"/>
                <a:gd name="connsiteY434" fmla="*/ 329986 h 4119035"/>
                <a:gd name="connsiteX435" fmla="*/ 1466445 w 4870394"/>
                <a:gd name="connsiteY435" fmla="*/ 326484 h 4119035"/>
                <a:gd name="connsiteX436" fmla="*/ 1462943 w 4870394"/>
                <a:gd name="connsiteY436" fmla="*/ 322861 h 4119035"/>
                <a:gd name="connsiteX437" fmla="*/ 1459441 w 4870394"/>
                <a:gd name="connsiteY437" fmla="*/ 319359 h 4119035"/>
                <a:gd name="connsiteX438" fmla="*/ 1455938 w 4870394"/>
                <a:gd name="connsiteY438" fmla="*/ 315857 h 4119035"/>
                <a:gd name="connsiteX439" fmla="*/ 1452437 w 4870394"/>
                <a:gd name="connsiteY439" fmla="*/ 312355 h 4119035"/>
                <a:gd name="connsiteX440" fmla="*/ 1448814 w 4870394"/>
                <a:gd name="connsiteY440" fmla="*/ 308853 h 4119035"/>
                <a:gd name="connsiteX441" fmla="*/ 1445312 w 4870394"/>
                <a:gd name="connsiteY441" fmla="*/ 305351 h 4119035"/>
                <a:gd name="connsiteX442" fmla="*/ 1441810 w 4870394"/>
                <a:gd name="connsiteY442" fmla="*/ 301728 h 4119035"/>
                <a:gd name="connsiteX443" fmla="*/ 1438308 w 4870394"/>
                <a:gd name="connsiteY443" fmla="*/ 298226 h 4119035"/>
                <a:gd name="connsiteX444" fmla="*/ 1434806 w 4870394"/>
                <a:gd name="connsiteY444" fmla="*/ 294724 h 4119035"/>
                <a:gd name="connsiteX445" fmla="*/ 1431304 w 4870394"/>
                <a:gd name="connsiteY445" fmla="*/ 291222 h 4119035"/>
                <a:gd name="connsiteX446" fmla="*/ 1427802 w 4870394"/>
                <a:gd name="connsiteY446" fmla="*/ 287720 h 4119035"/>
                <a:gd name="connsiteX447" fmla="*/ 1424179 w 4870394"/>
                <a:gd name="connsiteY447" fmla="*/ 284218 h 4119035"/>
                <a:gd name="connsiteX448" fmla="*/ 1420677 w 4870394"/>
                <a:gd name="connsiteY448" fmla="*/ 280716 h 4119035"/>
                <a:gd name="connsiteX449" fmla="*/ 1417175 w 4870394"/>
                <a:gd name="connsiteY449" fmla="*/ 277094 h 4119035"/>
                <a:gd name="connsiteX450" fmla="*/ 1413673 w 4870394"/>
                <a:gd name="connsiteY450" fmla="*/ 273592 h 4119035"/>
                <a:gd name="connsiteX451" fmla="*/ 1410171 w 4870394"/>
                <a:gd name="connsiteY451" fmla="*/ 270090 h 4119035"/>
                <a:gd name="connsiteX452" fmla="*/ 1406669 w 4870394"/>
                <a:gd name="connsiteY452" fmla="*/ 266588 h 4119035"/>
                <a:gd name="connsiteX453" fmla="*/ 1403167 w 4870394"/>
                <a:gd name="connsiteY453" fmla="*/ 263085 h 4119035"/>
                <a:gd name="connsiteX454" fmla="*/ 1399544 w 4870394"/>
                <a:gd name="connsiteY454" fmla="*/ 259583 h 4119035"/>
                <a:gd name="connsiteX455" fmla="*/ 1396042 w 4870394"/>
                <a:gd name="connsiteY455" fmla="*/ 256082 h 4119035"/>
                <a:gd name="connsiteX456" fmla="*/ 1392540 w 4870394"/>
                <a:gd name="connsiteY456" fmla="*/ 252459 h 4119035"/>
                <a:gd name="connsiteX457" fmla="*/ 1389038 w 4870394"/>
                <a:gd name="connsiteY457" fmla="*/ 248957 h 4119035"/>
                <a:gd name="connsiteX458" fmla="*/ 1385536 w 4870394"/>
                <a:gd name="connsiteY458" fmla="*/ 245455 h 4119035"/>
                <a:gd name="connsiteX459" fmla="*/ 1382034 w 4870394"/>
                <a:gd name="connsiteY459" fmla="*/ 241953 h 4119035"/>
                <a:gd name="connsiteX460" fmla="*/ 1378532 w 4870394"/>
                <a:gd name="connsiteY460" fmla="*/ 238451 h 4119035"/>
                <a:gd name="connsiteX461" fmla="*/ 1374909 w 4870394"/>
                <a:gd name="connsiteY461" fmla="*/ 234949 h 4119035"/>
                <a:gd name="connsiteX462" fmla="*/ 1371407 w 4870394"/>
                <a:gd name="connsiteY462" fmla="*/ 231326 h 4119035"/>
                <a:gd name="connsiteX463" fmla="*/ 1367905 w 4870394"/>
                <a:gd name="connsiteY463" fmla="*/ 227824 h 4119035"/>
                <a:gd name="connsiteX464" fmla="*/ 1364403 w 4870394"/>
                <a:gd name="connsiteY464" fmla="*/ 224322 h 4119035"/>
                <a:gd name="connsiteX465" fmla="*/ 1360901 w 4870394"/>
                <a:gd name="connsiteY465" fmla="*/ 220820 h 4119035"/>
                <a:gd name="connsiteX466" fmla="*/ 1357399 w 4870394"/>
                <a:gd name="connsiteY466" fmla="*/ 217318 h 4119035"/>
                <a:gd name="connsiteX467" fmla="*/ 1353777 w 4870394"/>
                <a:gd name="connsiteY467" fmla="*/ 213816 h 4119035"/>
                <a:gd name="connsiteX468" fmla="*/ 1350275 w 4870394"/>
                <a:gd name="connsiteY468" fmla="*/ 210314 h 4119035"/>
                <a:gd name="connsiteX469" fmla="*/ 1346773 w 4870394"/>
                <a:gd name="connsiteY469" fmla="*/ 206691 h 4119035"/>
                <a:gd name="connsiteX470" fmla="*/ 1343270 w 4870394"/>
                <a:gd name="connsiteY470" fmla="*/ 203189 h 4119035"/>
                <a:gd name="connsiteX471" fmla="*/ 1339769 w 4870394"/>
                <a:gd name="connsiteY471" fmla="*/ 199687 h 4119035"/>
                <a:gd name="connsiteX472" fmla="*/ 1336267 w 4870394"/>
                <a:gd name="connsiteY472" fmla="*/ 196185 h 4119035"/>
                <a:gd name="connsiteX473" fmla="*/ 1332765 w 4870394"/>
                <a:gd name="connsiteY473" fmla="*/ 192683 h 4119035"/>
                <a:gd name="connsiteX474" fmla="*/ 1329142 w 4870394"/>
                <a:gd name="connsiteY474" fmla="*/ 189181 h 4119035"/>
                <a:gd name="connsiteX475" fmla="*/ 1325640 w 4870394"/>
                <a:gd name="connsiteY475" fmla="*/ 185679 h 4119035"/>
                <a:gd name="connsiteX476" fmla="*/ 1322138 w 4870394"/>
                <a:gd name="connsiteY476" fmla="*/ 182056 h 4119035"/>
                <a:gd name="connsiteX477" fmla="*/ 1318636 w 4870394"/>
                <a:gd name="connsiteY477" fmla="*/ 178554 h 4119035"/>
                <a:gd name="connsiteX478" fmla="*/ 1315134 w 4870394"/>
                <a:gd name="connsiteY478" fmla="*/ 175052 h 4119035"/>
                <a:gd name="connsiteX479" fmla="*/ 1311632 w 4870394"/>
                <a:gd name="connsiteY479" fmla="*/ 171550 h 4119035"/>
                <a:gd name="connsiteX480" fmla="*/ 1308130 w 4870394"/>
                <a:gd name="connsiteY480" fmla="*/ 168048 h 4119035"/>
                <a:gd name="connsiteX481" fmla="*/ 1304507 w 4870394"/>
                <a:gd name="connsiteY481" fmla="*/ 164546 h 4119035"/>
                <a:gd name="connsiteX482" fmla="*/ 1301005 w 4870394"/>
                <a:gd name="connsiteY482" fmla="*/ 161044 h 4119035"/>
                <a:gd name="connsiteX483" fmla="*/ 1297503 w 4870394"/>
                <a:gd name="connsiteY483" fmla="*/ 157422 h 4119035"/>
                <a:gd name="connsiteX484" fmla="*/ 1294001 w 4870394"/>
                <a:gd name="connsiteY484" fmla="*/ 153919 h 4119035"/>
                <a:gd name="connsiteX485" fmla="*/ 1290499 w 4870394"/>
                <a:gd name="connsiteY485" fmla="*/ 150418 h 4119035"/>
                <a:gd name="connsiteX486" fmla="*/ 1286997 w 4870394"/>
                <a:gd name="connsiteY486" fmla="*/ 146916 h 4119035"/>
                <a:gd name="connsiteX487" fmla="*/ 1283495 w 4870394"/>
                <a:gd name="connsiteY487" fmla="*/ 143414 h 4119035"/>
                <a:gd name="connsiteX488" fmla="*/ 1277699 w 4870394"/>
                <a:gd name="connsiteY488" fmla="*/ 139428 h 4119035"/>
                <a:gd name="connsiteX489" fmla="*/ 1274197 w 4870394"/>
                <a:gd name="connsiteY489" fmla="*/ 135806 h 4119035"/>
                <a:gd name="connsiteX490" fmla="*/ 1270694 w 4870394"/>
                <a:gd name="connsiteY490" fmla="*/ 132304 h 4119035"/>
                <a:gd name="connsiteX491" fmla="*/ 1267193 w 4870394"/>
                <a:gd name="connsiteY491" fmla="*/ 128802 h 4119035"/>
                <a:gd name="connsiteX492" fmla="*/ 1263690 w 4870394"/>
                <a:gd name="connsiteY492" fmla="*/ 125300 h 4119035"/>
                <a:gd name="connsiteX493" fmla="*/ 1260189 w 4870394"/>
                <a:gd name="connsiteY493" fmla="*/ 121798 h 4119035"/>
                <a:gd name="connsiteX494" fmla="*/ 1256566 w 4870394"/>
                <a:gd name="connsiteY494" fmla="*/ 118296 h 4119035"/>
                <a:gd name="connsiteX495" fmla="*/ 1253064 w 4870394"/>
                <a:gd name="connsiteY495" fmla="*/ 114794 h 4119035"/>
                <a:gd name="connsiteX496" fmla="*/ 1249562 w 4870394"/>
                <a:gd name="connsiteY496" fmla="*/ 111171 h 4119035"/>
                <a:gd name="connsiteX497" fmla="*/ 1246060 w 4870394"/>
                <a:gd name="connsiteY497" fmla="*/ 107669 h 4119035"/>
                <a:gd name="connsiteX498" fmla="*/ 1242558 w 4870394"/>
                <a:gd name="connsiteY498" fmla="*/ 104167 h 4119035"/>
                <a:gd name="connsiteX499" fmla="*/ 1239056 w 4870394"/>
                <a:gd name="connsiteY499" fmla="*/ 100665 h 4119035"/>
                <a:gd name="connsiteX500" fmla="*/ 1235554 w 4870394"/>
                <a:gd name="connsiteY500" fmla="*/ 97163 h 4119035"/>
                <a:gd name="connsiteX501" fmla="*/ 1231931 w 4870394"/>
                <a:gd name="connsiteY501" fmla="*/ 93661 h 4119035"/>
                <a:gd name="connsiteX502" fmla="*/ 1228429 w 4870394"/>
                <a:gd name="connsiteY502" fmla="*/ 90038 h 4119035"/>
                <a:gd name="connsiteX503" fmla="*/ 1224927 w 4870394"/>
                <a:gd name="connsiteY503" fmla="*/ 86536 h 4119035"/>
                <a:gd name="connsiteX504" fmla="*/ 1221425 w 4870394"/>
                <a:gd name="connsiteY504" fmla="*/ 83034 h 4119035"/>
                <a:gd name="connsiteX505" fmla="*/ 1217923 w 4870394"/>
                <a:gd name="connsiteY505" fmla="*/ 79532 h 4119035"/>
                <a:gd name="connsiteX506" fmla="*/ 1214421 w 4870394"/>
                <a:gd name="connsiteY506" fmla="*/ 76030 h 4119035"/>
                <a:gd name="connsiteX507" fmla="*/ 1210919 w 4870394"/>
                <a:gd name="connsiteY507" fmla="*/ 72528 h 4119035"/>
                <a:gd name="connsiteX508" fmla="*/ 1207296 w 4870394"/>
                <a:gd name="connsiteY508" fmla="*/ 69026 h 4119035"/>
                <a:gd name="connsiteX509" fmla="*/ 1203794 w 4870394"/>
                <a:gd name="connsiteY509" fmla="*/ 65403 h 4119035"/>
                <a:gd name="connsiteX510" fmla="*/ 1200292 w 4870394"/>
                <a:gd name="connsiteY510" fmla="*/ 61901 h 4119035"/>
                <a:gd name="connsiteX511" fmla="*/ 1196790 w 4870394"/>
                <a:gd name="connsiteY511" fmla="*/ 58399 h 4119035"/>
                <a:gd name="connsiteX512" fmla="*/ 1193167 w 4870394"/>
                <a:gd name="connsiteY512" fmla="*/ 54897 h 4119035"/>
                <a:gd name="connsiteX513" fmla="*/ 1189665 w 4870394"/>
                <a:gd name="connsiteY513" fmla="*/ 51395 h 4119035"/>
                <a:gd name="connsiteX514" fmla="*/ 1186043 w 4870394"/>
                <a:gd name="connsiteY514" fmla="*/ 47893 h 4119035"/>
                <a:gd name="connsiteX515" fmla="*/ 1182540 w 4870394"/>
                <a:gd name="connsiteY515" fmla="*/ 44391 h 4119035"/>
                <a:gd name="connsiteX516" fmla="*/ 1179039 w 4870394"/>
                <a:gd name="connsiteY516" fmla="*/ 40769 h 4119035"/>
                <a:gd name="connsiteX517" fmla="*/ 1175536 w 4870394"/>
                <a:gd name="connsiteY517" fmla="*/ 37266 h 4119035"/>
                <a:gd name="connsiteX518" fmla="*/ 1172035 w 4870394"/>
                <a:gd name="connsiteY518" fmla="*/ 33764 h 4119035"/>
                <a:gd name="connsiteX519" fmla="*/ 1080016 w 4870394"/>
                <a:gd name="connsiteY519" fmla="*/ 556 h 4119035"/>
                <a:gd name="connsiteX520" fmla="*/ 930396 w 4870394"/>
                <a:gd name="connsiteY520" fmla="*/ 72166 h 4119035"/>
                <a:gd name="connsiteX521" fmla="*/ 933898 w 4870394"/>
                <a:gd name="connsiteY521" fmla="*/ 117933 h 4119035"/>
                <a:gd name="connsiteX522" fmla="*/ 937400 w 4870394"/>
                <a:gd name="connsiteY522" fmla="*/ 121435 h 4119035"/>
                <a:gd name="connsiteX523" fmla="*/ 940902 w 4870394"/>
                <a:gd name="connsiteY523" fmla="*/ 125058 h 4119035"/>
                <a:gd name="connsiteX524" fmla="*/ 951408 w 4870394"/>
                <a:gd name="connsiteY524" fmla="*/ 135564 h 4119035"/>
                <a:gd name="connsiteX525" fmla="*/ 954910 w 4870394"/>
                <a:gd name="connsiteY525" fmla="*/ 139066 h 4119035"/>
                <a:gd name="connsiteX526" fmla="*/ 958533 w 4870394"/>
                <a:gd name="connsiteY526" fmla="*/ 142568 h 4119035"/>
                <a:gd name="connsiteX527" fmla="*/ 962035 w 4870394"/>
                <a:gd name="connsiteY527" fmla="*/ 146070 h 4119035"/>
                <a:gd name="connsiteX528" fmla="*/ 965537 w 4870394"/>
                <a:gd name="connsiteY528" fmla="*/ 149693 h 4119035"/>
                <a:gd name="connsiteX529" fmla="*/ 972541 w 4870394"/>
                <a:gd name="connsiteY529" fmla="*/ 156697 h 4119035"/>
                <a:gd name="connsiteX530" fmla="*/ 974111 w 4870394"/>
                <a:gd name="connsiteY530" fmla="*/ 160440 h 4119035"/>
                <a:gd name="connsiteX531" fmla="*/ 998263 w 4870394"/>
                <a:gd name="connsiteY531" fmla="*/ 276973 h 4119035"/>
                <a:gd name="connsiteX532" fmla="*/ 1008406 w 4870394"/>
                <a:gd name="connsiteY532" fmla="*/ 403649 h 4119035"/>
                <a:gd name="connsiteX533" fmla="*/ 1002006 w 4870394"/>
                <a:gd name="connsiteY533" fmla="*/ 396766 h 4119035"/>
                <a:gd name="connsiteX534" fmla="*/ 998504 w 4870394"/>
                <a:gd name="connsiteY534" fmla="*/ 393143 h 4119035"/>
                <a:gd name="connsiteX535" fmla="*/ 994881 w 4870394"/>
                <a:gd name="connsiteY535" fmla="*/ 389641 h 4119035"/>
                <a:gd name="connsiteX536" fmla="*/ 991379 w 4870394"/>
                <a:gd name="connsiteY536" fmla="*/ 386139 h 4119035"/>
                <a:gd name="connsiteX537" fmla="*/ 987877 w 4870394"/>
                <a:gd name="connsiteY537" fmla="*/ 382637 h 4119035"/>
                <a:gd name="connsiteX538" fmla="*/ 984375 w 4870394"/>
                <a:gd name="connsiteY538" fmla="*/ 379135 h 4119035"/>
                <a:gd name="connsiteX539" fmla="*/ 980873 w 4870394"/>
                <a:gd name="connsiteY539" fmla="*/ 375633 h 4119035"/>
                <a:gd name="connsiteX540" fmla="*/ 977371 w 4870394"/>
                <a:gd name="connsiteY540" fmla="*/ 372010 h 4119035"/>
                <a:gd name="connsiteX541" fmla="*/ 973869 w 4870394"/>
                <a:gd name="connsiteY541" fmla="*/ 368508 h 4119035"/>
                <a:gd name="connsiteX542" fmla="*/ 970246 w 4870394"/>
                <a:gd name="connsiteY542" fmla="*/ 365006 h 4119035"/>
                <a:gd name="connsiteX543" fmla="*/ 966744 w 4870394"/>
                <a:gd name="connsiteY543" fmla="*/ 361504 h 4119035"/>
                <a:gd name="connsiteX544" fmla="*/ 963243 w 4870394"/>
                <a:gd name="connsiteY544" fmla="*/ 358002 h 4119035"/>
                <a:gd name="connsiteX545" fmla="*/ 952736 w 4870394"/>
                <a:gd name="connsiteY545" fmla="*/ 347375 h 4119035"/>
                <a:gd name="connsiteX546" fmla="*/ 949114 w 4870394"/>
                <a:gd name="connsiteY546" fmla="*/ 343873 h 4119035"/>
                <a:gd name="connsiteX547" fmla="*/ 945612 w 4870394"/>
                <a:gd name="connsiteY547" fmla="*/ 340371 h 4119035"/>
                <a:gd name="connsiteX548" fmla="*/ 942110 w 4870394"/>
                <a:gd name="connsiteY548" fmla="*/ 336869 h 4119035"/>
                <a:gd name="connsiteX549" fmla="*/ 938608 w 4870394"/>
                <a:gd name="connsiteY549" fmla="*/ 333367 h 4119035"/>
                <a:gd name="connsiteX550" fmla="*/ 928102 w 4870394"/>
                <a:gd name="connsiteY550" fmla="*/ 322740 h 4119035"/>
                <a:gd name="connsiteX551" fmla="*/ 924479 w 4870394"/>
                <a:gd name="connsiteY551" fmla="*/ 319238 h 4119035"/>
                <a:gd name="connsiteX552" fmla="*/ 920977 w 4870394"/>
                <a:gd name="connsiteY552" fmla="*/ 315736 h 4119035"/>
                <a:gd name="connsiteX553" fmla="*/ 917475 w 4870394"/>
                <a:gd name="connsiteY553" fmla="*/ 312234 h 4119035"/>
                <a:gd name="connsiteX554" fmla="*/ 906969 w 4870394"/>
                <a:gd name="connsiteY554" fmla="*/ 301608 h 4119035"/>
                <a:gd name="connsiteX555" fmla="*/ 903467 w 4870394"/>
                <a:gd name="connsiteY555" fmla="*/ 298106 h 4119035"/>
                <a:gd name="connsiteX556" fmla="*/ 899844 w 4870394"/>
                <a:gd name="connsiteY556" fmla="*/ 294604 h 4119035"/>
                <a:gd name="connsiteX557" fmla="*/ 896342 w 4870394"/>
                <a:gd name="connsiteY557" fmla="*/ 291102 h 4119035"/>
                <a:gd name="connsiteX558" fmla="*/ 892840 w 4870394"/>
                <a:gd name="connsiteY558" fmla="*/ 287600 h 4119035"/>
                <a:gd name="connsiteX559" fmla="*/ 882334 w 4870394"/>
                <a:gd name="connsiteY559" fmla="*/ 276973 h 4119035"/>
                <a:gd name="connsiteX560" fmla="*/ 878711 w 4870394"/>
                <a:gd name="connsiteY560" fmla="*/ 273471 h 4119035"/>
                <a:gd name="connsiteX561" fmla="*/ 875209 w 4870394"/>
                <a:gd name="connsiteY561" fmla="*/ 269969 h 4119035"/>
                <a:gd name="connsiteX562" fmla="*/ 871707 w 4870394"/>
                <a:gd name="connsiteY562" fmla="*/ 266467 h 4119035"/>
                <a:gd name="connsiteX563" fmla="*/ 861201 w 4870394"/>
                <a:gd name="connsiteY563" fmla="*/ 255840 h 4119035"/>
                <a:gd name="connsiteX564" fmla="*/ 857699 w 4870394"/>
                <a:gd name="connsiteY564" fmla="*/ 252338 h 4119035"/>
                <a:gd name="connsiteX565" fmla="*/ 855043 w 4870394"/>
                <a:gd name="connsiteY565" fmla="*/ 248111 h 4119035"/>
                <a:gd name="connsiteX566" fmla="*/ 851541 w 4870394"/>
                <a:gd name="connsiteY566" fmla="*/ 244609 h 4119035"/>
                <a:gd name="connsiteX567" fmla="*/ 848039 w 4870394"/>
                <a:gd name="connsiteY567" fmla="*/ 241107 h 4119035"/>
                <a:gd name="connsiteX568" fmla="*/ 837533 w 4870394"/>
                <a:gd name="connsiteY568" fmla="*/ 230481 h 4119035"/>
                <a:gd name="connsiteX569" fmla="*/ 834031 w 4870394"/>
                <a:gd name="connsiteY569" fmla="*/ 226979 h 4119035"/>
                <a:gd name="connsiteX570" fmla="*/ 830408 w 4870394"/>
                <a:gd name="connsiteY570" fmla="*/ 223477 h 4119035"/>
                <a:gd name="connsiteX571" fmla="*/ 826906 w 4870394"/>
                <a:gd name="connsiteY571" fmla="*/ 219975 h 4119035"/>
                <a:gd name="connsiteX572" fmla="*/ 823404 w 4870394"/>
                <a:gd name="connsiteY572" fmla="*/ 216473 h 4119035"/>
                <a:gd name="connsiteX573" fmla="*/ 812898 w 4870394"/>
                <a:gd name="connsiteY573" fmla="*/ 205846 h 4119035"/>
                <a:gd name="connsiteX574" fmla="*/ 809275 w 4870394"/>
                <a:gd name="connsiteY574" fmla="*/ 202344 h 4119035"/>
                <a:gd name="connsiteX575" fmla="*/ 805773 w 4870394"/>
                <a:gd name="connsiteY575" fmla="*/ 198842 h 4119035"/>
                <a:gd name="connsiteX576" fmla="*/ 802271 w 4870394"/>
                <a:gd name="connsiteY576" fmla="*/ 195340 h 4119035"/>
                <a:gd name="connsiteX577" fmla="*/ 798769 w 4870394"/>
                <a:gd name="connsiteY577" fmla="*/ 191838 h 4119035"/>
                <a:gd name="connsiteX578" fmla="*/ 795267 w 4870394"/>
                <a:gd name="connsiteY578" fmla="*/ 188336 h 4119035"/>
                <a:gd name="connsiteX579" fmla="*/ 791765 w 4870394"/>
                <a:gd name="connsiteY579" fmla="*/ 184834 h 4119035"/>
                <a:gd name="connsiteX580" fmla="*/ 788263 w 4870394"/>
                <a:gd name="connsiteY580" fmla="*/ 181211 h 4119035"/>
                <a:gd name="connsiteX581" fmla="*/ 784640 w 4870394"/>
                <a:gd name="connsiteY581" fmla="*/ 177709 h 4119035"/>
                <a:gd name="connsiteX582" fmla="*/ 781138 w 4870394"/>
                <a:gd name="connsiteY582" fmla="*/ 174207 h 4119035"/>
                <a:gd name="connsiteX583" fmla="*/ 777636 w 4870394"/>
                <a:gd name="connsiteY583" fmla="*/ 170705 h 4119035"/>
                <a:gd name="connsiteX584" fmla="*/ 774134 w 4870394"/>
                <a:gd name="connsiteY584" fmla="*/ 167203 h 4119035"/>
                <a:gd name="connsiteX585" fmla="*/ 770511 w 4870394"/>
                <a:gd name="connsiteY585" fmla="*/ 163580 h 4119035"/>
                <a:gd name="connsiteX586" fmla="*/ 767009 w 4870394"/>
                <a:gd name="connsiteY586" fmla="*/ 160078 h 4119035"/>
                <a:gd name="connsiteX587" fmla="*/ 763507 w 4870394"/>
                <a:gd name="connsiteY587" fmla="*/ 156455 h 4119035"/>
                <a:gd name="connsiteX588" fmla="*/ 759885 w 4870394"/>
                <a:gd name="connsiteY588" fmla="*/ 152953 h 4119035"/>
                <a:gd name="connsiteX589" fmla="*/ 756383 w 4870394"/>
                <a:gd name="connsiteY589" fmla="*/ 149451 h 4119035"/>
                <a:gd name="connsiteX590" fmla="*/ 752881 w 4870394"/>
                <a:gd name="connsiteY590" fmla="*/ 145949 h 4119035"/>
                <a:gd name="connsiteX591" fmla="*/ 749379 w 4870394"/>
                <a:gd name="connsiteY591" fmla="*/ 142447 h 4119035"/>
                <a:gd name="connsiteX592" fmla="*/ 745877 w 4870394"/>
                <a:gd name="connsiteY592" fmla="*/ 138945 h 4119035"/>
                <a:gd name="connsiteX593" fmla="*/ 742375 w 4870394"/>
                <a:gd name="connsiteY593" fmla="*/ 135323 h 4119035"/>
                <a:gd name="connsiteX594" fmla="*/ 738873 w 4870394"/>
                <a:gd name="connsiteY594" fmla="*/ 131821 h 4119035"/>
                <a:gd name="connsiteX595" fmla="*/ 735250 w 4870394"/>
                <a:gd name="connsiteY595" fmla="*/ 128319 h 4119035"/>
                <a:gd name="connsiteX596" fmla="*/ 731748 w 4870394"/>
                <a:gd name="connsiteY596" fmla="*/ 124817 h 4119035"/>
                <a:gd name="connsiteX597" fmla="*/ 728246 w 4870394"/>
                <a:gd name="connsiteY597" fmla="*/ 121315 h 4119035"/>
                <a:gd name="connsiteX598" fmla="*/ 717740 w 4870394"/>
                <a:gd name="connsiteY598" fmla="*/ 110688 h 4119035"/>
                <a:gd name="connsiteX599" fmla="*/ 714117 w 4870394"/>
                <a:gd name="connsiteY599" fmla="*/ 107186 h 4119035"/>
                <a:gd name="connsiteX600" fmla="*/ 710615 w 4870394"/>
                <a:gd name="connsiteY600" fmla="*/ 103684 h 4119035"/>
                <a:gd name="connsiteX601" fmla="*/ 707113 w 4870394"/>
                <a:gd name="connsiteY601" fmla="*/ 100182 h 4119035"/>
                <a:gd name="connsiteX602" fmla="*/ 693105 w 4870394"/>
                <a:gd name="connsiteY602" fmla="*/ 86053 h 4119035"/>
                <a:gd name="connsiteX603" fmla="*/ 689482 w 4870394"/>
                <a:gd name="connsiteY603" fmla="*/ 82551 h 4119035"/>
                <a:gd name="connsiteX604" fmla="*/ 685980 w 4870394"/>
                <a:gd name="connsiteY604" fmla="*/ 79049 h 4119035"/>
                <a:gd name="connsiteX605" fmla="*/ 682478 w 4870394"/>
                <a:gd name="connsiteY605" fmla="*/ 75547 h 4119035"/>
                <a:gd name="connsiteX606" fmla="*/ 671972 w 4870394"/>
                <a:gd name="connsiteY606" fmla="*/ 64920 h 4119035"/>
                <a:gd name="connsiteX607" fmla="*/ 668470 w 4870394"/>
                <a:gd name="connsiteY607" fmla="*/ 61418 h 4119035"/>
                <a:gd name="connsiteX608" fmla="*/ 664847 w 4870394"/>
                <a:gd name="connsiteY608" fmla="*/ 57916 h 4119035"/>
                <a:gd name="connsiteX609" fmla="*/ 661345 w 4870394"/>
                <a:gd name="connsiteY609" fmla="*/ 54414 h 4119035"/>
                <a:gd name="connsiteX610" fmla="*/ 657843 w 4870394"/>
                <a:gd name="connsiteY610" fmla="*/ 50912 h 4119035"/>
                <a:gd name="connsiteX611" fmla="*/ 557131 w 4870394"/>
                <a:gd name="connsiteY611" fmla="*/ 9250 h 4119035"/>
                <a:gd name="connsiteX612" fmla="*/ 407510 w 4870394"/>
                <a:gd name="connsiteY612" fmla="*/ 80860 h 4119035"/>
                <a:gd name="connsiteX613" fmla="*/ 411133 w 4870394"/>
                <a:gd name="connsiteY613" fmla="*/ 126628 h 4119035"/>
                <a:gd name="connsiteX614" fmla="*/ 414635 w 4870394"/>
                <a:gd name="connsiteY614" fmla="*/ 130130 h 4119035"/>
                <a:gd name="connsiteX615" fmla="*/ 418137 w 4870394"/>
                <a:gd name="connsiteY615" fmla="*/ 133632 h 4119035"/>
                <a:gd name="connsiteX616" fmla="*/ 421639 w 4870394"/>
                <a:gd name="connsiteY616" fmla="*/ 137134 h 4119035"/>
                <a:gd name="connsiteX617" fmla="*/ 425141 w 4870394"/>
                <a:gd name="connsiteY617" fmla="*/ 140636 h 4119035"/>
                <a:gd name="connsiteX618" fmla="*/ 428764 w 4870394"/>
                <a:gd name="connsiteY618" fmla="*/ 144259 h 4119035"/>
                <a:gd name="connsiteX619" fmla="*/ 432266 w 4870394"/>
                <a:gd name="connsiteY619" fmla="*/ 147761 h 4119035"/>
                <a:gd name="connsiteX620" fmla="*/ 448206 w 4870394"/>
                <a:gd name="connsiteY620" fmla="*/ 163942 h 4119035"/>
                <a:gd name="connsiteX621" fmla="*/ 449414 w 4870394"/>
                <a:gd name="connsiteY621" fmla="*/ 167203 h 4119035"/>
                <a:gd name="connsiteX622" fmla="*/ 468614 w 4870394"/>
                <a:gd name="connsiteY622" fmla="*/ 279026 h 4119035"/>
                <a:gd name="connsiteX623" fmla="*/ 471875 w 4870394"/>
                <a:gd name="connsiteY623" fmla="*/ 325759 h 4119035"/>
                <a:gd name="connsiteX624" fmla="*/ 354980 w 4870394"/>
                <a:gd name="connsiteY624" fmla="*/ 306076 h 4119035"/>
                <a:gd name="connsiteX625" fmla="*/ 37022 w 4870394"/>
                <a:gd name="connsiteY625" fmla="*/ 339284 h 4119035"/>
                <a:gd name="connsiteX626" fmla="*/ 45113 w 4870394"/>
                <a:gd name="connsiteY626" fmla="*/ 537691 h 4119035"/>
                <a:gd name="connsiteX627" fmla="*/ 48615 w 4870394"/>
                <a:gd name="connsiteY627" fmla="*/ 541193 h 4119035"/>
                <a:gd name="connsiteX628" fmla="*/ 52117 w 4870394"/>
                <a:gd name="connsiteY628" fmla="*/ 544695 h 4119035"/>
                <a:gd name="connsiteX629" fmla="*/ 55619 w 4870394"/>
                <a:gd name="connsiteY629" fmla="*/ 548197 h 4119035"/>
                <a:gd name="connsiteX630" fmla="*/ 59121 w 4870394"/>
                <a:gd name="connsiteY630" fmla="*/ 551699 h 4119035"/>
                <a:gd name="connsiteX631" fmla="*/ 62623 w 4870394"/>
                <a:gd name="connsiteY631" fmla="*/ 555201 h 4119035"/>
                <a:gd name="connsiteX632" fmla="*/ 66125 w 4870394"/>
                <a:gd name="connsiteY632" fmla="*/ 558824 h 4119035"/>
                <a:gd name="connsiteX633" fmla="*/ 69748 w 4870394"/>
                <a:gd name="connsiteY633" fmla="*/ 562326 h 4119035"/>
                <a:gd name="connsiteX634" fmla="*/ 73250 w 4870394"/>
                <a:gd name="connsiteY634" fmla="*/ 565828 h 4119035"/>
                <a:gd name="connsiteX635" fmla="*/ 76752 w 4870394"/>
                <a:gd name="connsiteY635" fmla="*/ 569330 h 4119035"/>
                <a:gd name="connsiteX636" fmla="*/ 87258 w 4870394"/>
                <a:gd name="connsiteY636" fmla="*/ 579957 h 4119035"/>
                <a:gd name="connsiteX637" fmla="*/ 90760 w 4870394"/>
                <a:gd name="connsiteY637" fmla="*/ 583459 h 4119035"/>
                <a:gd name="connsiteX638" fmla="*/ 94383 w 4870394"/>
                <a:gd name="connsiteY638" fmla="*/ 586961 h 4119035"/>
                <a:gd name="connsiteX639" fmla="*/ 97885 w 4870394"/>
                <a:gd name="connsiteY639" fmla="*/ 590463 h 4119035"/>
                <a:gd name="connsiteX640" fmla="*/ 101387 w 4870394"/>
                <a:gd name="connsiteY640" fmla="*/ 593965 h 4119035"/>
                <a:gd name="connsiteX641" fmla="*/ 104889 w 4870394"/>
                <a:gd name="connsiteY641" fmla="*/ 597467 h 4119035"/>
                <a:gd name="connsiteX642" fmla="*/ 108391 w 4870394"/>
                <a:gd name="connsiteY642" fmla="*/ 600969 h 4119035"/>
                <a:gd name="connsiteX643" fmla="*/ 111893 w 4870394"/>
                <a:gd name="connsiteY643" fmla="*/ 604592 h 4119035"/>
                <a:gd name="connsiteX644" fmla="*/ 115395 w 4870394"/>
                <a:gd name="connsiteY644" fmla="*/ 608094 h 4119035"/>
                <a:gd name="connsiteX645" fmla="*/ 119017 w 4870394"/>
                <a:gd name="connsiteY645" fmla="*/ 611596 h 4119035"/>
                <a:gd name="connsiteX646" fmla="*/ 122519 w 4870394"/>
                <a:gd name="connsiteY646" fmla="*/ 615098 h 4119035"/>
                <a:gd name="connsiteX647" fmla="*/ 126021 w 4870394"/>
                <a:gd name="connsiteY647" fmla="*/ 618599 h 4119035"/>
                <a:gd name="connsiteX648" fmla="*/ 129523 w 4870394"/>
                <a:gd name="connsiteY648" fmla="*/ 622102 h 4119035"/>
                <a:gd name="connsiteX649" fmla="*/ 133025 w 4870394"/>
                <a:gd name="connsiteY649" fmla="*/ 625604 h 4119035"/>
                <a:gd name="connsiteX650" fmla="*/ 136527 w 4870394"/>
                <a:gd name="connsiteY650" fmla="*/ 629226 h 4119035"/>
                <a:gd name="connsiteX651" fmla="*/ 140150 w 4870394"/>
                <a:gd name="connsiteY651" fmla="*/ 632728 h 4119035"/>
                <a:gd name="connsiteX652" fmla="*/ 143652 w 4870394"/>
                <a:gd name="connsiteY652" fmla="*/ 636230 h 4119035"/>
                <a:gd name="connsiteX653" fmla="*/ 147154 w 4870394"/>
                <a:gd name="connsiteY653" fmla="*/ 639732 h 4119035"/>
                <a:gd name="connsiteX654" fmla="*/ 150656 w 4870394"/>
                <a:gd name="connsiteY654" fmla="*/ 643234 h 4119035"/>
                <a:gd name="connsiteX655" fmla="*/ 154641 w 4870394"/>
                <a:gd name="connsiteY655" fmla="*/ 646616 h 4119035"/>
                <a:gd name="connsiteX656" fmla="*/ 158143 w 4870394"/>
                <a:gd name="connsiteY656" fmla="*/ 650118 h 4119035"/>
                <a:gd name="connsiteX657" fmla="*/ 161645 w 4870394"/>
                <a:gd name="connsiteY657" fmla="*/ 653740 h 4119035"/>
                <a:gd name="connsiteX658" fmla="*/ 165268 w 4870394"/>
                <a:gd name="connsiteY658" fmla="*/ 657242 h 4119035"/>
                <a:gd name="connsiteX659" fmla="*/ 168770 w 4870394"/>
                <a:gd name="connsiteY659" fmla="*/ 660744 h 4119035"/>
                <a:gd name="connsiteX660" fmla="*/ 172272 w 4870394"/>
                <a:gd name="connsiteY660" fmla="*/ 664246 h 4119035"/>
                <a:gd name="connsiteX661" fmla="*/ 175774 w 4870394"/>
                <a:gd name="connsiteY661" fmla="*/ 667748 h 4119035"/>
                <a:gd name="connsiteX662" fmla="*/ 179276 w 4870394"/>
                <a:gd name="connsiteY662" fmla="*/ 671250 h 4119035"/>
                <a:gd name="connsiteX663" fmla="*/ 182778 w 4870394"/>
                <a:gd name="connsiteY663" fmla="*/ 674873 h 4119035"/>
                <a:gd name="connsiteX664" fmla="*/ 186401 w 4870394"/>
                <a:gd name="connsiteY664" fmla="*/ 678375 h 4119035"/>
                <a:gd name="connsiteX665" fmla="*/ 189903 w 4870394"/>
                <a:gd name="connsiteY665" fmla="*/ 681877 h 4119035"/>
                <a:gd name="connsiteX666" fmla="*/ 193405 w 4870394"/>
                <a:gd name="connsiteY666" fmla="*/ 685379 h 4119035"/>
                <a:gd name="connsiteX667" fmla="*/ 196907 w 4870394"/>
                <a:gd name="connsiteY667" fmla="*/ 688881 h 4119035"/>
                <a:gd name="connsiteX668" fmla="*/ 200409 w 4870394"/>
                <a:gd name="connsiteY668" fmla="*/ 692383 h 4119035"/>
                <a:gd name="connsiteX669" fmla="*/ 203911 w 4870394"/>
                <a:gd name="connsiteY669" fmla="*/ 695885 h 4119035"/>
                <a:gd name="connsiteX670" fmla="*/ 207413 w 4870394"/>
                <a:gd name="connsiteY670" fmla="*/ 699508 h 4119035"/>
                <a:gd name="connsiteX671" fmla="*/ 210915 w 4870394"/>
                <a:gd name="connsiteY671" fmla="*/ 703010 h 4119035"/>
                <a:gd name="connsiteX672" fmla="*/ 214538 w 4870394"/>
                <a:gd name="connsiteY672" fmla="*/ 706512 h 4119035"/>
                <a:gd name="connsiteX673" fmla="*/ 218040 w 4870394"/>
                <a:gd name="connsiteY673" fmla="*/ 710014 h 4119035"/>
                <a:gd name="connsiteX674" fmla="*/ 221542 w 4870394"/>
                <a:gd name="connsiteY674" fmla="*/ 713516 h 4119035"/>
                <a:gd name="connsiteX675" fmla="*/ 225044 w 4870394"/>
                <a:gd name="connsiteY675" fmla="*/ 717018 h 4119035"/>
                <a:gd name="connsiteX676" fmla="*/ 228546 w 4870394"/>
                <a:gd name="connsiteY676" fmla="*/ 720520 h 4119035"/>
                <a:gd name="connsiteX677" fmla="*/ 232048 w 4870394"/>
                <a:gd name="connsiteY677" fmla="*/ 724143 h 4119035"/>
                <a:gd name="connsiteX678" fmla="*/ 235670 w 4870394"/>
                <a:gd name="connsiteY678" fmla="*/ 727645 h 4119035"/>
                <a:gd name="connsiteX679" fmla="*/ 239172 w 4870394"/>
                <a:gd name="connsiteY679" fmla="*/ 731147 h 4119035"/>
                <a:gd name="connsiteX680" fmla="*/ 242674 w 4870394"/>
                <a:gd name="connsiteY680" fmla="*/ 734649 h 4119035"/>
                <a:gd name="connsiteX681" fmla="*/ 246176 w 4870394"/>
                <a:gd name="connsiteY681" fmla="*/ 738151 h 4119035"/>
                <a:gd name="connsiteX682" fmla="*/ 249678 w 4870394"/>
                <a:gd name="connsiteY682" fmla="*/ 741653 h 4119035"/>
                <a:gd name="connsiteX683" fmla="*/ 253181 w 4870394"/>
                <a:gd name="connsiteY683" fmla="*/ 745276 h 4119035"/>
                <a:gd name="connsiteX684" fmla="*/ 256682 w 4870394"/>
                <a:gd name="connsiteY684" fmla="*/ 748778 h 4119035"/>
                <a:gd name="connsiteX685" fmla="*/ 260305 w 4870394"/>
                <a:gd name="connsiteY685" fmla="*/ 752280 h 4119035"/>
                <a:gd name="connsiteX686" fmla="*/ 263807 w 4870394"/>
                <a:gd name="connsiteY686" fmla="*/ 755782 h 4119035"/>
                <a:gd name="connsiteX687" fmla="*/ 267309 w 4870394"/>
                <a:gd name="connsiteY687" fmla="*/ 759284 h 4119035"/>
                <a:gd name="connsiteX688" fmla="*/ 270811 w 4870394"/>
                <a:gd name="connsiteY688" fmla="*/ 762786 h 4119035"/>
                <a:gd name="connsiteX689" fmla="*/ 274313 w 4870394"/>
                <a:gd name="connsiteY689" fmla="*/ 766288 h 4119035"/>
                <a:gd name="connsiteX690" fmla="*/ 277815 w 4870394"/>
                <a:gd name="connsiteY690" fmla="*/ 769910 h 4119035"/>
                <a:gd name="connsiteX691" fmla="*/ 281317 w 4870394"/>
                <a:gd name="connsiteY691" fmla="*/ 773412 h 4119035"/>
                <a:gd name="connsiteX692" fmla="*/ 284940 w 4870394"/>
                <a:gd name="connsiteY692" fmla="*/ 776914 h 4119035"/>
                <a:gd name="connsiteX693" fmla="*/ 288442 w 4870394"/>
                <a:gd name="connsiteY693" fmla="*/ 780416 h 4119035"/>
                <a:gd name="connsiteX694" fmla="*/ 291944 w 4870394"/>
                <a:gd name="connsiteY694" fmla="*/ 783918 h 4119035"/>
                <a:gd name="connsiteX695" fmla="*/ 295446 w 4870394"/>
                <a:gd name="connsiteY695" fmla="*/ 787420 h 4119035"/>
                <a:gd name="connsiteX696" fmla="*/ 298948 w 4870394"/>
                <a:gd name="connsiteY696" fmla="*/ 790922 h 4119035"/>
                <a:gd name="connsiteX697" fmla="*/ 302450 w 4870394"/>
                <a:gd name="connsiteY697" fmla="*/ 794545 h 4119035"/>
                <a:gd name="connsiteX698" fmla="*/ 306073 w 4870394"/>
                <a:gd name="connsiteY698" fmla="*/ 798047 h 4119035"/>
                <a:gd name="connsiteX699" fmla="*/ 309575 w 4870394"/>
                <a:gd name="connsiteY699" fmla="*/ 801549 h 4119035"/>
                <a:gd name="connsiteX700" fmla="*/ 313077 w 4870394"/>
                <a:gd name="connsiteY700" fmla="*/ 805051 h 4119035"/>
                <a:gd name="connsiteX701" fmla="*/ 323583 w 4870394"/>
                <a:gd name="connsiteY701" fmla="*/ 815678 h 4119035"/>
                <a:gd name="connsiteX702" fmla="*/ 327085 w 4870394"/>
                <a:gd name="connsiteY702" fmla="*/ 819180 h 4119035"/>
                <a:gd name="connsiteX703" fmla="*/ 330708 w 4870394"/>
                <a:gd name="connsiteY703" fmla="*/ 822682 h 4119035"/>
                <a:gd name="connsiteX704" fmla="*/ 334210 w 4870394"/>
                <a:gd name="connsiteY704" fmla="*/ 826184 h 4119035"/>
                <a:gd name="connsiteX705" fmla="*/ 337712 w 4870394"/>
                <a:gd name="connsiteY705" fmla="*/ 829686 h 4119035"/>
                <a:gd name="connsiteX706" fmla="*/ 341214 w 4870394"/>
                <a:gd name="connsiteY706" fmla="*/ 833188 h 4119035"/>
                <a:gd name="connsiteX707" fmla="*/ 344716 w 4870394"/>
                <a:gd name="connsiteY707" fmla="*/ 836690 h 4119035"/>
                <a:gd name="connsiteX708" fmla="*/ 348218 w 4870394"/>
                <a:gd name="connsiteY708" fmla="*/ 840313 h 4119035"/>
                <a:gd name="connsiteX709" fmla="*/ 351720 w 4870394"/>
                <a:gd name="connsiteY709" fmla="*/ 843815 h 4119035"/>
                <a:gd name="connsiteX710" fmla="*/ 355342 w 4870394"/>
                <a:gd name="connsiteY710" fmla="*/ 847317 h 4119035"/>
                <a:gd name="connsiteX711" fmla="*/ 358844 w 4870394"/>
                <a:gd name="connsiteY711" fmla="*/ 850819 h 4119035"/>
                <a:gd name="connsiteX712" fmla="*/ 362346 w 4870394"/>
                <a:gd name="connsiteY712" fmla="*/ 854321 h 4119035"/>
                <a:gd name="connsiteX713" fmla="*/ 365848 w 4870394"/>
                <a:gd name="connsiteY713" fmla="*/ 857823 h 4119035"/>
                <a:gd name="connsiteX714" fmla="*/ 369350 w 4870394"/>
                <a:gd name="connsiteY714" fmla="*/ 861325 h 4119035"/>
                <a:gd name="connsiteX715" fmla="*/ 372852 w 4870394"/>
                <a:gd name="connsiteY715" fmla="*/ 864948 h 4119035"/>
                <a:gd name="connsiteX716" fmla="*/ 376475 w 4870394"/>
                <a:gd name="connsiteY716" fmla="*/ 868450 h 4119035"/>
                <a:gd name="connsiteX717" fmla="*/ 379977 w 4870394"/>
                <a:gd name="connsiteY717" fmla="*/ 871952 h 4119035"/>
                <a:gd name="connsiteX718" fmla="*/ 383479 w 4870394"/>
                <a:gd name="connsiteY718" fmla="*/ 875454 h 4119035"/>
                <a:gd name="connsiteX719" fmla="*/ 386981 w 4870394"/>
                <a:gd name="connsiteY719" fmla="*/ 878956 h 4119035"/>
                <a:gd name="connsiteX720" fmla="*/ 390483 w 4870394"/>
                <a:gd name="connsiteY720" fmla="*/ 882458 h 4119035"/>
                <a:gd name="connsiteX721" fmla="*/ 393985 w 4870394"/>
                <a:gd name="connsiteY721" fmla="*/ 886080 h 4119035"/>
                <a:gd name="connsiteX722" fmla="*/ 397487 w 4870394"/>
                <a:gd name="connsiteY722" fmla="*/ 889582 h 4119035"/>
                <a:gd name="connsiteX723" fmla="*/ 461610 w 4870394"/>
                <a:gd name="connsiteY723" fmla="*/ 927984 h 4119035"/>
                <a:gd name="connsiteX724" fmla="*/ 474411 w 4870394"/>
                <a:gd name="connsiteY724" fmla="*/ 1413434 h 4119035"/>
                <a:gd name="connsiteX725" fmla="*/ 545417 w 4870394"/>
                <a:gd name="connsiteY725" fmla="*/ 1620656 h 4119035"/>
                <a:gd name="connsiteX726" fmla="*/ 548919 w 4870394"/>
                <a:gd name="connsiteY726" fmla="*/ 1624158 h 4119035"/>
                <a:gd name="connsiteX727" fmla="*/ 552542 w 4870394"/>
                <a:gd name="connsiteY727" fmla="*/ 1627781 h 4119035"/>
                <a:gd name="connsiteX728" fmla="*/ 556044 w 4870394"/>
                <a:gd name="connsiteY728" fmla="*/ 1631283 h 4119035"/>
                <a:gd name="connsiteX729" fmla="*/ 559546 w 4870394"/>
                <a:gd name="connsiteY729" fmla="*/ 1634785 h 4119035"/>
                <a:gd name="connsiteX730" fmla="*/ 563048 w 4870394"/>
                <a:gd name="connsiteY730" fmla="*/ 1638287 h 4119035"/>
                <a:gd name="connsiteX731" fmla="*/ 566550 w 4870394"/>
                <a:gd name="connsiteY731" fmla="*/ 1641789 h 4119035"/>
                <a:gd name="connsiteX732" fmla="*/ 570052 w 4870394"/>
                <a:gd name="connsiteY732" fmla="*/ 1645291 h 4119035"/>
                <a:gd name="connsiteX733" fmla="*/ 573554 w 4870394"/>
                <a:gd name="connsiteY733" fmla="*/ 1648793 h 4119035"/>
                <a:gd name="connsiteX734" fmla="*/ 577176 w 4870394"/>
                <a:gd name="connsiteY734" fmla="*/ 1652416 h 4119035"/>
                <a:gd name="connsiteX735" fmla="*/ 580678 w 4870394"/>
                <a:gd name="connsiteY735" fmla="*/ 1655918 h 4119035"/>
                <a:gd name="connsiteX736" fmla="*/ 584180 w 4870394"/>
                <a:gd name="connsiteY736" fmla="*/ 1659420 h 4119035"/>
                <a:gd name="connsiteX737" fmla="*/ 587682 w 4870394"/>
                <a:gd name="connsiteY737" fmla="*/ 1662922 h 4119035"/>
                <a:gd name="connsiteX738" fmla="*/ 591184 w 4870394"/>
                <a:gd name="connsiteY738" fmla="*/ 1666424 h 4119035"/>
                <a:gd name="connsiteX739" fmla="*/ 594687 w 4870394"/>
                <a:gd name="connsiteY739" fmla="*/ 1669926 h 4119035"/>
                <a:gd name="connsiteX740" fmla="*/ 598309 w 4870394"/>
                <a:gd name="connsiteY740" fmla="*/ 1673428 h 4119035"/>
                <a:gd name="connsiteX741" fmla="*/ 601811 w 4870394"/>
                <a:gd name="connsiteY741" fmla="*/ 1677051 h 4119035"/>
                <a:gd name="connsiteX742" fmla="*/ 605313 w 4870394"/>
                <a:gd name="connsiteY742" fmla="*/ 1680553 h 4119035"/>
                <a:gd name="connsiteX743" fmla="*/ 608815 w 4870394"/>
                <a:gd name="connsiteY743" fmla="*/ 1684055 h 4119035"/>
                <a:gd name="connsiteX744" fmla="*/ 612317 w 4870394"/>
                <a:gd name="connsiteY744" fmla="*/ 1687557 h 4119035"/>
                <a:gd name="connsiteX745" fmla="*/ 615819 w 4870394"/>
                <a:gd name="connsiteY745" fmla="*/ 1691059 h 4119035"/>
                <a:gd name="connsiteX746" fmla="*/ 619321 w 4870394"/>
                <a:gd name="connsiteY746" fmla="*/ 1694561 h 4119035"/>
                <a:gd name="connsiteX747" fmla="*/ 622944 w 4870394"/>
                <a:gd name="connsiteY747" fmla="*/ 1698063 h 4119035"/>
                <a:gd name="connsiteX748" fmla="*/ 626446 w 4870394"/>
                <a:gd name="connsiteY748" fmla="*/ 1701686 h 4119035"/>
                <a:gd name="connsiteX749" fmla="*/ 629948 w 4870394"/>
                <a:gd name="connsiteY749" fmla="*/ 1705188 h 4119035"/>
                <a:gd name="connsiteX750" fmla="*/ 633450 w 4870394"/>
                <a:gd name="connsiteY750" fmla="*/ 1708690 h 4119035"/>
                <a:gd name="connsiteX751" fmla="*/ 636952 w 4870394"/>
                <a:gd name="connsiteY751" fmla="*/ 1712192 h 4119035"/>
                <a:gd name="connsiteX752" fmla="*/ 640454 w 4870394"/>
                <a:gd name="connsiteY752" fmla="*/ 1715694 h 4119035"/>
                <a:gd name="connsiteX753" fmla="*/ 643956 w 4870394"/>
                <a:gd name="connsiteY753" fmla="*/ 1719196 h 4119035"/>
                <a:gd name="connsiteX754" fmla="*/ 647579 w 4870394"/>
                <a:gd name="connsiteY754" fmla="*/ 1722818 h 4119035"/>
                <a:gd name="connsiteX755" fmla="*/ 651081 w 4870394"/>
                <a:gd name="connsiteY755" fmla="*/ 1726320 h 4119035"/>
                <a:gd name="connsiteX756" fmla="*/ 654583 w 4870394"/>
                <a:gd name="connsiteY756" fmla="*/ 1729822 h 4119035"/>
                <a:gd name="connsiteX757" fmla="*/ 658085 w 4870394"/>
                <a:gd name="connsiteY757" fmla="*/ 1733325 h 4119035"/>
                <a:gd name="connsiteX758" fmla="*/ 661587 w 4870394"/>
                <a:gd name="connsiteY758" fmla="*/ 1736826 h 4119035"/>
                <a:gd name="connsiteX759" fmla="*/ 665089 w 4870394"/>
                <a:gd name="connsiteY759" fmla="*/ 1740329 h 4119035"/>
                <a:gd name="connsiteX760" fmla="*/ 668591 w 4870394"/>
                <a:gd name="connsiteY760" fmla="*/ 1743830 h 4119035"/>
                <a:gd name="connsiteX761" fmla="*/ 672214 w 4870394"/>
                <a:gd name="connsiteY761" fmla="*/ 1747453 h 4119035"/>
                <a:gd name="connsiteX762" fmla="*/ 675716 w 4870394"/>
                <a:gd name="connsiteY762" fmla="*/ 1750955 h 4119035"/>
                <a:gd name="connsiteX763" fmla="*/ 679218 w 4870394"/>
                <a:gd name="connsiteY763" fmla="*/ 1754457 h 4119035"/>
                <a:gd name="connsiteX764" fmla="*/ 682720 w 4870394"/>
                <a:gd name="connsiteY764" fmla="*/ 1757959 h 4119035"/>
                <a:gd name="connsiteX765" fmla="*/ 686222 w 4870394"/>
                <a:gd name="connsiteY765" fmla="*/ 1761461 h 4119035"/>
                <a:gd name="connsiteX766" fmla="*/ 689724 w 4870394"/>
                <a:gd name="connsiteY766" fmla="*/ 1764963 h 4119035"/>
                <a:gd name="connsiteX767" fmla="*/ 693346 w 4870394"/>
                <a:gd name="connsiteY767" fmla="*/ 1768465 h 4119035"/>
                <a:gd name="connsiteX768" fmla="*/ 696848 w 4870394"/>
                <a:gd name="connsiteY768" fmla="*/ 1772088 h 4119035"/>
                <a:gd name="connsiteX769" fmla="*/ 700351 w 4870394"/>
                <a:gd name="connsiteY769" fmla="*/ 1775590 h 4119035"/>
                <a:gd name="connsiteX770" fmla="*/ 703853 w 4870394"/>
                <a:gd name="connsiteY770" fmla="*/ 1779092 h 4119035"/>
                <a:gd name="connsiteX771" fmla="*/ 707354 w 4870394"/>
                <a:gd name="connsiteY771" fmla="*/ 1782594 h 4119035"/>
                <a:gd name="connsiteX772" fmla="*/ 710856 w 4870394"/>
                <a:gd name="connsiteY772" fmla="*/ 1786096 h 4119035"/>
                <a:gd name="connsiteX773" fmla="*/ 714358 w 4870394"/>
                <a:gd name="connsiteY773" fmla="*/ 1789598 h 4119035"/>
                <a:gd name="connsiteX774" fmla="*/ 717981 w 4870394"/>
                <a:gd name="connsiteY774" fmla="*/ 1793221 h 4119035"/>
                <a:gd name="connsiteX775" fmla="*/ 721483 w 4870394"/>
                <a:gd name="connsiteY775" fmla="*/ 1796723 h 4119035"/>
                <a:gd name="connsiteX776" fmla="*/ 724985 w 4870394"/>
                <a:gd name="connsiteY776" fmla="*/ 1800225 h 4119035"/>
                <a:gd name="connsiteX777" fmla="*/ 728487 w 4870394"/>
                <a:gd name="connsiteY777" fmla="*/ 1803727 h 4119035"/>
                <a:gd name="connsiteX778" fmla="*/ 731989 w 4870394"/>
                <a:gd name="connsiteY778" fmla="*/ 1807229 h 4119035"/>
                <a:gd name="connsiteX779" fmla="*/ 735491 w 4870394"/>
                <a:gd name="connsiteY779" fmla="*/ 1810731 h 4119035"/>
                <a:gd name="connsiteX780" fmla="*/ 738993 w 4870394"/>
                <a:gd name="connsiteY780" fmla="*/ 1814233 h 4119035"/>
                <a:gd name="connsiteX781" fmla="*/ 742616 w 4870394"/>
                <a:gd name="connsiteY781" fmla="*/ 1817856 h 4119035"/>
                <a:gd name="connsiteX782" fmla="*/ 746118 w 4870394"/>
                <a:gd name="connsiteY782" fmla="*/ 1821358 h 4119035"/>
                <a:gd name="connsiteX783" fmla="*/ 749620 w 4870394"/>
                <a:gd name="connsiteY783" fmla="*/ 1824860 h 4119035"/>
                <a:gd name="connsiteX784" fmla="*/ 753122 w 4870394"/>
                <a:gd name="connsiteY784" fmla="*/ 1828362 h 4119035"/>
                <a:gd name="connsiteX785" fmla="*/ 756624 w 4870394"/>
                <a:gd name="connsiteY785" fmla="*/ 1831864 h 4119035"/>
                <a:gd name="connsiteX786" fmla="*/ 760126 w 4870394"/>
                <a:gd name="connsiteY786" fmla="*/ 1835366 h 4119035"/>
                <a:gd name="connsiteX787" fmla="*/ 763749 w 4870394"/>
                <a:gd name="connsiteY787" fmla="*/ 1838868 h 4119035"/>
                <a:gd name="connsiteX788" fmla="*/ 767251 w 4870394"/>
                <a:gd name="connsiteY788" fmla="*/ 1842490 h 4119035"/>
                <a:gd name="connsiteX789" fmla="*/ 770753 w 4870394"/>
                <a:gd name="connsiteY789" fmla="*/ 1845993 h 4119035"/>
                <a:gd name="connsiteX790" fmla="*/ 774255 w 4870394"/>
                <a:gd name="connsiteY790" fmla="*/ 1849494 h 4119035"/>
                <a:gd name="connsiteX791" fmla="*/ 777757 w 4870394"/>
                <a:gd name="connsiteY791" fmla="*/ 1852996 h 4119035"/>
                <a:gd name="connsiteX792" fmla="*/ 781259 w 4870394"/>
                <a:gd name="connsiteY792" fmla="*/ 1856498 h 4119035"/>
                <a:gd name="connsiteX793" fmla="*/ 784761 w 4870394"/>
                <a:gd name="connsiteY793" fmla="*/ 1860000 h 4119035"/>
                <a:gd name="connsiteX794" fmla="*/ 788384 w 4870394"/>
                <a:gd name="connsiteY794" fmla="*/ 1863503 h 4119035"/>
                <a:gd name="connsiteX795" fmla="*/ 791886 w 4870394"/>
                <a:gd name="connsiteY795" fmla="*/ 1867125 h 4119035"/>
                <a:gd name="connsiteX796" fmla="*/ 795388 w 4870394"/>
                <a:gd name="connsiteY796" fmla="*/ 1870627 h 4119035"/>
                <a:gd name="connsiteX797" fmla="*/ 798890 w 4870394"/>
                <a:gd name="connsiteY797" fmla="*/ 1874129 h 4119035"/>
                <a:gd name="connsiteX798" fmla="*/ 802392 w 4870394"/>
                <a:gd name="connsiteY798" fmla="*/ 1877631 h 4119035"/>
                <a:gd name="connsiteX799" fmla="*/ 805894 w 4870394"/>
                <a:gd name="connsiteY799" fmla="*/ 1881133 h 4119035"/>
                <a:gd name="connsiteX800" fmla="*/ 809396 w 4870394"/>
                <a:gd name="connsiteY800" fmla="*/ 1884635 h 4119035"/>
                <a:gd name="connsiteX801" fmla="*/ 813018 w 4870394"/>
                <a:gd name="connsiteY801" fmla="*/ 1888258 h 4119035"/>
                <a:gd name="connsiteX802" fmla="*/ 816520 w 4870394"/>
                <a:gd name="connsiteY802" fmla="*/ 1891760 h 4119035"/>
                <a:gd name="connsiteX803" fmla="*/ 820022 w 4870394"/>
                <a:gd name="connsiteY803" fmla="*/ 1895262 h 4119035"/>
                <a:gd name="connsiteX804" fmla="*/ 823524 w 4870394"/>
                <a:gd name="connsiteY804" fmla="*/ 1898764 h 4119035"/>
                <a:gd name="connsiteX805" fmla="*/ 827026 w 4870394"/>
                <a:gd name="connsiteY805" fmla="*/ 1902266 h 4119035"/>
                <a:gd name="connsiteX806" fmla="*/ 830529 w 4870394"/>
                <a:gd name="connsiteY806" fmla="*/ 1905768 h 4119035"/>
                <a:gd name="connsiteX807" fmla="*/ 834151 w 4870394"/>
                <a:gd name="connsiteY807" fmla="*/ 1909270 h 4119035"/>
                <a:gd name="connsiteX808" fmla="*/ 837653 w 4870394"/>
                <a:gd name="connsiteY808" fmla="*/ 1912893 h 4119035"/>
                <a:gd name="connsiteX809" fmla="*/ 841155 w 4870394"/>
                <a:gd name="connsiteY809" fmla="*/ 1916395 h 4119035"/>
                <a:gd name="connsiteX810" fmla="*/ 844657 w 4870394"/>
                <a:gd name="connsiteY810" fmla="*/ 1919897 h 4119035"/>
                <a:gd name="connsiteX811" fmla="*/ 848159 w 4870394"/>
                <a:gd name="connsiteY811" fmla="*/ 1923399 h 4119035"/>
                <a:gd name="connsiteX812" fmla="*/ 851661 w 4870394"/>
                <a:gd name="connsiteY812" fmla="*/ 1926901 h 4119035"/>
                <a:gd name="connsiteX813" fmla="*/ 855163 w 4870394"/>
                <a:gd name="connsiteY813" fmla="*/ 1930403 h 4119035"/>
                <a:gd name="connsiteX814" fmla="*/ 858786 w 4870394"/>
                <a:gd name="connsiteY814" fmla="*/ 1933905 h 4119035"/>
                <a:gd name="connsiteX815" fmla="*/ 862288 w 4870394"/>
                <a:gd name="connsiteY815" fmla="*/ 1937528 h 4119035"/>
                <a:gd name="connsiteX816" fmla="*/ 865790 w 4870394"/>
                <a:gd name="connsiteY816" fmla="*/ 1941030 h 4119035"/>
                <a:gd name="connsiteX817" fmla="*/ 869292 w 4870394"/>
                <a:gd name="connsiteY817" fmla="*/ 1944532 h 4119035"/>
                <a:gd name="connsiteX818" fmla="*/ 872794 w 4870394"/>
                <a:gd name="connsiteY818" fmla="*/ 1948034 h 4119035"/>
                <a:gd name="connsiteX819" fmla="*/ 876296 w 4870394"/>
                <a:gd name="connsiteY819" fmla="*/ 1951536 h 4119035"/>
                <a:gd name="connsiteX820" fmla="*/ 879798 w 4870394"/>
                <a:gd name="connsiteY820" fmla="*/ 1955038 h 4119035"/>
                <a:gd name="connsiteX821" fmla="*/ 883421 w 4870394"/>
                <a:gd name="connsiteY821" fmla="*/ 1958660 h 4119035"/>
                <a:gd name="connsiteX822" fmla="*/ 886923 w 4870394"/>
                <a:gd name="connsiteY822" fmla="*/ 1962162 h 4119035"/>
                <a:gd name="connsiteX823" fmla="*/ 890425 w 4870394"/>
                <a:gd name="connsiteY823" fmla="*/ 1965665 h 4119035"/>
                <a:gd name="connsiteX824" fmla="*/ 893927 w 4870394"/>
                <a:gd name="connsiteY824" fmla="*/ 1969166 h 4119035"/>
                <a:gd name="connsiteX825" fmla="*/ 897429 w 4870394"/>
                <a:gd name="connsiteY825" fmla="*/ 1972668 h 4119035"/>
                <a:gd name="connsiteX826" fmla="*/ 938487 w 4870394"/>
                <a:gd name="connsiteY826" fmla="*/ 2003583 h 4119035"/>
                <a:gd name="connsiteX827" fmla="*/ 1089677 w 4870394"/>
                <a:gd name="connsiteY827" fmla="*/ 1980035 h 4119035"/>
                <a:gd name="connsiteX828" fmla="*/ 1092092 w 4870394"/>
                <a:gd name="connsiteY828" fmla="*/ 1982329 h 4119035"/>
                <a:gd name="connsiteX829" fmla="*/ 1095594 w 4870394"/>
                <a:gd name="connsiteY829" fmla="*/ 1985831 h 4119035"/>
                <a:gd name="connsiteX830" fmla="*/ 1099096 w 4870394"/>
                <a:gd name="connsiteY830" fmla="*/ 1989454 h 4119035"/>
                <a:gd name="connsiteX831" fmla="*/ 1102598 w 4870394"/>
                <a:gd name="connsiteY831" fmla="*/ 1992956 h 4119035"/>
                <a:gd name="connsiteX832" fmla="*/ 1106100 w 4870394"/>
                <a:gd name="connsiteY832" fmla="*/ 1996458 h 4119035"/>
                <a:gd name="connsiteX833" fmla="*/ 1109723 w 4870394"/>
                <a:gd name="connsiteY833" fmla="*/ 1999960 h 4119035"/>
                <a:gd name="connsiteX834" fmla="*/ 1113225 w 4870394"/>
                <a:gd name="connsiteY834" fmla="*/ 2003462 h 4119035"/>
                <a:gd name="connsiteX835" fmla="*/ 1113225 w 4870394"/>
                <a:gd name="connsiteY835" fmla="*/ 2003462 h 4119035"/>
                <a:gd name="connsiteX836" fmla="*/ 1128078 w 4870394"/>
                <a:gd name="connsiteY836" fmla="*/ 2073140 h 4119035"/>
                <a:gd name="connsiteX837" fmla="*/ 1139550 w 4870394"/>
                <a:gd name="connsiteY837" fmla="*/ 2290506 h 4119035"/>
                <a:gd name="connsiteX838" fmla="*/ 1166600 w 4870394"/>
                <a:gd name="connsiteY838" fmla="*/ 2773541 h 4119035"/>
                <a:gd name="connsiteX839" fmla="*/ 1212610 w 4870394"/>
                <a:gd name="connsiteY839" fmla="*/ 2858072 h 4119035"/>
                <a:gd name="connsiteX840" fmla="*/ 1216111 w 4870394"/>
                <a:gd name="connsiteY840" fmla="*/ 2861575 h 4119035"/>
                <a:gd name="connsiteX841" fmla="*/ 1219734 w 4870394"/>
                <a:gd name="connsiteY841" fmla="*/ 2865076 h 4119035"/>
                <a:gd name="connsiteX842" fmla="*/ 1223236 w 4870394"/>
                <a:gd name="connsiteY842" fmla="*/ 2868578 h 4119035"/>
                <a:gd name="connsiteX843" fmla="*/ 1226738 w 4870394"/>
                <a:gd name="connsiteY843" fmla="*/ 2872080 h 4119035"/>
                <a:gd name="connsiteX844" fmla="*/ 1230240 w 4870394"/>
                <a:gd name="connsiteY844" fmla="*/ 2875582 h 4119035"/>
                <a:gd name="connsiteX845" fmla="*/ 1233742 w 4870394"/>
                <a:gd name="connsiteY845" fmla="*/ 2879084 h 4119035"/>
                <a:gd name="connsiteX846" fmla="*/ 1237244 w 4870394"/>
                <a:gd name="connsiteY846" fmla="*/ 2882707 h 4119035"/>
                <a:gd name="connsiteX847" fmla="*/ 1240867 w 4870394"/>
                <a:gd name="connsiteY847" fmla="*/ 2886209 h 4119035"/>
                <a:gd name="connsiteX848" fmla="*/ 1244369 w 4870394"/>
                <a:gd name="connsiteY848" fmla="*/ 2889711 h 4119035"/>
                <a:gd name="connsiteX849" fmla="*/ 1247871 w 4870394"/>
                <a:gd name="connsiteY849" fmla="*/ 2893213 h 4119035"/>
                <a:gd name="connsiteX850" fmla="*/ 1251373 w 4870394"/>
                <a:gd name="connsiteY850" fmla="*/ 2896715 h 4119035"/>
                <a:gd name="connsiteX851" fmla="*/ 1254875 w 4870394"/>
                <a:gd name="connsiteY851" fmla="*/ 2900217 h 4119035"/>
                <a:gd name="connsiteX852" fmla="*/ 1258377 w 4870394"/>
                <a:gd name="connsiteY852" fmla="*/ 2903719 h 4119035"/>
                <a:gd name="connsiteX853" fmla="*/ 1261879 w 4870394"/>
                <a:gd name="connsiteY853" fmla="*/ 2907342 h 4119035"/>
                <a:gd name="connsiteX854" fmla="*/ 1265502 w 4870394"/>
                <a:gd name="connsiteY854" fmla="*/ 2910844 h 4119035"/>
                <a:gd name="connsiteX855" fmla="*/ 1269004 w 4870394"/>
                <a:gd name="connsiteY855" fmla="*/ 2914346 h 4119035"/>
                <a:gd name="connsiteX856" fmla="*/ 1272506 w 4870394"/>
                <a:gd name="connsiteY856" fmla="*/ 2917848 h 4119035"/>
                <a:gd name="connsiteX857" fmla="*/ 1276008 w 4870394"/>
                <a:gd name="connsiteY857" fmla="*/ 2921350 h 4119035"/>
                <a:gd name="connsiteX858" fmla="*/ 1279510 w 4870394"/>
                <a:gd name="connsiteY858" fmla="*/ 2924852 h 4119035"/>
                <a:gd name="connsiteX859" fmla="*/ 1283012 w 4870394"/>
                <a:gd name="connsiteY859" fmla="*/ 2928475 h 4119035"/>
                <a:gd name="connsiteX860" fmla="*/ 1286514 w 4870394"/>
                <a:gd name="connsiteY860" fmla="*/ 2931977 h 4119035"/>
                <a:gd name="connsiteX861" fmla="*/ 1290137 w 4870394"/>
                <a:gd name="connsiteY861" fmla="*/ 2935479 h 4119035"/>
                <a:gd name="connsiteX862" fmla="*/ 1300643 w 4870394"/>
                <a:gd name="connsiteY862" fmla="*/ 2945985 h 4119035"/>
                <a:gd name="connsiteX863" fmla="*/ 1304145 w 4870394"/>
                <a:gd name="connsiteY863" fmla="*/ 2949487 h 4119035"/>
                <a:gd name="connsiteX864" fmla="*/ 1307647 w 4870394"/>
                <a:gd name="connsiteY864" fmla="*/ 2953110 h 4119035"/>
                <a:gd name="connsiteX865" fmla="*/ 1311149 w 4870394"/>
                <a:gd name="connsiteY865" fmla="*/ 2956612 h 4119035"/>
                <a:gd name="connsiteX866" fmla="*/ 1314772 w 4870394"/>
                <a:gd name="connsiteY866" fmla="*/ 2960113 h 4119035"/>
                <a:gd name="connsiteX867" fmla="*/ 1318273 w 4870394"/>
                <a:gd name="connsiteY867" fmla="*/ 2963616 h 4119035"/>
                <a:gd name="connsiteX868" fmla="*/ 1321775 w 4870394"/>
                <a:gd name="connsiteY868" fmla="*/ 2967118 h 4119035"/>
                <a:gd name="connsiteX869" fmla="*/ 1325278 w 4870394"/>
                <a:gd name="connsiteY869" fmla="*/ 2970620 h 4119035"/>
                <a:gd name="connsiteX870" fmla="*/ 1328779 w 4870394"/>
                <a:gd name="connsiteY870" fmla="*/ 2974121 h 4119035"/>
                <a:gd name="connsiteX871" fmla="*/ 1332282 w 4870394"/>
                <a:gd name="connsiteY871" fmla="*/ 2977744 h 4119035"/>
                <a:gd name="connsiteX872" fmla="*/ 1335904 w 4870394"/>
                <a:gd name="connsiteY872" fmla="*/ 2981246 h 4119035"/>
                <a:gd name="connsiteX873" fmla="*/ 1339406 w 4870394"/>
                <a:gd name="connsiteY873" fmla="*/ 2984748 h 4119035"/>
                <a:gd name="connsiteX874" fmla="*/ 1342908 w 4870394"/>
                <a:gd name="connsiteY874" fmla="*/ 2988250 h 4119035"/>
                <a:gd name="connsiteX875" fmla="*/ 1346410 w 4870394"/>
                <a:gd name="connsiteY875" fmla="*/ 2991753 h 4119035"/>
                <a:gd name="connsiteX876" fmla="*/ 1349912 w 4870394"/>
                <a:gd name="connsiteY876" fmla="*/ 2995254 h 4119035"/>
                <a:gd name="connsiteX877" fmla="*/ 1353414 w 4870394"/>
                <a:gd name="connsiteY877" fmla="*/ 2998877 h 4119035"/>
                <a:gd name="connsiteX878" fmla="*/ 1356916 w 4870394"/>
                <a:gd name="connsiteY878" fmla="*/ 3002379 h 4119035"/>
                <a:gd name="connsiteX879" fmla="*/ 1360539 w 4870394"/>
                <a:gd name="connsiteY879" fmla="*/ 3005881 h 4119035"/>
                <a:gd name="connsiteX880" fmla="*/ 1364041 w 4870394"/>
                <a:gd name="connsiteY880" fmla="*/ 3009383 h 4119035"/>
                <a:gd name="connsiteX881" fmla="*/ 1367543 w 4870394"/>
                <a:gd name="connsiteY881" fmla="*/ 3012885 h 4119035"/>
                <a:gd name="connsiteX882" fmla="*/ 1371045 w 4870394"/>
                <a:gd name="connsiteY882" fmla="*/ 3016387 h 4119035"/>
                <a:gd name="connsiteX883" fmla="*/ 1374547 w 4870394"/>
                <a:gd name="connsiteY883" fmla="*/ 3019889 h 4119035"/>
                <a:gd name="connsiteX884" fmla="*/ 1378049 w 4870394"/>
                <a:gd name="connsiteY884" fmla="*/ 3023512 h 4119035"/>
                <a:gd name="connsiteX885" fmla="*/ 1381551 w 4870394"/>
                <a:gd name="connsiteY885" fmla="*/ 3027014 h 4119035"/>
                <a:gd name="connsiteX886" fmla="*/ 1385174 w 4870394"/>
                <a:gd name="connsiteY886" fmla="*/ 3030516 h 4119035"/>
                <a:gd name="connsiteX887" fmla="*/ 1388676 w 4870394"/>
                <a:gd name="connsiteY887" fmla="*/ 3034018 h 4119035"/>
                <a:gd name="connsiteX888" fmla="*/ 1392178 w 4870394"/>
                <a:gd name="connsiteY888" fmla="*/ 3037520 h 4119035"/>
                <a:gd name="connsiteX889" fmla="*/ 1395680 w 4870394"/>
                <a:gd name="connsiteY889" fmla="*/ 3041022 h 4119035"/>
                <a:gd name="connsiteX890" fmla="*/ 1399182 w 4870394"/>
                <a:gd name="connsiteY890" fmla="*/ 3044524 h 4119035"/>
                <a:gd name="connsiteX891" fmla="*/ 1402684 w 4870394"/>
                <a:gd name="connsiteY891" fmla="*/ 3048147 h 4119035"/>
                <a:gd name="connsiteX892" fmla="*/ 1406307 w 4870394"/>
                <a:gd name="connsiteY892" fmla="*/ 3051649 h 4119035"/>
                <a:gd name="connsiteX893" fmla="*/ 1409809 w 4870394"/>
                <a:gd name="connsiteY893" fmla="*/ 3055151 h 4119035"/>
                <a:gd name="connsiteX894" fmla="*/ 1413311 w 4870394"/>
                <a:gd name="connsiteY894" fmla="*/ 3058653 h 4119035"/>
                <a:gd name="connsiteX895" fmla="*/ 1416813 w 4870394"/>
                <a:gd name="connsiteY895" fmla="*/ 3062155 h 4119035"/>
                <a:gd name="connsiteX896" fmla="*/ 1420315 w 4870394"/>
                <a:gd name="connsiteY896" fmla="*/ 3065657 h 4119035"/>
                <a:gd name="connsiteX897" fmla="*/ 1423817 w 4870394"/>
                <a:gd name="connsiteY897" fmla="*/ 3069159 h 4119035"/>
                <a:gd name="connsiteX898" fmla="*/ 1427319 w 4870394"/>
                <a:gd name="connsiteY898" fmla="*/ 3072782 h 4119035"/>
                <a:gd name="connsiteX899" fmla="*/ 1430942 w 4870394"/>
                <a:gd name="connsiteY899" fmla="*/ 3076284 h 4119035"/>
                <a:gd name="connsiteX900" fmla="*/ 1434443 w 4870394"/>
                <a:gd name="connsiteY900" fmla="*/ 3079785 h 4119035"/>
                <a:gd name="connsiteX901" fmla="*/ 1437946 w 4870394"/>
                <a:gd name="connsiteY901" fmla="*/ 3083288 h 4119035"/>
                <a:gd name="connsiteX902" fmla="*/ 1441447 w 4870394"/>
                <a:gd name="connsiteY902" fmla="*/ 3086790 h 4119035"/>
                <a:gd name="connsiteX903" fmla="*/ 1444950 w 4870394"/>
                <a:gd name="connsiteY903" fmla="*/ 3090291 h 4119035"/>
                <a:gd name="connsiteX904" fmla="*/ 1448452 w 4870394"/>
                <a:gd name="connsiteY904" fmla="*/ 3093914 h 4119035"/>
                <a:gd name="connsiteX905" fmla="*/ 1451953 w 4870394"/>
                <a:gd name="connsiteY905" fmla="*/ 3097417 h 4119035"/>
                <a:gd name="connsiteX906" fmla="*/ 1455576 w 4870394"/>
                <a:gd name="connsiteY906" fmla="*/ 3100918 h 4119035"/>
                <a:gd name="connsiteX907" fmla="*/ 1459078 w 4870394"/>
                <a:gd name="connsiteY907" fmla="*/ 3104420 h 4119035"/>
                <a:gd name="connsiteX908" fmla="*/ 1462580 w 4870394"/>
                <a:gd name="connsiteY908" fmla="*/ 3107922 h 4119035"/>
                <a:gd name="connsiteX909" fmla="*/ 1466082 w 4870394"/>
                <a:gd name="connsiteY909" fmla="*/ 3111424 h 4119035"/>
                <a:gd name="connsiteX910" fmla="*/ 1469584 w 4870394"/>
                <a:gd name="connsiteY910" fmla="*/ 3114926 h 4119035"/>
                <a:gd name="connsiteX911" fmla="*/ 1471154 w 4870394"/>
                <a:gd name="connsiteY911" fmla="*/ 3116617 h 4119035"/>
                <a:gd name="connsiteX912" fmla="*/ 1322742 w 4870394"/>
                <a:gd name="connsiteY912" fmla="*/ 3385306 h 4119035"/>
                <a:gd name="connsiteX913" fmla="*/ 1411982 w 4870394"/>
                <a:gd name="connsiteY913" fmla="*/ 3692274 h 4119035"/>
                <a:gd name="connsiteX914" fmla="*/ 1415484 w 4870394"/>
                <a:gd name="connsiteY914" fmla="*/ 3695776 h 4119035"/>
                <a:gd name="connsiteX915" fmla="*/ 1418986 w 4870394"/>
                <a:gd name="connsiteY915" fmla="*/ 3699279 h 4119035"/>
                <a:gd name="connsiteX916" fmla="*/ 1422488 w 4870394"/>
                <a:gd name="connsiteY916" fmla="*/ 3702780 h 4119035"/>
                <a:gd name="connsiteX917" fmla="*/ 1426111 w 4870394"/>
                <a:gd name="connsiteY917" fmla="*/ 3706403 h 4119035"/>
                <a:gd name="connsiteX918" fmla="*/ 1429613 w 4870394"/>
                <a:gd name="connsiteY918" fmla="*/ 3709905 h 4119035"/>
                <a:gd name="connsiteX919" fmla="*/ 1433115 w 4870394"/>
                <a:gd name="connsiteY919" fmla="*/ 3713407 h 4119035"/>
                <a:gd name="connsiteX920" fmla="*/ 1436617 w 4870394"/>
                <a:gd name="connsiteY920" fmla="*/ 3716909 h 4119035"/>
                <a:gd name="connsiteX921" fmla="*/ 1440119 w 4870394"/>
                <a:gd name="connsiteY921" fmla="*/ 3720411 h 4119035"/>
                <a:gd name="connsiteX922" fmla="*/ 1443621 w 4870394"/>
                <a:gd name="connsiteY922" fmla="*/ 3723913 h 4119035"/>
                <a:gd name="connsiteX923" fmla="*/ 1447244 w 4870394"/>
                <a:gd name="connsiteY923" fmla="*/ 3727536 h 4119035"/>
                <a:gd name="connsiteX924" fmla="*/ 1450746 w 4870394"/>
                <a:gd name="connsiteY924" fmla="*/ 3731038 h 4119035"/>
                <a:gd name="connsiteX925" fmla="*/ 1454248 w 4870394"/>
                <a:gd name="connsiteY925" fmla="*/ 3734540 h 4119035"/>
                <a:gd name="connsiteX926" fmla="*/ 1457750 w 4870394"/>
                <a:gd name="connsiteY926" fmla="*/ 3738042 h 4119035"/>
                <a:gd name="connsiteX927" fmla="*/ 1461252 w 4870394"/>
                <a:gd name="connsiteY927" fmla="*/ 3741544 h 4119035"/>
                <a:gd name="connsiteX928" fmla="*/ 1464754 w 4870394"/>
                <a:gd name="connsiteY928" fmla="*/ 3745046 h 4119035"/>
                <a:gd name="connsiteX929" fmla="*/ 1468256 w 4870394"/>
                <a:gd name="connsiteY929" fmla="*/ 3748548 h 4119035"/>
                <a:gd name="connsiteX930" fmla="*/ 1471879 w 4870394"/>
                <a:gd name="connsiteY930" fmla="*/ 3752171 h 4119035"/>
                <a:gd name="connsiteX931" fmla="*/ 1475381 w 4870394"/>
                <a:gd name="connsiteY931" fmla="*/ 3755673 h 4119035"/>
                <a:gd name="connsiteX932" fmla="*/ 1478883 w 4870394"/>
                <a:gd name="connsiteY932" fmla="*/ 3759175 h 4119035"/>
                <a:gd name="connsiteX933" fmla="*/ 1482385 w 4870394"/>
                <a:gd name="connsiteY933" fmla="*/ 3762677 h 4119035"/>
                <a:gd name="connsiteX934" fmla="*/ 1485887 w 4870394"/>
                <a:gd name="connsiteY934" fmla="*/ 3766179 h 4119035"/>
                <a:gd name="connsiteX935" fmla="*/ 1489389 w 4870394"/>
                <a:gd name="connsiteY935" fmla="*/ 3769681 h 4119035"/>
                <a:gd name="connsiteX936" fmla="*/ 1492891 w 4870394"/>
                <a:gd name="connsiteY936" fmla="*/ 3773183 h 4119035"/>
                <a:gd name="connsiteX937" fmla="*/ 1496513 w 4870394"/>
                <a:gd name="connsiteY937" fmla="*/ 3776805 h 4119035"/>
                <a:gd name="connsiteX938" fmla="*/ 1500016 w 4870394"/>
                <a:gd name="connsiteY938" fmla="*/ 3780308 h 4119035"/>
                <a:gd name="connsiteX939" fmla="*/ 1503518 w 4870394"/>
                <a:gd name="connsiteY939" fmla="*/ 3783810 h 4119035"/>
                <a:gd name="connsiteX940" fmla="*/ 1507020 w 4870394"/>
                <a:gd name="connsiteY940" fmla="*/ 3787311 h 4119035"/>
                <a:gd name="connsiteX941" fmla="*/ 1510522 w 4870394"/>
                <a:gd name="connsiteY941" fmla="*/ 3790814 h 4119035"/>
                <a:gd name="connsiteX942" fmla="*/ 1514024 w 4870394"/>
                <a:gd name="connsiteY942" fmla="*/ 3794316 h 4119035"/>
                <a:gd name="connsiteX943" fmla="*/ 1517526 w 4870394"/>
                <a:gd name="connsiteY943" fmla="*/ 3797938 h 4119035"/>
                <a:gd name="connsiteX944" fmla="*/ 1521148 w 4870394"/>
                <a:gd name="connsiteY944" fmla="*/ 3801440 h 4119035"/>
                <a:gd name="connsiteX945" fmla="*/ 1524650 w 4870394"/>
                <a:gd name="connsiteY945" fmla="*/ 3804943 h 4119035"/>
                <a:gd name="connsiteX946" fmla="*/ 1528152 w 4870394"/>
                <a:gd name="connsiteY946" fmla="*/ 3808444 h 4119035"/>
                <a:gd name="connsiteX947" fmla="*/ 1531654 w 4870394"/>
                <a:gd name="connsiteY947" fmla="*/ 3811946 h 4119035"/>
                <a:gd name="connsiteX948" fmla="*/ 1535156 w 4870394"/>
                <a:gd name="connsiteY948" fmla="*/ 3815448 h 4119035"/>
                <a:gd name="connsiteX949" fmla="*/ 1538658 w 4870394"/>
                <a:gd name="connsiteY949" fmla="*/ 3818951 h 4119035"/>
                <a:gd name="connsiteX950" fmla="*/ 1542281 w 4870394"/>
                <a:gd name="connsiteY950" fmla="*/ 3822573 h 4119035"/>
                <a:gd name="connsiteX951" fmla="*/ 1545783 w 4870394"/>
                <a:gd name="connsiteY951" fmla="*/ 3826075 h 4119035"/>
                <a:gd name="connsiteX952" fmla="*/ 1549285 w 4870394"/>
                <a:gd name="connsiteY952" fmla="*/ 3829577 h 4119035"/>
                <a:gd name="connsiteX953" fmla="*/ 1552787 w 4870394"/>
                <a:gd name="connsiteY953" fmla="*/ 3833079 h 4119035"/>
                <a:gd name="connsiteX954" fmla="*/ 1556289 w 4870394"/>
                <a:gd name="connsiteY954" fmla="*/ 3836581 h 4119035"/>
                <a:gd name="connsiteX955" fmla="*/ 1559791 w 4870394"/>
                <a:gd name="connsiteY955" fmla="*/ 3840083 h 4119035"/>
                <a:gd name="connsiteX956" fmla="*/ 1563293 w 4870394"/>
                <a:gd name="connsiteY956" fmla="*/ 3843585 h 4119035"/>
                <a:gd name="connsiteX957" fmla="*/ 1566916 w 4870394"/>
                <a:gd name="connsiteY957" fmla="*/ 3847208 h 4119035"/>
                <a:gd name="connsiteX958" fmla="*/ 1570418 w 4870394"/>
                <a:gd name="connsiteY958" fmla="*/ 3850710 h 4119035"/>
                <a:gd name="connsiteX959" fmla="*/ 1573920 w 4870394"/>
                <a:gd name="connsiteY959" fmla="*/ 3854212 h 4119035"/>
                <a:gd name="connsiteX960" fmla="*/ 1577422 w 4870394"/>
                <a:gd name="connsiteY960" fmla="*/ 3857714 h 4119035"/>
                <a:gd name="connsiteX961" fmla="*/ 1580924 w 4870394"/>
                <a:gd name="connsiteY961" fmla="*/ 3861216 h 4119035"/>
                <a:gd name="connsiteX962" fmla="*/ 1584426 w 4870394"/>
                <a:gd name="connsiteY962" fmla="*/ 3864718 h 4119035"/>
                <a:gd name="connsiteX963" fmla="*/ 1587928 w 4870394"/>
                <a:gd name="connsiteY963" fmla="*/ 3868220 h 4119035"/>
                <a:gd name="connsiteX964" fmla="*/ 1591551 w 4870394"/>
                <a:gd name="connsiteY964" fmla="*/ 3871843 h 4119035"/>
                <a:gd name="connsiteX965" fmla="*/ 1595053 w 4870394"/>
                <a:gd name="connsiteY965" fmla="*/ 3875345 h 4119035"/>
                <a:gd name="connsiteX966" fmla="*/ 1598555 w 4870394"/>
                <a:gd name="connsiteY966" fmla="*/ 3878847 h 4119035"/>
                <a:gd name="connsiteX967" fmla="*/ 1602057 w 4870394"/>
                <a:gd name="connsiteY967" fmla="*/ 3882349 h 4119035"/>
                <a:gd name="connsiteX968" fmla="*/ 1605559 w 4870394"/>
                <a:gd name="connsiteY968" fmla="*/ 3885851 h 4119035"/>
                <a:gd name="connsiteX969" fmla="*/ 1609061 w 4870394"/>
                <a:gd name="connsiteY969" fmla="*/ 3889353 h 4119035"/>
                <a:gd name="connsiteX970" fmla="*/ 1612684 w 4870394"/>
                <a:gd name="connsiteY970" fmla="*/ 3892975 h 4119035"/>
                <a:gd name="connsiteX971" fmla="*/ 1616186 w 4870394"/>
                <a:gd name="connsiteY971" fmla="*/ 3896478 h 4119035"/>
                <a:gd name="connsiteX972" fmla="*/ 1619688 w 4870394"/>
                <a:gd name="connsiteY972" fmla="*/ 3899980 h 4119035"/>
                <a:gd name="connsiteX973" fmla="*/ 1623190 w 4870394"/>
                <a:gd name="connsiteY973" fmla="*/ 3903482 h 4119035"/>
                <a:gd name="connsiteX974" fmla="*/ 1626691 w 4870394"/>
                <a:gd name="connsiteY974" fmla="*/ 3906984 h 4119035"/>
                <a:gd name="connsiteX975" fmla="*/ 1630194 w 4870394"/>
                <a:gd name="connsiteY975" fmla="*/ 3910486 h 4119035"/>
                <a:gd name="connsiteX976" fmla="*/ 1633696 w 4870394"/>
                <a:gd name="connsiteY976" fmla="*/ 3913988 h 4119035"/>
                <a:gd name="connsiteX977" fmla="*/ 1637318 w 4870394"/>
                <a:gd name="connsiteY977" fmla="*/ 3917610 h 4119035"/>
                <a:gd name="connsiteX978" fmla="*/ 1640820 w 4870394"/>
                <a:gd name="connsiteY978" fmla="*/ 3921112 h 4119035"/>
                <a:gd name="connsiteX979" fmla="*/ 1644322 w 4870394"/>
                <a:gd name="connsiteY979" fmla="*/ 3924615 h 4119035"/>
                <a:gd name="connsiteX980" fmla="*/ 1647824 w 4870394"/>
                <a:gd name="connsiteY980" fmla="*/ 3928116 h 4119035"/>
                <a:gd name="connsiteX981" fmla="*/ 1651326 w 4870394"/>
                <a:gd name="connsiteY981" fmla="*/ 3931618 h 4119035"/>
                <a:gd name="connsiteX982" fmla="*/ 1654828 w 4870394"/>
                <a:gd name="connsiteY982" fmla="*/ 3935121 h 4119035"/>
                <a:gd name="connsiteX983" fmla="*/ 1658330 w 4870394"/>
                <a:gd name="connsiteY983" fmla="*/ 3938622 h 4119035"/>
                <a:gd name="connsiteX984" fmla="*/ 1661953 w 4870394"/>
                <a:gd name="connsiteY984" fmla="*/ 3942245 h 4119035"/>
                <a:gd name="connsiteX985" fmla="*/ 1665455 w 4870394"/>
                <a:gd name="connsiteY985" fmla="*/ 3945747 h 4119035"/>
                <a:gd name="connsiteX986" fmla="*/ 1668957 w 4870394"/>
                <a:gd name="connsiteY986" fmla="*/ 3949249 h 4119035"/>
                <a:gd name="connsiteX987" fmla="*/ 1672459 w 4870394"/>
                <a:gd name="connsiteY987" fmla="*/ 3952751 h 4119035"/>
                <a:gd name="connsiteX988" fmla="*/ 1675961 w 4870394"/>
                <a:gd name="connsiteY988" fmla="*/ 3956253 h 4119035"/>
                <a:gd name="connsiteX989" fmla="*/ 1679463 w 4870394"/>
                <a:gd name="connsiteY989" fmla="*/ 3959755 h 4119035"/>
                <a:gd name="connsiteX990" fmla="*/ 1683086 w 4870394"/>
                <a:gd name="connsiteY990" fmla="*/ 3963378 h 4119035"/>
                <a:gd name="connsiteX991" fmla="*/ 1686588 w 4870394"/>
                <a:gd name="connsiteY991" fmla="*/ 3966880 h 4119035"/>
                <a:gd name="connsiteX992" fmla="*/ 1690090 w 4870394"/>
                <a:gd name="connsiteY992" fmla="*/ 3970382 h 4119035"/>
                <a:gd name="connsiteX993" fmla="*/ 1693592 w 4870394"/>
                <a:gd name="connsiteY993" fmla="*/ 3973884 h 4119035"/>
                <a:gd name="connsiteX994" fmla="*/ 1697094 w 4870394"/>
                <a:gd name="connsiteY994" fmla="*/ 3977386 h 4119035"/>
                <a:gd name="connsiteX995" fmla="*/ 1700596 w 4870394"/>
                <a:gd name="connsiteY995" fmla="*/ 3980888 h 4119035"/>
                <a:gd name="connsiteX996" fmla="*/ 1704098 w 4870394"/>
                <a:gd name="connsiteY996" fmla="*/ 3984390 h 4119035"/>
                <a:gd name="connsiteX997" fmla="*/ 1707721 w 4870394"/>
                <a:gd name="connsiteY997" fmla="*/ 3988013 h 4119035"/>
                <a:gd name="connsiteX998" fmla="*/ 1711223 w 4870394"/>
                <a:gd name="connsiteY998" fmla="*/ 3991515 h 4119035"/>
                <a:gd name="connsiteX999" fmla="*/ 1714725 w 4870394"/>
                <a:gd name="connsiteY999" fmla="*/ 3995017 h 4119035"/>
                <a:gd name="connsiteX1000" fmla="*/ 1718227 w 4870394"/>
                <a:gd name="connsiteY1000" fmla="*/ 3998519 h 4119035"/>
                <a:gd name="connsiteX1001" fmla="*/ 1721729 w 4870394"/>
                <a:gd name="connsiteY1001" fmla="*/ 4002021 h 4119035"/>
                <a:gd name="connsiteX1002" fmla="*/ 1725231 w 4870394"/>
                <a:gd name="connsiteY1002" fmla="*/ 4005523 h 4119035"/>
                <a:gd name="connsiteX1003" fmla="*/ 1728733 w 4870394"/>
                <a:gd name="connsiteY1003" fmla="*/ 4009025 h 4119035"/>
                <a:gd name="connsiteX1004" fmla="*/ 1732355 w 4870394"/>
                <a:gd name="connsiteY1004" fmla="*/ 4012647 h 4119035"/>
                <a:gd name="connsiteX1005" fmla="*/ 1735858 w 4870394"/>
                <a:gd name="connsiteY1005" fmla="*/ 4016150 h 4119035"/>
                <a:gd name="connsiteX1006" fmla="*/ 1739360 w 4870394"/>
                <a:gd name="connsiteY1006" fmla="*/ 4019652 h 4119035"/>
                <a:gd name="connsiteX1007" fmla="*/ 1742862 w 4870394"/>
                <a:gd name="connsiteY1007" fmla="*/ 4023153 h 4119035"/>
                <a:gd name="connsiteX1008" fmla="*/ 1746364 w 4870394"/>
                <a:gd name="connsiteY1008" fmla="*/ 4026656 h 4119035"/>
                <a:gd name="connsiteX1009" fmla="*/ 1749866 w 4870394"/>
                <a:gd name="connsiteY1009" fmla="*/ 4030158 h 4119035"/>
                <a:gd name="connsiteX1010" fmla="*/ 1753368 w 4870394"/>
                <a:gd name="connsiteY1010" fmla="*/ 4033780 h 4119035"/>
                <a:gd name="connsiteX1011" fmla="*/ 1756990 w 4870394"/>
                <a:gd name="connsiteY1011" fmla="*/ 4037282 h 4119035"/>
                <a:gd name="connsiteX1012" fmla="*/ 1760492 w 4870394"/>
                <a:gd name="connsiteY1012" fmla="*/ 4040785 h 4119035"/>
                <a:gd name="connsiteX1013" fmla="*/ 1763994 w 4870394"/>
                <a:gd name="connsiteY1013" fmla="*/ 4044286 h 4119035"/>
                <a:gd name="connsiteX1014" fmla="*/ 1958416 w 4870394"/>
                <a:gd name="connsiteY1014" fmla="*/ 4119036 h 4119035"/>
                <a:gd name="connsiteX1015" fmla="*/ 2187858 w 4870394"/>
                <a:gd name="connsiteY1015" fmla="*/ 3917852 h 4119035"/>
                <a:gd name="connsiteX1016" fmla="*/ 2234109 w 4870394"/>
                <a:gd name="connsiteY1016" fmla="*/ 3525144 h 4119035"/>
                <a:gd name="connsiteX1017" fmla="*/ 2240267 w 4870394"/>
                <a:gd name="connsiteY1017" fmla="*/ 3405714 h 4119035"/>
                <a:gd name="connsiteX1018" fmla="*/ 2291711 w 4870394"/>
                <a:gd name="connsiteY1018" fmla="*/ 3405714 h 4119035"/>
                <a:gd name="connsiteX1019" fmla="*/ 3205493 w 4870394"/>
                <a:gd name="connsiteY1019" fmla="*/ 3520555 h 4119035"/>
                <a:gd name="connsiteX1020" fmla="*/ 3627545 w 4870394"/>
                <a:gd name="connsiteY1020" fmla="*/ 3581901 h 4119035"/>
                <a:gd name="connsiteX1021" fmla="*/ 3973036 w 4870394"/>
                <a:gd name="connsiteY1021" fmla="*/ 3583954 h 4119035"/>
                <a:gd name="connsiteX1022" fmla="*/ 4189436 w 4870394"/>
                <a:gd name="connsiteY1022" fmla="*/ 3377215 h 4119035"/>
                <a:gd name="connsiteX1023" fmla="*/ 4146083 w 4870394"/>
                <a:gd name="connsiteY1023" fmla="*/ 3278434 h 4119035"/>
                <a:gd name="connsiteX1024" fmla="*/ 4142581 w 4870394"/>
                <a:gd name="connsiteY1024" fmla="*/ 3274811 h 4119035"/>
                <a:gd name="connsiteX1025" fmla="*/ 4139079 w 4870394"/>
                <a:gd name="connsiteY1025" fmla="*/ 3271309 h 4119035"/>
                <a:gd name="connsiteX1026" fmla="*/ 4135577 w 4870394"/>
                <a:gd name="connsiteY1026" fmla="*/ 3267807 h 4119035"/>
                <a:gd name="connsiteX1027" fmla="*/ 4131954 w 4870394"/>
                <a:gd name="connsiteY1027" fmla="*/ 3264305 h 4119035"/>
                <a:gd name="connsiteX1028" fmla="*/ 4121448 w 4870394"/>
                <a:gd name="connsiteY1028" fmla="*/ 3253678 h 4119035"/>
                <a:gd name="connsiteX1029" fmla="*/ 4117947 w 4870394"/>
                <a:gd name="connsiteY1029" fmla="*/ 3250176 h 4119035"/>
                <a:gd name="connsiteX1030" fmla="*/ 4114445 w 4870394"/>
                <a:gd name="connsiteY1030" fmla="*/ 3246674 h 4119035"/>
                <a:gd name="connsiteX1031" fmla="*/ 4110822 w 4870394"/>
                <a:gd name="connsiteY1031" fmla="*/ 3243172 h 4119035"/>
                <a:gd name="connsiteX1032" fmla="*/ 4100316 w 4870394"/>
                <a:gd name="connsiteY1032" fmla="*/ 3232666 h 4119035"/>
                <a:gd name="connsiteX1033" fmla="*/ 4096814 w 4870394"/>
                <a:gd name="connsiteY1033" fmla="*/ 3229044 h 4119035"/>
                <a:gd name="connsiteX1034" fmla="*/ 4093312 w 4870394"/>
                <a:gd name="connsiteY1034" fmla="*/ 3225541 h 4119035"/>
                <a:gd name="connsiteX1035" fmla="*/ 4089810 w 4870394"/>
                <a:gd name="connsiteY1035" fmla="*/ 3222039 h 4119035"/>
                <a:gd name="connsiteX1036" fmla="*/ 4086187 w 4870394"/>
                <a:gd name="connsiteY1036" fmla="*/ 3218538 h 4119035"/>
                <a:gd name="connsiteX1037" fmla="*/ 4075681 w 4870394"/>
                <a:gd name="connsiteY1037" fmla="*/ 3208031 h 4119035"/>
                <a:gd name="connsiteX1038" fmla="*/ 4072179 w 4870394"/>
                <a:gd name="connsiteY1038" fmla="*/ 3204409 h 4119035"/>
                <a:gd name="connsiteX1039" fmla="*/ 4068677 w 4870394"/>
                <a:gd name="connsiteY1039" fmla="*/ 3200907 h 4119035"/>
                <a:gd name="connsiteX1040" fmla="*/ 4065175 w 4870394"/>
                <a:gd name="connsiteY1040" fmla="*/ 3197405 h 4119035"/>
                <a:gd name="connsiteX1041" fmla="*/ 4061552 w 4870394"/>
                <a:gd name="connsiteY1041" fmla="*/ 3193903 h 4119035"/>
                <a:gd name="connsiteX1042" fmla="*/ 4051046 w 4870394"/>
                <a:gd name="connsiteY1042" fmla="*/ 3183276 h 4119035"/>
                <a:gd name="connsiteX1043" fmla="*/ 4047544 w 4870394"/>
                <a:gd name="connsiteY1043" fmla="*/ 3179774 h 4119035"/>
                <a:gd name="connsiteX1044" fmla="*/ 4044042 w 4870394"/>
                <a:gd name="connsiteY1044" fmla="*/ 3176272 h 4119035"/>
                <a:gd name="connsiteX1045" fmla="*/ 4040419 w 4870394"/>
                <a:gd name="connsiteY1045" fmla="*/ 3172770 h 4119035"/>
                <a:gd name="connsiteX1046" fmla="*/ 4029913 w 4870394"/>
                <a:gd name="connsiteY1046" fmla="*/ 3162264 h 4119035"/>
                <a:gd name="connsiteX1047" fmla="*/ 4026411 w 4870394"/>
                <a:gd name="connsiteY1047" fmla="*/ 3158641 h 4119035"/>
                <a:gd name="connsiteX1048" fmla="*/ 4022909 w 4870394"/>
                <a:gd name="connsiteY1048" fmla="*/ 3155139 h 4119035"/>
                <a:gd name="connsiteX1049" fmla="*/ 4019407 w 4870394"/>
                <a:gd name="connsiteY1049" fmla="*/ 3151637 h 4119035"/>
                <a:gd name="connsiteX1050" fmla="*/ 4015784 w 4870394"/>
                <a:gd name="connsiteY1050" fmla="*/ 3148135 h 4119035"/>
                <a:gd name="connsiteX1051" fmla="*/ 4005278 w 4870394"/>
                <a:gd name="connsiteY1051" fmla="*/ 3137629 h 4119035"/>
                <a:gd name="connsiteX1052" fmla="*/ 4001776 w 4870394"/>
                <a:gd name="connsiteY1052" fmla="*/ 3134006 h 4119035"/>
                <a:gd name="connsiteX1053" fmla="*/ 3998275 w 4870394"/>
                <a:gd name="connsiteY1053" fmla="*/ 3130504 h 4119035"/>
                <a:gd name="connsiteX1054" fmla="*/ 3994772 w 4870394"/>
                <a:gd name="connsiteY1054" fmla="*/ 3127002 h 4119035"/>
                <a:gd name="connsiteX1055" fmla="*/ 3991150 w 4870394"/>
                <a:gd name="connsiteY1055" fmla="*/ 3123500 h 4119035"/>
                <a:gd name="connsiteX1056" fmla="*/ 3980644 w 4870394"/>
                <a:gd name="connsiteY1056" fmla="*/ 3112994 h 4119035"/>
                <a:gd name="connsiteX1057" fmla="*/ 3977142 w 4870394"/>
                <a:gd name="connsiteY1057" fmla="*/ 3109372 h 4119035"/>
                <a:gd name="connsiteX1058" fmla="*/ 3973640 w 4870394"/>
                <a:gd name="connsiteY1058" fmla="*/ 3105869 h 4119035"/>
                <a:gd name="connsiteX1059" fmla="*/ 3970017 w 4870394"/>
                <a:gd name="connsiteY1059" fmla="*/ 3102367 h 4119035"/>
                <a:gd name="connsiteX1060" fmla="*/ 3959511 w 4870394"/>
                <a:gd name="connsiteY1060" fmla="*/ 3091861 h 4119035"/>
                <a:gd name="connsiteX1061" fmla="*/ 3956009 w 4870394"/>
                <a:gd name="connsiteY1061" fmla="*/ 3088239 h 4119035"/>
                <a:gd name="connsiteX1062" fmla="*/ 3952507 w 4870394"/>
                <a:gd name="connsiteY1062" fmla="*/ 3084737 h 4119035"/>
                <a:gd name="connsiteX1063" fmla="*/ 3949005 w 4870394"/>
                <a:gd name="connsiteY1063" fmla="*/ 3081235 h 4119035"/>
                <a:gd name="connsiteX1064" fmla="*/ 3945382 w 4870394"/>
                <a:gd name="connsiteY1064" fmla="*/ 3077733 h 4119035"/>
                <a:gd name="connsiteX1065" fmla="*/ 3934876 w 4870394"/>
                <a:gd name="connsiteY1065" fmla="*/ 3067227 h 4119035"/>
                <a:gd name="connsiteX1066" fmla="*/ 3931374 w 4870394"/>
                <a:gd name="connsiteY1066" fmla="*/ 3063604 h 4119035"/>
                <a:gd name="connsiteX1067" fmla="*/ 3927872 w 4870394"/>
                <a:gd name="connsiteY1067" fmla="*/ 3060102 h 4119035"/>
                <a:gd name="connsiteX1068" fmla="*/ 3924370 w 4870394"/>
                <a:gd name="connsiteY1068" fmla="*/ 3056600 h 4119035"/>
                <a:gd name="connsiteX1069" fmla="*/ 3920747 w 4870394"/>
                <a:gd name="connsiteY1069" fmla="*/ 3053098 h 4119035"/>
                <a:gd name="connsiteX1070" fmla="*/ 3910241 w 4870394"/>
                <a:gd name="connsiteY1070" fmla="*/ 3042592 h 4119035"/>
                <a:gd name="connsiteX1071" fmla="*/ 3906739 w 4870394"/>
                <a:gd name="connsiteY1071" fmla="*/ 3038969 h 4119035"/>
                <a:gd name="connsiteX1072" fmla="*/ 3903237 w 4870394"/>
                <a:gd name="connsiteY1072" fmla="*/ 3035467 h 4119035"/>
                <a:gd name="connsiteX1073" fmla="*/ 3899735 w 4870394"/>
                <a:gd name="connsiteY1073" fmla="*/ 3031965 h 4119035"/>
                <a:gd name="connsiteX1074" fmla="*/ 3896112 w 4870394"/>
                <a:gd name="connsiteY1074" fmla="*/ 3028463 h 4119035"/>
                <a:gd name="connsiteX1075" fmla="*/ 3885606 w 4870394"/>
                <a:gd name="connsiteY1075" fmla="*/ 3017836 h 4119035"/>
                <a:gd name="connsiteX1076" fmla="*/ 3882105 w 4870394"/>
                <a:gd name="connsiteY1076" fmla="*/ 3014334 h 4119035"/>
                <a:gd name="connsiteX1077" fmla="*/ 3878603 w 4870394"/>
                <a:gd name="connsiteY1077" fmla="*/ 3010832 h 4119035"/>
                <a:gd name="connsiteX1078" fmla="*/ 3874980 w 4870394"/>
                <a:gd name="connsiteY1078" fmla="*/ 3007330 h 4119035"/>
                <a:gd name="connsiteX1079" fmla="*/ 3864474 w 4870394"/>
                <a:gd name="connsiteY1079" fmla="*/ 2996824 h 4119035"/>
                <a:gd name="connsiteX1080" fmla="*/ 3860972 w 4870394"/>
                <a:gd name="connsiteY1080" fmla="*/ 2993202 h 4119035"/>
                <a:gd name="connsiteX1081" fmla="*/ 3857470 w 4870394"/>
                <a:gd name="connsiteY1081" fmla="*/ 2989699 h 4119035"/>
                <a:gd name="connsiteX1082" fmla="*/ 3853968 w 4870394"/>
                <a:gd name="connsiteY1082" fmla="*/ 2986197 h 4119035"/>
                <a:gd name="connsiteX1083" fmla="*/ 3850345 w 4870394"/>
                <a:gd name="connsiteY1083" fmla="*/ 2982696 h 4119035"/>
                <a:gd name="connsiteX1084" fmla="*/ 3846843 w 4870394"/>
                <a:gd name="connsiteY1084" fmla="*/ 2979194 h 4119035"/>
                <a:gd name="connsiteX1085" fmla="*/ 3843341 w 4870394"/>
                <a:gd name="connsiteY1085" fmla="*/ 2975691 h 4119035"/>
                <a:gd name="connsiteX1086" fmla="*/ 3839839 w 4870394"/>
                <a:gd name="connsiteY1086" fmla="*/ 2972189 h 4119035"/>
                <a:gd name="connsiteX1087" fmla="*/ 3836337 w 4870394"/>
                <a:gd name="connsiteY1087" fmla="*/ 2968567 h 4119035"/>
                <a:gd name="connsiteX1088" fmla="*/ 3832835 w 4870394"/>
                <a:gd name="connsiteY1088" fmla="*/ 2965065 h 4119035"/>
                <a:gd name="connsiteX1089" fmla="*/ 3829333 w 4870394"/>
                <a:gd name="connsiteY1089" fmla="*/ 2961563 h 4119035"/>
                <a:gd name="connsiteX1090" fmla="*/ 3825710 w 4870394"/>
                <a:gd name="connsiteY1090" fmla="*/ 2958061 h 4119035"/>
                <a:gd name="connsiteX1091" fmla="*/ 3822208 w 4870394"/>
                <a:gd name="connsiteY1091" fmla="*/ 2954559 h 4119035"/>
                <a:gd name="connsiteX1092" fmla="*/ 3818706 w 4870394"/>
                <a:gd name="connsiteY1092" fmla="*/ 2951056 h 4119035"/>
                <a:gd name="connsiteX1093" fmla="*/ 3815204 w 4870394"/>
                <a:gd name="connsiteY1093" fmla="*/ 2947434 h 4119035"/>
                <a:gd name="connsiteX1094" fmla="*/ 3811702 w 4870394"/>
                <a:gd name="connsiteY1094" fmla="*/ 2943932 h 4119035"/>
                <a:gd name="connsiteX1095" fmla="*/ 3808200 w 4870394"/>
                <a:gd name="connsiteY1095" fmla="*/ 2940430 h 4119035"/>
                <a:gd name="connsiteX1096" fmla="*/ 3807234 w 4870394"/>
                <a:gd name="connsiteY1096" fmla="*/ 2939343 h 4119035"/>
                <a:gd name="connsiteX1097" fmla="*/ 3807234 w 4870394"/>
                <a:gd name="connsiteY1097" fmla="*/ 2939343 h 4119035"/>
                <a:gd name="connsiteX1098" fmla="*/ 3802524 w 4870394"/>
                <a:gd name="connsiteY1098" fmla="*/ 2657854 h 4119035"/>
                <a:gd name="connsiteX1099" fmla="*/ 3795641 w 4870394"/>
                <a:gd name="connsiteY1099" fmla="*/ 2364410 h 4119035"/>
                <a:gd name="connsiteX1100" fmla="*/ 3737073 w 4870394"/>
                <a:gd name="connsiteY1100" fmla="*/ 2177596 h 4119035"/>
                <a:gd name="connsiteX1101" fmla="*/ 3735382 w 4870394"/>
                <a:gd name="connsiteY1101" fmla="*/ 2176147 h 4119035"/>
                <a:gd name="connsiteX1102" fmla="*/ 3733571 w 4870394"/>
                <a:gd name="connsiteY1102" fmla="*/ 2174094 h 4119035"/>
                <a:gd name="connsiteX1103" fmla="*/ 3731881 w 4870394"/>
                <a:gd name="connsiteY1103" fmla="*/ 2172645 h 4119035"/>
                <a:gd name="connsiteX1104" fmla="*/ 3729948 w 4870394"/>
                <a:gd name="connsiteY1104" fmla="*/ 2170592 h 4119035"/>
                <a:gd name="connsiteX1105" fmla="*/ 3728379 w 4870394"/>
                <a:gd name="connsiteY1105" fmla="*/ 2169143 h 4119035"/>
                <a:gd name="connsiteX1106" fmla="*/ 3726446 w 4870394"/>
                <a:gd name="connsiteY1106" fmla="*/ 2166969 h 4119035"/>
                <a:gd name="connsiteX1107" fmla="*/ 3724876 w 4870394"/>
                <a:gd name="connsiteY1107" fmla="*/ 2165641 h 4119035"/>
                <a:gd name="connsiteX1108" fmla="*/ 3722944 w 4870394"/>
                <a:gd name="connsiteY1108" fmla="*/ 2163467 h 4119035"/>
                <a:gd name="connsiteX1109" fmla="*/ 3721374 w 4870394"/>
                <a:gd name="connsiteY1109" fmla="*/ 2162139 h 4119035"/>
                <a:gd name="connsiteX1110" fmla="*/ 3719442 w 4870394"/>
                <a:gd name="connsiteY1110" fmla="*/ 2159966 h 4119035"/>
                <a:gd name="connsiteX1111" fmla="*/ 3717752 w 4870394"/>
                <a:gd name="connsiteY1111" fmla="*/ 2158517 h 4119035"/>
                <a:gd name="connsiteX1112" fmla="*/ 3715940 w 4870394"/>
                <a:gd name="connsiteY1112" fmla="*/ 2156463 h 4119035"/>
                <a:gd name="connsiteX1113" fmla="*/ 3714250 w 4870394"/>
                <a:gd name="connsiteY1113" fmla="*/ 2155014 h 4119035"/>
                <a:gd name="connsiteX1114" fmla="*/ 3712438 w 4870394"/>
                <a:gd name="connsiteY1114" fmla="*/ 2152961 h 4119035"/>
                <a:gd name="connsiteX1115" fmla="*/ 3710748 w 4870394"/>
                <a:gd name="connsiteY1115" fmla="*/ 2151512 h 4119035"/>
                <a:gd name="connsiteX1116" fmla="*/ 3708816 w 4870394"/>
                <a:gd name="connsiteY1116" fmla="*/ 2149460 h 4119035"/>
                <a:gd name="connsiteX1117" fmla="*/ 3707246 w 4870394"/>
                <a:gd name="connsiteY1117" fmla="*/ 2148010 h 4119035"/>
                <a:gd name="connsiteX1118" fmla="*/ 3705314 w 4870394"/>
                <a:gd name="connsiteY1118" fmla="*/ 2145958 h 4119035"/>
                <a:gd name="connsiteX1119" fmla="*/ 3703744 w 4870394"/>
                <a:gd name="connsiteY1119" fmla="*/ 2144508 h 4119035"/>
                <a:gd name="connsiteX1120" fmla="*/ 3701811 w 4870394"/>
                <a:gd name="connsiteY1120" fmla="*/ 2142335 h 4119035"/>
                <a:gd name="connsiteX1121" fmla="*/ 3700241 w 4870394"/>
                <a:gd name="connsiteY1121" fmla="*/ 2141006 h 4119035"/>
                <a:gd name="connsiteX1122" fmla="*/ 3698310 w 4870394"/>
                <a:gd name="connsiteY1122" fmla="*/ 2138833 h 4119035"/>
                <a:gd name="connsiteX1123" fmla="*/ 3696740 w 4870394"/>
                <a:gd name="connsiteY1123" fmla="*/ 2137504 h 4119035"/>
                <a:gd name="connsiteX1124" fmla="*/ 3694808 w 4870394"/>
                <a:gd name="connsiteY1124" fmla="*/ 2135331 h 4119035"/>
                <a:gd name="connsiteX1125" fmla="*/ 3693117 w 4870394"/>
                <a:gd name="connsiteY1125" fmla="*/ 2133882 h 4119035"/>
                <a:gd name="connsiteX1126" fmla="*/ 3691305 w 4870394"/>
                <a:gd name="connsiteY1126" fmla="*/ 2131829 h 4119035"/>
                <a:gd name="connsiteX1127" fmla="*/ 3689615 w 4870394"/>
                <a:gd name="connsiteY1127" fmla="*/ 2130380 h 4119035"/>
                <a:gd name="connsiteX1128" fmla="*/ 3687803 w 4870394"/>
                <a:gd name="connsiteY1128" fmla="*/ 2128327 h 4119035"/>
                <a:gd name="connsiteX1129" fmla="*/ 3686113 w 4870394"/>
                <a:gd name="connsiteY1129" fmla="*/ 2126877 h 4119035"/>
                <a:gd name="connsiteX1130" fmla="*/ 3684181 w 4870394"/>
                <a:gd name="connsiteY1130" fmla="*/ 2124825 h 4119035"/>
                <a:gd name="connsiteX1131" fmla="*/ 3682611 w 4870394"/>
                <a:gd name="connsiteY1131" fmla="*/ 2123376 h 4119035"/>
                <a:gd name="connsiteX1132" fmla="*/ 3680679 w 4870394"/>
                <a:gd name="connsiteY1132" fmla="*/ 2121323 h 4119035"/>
                <a:gd name="connsiteX1133" fmla="*/ 3679109 w 4870394"/>
                <a:gd name="connsiteY1133" fmla="*/ 2119874 h 4119035"/>
                <a:gd name="connsiteX1134" fmla="*/ 3677177 w 4870394"/>
                <a:gd name="connsiteY1134" fmla="*/ 2117700 h 4119035"/>
                <a:gd name="connsiteX1135" fmla="*/ 3675607 w 4870394"/>
                <a:gd name="connsiteY1135" fmla="*/ 2116371 h 4119035"/>
                <a:gd name="connsiteX1136" fmla="*/ 3673675 w 4870394"/>
                <a:gd name="connsiteY1136" fmla="*/ 2114198 h 4119035"/>
                <a:gd name="connsiteX1137" fmla="*/ 3672105 w 4870394"/>
                <a:gd name="connsiteY1137" fmla="*/ 2112749 h 4119035"/>
                <a:gd name="connsiteX1138" fmla="*/ 3670173 w 4870394"/>
                <a:gd name="connsiteY1138" fmla="*/ 2110696 h 4119035"/>
                <a:gd name="connsiteX1139" fmla="*/ 3668482 w 4870394"/>
                <a:gd name="connsiteY1139" fmla="*/ 2109247 h 4119035"/>
                <a:gd name="connsiteX1140" fmla="*/ 3666671 w 4870394"/>
                <a:gd name="connsiteY1140" fmla="*/ 2107194 h 4119035"/>
                <a:gd name="connsiteX1141" fmla="*/ 3664980 w 4870394"/>
                <a:gd name="connsiteY1141" fmla="*/ 2105745 h 4119035"/>
                <a:gd name="connsiteX1142" fmla="*/ 3663169 w 4870394"/>
                <a:gd name="connsiteY1142" fmla="*/ 2103692 h 4119035"/>
                <a:gd name="connsiteX1143" fmla="*/ 3661478 w 4870394"/>
                <a:gd name="connsiteY1143" fmla="*/ 2102243 h 4119035"/>
                <a:gd name="connsiteX1144" fmla="*/ 3659546 w 4870394"/>
                <a:gd name="connsiteY1144" fmla="*/ 2100190 h 4119035"/>
                <a:gd name="connsiteX1145" fmla="*/ 3657976 w 4870394"/>
                <a:gd name="connsiteY1145" fmla="*/ 2098741 h 4119035"/>
                <a:gd name="connsiteX1146" fmla="*/ 3656044 w 4870394"/>
                <a:gd name="connsiteY1146" fmla="*/ 2096567 h 4119035"/>
                <a:gd name="connsiteX1147" fmla="*/ 3654474 w 4870394"/>
                <a:gd name="connsiteY1147" fmla="*/ 2095239 h 4119035"/>
                <a:gd name="connsiteX1148" fmla="*/ 3652542 w 4870394"/>
                <a:gd name="connsiteY1148" fmla="*/ 2093065 h 4119035"/>
                <a:gd name="connsiteX1149" fmla="*/ 3650972 w 4870394"/>
                <a:gd name="connsiteY1149" fmla="*/ 2091737 h 4119035"/>
                <a:gd name="connsiteX1150" fmla="*/ 3649040 w 4870394"/>
                <a:gd name="connsiteY1150" fmla="*/ 2089563 h 4119035"/>
                <a:gd name="connsiteX1151" fmla="*/ 3647470 w 4870394"/>
                <a:gd name="connsiteY1151" fmla="*/ 2088114 h 4119035"/>
                <a:gd name="connsiteX1152" fmla="*/ 3645538 w 4870394"/>
                <a:gd name="connsiteY1152" fmla="*/ 2086061 h 4119035"/>
                <a:gd name="connsiteX1153" fmla="*/ 3643847 w 4870394"/>
                <a:gd name="connsiteY1153" fmla="*/ 2084612 h 4119035"/>
                <a:gd name="connsiteX1154" fmla="*/ 3642036 w 4870394"/>
                <a:gd name="connsiteY1154" fmla="*/ 2082559 h 4119035"/>
                <a:gd name="connsiteX1155" fmla="*/ 3640345 w 4870394"/>
                <a:gd name="connsiteY1155" fmla="*/ 2081110 h 4119035"/>
                <a:gd name="connsiteX1156" fmla="*/ 3638534 w 4870394"/>
                <a:gd name="connsiteY1156" fmla="*/ 2079057 h 4119035"/>
                <a:gd name="connsiteX1157" fmla="*/ 3636843 w 4870394"/>
                <a:gd name="connsiteY1157" fmla="*/ 2077608 h 4119035"/>
                <a:gd name="connsiteX1158" fmla="*/ 3634911 w 4870394"/>
                <a:gd name="connsiteY1158" fmla="*/ 2075555 h 4119035"/>
                <a:gd name="connsiteX1159" fmla="*/ 3633341 w 4870394"/>
                <a:gd name="connsiteY1159" fmla="*/ 2074106 h 4119035"/>
                <a:gd name="connsiteX1160" fmla="*/ 3631409 w 4870394"/>
                <a:gd name="connsiteY1160" fmla="*/ 2071932 h 4119035"/>
                <a:gd name="connsiteX1161" fmla="*/ 3629839 w 4870394"/>
                <a:gd name="connsiteY1161" fmla="*/ 2070604 h 4119035"/>
                <a:gd name="connsiteX1162" fmla="*/ 3627907 w 4870394"/>
                <a:gd name="connsiteY1162" fmla="*/ 2068430 h 4119035"/>
                <a:gd name="connsiteX1163" fmla="*/ 3626337 w 4870394"/>
                <a:gd name="connsiteY1163" fmla="*/ 2067102 h 4119035"/>
                <a:gd name="connsiteX1164" fmla="*/ 3624405 w 4870394"/>
                <a:gd name="connsiteY1164" fmla="*/ 2064928 h 4119035"/>
                <a:gd name="connsiteX1165" fmla="*/ 3622715 w 4870394"/>
                <a:gd name="connsiteY1165" fmla="*/ 2063479 h 4119035"/>
                <a:gd name="connsiteX1166" fmla="*/ 3620903 w 4870394"/>
                <a:gd name="connsiteY1166" fmla="*/ 2061426 h 4119035"/>
                <a:gd name="connsiteX1167" fmla="*/ 3619212 w 4870394"/>
                <a:gd name="connsiteY1167" fmla="*/ 2059977 h 4119035"/>
                <a:gd name="connsiteX1168" fmla="*/ 3617401 w 4870394"/>
                <a:gd name="connsiteY1168" fmla="*/ 2057924 h 4119035"/>
                <a:gd name="connsiteX1169" fmla="*/ 3615710 w 4870394"/>
                <a:gd name="connsiteY1169" fmla="*/ 2056475 h 4119035"/>
                <a:gd name="connsiteX1170" fmla="*/ 3613778 w 4870394"/>
                <a:gd name="connsiteY1170" fmla="*/ 2054422 h 4119035"/>
                <a:gd name="connsiteX1171" fmla="*/ 3612209 w 4870394"/>
                <a:gd name="connsiteY1171" fmla="*/ 2052973 h 4119035"/>
                <a:gd name="connsiteX1172" fmla="*/ 3610276 w 4870394"/>
                <a:gd name="connsiteY1172" fmla="*/ 2050920 h 4119035"/>
                <a:gd name="connsiteX1173" fmla="*/ 3608706 w 4870394"/>
                <a:gd name="connsiteY1173" fmla="*/ 2049471 h 4119035"/>
                <a:gd name="connsiteX1174" fmla="*/ 3606774 w 4870394"/>
                <a:gd name="connsiteY1174" fmla="*/ 2047297 h 4119035"/>
                <a:gd name="connsiteX1175" fmla="*/ 3605204 w 4870394"/>
                <a:gd name="connsiteY1175" fmla="*/ 2045969 h 4119035"/>
                <a:gd name="connsiteX1176" fmla="*/ 3603272 w 4870394"/>
                <a:gd name="connsiteY1176" fmla="*/ 2043796 h 4119035"/>
                <a:gd name="connsiteX1177" fmla="*/ 3601703 w 4870394"/>
                <a:gd name="connsiteY1177" fmla="*/ 2042346 h 4119035"/>
                <a:gd name="connsiteX1178" fmla="*/ 3599770 w 4870394"/>
                <a:gd name="connsiteY1178" fmla="*/ 2040293 h 4119035"/>
                <a:gd name="connsiteX1179" fmla="*/ 3598080 w 4870394"/>
                <a:gd name="connsiteY1179" fmla="*/ 2038844 h 4119035"/>
                <a:gd name="connsiteX1180" fmla="*/ 3596268 w 4870394"/>
                <a:gd name="connsiteY1180" fmla="*/ 2036791 h 4119035"/>
                <a:gd name="connsiteX1181" fmla="*/ 3594578 w 4870394"/>
                <a:gd name="connsiteY1181" fmla="*/ 2035342 h 4119035"/>
                <a:gd name="connsiteX1182" fmla="*/ 3592766 w 4870394"/>
                <a:gd name="connsiteY1182" fmla="*/ 2033289 h 4119035"/>
                <a:gd name="connsiteX1183" fmla="*/ 3591076 w 4870394"/>
                <a:gd name="connsiteY1183" fmla="*/ 2031840 h 4119035"/>
                <a:gd name="connsiteX1184" fmla="*/ 3589144 w 4870394"/>
                <a:gd name="connsiteY1184" fmla="*/ 2029787 h 4119035"/>
                <a:gd name="connsiteX1185" fmla="*/ 3587574 w 4870394"/>
                <a:gd name="connsiteY1185" fmla="*/ 2028338 h 4119035"/>
                <a:gd name="connsiteX1186" fmla="*/ 3585641 w 4870394"/>
                <a:gd name="connsiteY1186" fmla="*/ 2026165 h 4119035"/>
                <a:gd name="connsiteX1187" fmla="*/ 3584072 w 4870394"/>
                <a:gd name="connsiteY1187" fmla="*/ 2024836 h 4119035"/>
                <a:gd name="connsiteX1188" fmla="*/ 3582139 w 4870394"/>
                <a:gd name="connsiteY1188" fmla="*/ 2022663 h 4119035"/>
                <a:gd name="connsiteX1189" fmla="*/ 3580570 w 4870394"/>
                <a:gd name="connsiteY1189" fmla="*/ 2021334 h 4119035"/>
                <a:gd name="connsiteX1190" fmla="*/ 3578638 w 4870394"/>
                <a:gd name="connsiteY1190" fmla="*/ 2019161 h 4119035"/>
                <a:gd name="connsiteX1191" fmla="*/ 3576947 w 4870394"/>
                <a:gd name="connsiteY1191" fmla="*/ 2017712 h 4119035"/>
                <a:gd name="connsiteX1192" fmla="*/ 3575136 w 4870394"/>
                <a:gd name="connsiteY1192" fmla="*/ 2015659 h 4119035"/>
                <a:gd name="connsiteX1193" fmla="*/ 3573445 w 4870394"/>
                <a:gd name="connsiteY1193" fmla="*/ 2014210 h 4119035"/>
                <a:gd name="connsiteX1194" fmla="*/ 3571633 w 4870394"/>
                <a:gd name="connsiteY1194" fmla="*/ 2012156 h 4119035"/>
                <a:gd name="connsiteX1195" fmla="*/ 3569943 w 4870394"/>
                <a:gd name="connsiteY1195" fmla="*/ 2010707 h 4119035"/>
                <a:gd name="connsiteX1196" fmla="*/ 3568132 w 4870394"/>
                <a:gd name="connsiteY1196" fmla="*/ 2008655 h 4119035"/>
                <a:gd name="connsiteX1197" fmla="*/ 3566441 w 4870394"/>
                <a:gd name="connsiteY1197" fmla="*/ 2007206 h 4119035"/>
                <a:gd name="connsiteX1198" fmla="*/ 3564509 w 4870394"/>
                <a:gd name="connsiteY1198" fmla="*/ 2005153 h 4119035"/>
                <a:gd name="connsiteX1199" fmla="*/ 3562939 w 4870394"/>
                <a:gd name="connsiteY1199" fmla="*/ 2003704 h 4119035"/>
                <a:gd name="connsiteX1200" fmla="*/ 3561007 w 4870394"/>
                <a:gd name="connsiteY1200" fmla="*/ 2001530 h 4119035"/>
                <a:gd name="connsiteX1201" fmla="*/ 3559437 w 4870394"/>
                <a:gd name="connsiteY1201" fmla="*/ 2000201 h 4119035"/>
                <a:gd name="connsiteX1202" fmla="*/ 3557505 w 4870394"/>
                <a:gd name="connsiteY1202" fmla="*/ 1998028 h 4119035"/>
                <a:gd name="connsiteX1203" fmla="*/ 3555935 w 4870394"/>
                <a:gd name="connsiteY1203" fmla="*/ 1996699 h 4119035"/>
                <a:gd name="connsiteX1204" fmla="*/ 3554003 w 4870394"/>
                <a:gd name="connsiteY1204" fmla="*/ 1994526 h 4119035"/>
                <a:gd name="connsiteX1205" fmla="*/ 3552312 w 4870394"/>
                <a:gd name="connsiteY1205" fmla="*/ 1993077 h 4119035"/>
                <a:gd name="connsiteX1206" fmla="*/ 3550501 w 4870394"/>
                <a:gd name="connsiteY1206" fmla="*/ 1991024 h 4119035"/>
                <a:gd name="connsiteX1207" fmla="*/ 3548810 w 4870394"/>
                <a:gd name="connsiteY1207" fmla="*/ 1989575 h 4119035"/>
                <a:gd name="connsiteX1208" fmla="*/ 3546999 w 4870394"/>
                <a:gd name="connsiteY1208" fmla="*/ 1987522 h 4119035"/>
                <a:gd name="connsiteX1209" fmla="*/ 3545308 w 4870394"/>
                <a:gd name="connsiteY1209" fmla="*/ 1986073 h 4119035"/>
                <a:gd name="connsiteX1210" fmla="*/ 3543376 w 4870394"/>
                <a:gd name="connsiteY1210" fmla="*/ 1984020 h 4119035"/>
                <a:gd name="connsiteX1211" fmla="*/ 3541806 w 4870394"/>
                <a:gd name="connsiteY1211" fmla="*/ 1982571 h 4119035"/>
                <a:gd name="connsiteX1212" fmla="*/ 3539874 w 4870394"/>
                <a:gd name="connsiteY1212" fmla="*/ 1980518 h 4119035"/>
                <a:gd name="connsiteX1213" fmla="*/ 3538304 w 4870394"/>
                <a:gd name="connsiteY1213" fmla="*/ 1979069 h 4119035"/>
                <a:gd name="connsiteX1214" fmla="*/ 3536372 w 4870394"/>
                <a:gd name="connsiteY1214" fmla="*/ 1976895 h 4119035"/>
                <a:gd name="connsiteX1215" fmla="*/ 3534802 w 4870394"/>
                <a:gd name="connsiteY1215" fmla="*/ 1975567 h 4119035"/>
                <a:gd name="connsiteX1216" fmla="*/ 3532870 w 4870394"/>
                <a:gd name="connsiteY1216" fmla="*/ 1973393 h 4119035"/>
                <a:gd name="connsiteX1217" fmla="*/ 3531300 w 4870394"/>
                <a:gd name="connsiteY1217" fmla="*/ 1972065 h 4119035"/>
                <a:gd name="connsiteX1218" fmla="*/ 3529368 w 4870394"/>
                <a:gd name="connsiteY1218" fmla="*/ 1969891 h 4119035"/>
                <a:gd name="connsiteX1219" fmla="*/ 3527677 w 4870394"/>
                <a:gd name="connsiteY1219" fmla="*/ 1968442 h 4119035"/>
                <a:gd name="connsiteX1220" fmla="*/ 3525866 w 4870394"/>
                <a:gd name="connsiteY1220" fmla="*/ 1966389 h 4119035"/>
                <a:gd name="connsiteX1221" fmla="*/ 3524175 w 4870394"/>
                <a:gd name="connsiteY1221" fmla="*/ 1964940 h 4119035"/>
                <a:gd name="connsiteX1222" fmla="*/ 3522364 w 4870394"/>
                <a:gd name="connsiteY1222" fmla="*/ 1962887 h 4119035"/>
                <a:gd name="connsiteX1223" fmla="*/ 3520673 w 4870394"/>
                <a:gd name="connsiteY1223" fmla="*/ 1961438 h 4119035"/>
                <a:gd name="connsiteX1224" fmla="*/ 3518741 w 4870394"/>
                <a:gd name="connsiteY1224" fmla="*/ 1959385 h 4119035"/>
                <a:gd name="connsiteX1225" fmla="*/ 3517171 w 4870394"/>
                <a:gd name="connsiteY1225" fmla="*/ 1957936 h 4119035"/>
                <a:gd name="connsiteX1226" fmla="*/ 3515239 w 4870394"/>
                <a:gd name="connsiteY1226" fmla="*/ 1955883 h 4119035"/>
                <a:gd name="connsiteX1227" fmla="*/ 3513669 w 4870394"/>
                <a:gd name="connsiteY1227" fmla="*/ 1954434 h 4119035"/>
                <a:gd name="connsiteX1228" fmla="*/ 3511737 w 4870394"/>
                <a:gd name="connsiteY1228" fmla="*/ 1952260 h 4119035"/>
                <a:gd name="connsiteX1229" fmla="*/ 3510167 w 4870394"/>
                <a:gd name="connsiteY1229" fmla="*/ 1950932 h 4119035"/>
                <a:gd name="connsiteX1230" fmla="*/ 3508235 w 4870394"/>
                <a:gd name="connsiteY1230" fmla="*/ 1948758 h 4119035"/>
                <a:gd name="connsiteX1231" fmla="*/ 3506665 w 4870394"/>
                <a:gd name="connsiteY1231" fmla="*/ 1947309 h 4119035"/>
                <a:gd name="connsiteX1232" fmla="*/ 3504733 w 4870394"/>
                <a:gd name="connsiteY1232" fmla="*/ 1945256 h 4119035"/>
                <a:gd name="connsiteX1233" fmla="*/ 3503042 w 4870394"/>
                <a:gd name="connsiteY1233" fmla="*/ 1943807 h 4119035"/>
                <a:gd name="connsiteX1234" fmla="*/ 3501231 w 4870394"/>
                <a:gd name="connsiteY1234" fmla="*/ 1941754 h 4119035"/>
                <a:gd name="connsiteX1235" fmla="*/ 3499540 w 4870394"/>
                <a:gd name="connsiteY1235" fmla="*/ 1940305 h 4119035"/>
                <a:gd name="connsiteX1236" fmla="*/ 3497729 w 4870394"/>
                <a:gd name="connsiteY1236" fmla="*/ 1938252 h 4119035"/>
                <a:gd name="connsiteX1237" fmla="*/ 3496039 w 4870394"/>
                <a:gd name="connsiteY1237" fmla="*/ 1936803 h 4119035"/>
                <a:gd name="connsiteX1238" fmla="*/ 3494106 w 4870394"/>
                <a:gd name="connsiteY1238" fmla="*/ 1934750 h 4119035"/>
                <a:gd name="connsiteX1239" fmla="*/ 3492537 w 4870394"/>
                <a:gd name="connsiteY1239" fmla="*/ 1933301 h 4119035"/>
                <a:gd name="connsiteX1240" fmla="*/ 3490604 w 4870394"/>
                <a:gd name="connsiteY1240" fmla="*/ 1931127 h 4119035"/>
                <a:gd name="connsiteX1241" fmla="*/ 3489034 w 4870394"/>
                <a:gd name="connsiteY1241" fmla="*/ 1929799 h 4119035"/>
                <a:gd name="connsiteX1242" fmla="*/ 3487102 w 4870394"/>
                <a:gd name="connsiteY1242" fmla="*/ 1927625 h 4119035"/>
                <a:gd name="connsiteX1243" fmla="*/ 3485532 w 4870394"/>
                <a:gd name="connsiteY1243" fmla="*/ 1926297 h 4119035"/>
                <a:gd name="connsiteX1244" fmla="*/ 3483600 w 4870394"/>
                <a:gd name="connsiteY1244" fmla="*/ 1924124 h 4119035"/>
                <a:gd name="connsiteX1245" fmla="*/ 3481910 w 4870394"/>
                <a:gd name="connsiteY1245" fmla="*/ 1922674 h 4119035"/>
                <a:gd name="connsiteX1246" fmla="*/ 3480098 w 4870394"/>
                <a:gd name="connsiteY1246" fmla="*/ 1920621 h 4119035"/>
                <a:gd name="connsiteX1247" fmla="*/ 3478408 w 4870394"/>
                <a:gd name="connsiteY1247" fmla="*/ 1919172 h 4119035"/>
                <a:gd name="connsiteX1248" fmla="*/ 3476596 w 4870394"/>
                <a:gd name="connsiteY1248" fmla="*/ 1917119 h 4119035"/>
                <a:gd name="connsiteX1249" fmla="*/ 3474906 w 4870394"/>
                <a:gd name="connsiteY1249" fmla="*/ 1915670 h 4119035"/>
                <a:gd name="connsiteX1250" fmla="*/ 3472974 w 4870394"/>
                <a:gd name="connsiteY1250" fmla="*/ 1913617 h 4119035"/>
                <a:gd name="connsiteX1251" fmla="*/ 3471404 w 4870394"/>
                <a:gd name="connsiteY1251" fmla="*/ 1912168 h 4119035"/>
                <a:gd name="connsiteX1252" fmla="*/ 3469472 w 4870394"/>
                <a:gd name="connsiteY1252" fmla="*/ 1910115 h 4119035"/>
                <a:gd name="connsiteX1253" fmla="*/ 3467902 w 4870394"/>
                <a:gd name="connsiteY1253" fmla="*/ 1908666 h 4119035"/>
                <a:gd name="connsiteX1254" fmla="*/ 3465969 w 4870394"/>
                <a:gd name="connsiteY1254" fmla="*/ 1906493 h 4119035"/>
                <a:gd name="connsiteX1255" fmla="*/ 3464399 w 4870394"/>
                <a:gd name="connsiteY1255" fmla="*/ 1905164 h 4119035"/>
                <a:gd name="connsiteX1256" fmla="*/ 3462468 w 4870394"/>
                <a:gd name="connsiteY1256" fmla="*/ 1902991 h 4119035"/>
                <a:gd name="connsiteX1257" fmla="*/ 3460898 w 4870394"/>
                <a:gd name="connsiteY1257" fmla="*/ 1901662 h 4119035"/>
                <a:gd name="connsiteX1258" fmla="*/ 3458966 w 4870394"/>
                <a:gd name="connsiteY1258" fmla="*/ 1899489 h 4119035"/>
                <a:gd name="connsiteX1259" fmla="*/ 3457275 w 4870394"/>
                <a:gd name="connsiteY1259" fmla="*/ 1898040 h 4119035"/>
                <a:gd name="connsiteX1260" fmla="*/ 3455463 w 4870394"/>
                <a:gd name="connsiteY1260" fmla="*/ 1895987 h 4119035"/>
                <a:gd name="connsiteX1261" fmla="*/ 3453773 w 4870394"/>
                <a:gd name="connsiteY1261" fmla="*/ 1894537 h 4119035"/>
                <a:gd name="connsiteX1262" fmla="*/ 3451961 w 4870394"/>
                <a:gd name="connsiteY1262" fmla="*/ 1892485 h 4119035"/>
                <a:gd name="connsiteX1263" fmla="*/ 3450271 w 4870394"/>
                <a:gd name="connsiteY1263" fmla="*/ 1891036 h 4119035"/>
                <a:gd name="connsiteX1264" fmla="*/ 3448339 w 4870394"/>
                <a:gd name="connsiteY1264" fmla="*/ 1888983 h 4119035"/>
                <a:gd name="connsiteX1265" fmla="*/ 3446769 w 4870394"/>
                <a:gd name="connsiteY1265" fmla="*/ 1887533 h 4119035"/>
                <a:gd name="connsiteX1266" fmla="*/ 3444837 w 4870394"/>
                <a:gd name="connsiteY1266" fmla="*/ 1885481 h 4119035"/>
                <a:gd name="connsiteX1267" fmla="*/ 3443267 w 4870394"/>
                <a:gd name="connsiteY1267" fmla="*/ 1884031 h 4119035"/>
                <a:gd name="connsiteX1268" fmla="*/ 3441335 w 4870394"/>
                <a:gd name="connsiteY1268" fmla="*/ 1881858 h 4119035"/>
                <a:gd name="connsiteX1269" fmla="*/ 3439765 w 4870394"/>
                <a:gd name="connsiteY1269" fmla="*/ 1880529 h 4119035"/>
                <a:gd name="connsiteX1270" fmla="*/ 3437833 w 4870394"/>
                <a:gd name="connsiteY1270" fmla="*/ 1878356 h 4119035"/>
                <a:gd name="connsiteX1271" fmla="*/ 3436263 w 4870394"/>
                <a:gd name="connsiteY1271" fmla="*/ 1876907 h 4119035"/>
                <a:gd name="connsiteX1272" fmla="*/ 3434331 w 4870394"/>
                <a:gd name="connsiteY1272" fmla="*/ 1874854 h 4119035"/>
                <a:gd name="connsiteX1273" fmla="*/ 3432640 w 4870394"/>
                <a:gd name="connsiteY1273" fmla="*/ 1873405 h 4119035"/>
                <a:gd name="connsiteX1274" fmla="*/ 3430829 w 4870394"/>
                <a:gd name="connsiteY1274" fmla="*/ 1871352 h 4119035"/>
                <a:gd name="connsiteX1275" fmla="*/ 3429138 w 4870394"/>
                <a:gd name="connsiteY1275" fmla="*/ 1869903 h 4119035"/>
                <a:gd name="connsiteX1276" fmla="*/ 3427327 w 4870394"/>
                <a:gd name="connsiteY1276" fmla="*/ 1867850 h 4119035"/>
                <a:gd name="connsiteX1277" fmla="*/ 3425636 w 4870394"/>
                <a:gd name="connsiteY1277" fmla="*/ 1866401 h 4119035"/>
                <a:gd name="connsiteX1278" fmla="*/ 3423704 w 4870394"/>
                <a:gd name="connsiteY1278" fmla="*/ 1864348 h 4119035"/>
                <a:gd name="connsiteX1279" fmla="*/ 3422134 w 4870394"/>
                <a:gd name="connsiteY1279" fmla="*/ 1862899 h 4119035"/>
                <a:gd name="connsiteX1280" fmla="*/ 3420202 w 4870394"/>
                <a:gd name="connsiteY1280" fmla="*/ 1860725 h 4119035"/>
                <a:gd name="connsiteX1281" fmla="*/ 3418632 w 4870394"/>
                <a:gd name="connsiteY1281" fmla="*/ 1859397 h 4119035"/>
                <a:gd name="connsiteX1282" fmla="*/ 3416700 w 4870394"/>
                <a:gd name="connsiteY1282" fmla="*/ 1857223 h 4119035"/>
                <a:gd name="connsiteX1283" fmla="*/ 3415130 w 4870394"/>
                <a:gd name="connsiteY1283" fmla="*/ 1855895 h 4119035"/>
                <a:gd name="connsiteX1284" fmla="*/ 3413198 w 4870394"/>
                <a:gd name="connsiteY1284" fmla="*/ 1853721 h 4119035"/>
                <a:gd name="connsiteX1285" fmla="*/ 3411628 w 4870394"/>
                <a:gd name="connsiteY1285" fmla="*/ 1852272 h 4119035"/>
                <a:gd name="connsiteX1286" fmla="*/ 3409696 w 4870394"/>
                <a:gd name="connsiteY1286" fmla="*/ 1850219 h 4119035"/>
                <a:gd name="connsiteX1287" fmla="*/ 3408005 w 4870394"/>
                <a:gd name="connsiteY1287" fmla="*/ 1848770 h 4119035"/>
                <a:gd name="connsiteX1288" fmla="*/ 3406194 w 4870394"/>
                <a:gd name="connsiteY1288" fmla="*/ 1846717 h 4119035"/>
                <a:gd name="connsiteX1289" fmla="*/ 3404503 w 4870394"/>
                <a:gd name="connsiteY1289" fmla="*/ 1845268 h 4119035"/>
                <a:gd name="connsiteX1290" fmla="*/ 3402692 w 4870394"/>
                <a:gd name="connsiteY1290" fmla="*/ 1843215 h 4119035"/>
                <a:gd name="connsiteX1291" fmla="*/ 3401001 w 4870394"/>
                <a:gd name="connsiteY1291" fmla="*/ 1841766 h 4119035"/>
                <a:gd name="connsiteX1292" fmla="*/ 3399069 w 4870394"/>
                <a:gd name="connsiteY1292" fmla="*/ 1839713 h 4119035"/>
                <a:gd name="connsiteX1293" fmla="*/ 3397499 w 4870394"/>
                <a:gd name="connsiteY1293" fmla="*/ 1838264 h 4119035"/>
                <a:gd name="connsiteX1294" fmla="*/ 3395567 w 4870394"/>
                <a:gd name="connsiteY1294" fmla="*/ 1836090 h 4119035"/>
                <a:gd name="connsiteX1295" fmla="*/ 3393997 w 4870394"/>
                <a:gd name="connsiteY1295" fmla="*/ 1834762 h 4119035"/>
                <a:gd name="connsiteX1296" fmla="*/ 3392065 w 4870394"/>
                <a:gd name="connsiteY1296" fmla="*/ 1832588 h 4119035"/>
                <a:gd name="connsiteX1297" fmla="*/ 3390495 w 4870394"/>
                <a:gd name="connsiteY1297" fmla="*/ 1831260 h 4119035"/>
                <a:gd name="connsiteX1298" fmla="*/ 3388563 w 4870394"/>
                <a:gd name="connsiteY1298" fmla="*/ 1829086 h 4119035"/>
                <a:gd name="connsiteX1299" fmla="*/ 3386873 w 4870394"/>
                <a:gd name="connsiteY1299" fmla="*/ 1827637 h 4119035"/>
                <a:gd name="connsiteX1300" fmla="*/ 3385061 w 4870394"/>
                <a:gd name="connsiteY1300" fmla="*/ 1825584 h 4119035"/>
                <a:gd name="connsiteX1301" fmla="*/ 3383370 w 4870394"/>
                <a:gd name="connsiteY1301" fmla="*/ 1824135 h 4119035"/>
                <a:gd name="connsiteX1302" fmla="*/ 3381559 w 4870394"/>
                <a:gd name="connsiteY1302" fmla="*/ 1822082 h 4119035"/>
                <a:gd name="connsiteX1303" fmla="*/ 3379627 w 4870394"/>
                <a:gd name="connsiteY1303" fmla="*/ 1820392 h 4119035"/>
                <a:gd name="connsiteX1304" fmla="*/ 3391703 w 4870394"/>
                <a:gd name="connsiteY1304" fmla="*/ 1706999 h 4119035"/>
                <a:gd name="connsiteX1305" fmla="*/ 3394601 w 4870394"/>
                <a:gd name="connsiteY1305" fmla="*/ 1709776 h 4119035"/>
                <a:gd name="connsiteX1306" fmla="*/ 3398103 w 4870394"/>
                <a:gd name="connsiteY1306" fmla="*/ 1713278 h 4119035"/>
                <a:gd name="connsiteX1307" fmla="*/ 3401605 w 4870394"/>
                <a:gd name="connsiteY1307" fmla="*/ 1716780 h 4119035"/>
                <a:gd name="connsiteX1308" fmla="*/ 3405228 w 4870394"/>
                <a:gd name="connsiteY1308" fmla="*/ 1720283 h 4119035"/>
                <a:gd name="connsiteX1309" fmla="*/ 3408730 w 4870394"/>
                <a:gd name="connsiteY1309" fmla="*/ 1723784 h 4119035"/>
                <a:gd name="connsiteX1310" fmla="*/ 3412232 w 4870394"/>
                <a:gd name="connsiteY1310" fmla="*/ 1727407 h 4119035"/>
                <a:gd name="connsiteX1311" fmla="*/ 3415734 w 4870394"/>
                <a:gd name="connsiteY1311" fmla="*/ 1730909 h 4119035"/>
                <a:gd name="connsiteX1312" fmla="*/ 3419236 w 4870394"/>
                <a:gd name="connsiteY1312" fmla="*/ 1734411 h 4119035"/>
                <a:gd name="connsiteX1313" fmla="*/ 3422738 w 4870394"/>
                <a:gd name="connsiteY1313" fmla="*/ 1737913 h 4119035"/>
                <a:gd name="connsiteX1314" fmla="*/ 3426361 w 4870394"/>
                <a:gd name="connsiteY1314" fmla="*/ 1741415 h 4119035"/>
                <a:gd name="connsiteX1315" fmla="*/ 3429863 w 4870394"/>
                <a:gd name="connsiteY1315" fmla="*/ 1744917 h 4119035"/>
                <a:gd name="connsiteX1316" fmla="*/ 3433365 w 4870394"/>
                <a:gd name="connsiteY1316" fmla="*/ 1748540 h 4119035"/>
                <a:gd name="connsiteX1317" fmla="*/ 3436866 w 4870394"/>
                <a:gd name="connsiteY1317" fmla="*/ 1752042 h 4119035"/>
                <a:gd name="connsiteX1318" fmla="*/ 3440369 w 4870394"/>
                <a:gd name="connsiteY1318" fmla="*/ 1755544 h 4119035"/>
                <a:gd name="connsiteX1319" fmla="*/ 3443871 w 4870394"/>
                <a:gd name="connsiteY1319" fmla="*/ 1759046 h 4119035"/>
                <a:gd name="connsiteX1320" fmla="*/ 3447373 w 4870394"/>
                <a:gd name="connsiteY1320" fmla="*/ 1762548 h 4119035"/>
                <a:gd name="connsiteX1321" fmla="*/ 3450995 w 4870394"/>
                <a:gd name="connsiteY1321" fmla="*/ 1766050 h 4119035"/>
                <a:gd name="connsiteX1322" fmla="*/ 3454498 w 4870394"/>
                <a:gd name="connsiteY1322" fmla="*/ 1769552 h 4119035"/>
                <a:gd name="connsiteX1323" fmla="*/ 3457999 w 4870394"/>
                <a:gd name="connsiteY1323" fmla="*/ 1773175 h 4119035"/>
                <a:gd name="connsiteX1324" fmla="*/ 3461501 w 4870394"/>
                <a:gd name="connsiteY1324" fmla="*/ 1776677 h 4119035"/>
                <a:gd name="connsiteX1325" fmla="*/ 3465004 w 4870394"/>
                <a:gd name="connsiteY1325" fmla="*/ 1780179 h 4119035"/>
                <a:gd name="connsiteX1326" fmla="*/ 3468506 w 4870394"/>
                <a:gd name="connsiteY1326" fmla="*/ 1783681 h 4119035"/>
                <a:gd name="connsiteX1327" fmla="*/ 3472007 w 4870394"/>
                <a:gd name="connsiteY1327" fmla="*/ 1787183 h 4119035"/>
                <a:gd name="connsiteX1328" fmla="*/ 3475630 w 4870394"/>
                <a:gd name="connsiteY1328" fmla="*/ 1790685 h 4119035"/>
                <a:gd name="connsiteX1329" fmla="*/ 3479132 w 4870394"/>
                <a:gd name="connsiteY1329" fmla="*/ 1794187 h 4119035"/>
                <a:gd name="connsiteX1330" fmla="*/ 3482634 w 4870394"/>
                <a:gd name="connsiteY1330" fmla="*/ 1797810 h 4119035"/>
                <a:gd name="connsiteX1331" fmla="*/ 3486136 w 4870394"/>
                <a:gd name="connsiteY1331" fmla="*/ 1801312 h 4119035"/>
                <a:gd name="connsiteX1332" fmla="*/ 3489638 w 4870394"/>
                <a:gd name="connsiteY1332" fmla="*/ 1804814 h 4119035"/>
                <a:gd name="connsiteX1333" fmla="*/ 3493140 w 4870394"/>
                <a:gd name="connsiteY1333" fmla="*/ 1808316 h 4119035"/>
                <a:gd name="connsiteX1334" fmla="*/ 3496642 w 4870394"/>
                <a:gd name="connsiteY1334" fmla="*/ 1811818 h 4119035"/>
                <a:gd name="connsiteX1335" fmla="*/ 3500265 w 4870394"/>
                <a:gd name="connsiteY1335" fmla="*/ 1815320 h 4119035"/>
                <a:gd name="connsiteX1336" fmla="*/ 3503767 w 4870394"/>
                <a:gd name="connsiteY1336" fmla="*/ 1818942 h 4119035"/>
                <a:gd name="connsiteX1337" fmla="*/ 3507269 w 4870394"/>
                <a:gd name="connsiteY1337" fmla="*/ 1822444 h 4119035"/>
                <a:gd name="connsiteX1338" fmla="*/ 3510771 w 4870394"/>
                <a:gd name="connsiteY1338" fmla="*/ 1825947 h 4119035"/>
                <a:gd name="connsiteX1339" fmla="*/ 3514273 w 4870394"/>
                <a:gd name="connsiteY1339" fmla="*/ 1829448 h 4119035"/>
                <a:gd name="connsiteX1340" fmla="*/ 3517775 w 4870394"/>
                <a:gd name="connsiteY1340" fmla="*/ 1832951 h 4119035"/>
                <a:gd name="connsiteX1341" fmla="*/ 3521398 w 4870394"/>
                <a:gd name="connsiteY1341" fmla="*/ 1836452 h 4119035"/>
                <a:gd name="connsiteX1342" fmla="*/ 3524900 w 4870394"/>
                <a:gd name="connsiteY1342" fmla="*/ 1839955 h 4119035"/>
                <a:gd name="connsiteX1343" fmla="*/ 3528402 w 4870394"/>
                <a:gd name="connsiteY1343" fmla="*/ 1843577 h 4119035"/>
                <a:gd name="connsiteX1344" fmla="*/ 3531904 w 4870394"/>
                <a:gd name="connsiteY1344" fmla="*/ 1847079 h 4119035"/>
                <a:gd name="connsiteX1345" fmla="*/ 3535406 w 4870394"/>
                <a:gd name="connsiteY1345" fmla="*/ 1850581 h 4119035"/>
                <a:gd name="connsiteX1346" fmla="*/ 3538908 w 4870394"/>
                <a:gd name="connsiteY1346" fmla="*/ 1854083 h 4119035"/>
                <a:gd name="connsiteX1347" fmla="*/ 3542410 w 4870394"/>
                <a:gd name="connsiteY1347" fmla="*/ 1857585 h 4119035"/>
                <a:gd name="connsiteX1348" fmla="*/ 3546033 w 4870394"/>
                <a:gd name="connsiteY1348" fmla="*/ 1861087 h 4119035"/>
                <a:gd name="connsiteX1349" fmla="*/ 3549535 w 4870394"/>
                <a:gd name="connsiteY1349" fmla="*/ 1864710 h 4119035"/>
                <a:gd name="connsiteX1350" fmla="*/ 3553037 w 4870394"/>
                <a:gd name="connsiteY1350" fmla="*/ 1868212 h 4119035"/>
                <a:gd name="connsiteX1351" fmla="*/ 3556539 w 4870394"/>
                <a:gd name="connsiteY1351" fmla="*/ 1871714 h 4119035"/>
                <a:gd name="connsiteX1352" fmla="*/ 3560041 w 4870394"/>
                <a:gd name="connsiteY1352" fmla="*/ 1875216 h 4119035"/>
                <a:gd name="connsiteX1353" fmla="*/ 3563543 w 4870394"/>
                <a:gd name="connsiteY1353" fmla="*/ 1878718 h 4119035"/>
                <a:gd name="connsiteX1354" fmla="*/ 3567045 w 4870394"/>
                <a:gd name="connsiteY1354" fmla="*/ 1882220 h 4119035"/>
                <a:gd name="connsiteX1355" fmla="*/ 3570667 w 4870394"/>
                <a:gd name="connsiteY1355" fmla="*/ 1885722 h 4119035"/>
                <a:gd name="connsiteX1356" fmla="*/ 3574170 w 4870394"/>
                <a:gd name="connsiteY1356" fmla="*/ 1889345 h 4119035"/>
                <a:gd name="connsiteX1357" fmla="*/ 3577671 w 4870394"/>
                <a:gd name="connsiteY1357" fmla="*/ 1892847 h 4119035"/>
                <a:gd name="connsiteX1358" fmla="*/ 3581173 w 4870394"/>
                <a:gd name="connsiteY1358" fmla="*/ 1896349 h 4119035"/>
                <a:gd name="connsiteX1359" fmla="*/ 3584676 w 4870394"/>
                <a:gd name="connsiteY1359" fmla="*/ 1899851 h 4119035"/>
                <a:gd name="connsiteX1360" fmla="*/ 3588177 w 4870394"/>
                <a:gd name="connsiteY1360" fmla="*/ 1903353 h 4119035"/>
                <a:gd name="connsiteX1361" fmla="*/ 3591800 w 4870394"/>
                <a:gd name="connsiteY1361" fmla="*/ 1906855 h 4119035"/>
                <a:gd name="connsiteX1362" fmla="*/ 3595302 w 4870394"/>
                <a:gd name="connsiteY1362" fmla="*/ 1910357 h 4119035"/>
                <a:gd name="connsiteX1363" fmla="*/ 3598804 w 4870394"/>
                <a:gd name="connsiteY1363" fmla="*/ 1913980 h 4119035"/>
                <a:gd name="connsiteX1364" fmla="*/ 3602306 w 4870394"/>
                <a:gd name="connsiteY1364" fmla="*/ 1917482 h 4119035"/>
                <a:gd name="connsiteX1365" fmla="*/ 3605808 w 4870394"/>
                <a:gd name="connsiteY1365" fmla="*/ 1920984 h 4119035"/>
                <a:gd name="connsiteX1366" fmla="*/ 3609310 w 4870394"/>
                <a:gd name="connsiteY1366" fmla="*/ 1924486 h 4119035"/>
                <a:gd name="connsiteX1367" fmla="*/ 3612812 w 4870394"/>
                <a:gd name="connsiteY1367" fmla="*/ 1927988 h 4119035"/>
                <a:gd name="connsiteX1368" fmla="*/ 3616435 w 4870394"/>
                <a:gd name="connsiteY1368" fmla="*/ 1931490 h 4119035"/>
                <a:gd name="connsiteX1369" fmla="*/ 3619937 w 4870394"/>
                <a:gd name="connsiteY1369" fmla="*/ 1934992 h 4119035"/>
                <a:gd name="connsiteX1370" fmla="*/ 3623439 w 4870394"/>
                <a:gd name="connsiteY1370" fmla="*/ 1938614 h 4119035"/>
                <a:gd name="connsiteX1371" fmla="*/ 3626941 w 4870394"/>
                <a:gd name="connsiteY1371" fmla="*/ 1942116 h 4119035"/>
                <a:gd name="connsiteX1372" fmla="*/ 3630443 w 4870394"/>
                <a:gd name="connsiteY1372" fmla="*/ 1945619 h 4119035"/>
                <a:gd name="connsiteX1373" fmla="*/ 3633945 w 4870394"/>
                <a:gd name="connsiteY1373" fmla="*/ 1949120 h 4119035"/>
                <a:gd name="connsiteX1374" fmla="*/ 3637447 w 4870394"/>
                <a:gd name="connsiteY1374" fmla="*/ 1952622 h 4119035"/>
                <a:gd name="connsiteX1375" fmla="*/ 3641070 w 4870394"/>
                <a:gd name="connsiteY1375" fmla="*/ 1956125 h 4119035"/>
                <a:gd name="connsiteX1376" fmla="*/ 3644572 w 4870394"/>
                <a:gd name="connsiteY1376" fmla="*/ 1959747 h 4119035"/>
                <a:gd name="connsiteX1377" fmla="*/ 3648074 w 4870394"/>
                <a:gd name="connsiteY1377" fmla="*/ 1963249 h 4119035"/>
                <a:gd name="connsiteX1378" fmla="*/ 3651576 w 4870394"/>
                <a:gd name="connsiteY1378" fmla="*/ 1966751 h 4119035"/>
                <a:gd name="connsiteX1379" fmla="*/ 3655078 w 4870394"/>
                <a:gd name="connsiteY1379" fmla="*/ 1970253 h 4119035"/>
                <a:gd name="connsiteX1380" fmla="*/ 3658580 w 4870394"/>
                <a:gd name="connsiteY1380" fmla="*/ 1973755 h 4119035"/>
                <a:gd name="connsiteX1381" fmla="*/ 3715578 w 4870394"/>
                <a:gd name="connsiteY1381" fmla="*/ 2000201 h 4119035"/>
                <a:gd name="connsiteX1382" fmla="*/ 3877033 w 4870394"/>
                <a:gd name="connsiteY1382" fmla="*/ 1947188 h 4119035"/>
                <a:gd name="connsiteX1383" fmla="*/ 3883795 w 4870394"/>
                <a:gd name="connsiteY1383" fmla="*/ 1878597 h 4119035"/>
                <a:gd name="connsiteX1384" fmla="*/ 3880293 w 4870394"/>
                <a:gd name="connsiteY1384" fmla="*/ 1874975 h 4119035"/>
                <a:gd name="connsiteX1385" fmla="*/ 3876791 w 4870394"/>
                <a:gd name="connsiteY1385" fmla="*/ 1871472 h 4119035"/>
                <a:gd name="connsiteX1386" fmla="*/ 3862783 w 4870394"/>
                <a:gd name="connsiteY1386" fmla="*/ 1857465 h 4119035"/>
                <a:gd name="connsiteX1387" fmla="*/ 3852760 w 4870394"/>
                <a:gd name="connsiteY1387" fmla="*/ 1817735 h 4119035"/>
                <a:gd name="connsiteX1388" fmla="*/ 3855658 w 4870394"/>
                <a:gd name="connsiteY1388" fmla="*/ 1820512 h 4119035"/>
                <a:gd name="connsiteX1389" fmla="*/ 3866164 w 4870394"/>
                <a:gd name="connsiteY1389" fmla="*/ 1831139 h 4119035"/>
                <a:gd name="connsiteX1390" fmla="*/ 3869666 w 4870394"/>
                <a:gd name="connsiteY1390" fmla="*/ 1834641 h 4119035"/>
                <a:gd name="connsiteX1391" fmla="*/ 3873289 w 4870394"/>
                <a:gd name="connsiteY1391" fmla="*/ 1838143 h 4119035"/>
                <a:gd name="connsiteX1392" fmla="*/ 3876791 w 4870394"/>
                <a:gd name="connsiteY1392" fmla="*/ 1841645 h 4119035"/>
                <a:gd name="connsiteX1393" fmla="*/ 3880293 w 4870394"/>
                <a:gd name="connsiteY1393" fmla="*/ 1845147 h 4119035"/>
                <a:gd name="connsiteX1394" fmla="*/ 3890799 w 4870394"/>
                <a:gd name="connsiteY1394" fmla="*/ 1855774 h 4119035"/>
                <a:gd name="connsiteX1395" fmla="*/ 3894422 w 4870394"/>
                <a:gd name="connsiteY1395" fmla="*/ 1859276 h 4119035"/>
                <a:gd name="connsiteX1396" fmla="*/ 3897924 w 4870394"/>
                <a:gd name="connsiteY1396" fmla="*/ 1862778 h 4119035"/>
                <a:gd name="connsiteX1397" fmla="*/ 3901426 w 4870394"/>
                <a:gd name="connsiteY1397" fmla="*/ 1866280 h 4119035"/>
                <a:gd name="connsiteX1398" fmla="*/ 3904928 w 4870394"/>
                <a:gd name="connsiteY1398" fmla="*/ 1869782 h 4119035"/>
                <a:gd name="connsiteX1399" fmla="*/ 3915434 w 4870394"/>
                <a:gd name="connsiteY1399" fmla="*/ 1880409 h 4119035"/>
                <a:gd name="connsiteX1400" fmla="*/ 3919057 w 4870394"/>
                <a:gd name="connsiteY1400" fmla="*/ 1883911 h 4119035"/>
                <a:gd name="connsiteX1401" fmla="*/ 3922559 w 4870394"/>
                <a:gd name="connsiteY1401" fmla="*/ 1887413 h 4119035"/>
                <a:gd name="connsiteX1402" fmla="*/ 3926061 w 4870394"/>
                <a:gd name="connsiteY1402" fmla="*/ 1890915 h 4119035"/>
                <a:gd name="connsiteX1403" fmla="*/ 3936567 w 4870394"/>
                <a:gd name="connsiteY1403" fmla="*/ 1901541 h 4119035"/>
                <a:gd name="connsiteX1404" fmla="*/ 3940069 w 4870394"/>
                <a:gd name="connsiteY1404" fmla="*/ 1905044 h 4119035"/>
                <a:gd name="connsiteX1405" fmla="*/ 3943691 w 4870394"/>
                <a:gd name="connsiteY1405" fmla="*/ 1908546 h 4119035"/>
                <a:gd name="connsiteX1406" fmla="*/ 3947193 w 4870394"/>
                <a:gd name="connsiteY1406" fmla="*/ 1912047 h 4119035"/>
                <a:gd name="connsiteX1407" fmla="*/ 3950696 w 4870394"/>
                <a:gd name="connsiteY1407" fmla="*/ 1915549 h 4119035"/>
                <a:gd name="connsiteX1408" fmla="*/ 3961202 w 4870394"/>
                <a:gd name="connsiteY1408" fmla="*/ 1926176 h 4119035"/>
                <a:gd name="connsiteX1409" fmla="*/ 3964704 w 4870394"/>
                <a:gd name="connsiteY1409" fmla="*/ 1929678 h 4119035"/>
                <a:gd name="connsiteX1410" fmla="*/ 3968326 w 4870394"/>
                <a:gd name="connsiteY1410" fmla="*/ 1933180 h 4119035"/>
                <a:gd name="connsiteX1411" fmla="*/ 3971828 w 4870394"/>
                <a:gd name="connsiteY1411" fmla="*/ 1936682 h 4119035"/>
                <a:gd name="connsiteX1412" fmla="*/ 3975330 w 4870394"/>
                <a:gd name="connsiteY1412" fmla="*/ 1940184 h 4119035"/>
                <a:gd name="connsiteX1413" fmla="*/ 3985836 w 4870394"/>
                <a:gd name="connsiteY1413" fmla="*/ 1950811 h 4119035"/>
                <a:gd name="connsiteX1414" fmla="*/ 3989459 w 4870394"/>
                <a:gd name="connsiteY1414" fmla="*/ 1954313 h 4119035"/>
                <a:gd name="connsiteX1415" fmla="*/ 3992961 w 4870394"/>
                <a:gd name="connsiteY1415" fmla="*/ 1957815 h 4119035"/>
                <a:gd name="connsiteX1416" fmla="*/ 3996463 w 4870394"/>
                <a:gd name="connsiteY1416" fmla="*/ 1961317 h 4119035"/>
                <a:gd name="connsiteX1417" fmla="*/ 3999965 w 4870394"/>
                <a:gd name="connsiteY1417" fmla="*/ 1964819 h 4119035"/>
                <a:gd name="connsiteX1418" fmla="*/ 4010471 w 4870394"/>
                <a:gd name="connsiteY1418" fmla="*/ 1975446 h 4119035"/>
                <a:gd name="connsiteX1419" fmla="*/ 4014094 w 4870394"/>
                <a:gd name="connsiteY1419" fmla="*/ 1978948 h 4119035"/>
                <a:gd name="connsiteX1420" fmla="*/ 4040902 w 4870394"/>
                <a:gd name="connsiteY1420" fmla="*/ 1994526 h 4119035"/>
                <a:gd name="connsiteX1421" fmla="*/ 4202840 w 4870394"/>
                <a:gd name="connsiteY1421" fmla="*/ 1962887 h 4119035"/>
                <a:gd name="connsiteX1422" fmla="*/ 4235445 w 4870394"/>
                <a:gd name="connsiteY1422" fmla="*/ 1880409 h 4119035"/>
                <a:gd name="connsiteX1423" fmla="*/ 4231943 w 4870394"/>
                <a:gd name="connsiteY1423" fmla="*/ 1876786 h 4119035"/>
                <a:gd name="connsiteX1424" fmla="*/ 4228441 w 4870394"/>
                <a:gd name="connsiteY1424" fmla="*/ 1873284 h 4119035"/>
                <a:gd name="connsiteX1425" fmla="*/ 4224818 w 4870394"/>
                <a:gd name="connsiteY1425" fmla="*/ 1869782 h 4119035"/>
                <a:gd name="connsiteX1426" fmla="*/ 4221316 w 4870394"/>
                <a:gd name="connsiteY1426" fmla="*/ 1866280 h 4119035"/>
                <a:gd name="connsiteX1427" fmla="*/ 4220592 w 4870394"/>
                <a:gd name="connsiteY1427" fmla="*/ 1865314 h 4119035"/>
                <a:gd name="connsiteX1428" fmla="*/ 4212863 w 4870394"/>
                <a:gd name="connsiteY1428" fmla="*/ 1840438 h 4119035"/>
                <a:gd name="connsiteX1429" fmla="*/ 4199217 w 4870394"/>
                <a:gd name="connsiteY1429" fmla="*/ 1720283 h 4119035"/>
                <a:gd name="connsiteX1430" fmla="*/ 4196319 w 4870394"/>
                <a:gd name="connsiteY1430" fmla="*/ 1631766 h 4119035"/>
                <a:gd name="connsiteX1431" fmla="*/ 4197768 w 4870394"/>
                <a:gd name="connsiteY1431" fmla="*/ 1633215 h 4119035"/>
                <a:gd name="connsiteX1432" fmla="*/ 4201270 w 4870394"/>
                <a:gd name="connsiteY1432" fmla="*/ 1636717 h 4119035"/>
                <a:gd name="connsiteX1433" fmla="*/ 4204893 w 4870394"/>
                <a:gd name="connsiteY1433" fmla="*/ 1640340 h 4119035"/>
                <a:gd name="connsiteX1434" fmla="*/ 4208395 w 4870394"/>
                <a:gd name="connsiteY1434" fmla="*/ 1643842 h 4119035"/>
                <a:gd name="connsiteX1435" fmla="*/ 4211897 w 4870394"/>
                <a:gd name="connsiteY1435" fmla="*/ 1647344 h 4119035"/>
                <a:gd name="connsiteX1436" fmla="*/ 4215399 w 4870394"/>
                <a:gd name="connsiteY1436" fmla="*/ 1650846 h 4119035"/>
                <a:gd name="connsiteX1437" fmla="*/ 4218901 w 4870394"/>
                <a:gd name="connsiteY1437" fmla="*/ 1654348 h 4119035"/>
                <a:gd name="connsiteX1438" fmla="*/ 4222403 w 4870394"/>
                <a:gd name="connsiteY1438" fmla="*/ 1657850 h 4119035"/>
                <a:gd name="connsiteX1439" fmla="*/ 4226026 w 4870394"/>
                <a:gd name="connsiteY1439" fmla="*/ 1661352 h 4119035"/>
                <a:gd name="connsiteX1440" fmla="*/ 4229528 w 4870394"/>
                <a:gd name="connsiteY1440" fmla="*/ 1664854 h 4119035"/>
                <a:gd name="connsiteX1441" fmla="*/ 4233030 w 4870394"/>
                <a:gd name="connsiteY1441" fmla="*/ 1668477 h 4119035"/>
                <a:gd name="connsiteX1442" fmla="*/ 4236532 w 4870394"/>
                <a:gd name="connsiteY1442" fmla="*/ 1671979 h 4119035"/>
                <a:gd name="connsiteX1443" fmla="*/ 4240034 w 4870394"/>
                <a:gd name="connsiteY1443" fmla="*/ 1675481 h 4119035"/>
                <a:gd name="connsiteX1444" fmla="*/ 4243536 w 4870394"/>
                <a:gd name="connsiteY1444" fmla="*/ 1678983 h 4119035"/>
                <a:gd name="connsiteX1445" fmla="*/ 4247159 w 4870394"/>
                <a:gd name="connsiteY1445" fmla="*/ 1682485 h 4119035"/>
                <a:gd name="connsiteX1446" fmla="*/ 4250661 w 4870394"/>
                <a:gd name="connsiteY1446" fmla="*/ 1685987 h 4119035"/>
                <a:gd name="connsiteX1447" fmla="*/ 4254163 w 4870394"/>
                <a:gd name="connsiteY1447" fmla="*/ 1689610 h 4119035"/>
                <a:gd name="connsiteX1448" fmla="*/ 4257664 w 4870394"/>
                <a:gd name="connsiteY1448" fmla="*/ 1693112 h 4119035"/>
                <a:gd name="connsiteX1449" fmla="*/ 4261167 w 4870394"/>
                <a:gd name="connsiteY1449" fmla="*/ 1696614 h 4119035"/>
                <a:gd name="connsiteX1450" fmla="*/ 4264669 w 4870394"/>
                <a:gd name="connsiteY1450" fmla="*/ 1700116 h 4119035"/>
                <a:gd name="connsiteX1451" fmla="*/ 4268171 w 4870394"/>
                <a:gd name="connsiteY1451" fmla="*/ 1703618 h 4119035"/>
                <a:gd name="connsiteX1452" fmla="*/ 4271793 w 4870394"/>
                <a:gd name="connsiteY1452" fmla="*/ 1707120 h 4119035"/>
                <a:gd name="connsiteX1453" fmla="*/ 4275296 w 4870394"/>
                <a:gd name="connsiteY1453" fmla="*/ 1710622 h 4119035"/>
                <a:gd name="connsiteX1454" fmla="*/ 4278797 w 4870394"/>
                <a:gd name="connsiteY1454" fmla="*/ 1714245 h 4119035"/>
                <a:gd name="connsiteX1455" fmla="*/ 4282299 w 4870394"/>
                <a:gd name="connsiteY1455" fmla="*/ 1717747 h 4119035"/>
                <a:gd name="connsiteX1456" fmla="*/ 4285801 w 4870394"/>
                <a:gd name="connsiteY1456" fmla="*/ 1721249 h 4119035"/>
                <a:gd name="connsiteX1457" fmla="*/ 4289304 w 4870394"/>
                <a:gd name="connsiteY1457" fmla="*/ 1724751 h 4119035"/>
                <a:gd name="connsiteX1458" fmla="*/ 4292805 w 4870394"/>
                <a:gd name="connsiteY1458" fmla="*/ 1728253 h 4119035"/>
                <a:gd name="connsiteX1459" fmla="*/ 4296428 w 4870394"/>
                <a:gd name="connsiteY1459" fmla="*/ 1731755 h 4119035"/>
                <a:gd name="connsiteX1460" fmla="*/ 4299930 w 4870394"/>
                <a:gd name="connsiteY1460" fmla="*/ 1735257 h 4119035"/>
                <a:gd name="connsiteX1461" fmla="*/ 4303432 w 4870394"/>
                <a:gd name="connsiteY1461" fmla="*/ 1738879 h 4119035"/>
                <a:gd name="connsiteX1462" fmla="*/ 4306934 w 4870394"/>
                <a:gd name="connsiteY1462" fmla="*/ 1742381 h 4119035"/>
                <a:gd name="connsiteX1463" fmla="*/ 4310436 w 4870394"/>
                <a:gd name="connsiteY1463" fmla="*/ 1745883 h 4119035"/>
                <a:gd name="connsiteX1464" fmla="*/ 4313938 w 4870394"/>
                <a:gd name="connsiteY1464" fmla="*/ 1749385 h 4119035"/>
                <a:gd name="connsiteX1465" fmla="*/ 4317440 w 4870394"/>
                <a:gd name="connsiteY1465" fmla="*/ 1752887 h 4119035"/>
                <a:gd name="connsiteX1466" fmla="*/ 4321063 w 4870394"/>
                <a:gd name="connsiteY1466" fmla="*/ 1756389 h 4119035"/>
                <a:gd name="connsiteX1467" fmla="*/ 4324565 w 4870394"/>
                <a:gd name="connsiteY1467" fmla="*/ 1760012 h 4119035"/>
                <a:gd name="connsiteX1468" fmla="*/ 4328067 w 4870394"/>
                <a:gd name="connsiteY1468" fmla="*/ 1763514 h 4119035"/>
                <a:gd name="connsiteX1469" fmla="*/ 4331569 w 4870394"/>
                <a:gd name="connsiteY1469" fmla="*/ 1767016 h 4119035"/>
                <a:gd name="connsiteX1470" fmla="*/ 4335071 w 4870394"/>
                <a:gd name="connsiteY1470" fmla="*/ 1770518 h 4119035"/>
                <a:gd name="connsiteX1471" fmla="*/ 4338573 w 4870394"/>
                <a:gd name="connsiteY1471" fmla="*/ 1774020 h 4119035"/>
                <a:gd name="connsiteX1472" fmla="*/ 4342196 w 4870394"/>
                <a:gd name="connsiteY1472" fmla="*/ 1777522 h 4119035"/>
                <a:gd name="connsiteX1473" fmla="*/ 4345698 w 4870394"/>
                <a:gd name="connsiteY1473" fmla="*/ 1781024 h 4119035"/>
                <a:gd name="connsiteX1474" fmla="*/ 4349200 w 4870394"/>
                <a:gd name="connsiteY1474" fmla="*/ 1784647 h 4119035"/>
                <a:gd name="connsiteX1475" fmla="*/ 4352702 w 4870394"/>
                <a:gd name="connsiteY1475" fmla="*/ 1788149 h 4119035"/>
                <a:gd name="connsiteX1476" fmla="*/ 4356204 w 4870394"/>
                <a:gd name="connsiteY1476" fmla="*/ 1791651 h 4119035"/>
                <a:gd name="connsiteX1477" fmla="*/ 4359706 w 4870394"/>
                <a:gd name="connsiteY1477" fmla="*/ 1795153 h 4119035"/>
                <a:gd name="connsiteX1478" fmla="*/ 4363328 w 4870394"/>
                <a:gd name="connsiteY1478" fmla="*/ 1798655 h 4119035"/>
                <a:gd name="connsiteX1479" fmla="*/ 4373835 w 4870394"/>
                <a:gd name="connsiteY1479" fmla="*/ 1809282 h 4119035"/>
                <a:gd name="connsiteX1480" fmla="*/ 4377337 w 4870394"/>
                <a:gd name="connsiteY1480" fmla="*/ 1812784 h 4119035"/>
                <a:gd name="connsiteX1481" fmla="*/ 4380839 w 4870394"/>
                <a:gd name="connsiteY1481" fmla="*/ 1816286 h 4119035"/>
                <a:gd name="connsiteX1482" fmla="*/ 4384341 w 4870394"/>
                <a:gd name="connsiteY1482" fmla="*/ 1819788 h 4119035"/>
                <a:gd name="connsiteX1483" fmla="*/ 4387842 w 4870394"/>
                <a:gd name="connsiteY1483" fmla="*/ 1823290 h 4119035"/>
                <a:gd name="connsiteX1484" fmla="*/ 4391465 w 4870394"/>
                <a:gd name="connsiteY1484" fmla="*/ 1826792 h 4119035"/>
                <a:gd name="connsiteX1485" fmla="*/ 4394968 w 4870394"/>
                <a:gd name="connsiteY1485" fmla="*/ 1830415 h 4119035"/>
                <a:gd name="connsiteX1486" fmla="*/ 4398469 w 4870394"/>
                <a:gd name="connsiteY1486" fmla="*/ 1833917 h 4119035"/>
                <a:gd name="connsiteX1487" fmla="*/ 4401971 w 4870394"/>
                <a:gd name="connsiteY1487" fmla="*/ 1837419 h 4119035"/>
                <a:gd name="connsiteX1488" fmla="*/ 4405474 w 4870394"/>
                <a:gd name="connsiteY1488" fmla="*/ 1840920 h 4119035"/>
                <a:gd name="connsiteX1489" fmla="*/ 4408975 w 4870394"/>
                <a:gd name="connsiteY1489" fmla="*/ 1844423 h 4119035"/>
                <a:gd name="connsiteX1490" fmla="*/ 4412598 w 4870394"/>
                <a:gd name="connsiteY1490" fmla="*/ 1847925 h 4119035"/>
                <a:gd name="connsiteX1491" fmla="*/ 4423104 w 4870394"/>
                <a:gd name="connsiteY1491" fmla="*/ 1858551 h 4119035"/>
                <a:gd name="connsiteX1492" fmla="*/ 4426606 w 4870394"/>
                <a:gd name="connsiteY1492" fmla="*/ 1862053 h 4119035"/>
                <a:gd name="connsiteX1493" fmla="*/ 4430108 w 4870394"/>
                <a:gd name="connsiteY1493" fmla="*/ 1865555 h 4119035"/>
                <a:gd name="connsiteX1494" fmla="*/ 4433610 w 4870394"/>
                <a:gd name="connsiteY1494" fmla="*/ 1869057 h 4119035"/>
                <a:gd name="connsiteX1495" fmla="*/ 4437112 w 4870394"/>
                <a:gd name="connsiteY1495" fmla="*/ 1872559 h 4119035"/>
                <a:gd name="connsiteX1496" fmla="*/ 4440735 w 4870394"/>
                <a:gd name="connsiteY1496" fmla="*/ 1876061 h 4119035"/>
                <a:gd name="connsiteX1497" fmla="*/ 4444237 w 4870394"/>
                <a:gd name="connsiteY1497" fmla="*/ 1879684 h 4119035"/>
                <a:gd name="connsiteX1498" fmla="*/ 4447739 w 4870394"/>
                <a:gd name="connsiteY1498" fmla="*/ 1883186 h 4119035"/>
                <a:gd name="connsiteX1499" fmla="*/ 4451241 w 4870394"/>
                <a:gd name="connsiteY1499" fmla="*/ 1886688 h 4119035"/>
                <a:gd name="connsiteX1500" fmla="*/ 4454743 w 4870394"/>
                <a:gd name="connsiteY1500" fmla="*/ 1890190 h 4119035"/>
                <a:gd name="connsiteX1501" fmla="*/ 4458245 w 4870394"/>
                <a:gd name="connsiteY1501" fmla="*/ 1893692 h 4119035"/>
                <a:gd name="connsiteX1502" fmla="*/ 4645059 w 4870394"/>
                <a:gd name="connsiteY1502" fmla="*/ 1991145 h 4119035"/>
                <a:gd name="connsiteX1503" fmla="*/ 4794559 w 4870394"/>
                <a:gd name="connsiteY1503" fmla="*/ 1919535 h 4119035"/>
                <a:gd name="connsiteX1504" fmla="*/ 4791056 w 4870394"/>
                <a:gd name="connsiteY1504" fmla="*/ 1874008 h 4119035"/>
                <a:gd name="connsiteX1505" fmla="*/ 1126267 w 4870394"/>
                <a:gd name="connsiteY1505" fmla="*/ 1887654 h 4119035"/>
                <a:gd name="connsiteX1506" fmla="*/ 1122765 w 4870394"/>
                <a:gd name="connsiteY1506" fmla="*/ 1884152 h 4119035"/>
                <a:gd name="connsiteX1507" fmla="*/ 1119263 w 4870394"/>
                <a:gd name="connsiteY1507" fmla="*/ 1880650 h 4119035"/>
                <a:gd name="connsiteX1508" fmla="*/ 1115761 w 4870394"/>
                <a:gd name="connsiteY1508" fmla="*/ 1877148 h 4119035"/>
                <a:gd name="connsiteX1509" fmla="*/ 1112259 w 4870394"/>
                <a:gd name="connsiteY1509" fmla="*/ 1873526 h 4119035"/>
                <a:gd name="connsiteX1510" fmla="*/ 1108757 w 4870394"/>
                <a:gd name="connsiteY1510" fmla="*/ 1870023 h 4119035"/>
                <a:gd name="connsiteX1511" fmla="*/ 1105134 w 4870394"/>
                <a:gd name="connsiteY1511" fmla="*/ 1866521 h 4119035"/>
                <a:gd name="connsiteX1512" fmla="*/ 1101632 w 4870394"/>
                <a:gd name="connsiteY1512" fmla="*/ 1863019 h 4119035"/>
                <a:gd name="connsiteX1513" fmla="*/ 1099459 w 4870394"/>
                <a:gd name="connsiteY1513" fmla="*/ 1860604 h 4119035"/>
                <a:gd name="connsiteX1514" fmla="*/ 1097647 w 4870394"/>
                <a:gd name="connsiteY1514" fmla="*/ 1857102 h 4119035"/>
                <a:gd name="connsiteX1515" fmla="*/ 1086537 w 4870394"/>
                <a:gd name="connsiteY1515" fmla="*/ 1831139 h 4119035"/>
                <a:gd name="connsiteX1516" fmla="*/ 1058521 w 4870394"/>
                <a:gd name="connsiteY1516" fmla="*/ 1701203 h 4119035"/>
                <a:gd name="connsiteX1517" fmla="*/ 1051034 w 4870394"/>
                <a:gd name="connsiteY1517" fmla="*/ 1623434 h 4119035"/>
                <a:gd name="connsiteX1518" fmla="*/ 1054053 w 4870394"/>
                <a:gd name="connsiteY1518" fmla="*/ 1626453 h 4119035"/>
                <a:gd name="connsiteX1519" fmla="*/ 1057555 w 4870394"/>
                <a:gd name="connsiteY1519" fmla="*/ 1629955 h 4119035"/>
                <a:gd name="connsiteX1520" fmla="*/ 1061057 w 4870394"/>
                <a:gd name="connsiteY1520" fmla="*/ 1633457 h 4119035"/>
                <a:gd name="connsiteX1521" fmla="*/ 1064559 w 4870394"/>
                <a:gd name="connsiteY1521" fmla="*/ 1636959 h 4119035"/>
                <a:gd name="connsiteX1522" fmla="*/ 1071684 w 4870394"/>
                <a:gd name="connsiteY1522" fmla="*/ 1644084 h 4119035"/>
                <a:gd name="connsiteX1523" fmla="*/ 1075186 w 4870394"/>
                <a:gd name="connsiteY1523" fmla="*/ 1647586 h 4119035"/>
                <a:gd name="connsiteX1524" fmla="*/ 1078688 w 4870394"/>
                <a:gd name="connsiteY1524" fmla="*/ 1651088 h 4119035"/>
                <a:gd name="connsiteX1525" fmla="*/ 1082190 w 4870394"/>
                <a:gd name="connsiteY1525" fmla="*/ 1654590 h 4119035"/>
                <a:gd name="connsiteX1526" fmla="*/ 1092817 w 4870394"/>
                <a:gd name="connsiteY1526" fmla="*/ 1665217 h 4119035"/>
                <a:gd name="connsiteX1527" fmla="*/ 1096319 w 4870394"/>
                <a:gd name="connsiteY1527" fmla="*/ 1668718 h 4119035"/>
                <a:gd name="connsiteX1528" fmla="*/ 1099821 w 4870394"/>
                <a:gd name="connsiteY1528" fmla="*/ 1672220 h 4119035"/>
                <a:gd name="connsiteX1529" fmla="*/ 1103323 w 4870394"/>
                <a:gd name="connsiteY1529" fmla="*/ 1675722 h 4119035"/>
                <a:gd name="connsiteX1530" fmla="*/ 1106825 w 4870394"/>
                <a:gd name="connsiteY1530" fmla="*/ 1679224 h 4119035"/>
                <a:gd name="connsiteX1531" fmla="*/ 1117451 w 4870394"/>
                <a:gd name="connsiteY1531" fmla="*/ 1689851 h 4119035"/>
                <a:gd name="connsiteX1532" fmla="*/ 1120954 w 4870394"/>
                <a:gd name="connsiteY1532" fmla="*/ 1693353 h 4119035"/>
                <a:gd name="connsiteX1533" fmla="*/ 1124456 w 4870394"/>
                <a:gd name="connsiteY1533" fmla="*/ 1696855 h 4119035"/>
                <a:gd name="connsiteX1534" fmla="*/ 1127958 w 4870394"/>
                <a:gd name="connsiteY1534" fmla="*/ 1700357 h 4119035"/>
                <a:gd name="connsiteX1535" fmla="*/ 1131460 w 4870394"/>
                <a:gd name="connsiteY1535" fmla="*/ 1703859 h 4119035"/>
                <a:gd name="connsiteX1536" fmla="*/ 1142086 w 4870394"/>
                <a:gd name="connsiteY1536" fmla="*/ 1714486 h 4119035"/>
                <a:gd name="connsiteX1537" fmla="*/ 1145588 w 4870394"/>
                <a:gd name="connsiteY1537" fmla="*/ 1717988 h 4119035"/>
                <a:gd name="connsiteX1538" fmla="*/ 1149090 w 4870394"/>
                <a:gd name="connsiteY1538" fmla="*/ 1721490 h 4119035"/>
                <a:gd name="connsiteX1539" fmla="*/ 1152592 w 4870394"/>
                <a:gd name="connsiteY1539" fmla="*/ 1724992 h 4119035"/>
                <a:gd name="connsiteX1540" fmla="*/ 1159717 w 4870394"/>
                <a:gd name="connsiteY1540" fmla="*/ 1732117 h 4119035"/>
                <a:gd name="connsiteX1541" fmla="*/ 1170223 w 4870394"/>
                <a:gd name="connsiteY1541" fmla="*/ 1742623 h 4119035"/>
                <a:gd name="connsiteX1542" fmla="*/ 1173725 w 4870394"/>
                <a:gd name="connsiteY1542" fmla="*/ 1746125 h 4119035"/>
                <a:gd name="connsiteX1543" fmla="*/ 1177227 w 4870394"/>
                <a:gd name="connsiteY1543" fmla="*/ 1749627 h 4119035"/>
                <a:gd name="connsiteX1544" fmla="*/ 1180729 w 4870394"/>
                <a:gd name="connsiteY1544" fmla="*/ 1753129 h 4119035"/>
                <a:gd name="connsiteX1545" fmla="*/ 1184231 w 4870394"/>
                <a:gd name="connsiteY1545" fmla="*/ 1756631 h 4119035"/>
                <a:gd name="connsiteX1546" fmla="*/ 1187854 w 4870394"/>
                <a:gd name="connsiteY1546" fmla="*/ 1760254 h 4119035"/>
                <a:gd name="connsiteX1547" fmla="*/ 1191356 w 4870394"/>
                <a:gd name="connsiteY1547" fmla="*/ 1763756 h 4119035"/>
                <a:gd name="connsiteX1548" fmla="*/ 1194858 w 4870394"/>
                <a:gd name="connsiteY1548" fmla="*/ 1767258 h 4119035"/>
                <a:gd name="connsiteX1549" fmla="*/ 1198360 w 4870394"/>
                <a:gd name="connsiteY1549" fmla="*/ 1770760 h 4119035"/>
                <a:gd name="connsiteX1550" fmla="*/ 1201862 w 4870394"/>
                <a:gd name="connsiteY1550" fmla="*/ 1774262 h 4119035"/>
                <a:gd name="connsiteX1551" fmla="*/ 1205364 w 4870394"/>
                <a:gd name="connsiteY1551" fmla="*/ 1777764 h 4119035"/>
                <a:gd name="connsiteX1552" fmla="*/ 1208866 w 4870394"/>
                <a:gd name="connsiteY1552" fmla="*/ 1781266 h 4119035"/>
                <a:gd name="connsiteX1553" fmla="*/ 1212489 w 4870394"/>
                <a:gd name="connsiteY1553" fmla="*/ 1784888 h 4119035"/>
                <a:gd name="connsiteX1554" fmla="*/ 1215991 w 4870394"/>
                <a:gd name="connsiteY1554" fmla="*/ 1788391 h 4119035"/>
                <a:gd name="connsiteX1555" fmla="*/ 1219493 w 4870394"/>
                <a:gd name="connsiteY1555" fmla="*/ 1791892 h 4119035"/>
                <a:gd name="connsiteX1556" fmla="*/ 1222995 w 4870394"/>
                <a:gd name="connsiteY1556" fmla="*/ 1795395 h 4119035"/>
                <a:gd name="connsiteX1557" fmla="*/ 1226497 w 4870394"/>
                <a:gd name="connsiteY1557" fmla="*/ 1798896 h 4119035"/>
                <a:gd name="connsiteX1558" fmla="*/ 1229999 w 4870394"/>
                <a:gd name="connsiteY1558" fmla="*/ 1802399 h 4119035"/>
                <a:gd name="connsiteX1559" fmla="*/ 1237124 w 4870394"/>
                <a:gd name="connsiteY1559" fmla="*/ 1809523 h 4119035"/>
                <a:gd name="connsiteX1560" fmla="*/ 1240625 w 4870394"/>
                <a:gd name="connsiteY1560" fmla="*/ 1813025 h 4119035"/>
                <a:gd name="connsiteX1561" fmla="*/ 1244128 w 4870394"/>
                <a:gd name="connsiteY1561" fmla="*/ 1816527 h 4119035"/>
                <a:gd name="connsiteX1562" fmla="*/ 1247629 w 4870394"/>
                <a:gd name="connsiteY1562" fmla="*/ 1820029 h 4119035"/>
                <a:gd name="connsiteX1563" fmla="*/ 1251132 w 4870394"/>
                <a:gd name="connsiteY1563" fmla="*/ 1823531 h 4119035"/>
                <a:gd name="connsiteX1564" fmla="*/ 1254634 w 4870394"/>
                <a:gd name="connsiteY1564" fmla="*/ 1827033 h 4119035"/>
                <a:gd name="connsiteX1565" fmla="*/ 1258256 w 4870394"/>
                <a:gd name="connsiteY1565" fmla="*/ 1830656 h 4119035"/>
                <a:gd name="connsiteX1566" fmla="*/ 1261758 w 4870394"/>
                <a:gd name="connsiteY1566" fmla="*/ 1834158 h 4119035"/>
                <a:gd name="connsiteX1567" fmla="*/ 1265260 w 4870394"/>
                <a:gd name="connsiteY1567" fmla="*/ 1837660 h 4119035"/>
                <a:gd name="connsiteX1568" fmla="*/ 1268762 w 4870394"/>
                <a:gd name="connsiteY1568" fmla="*/ 1841162 h 4119035"/>
                <a:gd name="connsiteX1569" fmla="*/ 1272264 w 4870394"/>
                <a:gd name="connsiteY1569" fmla="*/ 1844664 h 4119035"/>
                <a:gd name="connsiteX1570" fmla="*/ 1275766 w 4870394"/>
                <a:gd name="connsiteY1570" fmla="*/ 1848166 h 4119035"/>
                <a:gd name="connsiteX1571" fmla="*/ 1279268 w 4870394"/>
                <a:gd name="connsiteY1571" fmla="*/ 1851668 h 4119035"/>
                <a:gd name="connsiteX1572" fmla="*/ 1282891 w 4870394"/>
                <a:gd name="connsiteY1572" fmla="*/ 1855291 h 4119035"/>
                <a:gd name="connsiteX1573" fmla="*/ 1286393 w 4870394"/>
                <a:gd name="connsiteY1573" fmla="*/ 1858793 h 4119035"/>
                <a:gd name="connsiteX1574" fmla="*/ 1289895 w 4870394"/>
                <a:gd name="connsiteY1574" fmla="*/ 1862295 h 4119035"/>
                <a:gd name="connsiteX1575" fmla="*/ 1293397 w 4870394"/>
                <a:gd name="connsiteY1575" fmla="*/ 1865797 h 4119035"/>
                <a:gd name="connsiteX1576" fmla="*/ 1296899 w 4870394"/>
                <a:gd name="connsiteY1576" fmla="*/ 1869299 h 4119035"/>
                <a:gd name="connsiteX1577" fmla="*/ 1300401 w 4870394"/>
                <a:gd name="connsiteY1577" fmla="*/ 1872801 h 4119035"/>
                <a:gd name="connsiteX1578" fmla="*/ 1302454 w 4870394"/>
                <a:gd name="connsiteY1578" fmla="*/ 1874733 h 4119035"/>
                <a:gd name="connsiteX1579" fmla="*/ 1259705 w 4870394"/>
                <a:gd name="connsiteY1579" fmla="*/ 1860846 h 4119035"/>
                <a:gd name="connsiteX1580" fmla="*/ 1129044 w 4870394"/>
                <a:gd name="connsiteY1580" fmla="*/ 1890432 h 4119035"/>
                <a:gd name="connsiteX1581" fmla="*/ 3139558 w 4870394"/>
                <a:gd name="connsiteY1581" fmla="*/ 1974963 h 4119035"/>
                <a:gd name="connsiteX1582" fmla="*/ 3141490 w 4870394"/>
                <a:gd name="connsiteY1582" fmla="*/ 1977016 h 4119035"/>
                <a:gd name="connsiteX1583" fmla="*/ 3143060 w 4870394"/>
                <a:gd name="connsiteY1583" fmla="*/ 1978465 h 4119035"/>
                <a:gd name="connsiteX1584" fmla="*/ 3144993 w 4870394"/>
                <a:gd name="connsiteY1584" fmla="*/ 1980639 h 4119035"/>
                <a:gd name="connsiteX1585" fmla="*/ 3146563 w 4870394"/>
                <a:gd name="connsiteY1585" fmla="*/ 1981967 h 4119035"/>
                <a:gd name="connsiteX1586" fmla="*/ 3148495 w 4870394"/>
                <a:gd name="connsiteY1586" fmla="*/ 1984141 h 4119035"/>
                <a:gd name="connsiteX1587" fmla="*/ 3150427 w 4870394"/>
                <a:gd name="connsiteY1587" fmla="*/ 1985831 h 4119035"/>
                <a:gd name="connsiteX1588" fmla="*/ 3138351 w 4870394"/>
                <a:gd name="connsiteY1588" fmla="*/ 2099224 h 4119035"/>
                <a:gd name="connsiteX1589" fmla="*/ 3135453 w 4870394"/>
                <a:gd name="connsiteY1589" fmla="*/ 2096446 h 4119035"/>
                <a:gd name="connsiteX1590" fmla="*/ 3131830 w 4870394"/>
                <a:gd name="connsiteY1590" fmla="*/ 2092824 h 4119035"/>
                <a:gd name="connsiteX1591" fmla="*/ 3128328 w 4870394"/>
                <a:gd name="connsiteY1591" fmla="*/ 2089322 h 4119035"/>
                <a:gd name="connsiteX1592" fmla="*/ 3124826 w 4870394"/>
                <a:gd name="connsiteY1592" fmla="*/ 2085819 h 4119035"/>
                <a:gd name="connsiteX1593" fmla="*/ 3121324 w 4870394"/>
                <a:gd name="connsiteY1593" fmla="*/ 2082318 h 4119035"/>
                <a:gd name="connsiteX1594" fmla="*/ 3117822 w 4870394"/>
                <a:gd name="connsiteY1594" fmla="*/ 2078816 h 4119035"/>
                <a:gd name="connsiteX1595" fmla="*/ 3114320 w 4870394"/>
                <a:gd name="connsiteY1595" fmla="*/ 2075313 h 4119035"/>
                <a:gd name="connsiteX1596" fmla="*/ 3110697 w 4870394"/>
                <a:gd name="connsiteY1596" fmla="*/ 2071811 h 4119035"/>
                <a:gd name="connsiteX1597" fmla="*/ 3107195 w 4870394"/>
                <a:gd name="connsiteY1597" fmla="*/ 2068189 h 4119035"/>
                <a:gd name="connsiteX1598" fmla="*/ 3103693 w 4870394"/>
                <a:gd name="connsiteY1598" fmla="*/ 2064687 h 4119035"/>
                <a:gd name="connsiteX1599" fmla="*/ 3100191 w 4870394"/>
                <a:gd name="connsiteY1599" fmla="*/ 2061185 h 4119035"/>
                <a:gd name="connsiteX1600" fmla="*/ 3096689 w 4870394"/>
                <a:gd name="connsiteY1600" fmla="*/ 2057683 h 4119035"/>
                <a:gd name="connsiteX1601" fmla="*/ 3093187 w 4870394"/>
                <a:gd name="connsiteY1601" fmla="*/ 2054181 h 4119035"/>
                <a:gd name="connsiteX1602" fmla="*/ 3089685 w 4870394"/>
                <a:gd name="connsiteY1602" fmla="*/ 2050679 h 4119035"/>
                <a:gd name="connsiteX1603" fmla="*/ 3086062 w 4870394"/>
                <a:gd name="connsiteY1603" fmla="*/ 2047177 h 4119035"/>
                <a:gd name="connsiteX1604" fmla="*/ 3082560 w 4870394"/>
                <a:gd name="connsiteY1604" fmla="*/ 2043554 h 4119035"/>
                <a:gd name="connsiteX1605" fmla="*/ 3079058 w 4870394"/>
                <a:gd name="connsiteY1605" fmla="*/ 2040052 h 4119035"/>
                <a:gd name="connsiteX1606" fmla="*/ 3075556 w 4870394"/>
                <a:gd name="connsiteY1606" fmla="*/ 2036550 h 4119035"/>
                <a:gd name="connsiteX1607" fmla="*/ 3072054 w 4870394"/>
                <a:gd name="connsiteY1607" fmla="*/ 2033048 h 4119035"/>
                <a:gd name="connsiteX1608" fmla="*/ 3068552 w 4870394"/>
                <a:gd name="connsiteY1608" fmla="*/ 2029546 h 4119035"/>
                <a:gd name="connsiteX1609" fmla="*/ 3065050 w 4870394"/>
                <a:gd name="connsiteY1609" fmla="*/ 2026044 h 4119035"/>
                <a:gd name="connsiteX1610" fmla="*/ 3061427 w 4870394"/>
                <a:gd name="connsiteY1610" fmla="*/ 2022421 h 4119035"/>
                <a:gd name="connsiteX1611" fmla="*/ 3057926 w 4870394"/>
                <a:gd name="connsiteY1611" fmla="*/ 2018919 h 4119035"/>
                <a:gd name="connsiteX1612" fmla="*/ 3054423 w 4870394"/>
                <a:gd name="connsiteY1612" fmla="*/ 2015417 h 4119035"/>
                <a:gd name="connsiteX1613" fmla="*/ 3050921 w 4870394"/>
                <a:gd name="connsiteY1613" fmla="*/ 2011915 h 4119035"/>
                <a:gd name="connsiteX1614" fmla="*/ 3047419 w 4870394"/>
                <a:gd name="connsiteY1614" fmla="*/ 2008413 h 4119035"/>
                <a:gd name="connsiteX1615" fmla="*/ 3043917 w 4870394"/>
                <a:gd name="connsiteY1615" fmla="*/ 2004911 h 4119035"/>
                <a:gd name="connsiteX1616" fmla="*/ 3040295 w 4870394"/>
                <a:gd name="connsiteY1616" fmla="*/ 2001409 h 4119035"/>
                <a:gd name="connsiteX1617" fmla="*/ 3036793 w 4870394"/>
                <a:gd name="connsiteY1617" fmla="*/ 1997786 h 4119035"/>
                <a:gd name="connsiteX1618" fmla="*/ 3033291 w 4870394"/>
                <a:gd name="connsiteY1618" fmla="*/ 1994284 h 4119035"/>
                <a:gd name="connsiteX1619" fmla="*/ 3029789 w 4870394"/>
                <a:gd name="connsiteY1619" fmla="*/ 1990782 h 4119035"/>
                <a:gd name="connsiteX1620" fmla="*/ 3026286 w 4870394"/>
                <a:gd name="connsiteY1620" fmla="*/ 1987280 h 4119035"/>
                <a:gd name="connsiteX1621" fmla="*/ 3022785 w 4870394"/>
                <a:gd name="connsiteY1621" fmla="*/ 1983778 h 4119035"/>
                <a:gd name="connsiteX1622" fmla="*/ 3019283 w 4870394"/>
                <a:gd name="connsiteY1622" fmla="*/ 1980276 h 4119035"/>
                <a:gd name="connsiteX1623" fmla="*/ 3015660 w 4870394"/>
                <a:gd name="connsiteY1623" fmla="*/ 1976774 h 4119035"/>
                <a:gd name="connsiteX1624" fmla="*/ 3012158 w 4870394"/>
                <a:gd name="connsiteY1624" fmla="*/ 1973152 h 4119035"/>
                <a:gd name="connsiteX1625" fmla="*/ 3008656 w 4870394"/>
                <a:gd name="connsiteY1625" fmla="*/ 1969649 h 4119035"/>
                <a:gd name="connsiteX1626" fmla="*/ 3005154 w 4870394"/>
                <a:gd name="connsiteY1626" fmla="*/ 1966147 h 4119035"/>
                <a:gd name="connsiteX1627" fmla="*/ 3001652 w 4870394"/>
                <a:gd name="connsiteY1627" fmla="*/ 1962646 h 4119035"/>
                <a:gd name="connsiteX1628" fmla="*/ 2998150 w 4870394"/>
                <a:gd name="connsiteY1628" fmla="*/ 1959144 h 4119035"/>
                <a:gd name="connsiteX1629" fmla="*/ 2994648 w 4870394"/>
                <a:gd name="connsiteY1629" fmla="*/ 1955641 h 4119035"/>
                <a:gd name="connsiteX1630" fmla="*/ 2992353 w 4870394"/>
                <a:gd name="connsiteY1630" fmla="*/ 1953347 h 4119035"/>
                <a:gd name="connsiteX1631" fmla="*/ 3040657 w 4870394"/>
                <a:gd name="connsiteY1631" fmla="*/ 1908787 h 4119035"/>
                <a:gd name="connsiteX1632" fmla="*/ 3047540 w 4870394"/>
                <a:gd name="connsiteY1632" fmla="*/ 1882462 h 4119035"/>
                <a:gd name="connsiteX1633" fmla="*/ 3048627 w 4870394"/>
                <a:gd name="connsiteY1633" fmla="*/ 1883428 h 4119035"/>
                <a:gd name="connsiteX1634" fmla="*/ 3050559 w 4870394"/>
                <a:gd name="connsiteY1634" fmla="*/ 1885601 h 4119035"/>
                <a:gd name="connsiteX1635" fmla="*/ 3052129 w 4870394"/>
                <a:gd name="connsiteY1635" fmla="*/ 1886930 h 4119035"/>
                <a:gd name="connsiteX1636" fmla="*/ 3054061 w 4870394"/>
                <a:gd name="connsiteY1636" fmla="*/ 1889103 h 4119035"/>
                <a:gd name="connsiteX1637" fmla="*/ 3055752 w 4870394"/>
                <a:gd name="connsiteY1637" fmla="*/ 1890432 h 4119035"/>
                <a:gd name="connsiteX1638" fmla="*/ 3057563 w 4870394"/>
                <a:gd name="connsiteY1638" fmla="*/ 1892605 h 4119035"/>
                <a:gd name="connsiteX1639" fmla="*/ 3059254 w 4870394"/>
                <a:gd name="connsiteY1639" fmla="*/ 1894054 h 4119035"/>
                <a:gd name="connsiteX1640" fmla="*/ 3061065 w 4870394"/>
                <a:gd name="connsiteY1640" fmla="*/ 1896107 h 4119035"/>
                <a:gd name="connsiteX1641" fmla="*/ 3062756 w 4870394"/>
                <a:gd name="connsiteY1641" fmla="*/ 1897556 h 4119035"/>
                <a:gd name="connsiteX1642" fmla="*/ 3064567 w 4870394"/>
                <a:gd name="connsiteY1642" fmla="*/ 1899609 h 4119035"/>
                <a:gd name="connsiteX1643" fmla="*/ 3066258 w 4870394"/>
                <a:gd name="connsiteY1643" fmla="*/ 1901059 h 4119035"/>
                <a:gd name="connsiteX1644" fmla="*/ 3068190 w 4870394"/>
                <a:gd name="connsiteY1644" fmla="*/ 1903111 h 4119035"/>
                <a:gd name="connsiteX1645" fmla="*/ 3069760 w 4870394"/>
                <a:gd name="connsiteY1645" fmla="*/ 1904560 h 4119035"/>
                <a:gd name="connsiteX1646" fmla="*/ 3071692 w 4870394"/>
                <a:gd name="connsiteY1646" fmla="*/ 1906613 h 4119035"/>
                <a:gd name="connsiteX1647" fmla="*/ 3073262 w 4870394"/>
                <a:gd name="connsiteY1647" fmla="*/ 1908063 h 4119035"/>
                <a:gd name="connsiteX1648" fmla="*/ 3075194 w 4870394"/>
                <a:gd name="connsiteY1648" fmla="*/ 1910236 h 4119035"/>
                <a:gd name="connsiteX1649" fmla="*/ 3076764 w 4870394"/>
                <a:gd name="connsiteY1649" fmla="*/ 1911564 h 4119035"/>
                <a:gd name="connsiteX1650" fmla="*/ 3078696 w 4870394"/>
                <a:gd name="connsiteY1650" fmla="*/ 1913738 h 4119035"/>
                <a:gd name="connsiteX1651" fmla="*/ 3080387 w 4870394"/>
                <a:gd name="connsiteY1651" fmla="*/ 1915067 h 4119035"/>
                <a:gd name="connsiteX1652" fmla="*/ 3082198 w 4870394"/>
                <a:gd name="connsiteY1652" fmla="*/ 1917240 h 4119035"/>
                <a:gd name="connsiteX1653" fmla="*/ 3083889 w 4870394"/>
                <a:gd name="connsiteY1653" fmla="*/ 1918689 h 4119035"/>
                <a:gd name="connsiteX1654" fmla="*/ 3085700 w 4870394"/>
                <a:gd name="connsiteY1654" fmla="*/ 1920742 h 4119035"/>
                <a:gd name="connsiteX1655" fmla="*/ 3087390 w 4870394"/>
                <a:gd name="connsiteY1655" fmla="*/ 1922191 h 4119035"/>
                <a:gd name="connsiteX1656" fmla="*/ 3089323 w 4870394"/>
                <a:gd name="connsiteY1656" fmla="*/ 1924244 h 4119035"/>
                <a:gd name="connsiteX1657" fmla="*/ 3090892 w 4870394"/>
                <a:gd name="connsiteY1657" fmla="*/ 1925693 h 4119035"/>
                <a:gd name="connsiteX1658" fmla="*/ 3092825 w 4870394"/>
                <a:gd name="connsiteY1658" fmla="*/ 1927746 h 4119035"/>
                <a:gd name="connsiteX1659" fmla="*/ 3094395 w 4870394"/>
                <a:gd name="connsiteY1659" fmla="*/ 1929195 h 4119035"/>
                <a:gd name="connsiteX1660" fmla="*/ 3096327 w 4870394"/>
                <a:gd name="connsiteY1660" fmla="*/ 1931248 h 4119035"/>
                <a:gd name="connsiteX1661" fmla="*/ 3097897 w 4870394"/>
                <a:gd name="connsiteY1661" fmla="*/ 1932697 h 4119035"/>
                <a:gd name="connsiteX1662" fmla="*/ 3099829 w 4870394"/>
                <a:gd name="connsiteY1662" fmla="*/ 1934871 h 4119035"/>
                <a:gd name="connsiteX1663" fmla="*/ 3101398 w 4870394"/>
                <a:gd name="connsiteY1663" fmla="*/ 1936199 h 4119035"/>
                <a:gd name="connsiteX1664" fmla="*/ 3103331 w 4870394"/>
                <a:gd name="connsiteY1664" fmla="*/ 1938373 h 4119035"/>
                <a:gd name="connsiteX1665" fmla="*/ 3105021 w 4870394"/>
                <a:gd name="connsiteY1665" fmla="*/ 1939701 h 4119035"/>
                <a:gd name="connsiteX1666" fmla="*/ 3106833 w 4870394"/>
                <a:gd name="connsiteY1666" fmla="*/ 1941875 h 4119035"/>
                <a:gd name="connsiteX1667" fmla="*/ 3108523 w 4870394"/>
                <a:gd name="connsiteY1667" fmla="*/ 1943324 h 4119035"/>
                <a:gd name="connsiteX1668" fmla="*/ 3110335 w 4870394"/>
                <a:gd name="connsiteY1668" fmla="*/ 1945377 h 4119035"/>
                <a:gd name="connsiteX1669" fmla="*/ 3112025 w 4870394"/>
                <a:gd name="connsiteY1669" fmla="*/ 1946826 h 4119035"/>
                <a:gd name="connsiteX1670" fmla="*/ 3113957 w 4870394"/>
                <a:gd name="connsiteY1670" fmla="*/ 1948879 h 4119035"/>
                <a:gd name="connsiteX1671" fmla="*/ 3115527 w 4870394"/>
                <a:gd name="connsiteY1671" fmla="*/ 1950328 h 4119035"/>
                <a:gd name="connsiteX1672" fmla="*/ 3117460 w 4870394"/>
                <a:gd name="connsiteY1672" fmla="*/ 1952381 h 4119035"/>
                <a:gd name="connsiteX1673" fmla="*/ 3119030 w 4870394"/>
                <a:gd name="connsiteY1673" fmla="*/ 1953830 h 4119035"/>
                <a:gd name="connsiteX1674" fmla="*/ 3120962 w 4870394"/>
                <a:gd name="connsiteY1674" fmla="*/ 1955883 h 4119035"/>
                <a:gd name="connsiteX1675" fmla="*/ 3122531 w 4870394"/>
                <a:gd name="connsiteY1675" fmla="*/ 1957332 h 4119035"/>
                <a:gd name="connsiteX1676" fmla="*/ 3124463 w 4870394"/>
                <a:gd name="connsiteY1676" fmla="*/ 1959506 h 4119035"/>
                <a:gd name="connsiteX1677" fmla="*/ 3126033 w 4870394"/>
                <a:gd name="connsiteY1677" fmla="*/ 1960834 h 4119035"/>
                <a:gd name="connsiteX1678" fmla="*/ 3127966 w 4870394"/>
                <a:gd name="connsiteY1678" fmla="*/ 1963008 h 4119035"/>
                <a:gd name="connsiteX1679" fmla="*/ 3129656 w 4870394"/>
                <a:gd name="connsiteY1679" fmla="*/ 1964457 h 4119035"/>
                <a:gd name="connsiteX1680" fmla="*/ 3131468 w 4870394"/>
                <a:gd name="connsiteY1680" fmla="*/ 1966510 h 4119035"/>
                <a:gd name="connsiteX1681" fmla="*/ 3133158 w 4870394"/>
                <a:gd name="connsiteY1681" fmla="*/ 1967959 h 4119035"/>
                <a:gd name="connsiteX1682" fmla="*/ 3134969 w 4870394"/>
                <a:gd name="connsiteY1682" fmla="*/ 1970012 h 4119035"/>
                <a:gd name="connsiteX1683" fmla="*/ 3136660 w 4870394"/>
                <a:gd name="connsiteY1683" fmla="*/ 1971461 h 4119035"/>
                <a:gd name="connsiteX1684" fmla="*/ 3138592 w 4870394"/>
                <a:gd name="connsiteY1684" fmla="*/ 1973514 h 4119035"/>
                <a:gd name="connsiteX1685" fmla="*/ 1415243 w 4870394"/>
                <a:gd name="connsiteY1685" fmla="*/ 1985590 h 4119035"/>
                <a:gd name="connsiteX1686" fmla="*/ 1415243 w 4870394"/>
                <a:gd name="connsiteY1686" fmla="*/ 1985590 h 4119035"/>
                <a:gd name="connsiteX1687" fmla="*/ 1432994 w 4870394"/>
                <a:gd name="connsiteY1687" fmla="*/ 1994043 h 4119035"/>
                <a:gd name="connsiteX1688" fmla="*/ 1595777 w 4870394"/>
                <a:gd name="connsiteY1688" fmla="*/ 1962887 h 4119035"/>
                <a:gd name="connsiteX1689" fmla="*/ 1604110 w 4870394"/>
                <a:gd name="connsiteY1689" fmla="*/ 1956245 h 4119035"/>
                <a:gd name="connsiteX1690" fmla="*/ 1604110 w 4870394"/>
                <a:gd name="connsiteY1690" fmla="*/ 1957815 h 4119035"/>
                <a:gd name="connsiteX1691" fmla="*/ 1583339 w 4870394"/>
                <a:gd name="connsiteY1691" fmla="*/ 2153928 h 4119035"/>
                <a:gd name="connsiteX1692" fmla="*/ 1580441 w 4870394"/>
                <a:gd name="connsiteY1692" fmla="*/ 2151029 h 4119035"/>
                <a:gd name="connsiteX1693" fmla="*/ 1576939 w 4870394"/>
                <a:gd name="connsiteY1693" fmla="*/ 2147527 h 4119035"/>
                <a:gd name="connsiteX1694" fmla="*/ 1573437 w 4870394"/>
                <a:gd name="connsiteY1694" fmla="*/ 2144025 h 4119035"/>
                <a:gd name="connsiteX1695" fmla="*/ 1569935 w 4870394"/>
                <a:gd name="connsiteY1695" fmla="*/ 2140523 h 4119035"/>
                <a:gd name="connsiteX1696" fmla="*/ 1566312 w 4870394"/>
                <a:gd name="connsiteY1696" fmla="*/ 2137021 h 4119035"/>
                <a:gd name="connsiteX1697" fmla="*/ 1562810 w 4870394"/>
                <a:gd name="connsiteY1697" fmla="*/ 2133519 h 4119035"/>
                <a:gd name="connsiteX1698" fmla="*/ 1559308 w 4870394"/>
                <a:gd name="connsiteY1698" fmla="*/ 2129896 h 4119035"/>
                <a:gd name="connsiteX1699" fmla="*/ 1555806 w 4870394"/>
                <a:gd name="connsiteY1699" fmla="*/ 2126395 h 4119035"/>
                <a:gd name="connsiteX1700" fmla="*/ 1552304 w 4870394"/>
                <a:gd name="connsiteY1700" fmla="*/ 2122893 h 4119035"/>
                <a:gd name="connsiteX1701" fmla="*/ 1548802 w 4870394"/>
                <a:gd name="connsiteY1701" fmla="*/ 2119390 h 4119035"/>
                <a:gd name="connsiteX1702" fmla="*/ 1545300 w 4870394"/>
                <a:gd name="connsiteY1702" fmla="*/ 2115889 h 4119035"/>
                <a:gd name="connsiteX1703" fmla="*/ 1541677 w 4870394"/>
                <a:gd name="connsiteY1703" fmla="*/ 2112387 h 4119035"/>
                <a:gd name="connsiteX1704" fmla="*/ 1538175 w 4870394"/>
                <a:gd name="connsiteY1704" fmla="*/ 2108764 h 4119035"/>
                <a:gd name="connsiteX1705" fmla="*/ 1534673 w 4870394"/>
                <a:gd name="connsiteY1705" fmla="*/ 2105262 h 4119035"/>
                <a:gd name="connsiteX1706" fmla="*/ 1531171 w 4870394"/>
                <a:gd name="connsiteY1706" fmla="*/ 2101760 h 4119035"/>
                <a:gd name="connsiteX1707" fmla="*/ 1527669 w 4870394"/>
                <a:gd name="connsiteY1707" fmla="*/ 2098258 h 4119035"/>
                <a:gd name="connsiteX1708" fmla="*/ 1524167 w 4870394"/>
                <a:gd name="connsiteY1708" fmla="*/ 2094756 h 4119035"/>
                <a:gd name="connsiteX1709" fmla="*/ 1520665 w 4870394"/>
                <a:gd name="connsiteY1709" fmla="*/ 2091254 h 4119035"/>
                <a:gd name="connsiteX1710" fmla="*/ 1517043 w 4870394"/>
                <a:gd name="connsiteY1710" fmla="*/ 2087752 h 4119035"/>
                <a:gd name="connsiteX1711" fmla="*/ 1513541 w 4870394"/>
                <a:gd name="connsiteY1711" fmla="*/ 2084129 h 4119035"/>
                <a:gd name="connsiteX1712" fmla="*/ 1510039 w 4870394"/>
                <a:gd name="connsiteY1712" fmla="*/ 2080627 h 4119035"/>
                <a:gd name="connsiteX1713" fmla="*/ 1506536 w 4870394"/>
                <a:gd name="connsiteY1713" fmla="*/ 2077125 h 4119035"/>
                <a:gd name="connsiteX1714" fmla="*/ 1503035 w 4870394"/>
                <a:gd name="connsiteY1714" fmla="*/ 2073623 h 4119035"/>
                <a:gd name="connsiteX1715" fmla="*/ 1499532 w 4870394"/>
                <a:gd name="connsiteY1715" fmla="*/ 2070121 h 4119035"/>
                <a:gd name="connsiteX1716" fmla="*/ 1496031 w 4870394"/>
                <a:gd name="connsiteY1716" fmla="*/ 2066619 h 4119035"/>
                <a:gd name="connsiteX1717" fmla="*/ 1492408 w 4870394"/>
                <a:gd name="connsiteY1717" fmla="*/ 2063117 h 4119035"/>
                <a:gd name="connsiteX1718" fmla="*/ 1488906 w 4870394"/>
                <a:gd name="connsiteY1718" fmla="*/ 2059494 h 4119035"/>
                <a:gd name="connsiteX1719" fmla="*/ 1485404 w 4870394"/>
                <a:gd name="connsiteY1719" fmla="*/ 2055992 h 4119035"/>
                <a:gd name="connsiteX1720" fmla="*/ 1481902 w 4870394"/>
                <a:gd name="connsiteY1720" fmla="*/ 2052490 h 4119035"/>
                <a:gd name="connsiteX1721" fmla="*/ 1478400 w 4870394"/>
                <a:gd name="connsiteY1721" fmla="*/ 2048988 h 4119035"/>
                <a:gd name="connsiteX1722" fmla="*/ 1474898 w 4870394"/>
                <a:gd name="connsiteY1722" fmla="*/ 2045486 h 4119035"/>
                <a:gd name="connsiteX1723" fmla="*/ 1471275 w 4870394"/>
                <a:gd name="connsiteY1723" fmla="*/ 2041984 h 4119035"/>
                <a:gd name="connsiteX1724" fmla="*/ 1467773 w 4870394"/>
                <a:gd name="connsiteY1724" fmla="*/ 2038482 h 4119035"/>
                <a:gd name="connsiteX1725" fmla="*/ 1464271 w 4870394"/>
                <a:gd name="connsiteY1725" fmla="*/ 2034859 h 4119035"/>
                <a:gd name="connsiteX1726" fmla="*/ 1460769 w 4870394"/>
                <a:gd name="connsiteY1726" fmla="*/ 2031357 h 4119035"/>
                <a:gd name="connsiteX1727" fmla="*/ 1457267 w 4870394"/>
                <a:gd name="connsiteY1727" fmla="*/ 2027855 h 4119035"/>
                <a:gd name="connsiteX1728" fmla="*/ 1453765 w 4870394"/>
                <a:gd name="connsiteY1728" fmla="*/ 2024353 h 4119035"/>
                <a:gd name="connsiteX1729" fmla="*/ 1450263 w 4870394"/>
                <a:gd name="connsiteY1729" fmla="*/ 2020851 h 4119035"/>
                <a:gd name="connsiteX1730" fmla="*/ 1446640 w 4870394"/>
                <a:gd name="connsiteY1730" fmla="*/ 2017349 h 4119035"/>
                <a:gd name="connsiteX1731" fmla="*/ 1443138 w 4870394"/>
                <a:gd name="connsiteY1731" fmla="*/ 2013726 h 4119035"/>
                <a:gd name="connsiteX1732" fmla="*/ 1439636 w 4870394"/>
                <a:gd name="connsiteY1732" fmla="*/ 2010225 h 4119035"/>
                <a:gd name="connsiteX1733" fmla="*/ 1436134 w 4870394"/>
                <a:gd name="connsiteY1733" fmla="*/ 2006723 h 4119035"/>
                <a:gd name="connsiteX1734" fmla="*/ 1432632 w 4870394"/>
                <a:gd name="connsiteY1734" fmla="*/ 2003220 h 4119035"/>
                <a:gd name="connsiteX1735" fmla="*/ 1429130 w 4870394"/>
                <a:gd name="connsiteY1735" fmla="*/ 1999718 h 4119035"/>
                <a:gd name="connsiteX1736" fmla="*/ 1425507 w 4870394"/>
                <a:gd name="connsiteY1736" fmla="*/ 1996217 h 4119035"/>
                <a:gd name="connsiteX1737" fmla="*/ 1422005 w 4870394"/>
                <a:gd name="connsiteY1737" fmla="*/ 1992714 h 4119035"/>
                <a:gd name="connsiteX1738" fmla="*/ 1418503 w 4870394"/>
                <a:gd name="connsiteY1738" fmla="*/ 1989092 h 4119035"/>
                <a:gd name="connsiteX1739" fmla="*/ 1415243 w 4870394"/>
                <a:gd name="connsiteY1739" fmla="*/ 1985831 h 4119035"/>
                <a:gd name="connsiteX1740" fmla="*/ 3533232 w 4870394"/>
                <a:gd name="connsiteY1740" fmla="*/ 3081235 h 4119035"/>
                <a:gd name="connsiteX1741" fmla="*/ 3536734 w 4870394"/>
                <a:gd name="connsiteY1741" fmla="*/ 3084857 h 4119035"/>
                <a:gd name="connsiteX1742" fmla="*/ 3540357 w 4870394"/>
                <a:gd name="connsiteY1742" fmla="*/ 3088360 h 4119035"/>
                <a:gd name="connsiteX1743" fmla="*/ 3543859 w 4870394"/>
                <a:gd name="connsiteY1743" fmla="*/ 3091861 h 4119035"/>
                <a:gd name="connsiteX1744" fmla="*/ 3547361 w 4870394"/>
                <a:gd name="connsiteY1744" fmla="*/ 3095363 h 4119035"/>
                <a:gd name="connsiteX1745" fmla="*/ 3550863 w 4870394"/>
                <a:gd name="connsiteY1745" fmla="*/ 3098866 h 4119035"/>
                <a:gd name="connsiteX1746" fmla="*/ 3554365 w 4870394"/>
                <a:gd name="connsiteY1746" fmla="*/ 3102367 h 4119035"/>
                <a:gd name="connsiteX1747" fmla="*/ 3557867 w 4870394"/>
                <a:gd name="connsiteY1747" fmla="*/ 3105869 h 4119035"/>
                <a:gd name="connsiteX1748" fmla="*/ 3561369 w 4870394"/>
                <a:gd name="connsiteY1748" fmla="*/ 3109492 h 4119035"/>
                <a:gd name="connsiteX1749" fmla="*/ 3564992 w 4870394"/>
                <a:gd name="connsiteY1749" fmla="*/ 3112994 h 4119035"/>
                <a:gd name="connsiteX1750" fmla="*/ 3568494 w 4870394"/>
                <a:gd name="connsiteY1750" fmla="*/ 3116496 h 4119035"/>
                <a:gd name="connsiteX1751" fmla="*/ 3579000 w 4870394"/>
                <a:gd name="connsiteY1751" fmla="*/ 3127002 h 4119035"/>
                <a:gd name="connsiteX1752" fmla="*/ 3582502 w 4870394"/>
                <a:gd name="connsiteY1752" fmla="*/ 3130504 h 4119035"/>
                <a:gd name="connsiteX1753" fmla="*/ 3586004 w 4870394"/>
                <a:gd name="connsiteY1753" fmla="*/ 3134127 h 4119035"/>
                <a:gd name="connsiteX1754" fmla="*/ 3589627 w 4870394"/>
                <a:gd name="connsiteY1754" fmla="*/ 3137629 h 4119035"/>
                <a:gd name="connsiteX1755" fmla="*/ 3593128 w 4870394"/>
                <a:gd name="connsiteY1755" fmla="*/ 3141131 h 4119035"/>
                <a:gd name="connsiteX1756" fmla="*/ 3596631 w 4870394"/>
                <a:gd name="connsiteY1756" fmla="*/ 3144633 h 4119035"/>
                <a:gd name="connsiteX1757" fmla="*/ 3600133 w 4870394"/>
                <a:gd name="connsiteY1757" fmla="*/ 3148135 h 4119035"/>
                <a:gd name="connsiteX1758" fmla="*/ 3603634 w 4870394"/>
                <a:gd name="connsiteY1758" fmla="*/ 3151637 h 4119035"/>
                <a:gd name="connsiteX1759" fmla="*/ 3607137 w 4870394"/>
                <a:gd name="connsiteY1759" fmla="*/ 3155260 h 4119035"/>
                <a:gd name="connsiteX1760" fmla="*/ 3610760 w 4870394"/>
                <a:gd name="connsiteY1760" fmla="*/ 3158762 h 4119035"/>
                <a:gd name="connsiteX1761" fmla="*/ 3614261 w 4870394"/>
                <a:gd name="connsiteY1761" fmla="*/ 3162264 h 4119035"/>
                <a:gd name="connsiteX1762" fmla="*/ 3617763 w 4870394"/>
                <a:gd name="connsiteY1762" fmla="*/ 3165766 h 4119035"/>
                <a:gd name="connsiteX1763" fmla="*/ 3621265 w 4870394"/>
                <a:gd name="connsiteY1763" fmla="*/ 3169268 h 4119035"/>
                <a:gd name="connsiteX1764" fmla="*/ 3624767 w 4870394"/>
                <a:gd name="connsiteY1764" fmla="*/ 3172770 h 4119035"/>
                <a:gd name="connsiteX1765" fmla="*/ 3628269 w 4870394"/>
                <a:gd name="connsiteY1765" fmla="*/ 3176272 h 4119035"/>
                <a:gd name="connsiteX1766" fmla="*/ 3630322 w 4870394"/>
                <a:gd name="connsiteY1766" fmla="*/ 3178566 h 4119035"/>
                <a:gd name="connsiteX1767" fmla="*/ 3454135 w 4870394"/>
                <a:gd name="connsiteY1767" fmla="*/ 3189435 h 4119035"/>
                <a:gd name="connsiteX1768" fmla="*/ 3278673 w 4870394"/>
                <a:gd name="connsiteY1768" fmla="*/ 3179895 h 4119035"/>
                <a:gd name="connsiteX1769" fmla="*/ 3435055 w 4870394"/>
                <a:gd name="connsiteY1769" fmla="*/ 2983058 h 4119035"/>
                <a:gd name="connsiteX1770" fmla="*/ 3438195 w 4870394"/>
                <a:gd name="connsiteY1770" fmla="*/ 2986197 h 4119035"/>
                <a:gd name="connsiteX1771" fmla="*/ 3441697 w 4870394"/>
                <a:gd name="connsiteY1771" fmla="*/ 2989820 h 4119035"/>
                <a:gd name="connsiteX1772" fmla="*/ 3445199 w 4870394"/>
                <a:gd name="connsiteY1772" fmla="*/ 2993322 h 4119035"/>
                <a:gd name="connsiteX1773" fmla="*/ 3448822 w 4870394"/>
                <a:gd name="connsiteY1773" fmla="*/ 2996824 h 4119035"/>
                <a:gd name="connsiteX1774" fmla="*/ 3452324 w 4870394"/>
                <a:gd name="connsiteY1774" fmla="*/ 3000326 h 4119035"/>
                <a:gd name="connsiteX1775" fmla="*/ 3455826 w 4870394"/>
                <a:gd name="connsiteY1775" fmla="*/ 3003828 h 4119035"/>
                <a:gd name="connsiteX1776" fmla="*/ 3459328 w 4870394"/>
                <a:gd name="connsiteY1776" fmla="*/ 3007330 h 4119035"/>
                <a:gd name="connsiteX1777" fmla="*/ 3462830 w 4870394"/>
                <a:gd name="connsiteY1777" fmla="*/ 3010832 h 4119035"/>
                <a:gd name="connsiteX1778" fmla="*/ 3466332 w 4870394"/>
                <a:gd name="connsiteY1778" fmla="*/ 3014455 h 4119035"/>
                <a:gd name="connsiteX1779" fmla="*/ 3469955 w 4870394"/>
                <a:gd name="connsiteY1779" fmla="*/ 3017957 h 4119035"/>
                <a:gd name="connsiteX1780" fmla="*/ 3473456 w 4870394"/>
                <a:gd name="connsiteY1780" fmla="*/ 3021459 h 4119035"/>
                <a:gd name="connsiteX1781" fmla="*/ 3476959 w 4870394"/>
                <a:gd name="connsiteY1781" fmla="*/ 3024961 h 4119035"/>
                <a:gd name="connsiteX1782" fmla="*/ 3480461 w 4870394"/>
                <a:gd name="connsiteY1782" fmla="*/ 3028463 h 4119035"/>
                <a:gd name="connsiteX1783" fmla="*/ 3483963 w 4870394"/>
                <a:gd name="connsiteY1783" fmla="*/ 3031965 h 4119035"/>
                <a:gd name="connsiteX1784" fmla="*/ 3487464 w 4870394"/>
                <a:gd name="connsiteY1784" fmla="*/ 3035467 h 4119035"/>
                <a:gd name="connsiteX1785" fmla="*/ 3490967 w 4870394"/>
                <a:gd name="connsiteY1785" fmla="*/ 3039090 h 4119035"/>
                <a:gd name="connsiteX1786" fmla="*/ 3494589 w 4870394"/>
                <a:gd name="connsiteY1786" fmla="*/ 3042592 h 4119035"/>
                <a:gd name="connsiteX1787" fmla="*/ 3498091 w 4870394"/>
                <a:gd name="connsiteY1787" fmla="*/ 3046094 h 4119035"/>
                <a:gd name="connsiteX1788" fmla="*/ 3508597 w 4870394"/>
                <a:gd name="connsiteY1788" fmla="*/ 3056600 h 4119035"/>
                <a:gd name="connsiteX1789" fmla="*/ 3512099 w 4870394"/>
                <a:gd name="connsiteY1789" fmla="*/ 3060223 h 4119035"/>
                <a:gd name="connsiteX1790" fmla="*/ 3515601 w 4870394"/>
                <a:gd name="connsiteY1790" fmla="*/ 3063725 h 4119035"/>
                <a:gd name="connsiteX1791" fmla="*/ 3519224 w 4870394"/>
                <a:gd name="connsiteY1791" fmla="*/ 3067227 h 4119035"/>
                <a:gd name="connsiteX1792" fmla="*/ 3522726 w 4870394"/>
                <a:gd name="connsiteY1792" fmla="*/ 3070729 h 4119035"/>
                <a:gd name="connsiteX1793" fmla="*/ 2472124 w 4870394"/>
                <a:gd name="connsiteY1793" fmla="*/ 1968080 h 4119035"/>
                <a:gd name="connsiteX1794" fmla="*/ 2638409 w 4870394"/>
                <a:gd name="connsiteY1794" fmla="*/ 1806746 h 4119035"/>
                <a:gd name="connsiteX1795" fmla="*/ 2641187 w 4870394"/>
                <a:gd name="connsiteY1795" fmla="*/ 1809402 h 4119035"/>
                <a:gd name="connsiteX1796" fmla="*/ 2644689 w 4870394"/>
                <a:gd name="connsiteY1796" fmla="*/ 1812905 h 4119035"/>
                <a:gd name="connsiteX1797" fmla="*/ 2648191 w 4870394"/>
                <a:gd name="connsiteY1797" fmla="*/ 1816406 h 4119035"/>
                <a:gd name="connsiteX1798" fmla="*/ 2651693 w 4870394"/>
                <a:gd name="connsiteY1798" fmla="*/ 1819909 h 4119035"/>
                <a:gd name="connsiteX1799" fmla="*/ 2655195 w 4870394"/>
                <a:gd name="connsiteY1799" fmla="*/ 1823531 h 4119035"/>
                <a:gd name="connsiteX1800" fmla="*/ 2658696 w 4870394"/>
                <a:gd name="connsiteY1800" fmla="*/ 1827033 h 4119035"/>
                <a:gd name="connsiteX1801" fmla="*/ 2662319 w 4870394"/>
                <a:gd name="connsiteY1801" fmla="*/ 1830535 h 4119035"/>
                <a:gd name="connsiteX1802" fmla="*/ 2665822 w 4870394"/>
                <a:gd name="connsiteY1802" fmla="*/ 1834037 h 4119035"/>
                <a:gd name="connsiteX1803" fmla="*/ 2669323 w 4870394"/>
                <a:gd name="connsiteY1803" fmla="*/ 1837539 h 4119035"/>
                <a:gd name="connsiteX1804" fmla="*/ 2672825 w 4870394"/>
                <a:gd name="connsiteY1804" fmla="*/ 1841041 h 4119035"/>
                <a:gd name="connsiteX1805" fmla="*/ 2673429 w 4870394"/>
                <a:gd name="connsiteY1805" fmla="*/ 1841766 h 4119035"/>
                <a:gd name="connsiteX1806" fmla="*/ 2652659 w 4870394"/>
                <a:gd name="connsiteY1806" fmla="*/ 1859034 h 4119035"/>
                <a:gd name="connsiteX1807" fmla="*/ 2645776 w 4870394"/>
                <a:gd name="connsiteY1807" fmla="*/ 1927625 h 4119035"/>
                <a:gd name="connsiteX1808" fmla="*/ 2649277 w 4870394"/>
                <a:gd name="connsiteY1808" fmla="*/ 1931127 h 4119035"/>
                <a:gd name="connsiteX1809" fmla="*/ 2652900 w 4870394"/>
                <a:gd name="connsiteY1809" fmla="*/ 1934629 h 4119035"/>
                <a:gd name="connsiteX1810" fmla="*/ 2656402 w 4870394"/>
                <a:gd name="connsiteY1810" fmla="*/ 1938132 h 4119035"/>
                <a:gd name="connsiteX1811" fmla="*/ 2659904 w 4870394"/>
                <a:gd name="connsiteY1811" fmla="*/ 1941633 h 4119035"/>
                <a:gd name="connsiteX1812" fmla="*/ 2663406 w 4870394"/>
                <a:gd name="connsiteY1812" fmla="*/ 1945135 h 4119035"/>
                <a:gd name="connsiteX1813" fmla="*/ 2666908 w 4870394"/>
                <a:gd name="connsiteY1813" fmla="*/ 1948638 h 4119035"/>
                <a:gd name="connsiteX1814" fmla="*/ 2666908 w 4870394"/>
                <a:gd name="connsiteY1814" fmla="*/ 1948638 h 4119035"/>
                <a:gd name="connsiteX1815" fmla="*/ 2681761 w 4870394"/>
                <a:gd name="connsiteY1815" fmla="*/ 2018315 h 4119035"/>
                <a:gd name="connsiteX1816" fmla="*/ 2682728 w 4870394"/>
                <a:gd name="connsiteY1816" fmla="*/ 2026406 h 4119035"/>
                <a:gd name="connsiteX1817" fmla="*/ 2620778 w 4870394"/>
                <a:gd name="connsiteY1817" fmla="*/ 2116613 h 4119035"/>
                <a:gd name="connsiteX1818" fmla="*/ 2620778 w 4870394"/>
                <a:gd name="connsiteY1818" fmla="*/ 2116613 h 4119035"/>
                <a:gd name="connsiteX1819" fmla="*/ 2617276 w 4870394"/>
                <a:gd name="connsiteY1819" fmla="*/ 2113111 h 4119035"/>
                <a:gd name="connsiteX1820" fmla="*/ 2613654 w 4870394"/>
                <a:gd name="connsiteY1820" fmla="*/ 2109609 h 4119035"/>
                <a:gd name="connsiteX1821" fmla="*/ 2610152 w 4870394"/>
                <a:gd name="connsiteY1821" fmla="*/ 2105986 h 4119035"/>
                <a:gd name="connsiteX1822" fmla="*/ 2606649 w 4870394"/>
                <a:gd name="connsiteY1822" fmla="*/ 2102484 h 4119035"/>
                <a:gd name="connsiteX1823" fmla="*/ 2603148 w 4870394"/>
                <a:gd name="connsiteY1823" fmla="*/ 2098982 h 4119035"/>
                <a:gd name="connsiteX1824" fmla="*/ 2599646 w 4870394"/>
                <a:gd name="connsiteY1824" fmla="*/ 2095480 h 4119035"/>
                <a:gd name="connsiteX1825" fmla="*/ 2596144 w 4870394"/>
                <a:gd name="connsiteY1825" fmla="*/ 2091978 h 4119035"/>
                <a:gd name="connsiteX1826" fmla="*/ 2592521 w 4870394"/>
                <a:gd name="connsiteY1826" fmla="*/ 2088476 h 4119035"/>
                <a:gd name="connsiteX1827" fmla="*/ 2589019 w 4870394"/>
                <a:gd name="connsiteY1827" fmla="*/ 2084853 h 4119035"/>
                <a:gd name="connsiteX1828" fmla="*/ 2585517 w 4870394"/>
                <a:gd name="connsiteY1828" fmla="*/ 2081351 h 4119035"/>
                <a:gd name="connsiteX1829" fmla="*/ 2582015 w 4870394"/>
                <a:gd name="connsiteY1829" fmla="*/ 2077849 h 4119035"/>
                <a:gd name="connsiteX1830" fmla="*/ 2578513 w 4870394"/>
                <a:gd name="connsiteY1830" fmla="*/ 2074348 h 4119035"/>
                <a:gd name="connsiteX1831" fmla="*/ 2575011 w 4870394"/>
                <a:gd name="connsiteY1831" fmla="*/ 2070845 h 4119035"/>
                <a:gd name="connsiteX1832" fmla="*/ 2571509 w 4870394"/>
                <a:gd name="connsiteY1832" fmla="*/ 2067343 h 4119035"/>
                <a:gd name="connsiteX1833" fmla="*/ 2567886 w 4870394"/>
                <a:gd name="connsiteY1833" fmla="*/ 2063841 h 4119035"/>
                <a:gd name="connsiteX1834" fmla="*/ 2564384 w 4870394"/>
                <a:gd name="connsiteY1834" fmla="*/ 2060219 h 4119035"/>
                <a:gd name="connsiteX1835" fmla="*/ 2560882 w 4870394"/>
                <a:gd name="connsiteY1835" fmla="*/ 2056716 h 4119035"/>
                <a:gd name="connsiteX1836" fmla="*/ 2557380 w 4870394"/>
                <a:gd name="connsiteY1836" fmla="*/ 2053215 h 4119035"/>
                <a:gd name="connsiteX1837" fmla="*/ 2553878 w 4870394"/>
                <a:gd name="connsiteY1837" fmla="*/ 2049713 h 4119035"/>
                <a:gd name="connsiteX1838" fmla="*/ 2550376 w 4870394"/>
                <a:gd name="connsiteY1838" fmla="*/ 2046211 h 4119035"/>
                <a:gd name="connsiteX1839" fmla="*/ 2546753 w 4870394"/>
                <a:gd name="connsiteY1839" fmla="*/ 2042708 h 4119035"/>
                <a:gd name="connsiteX1840" fmla="*/ 2543251 w 4870394"/>
                <a:gd name="connsiteY1840" fmla="*/ 2039207 h 4119035"/>
                <a:gd name="connsiteX1841" fmla="*/ 2539749 w 4870394"/>
                <a:gd name="connsiteY1841" fmla="*/ 2035584 h 4119035"/>
                <a:gd name="connsiteX1842" fmla="*/ 2536247 w 4870394"/>
                <a:gd name="connsiteY1842" fmla="*/ 2032082 h 4119035"/>
                <a:gd name="connsiteX1843" fmla="*/ 2532745 w 4870394"/>
                <a:gd name="connsiteY1843" fmla="*/ 2028580 h 4119035"/>
                <a:gd name="connsiteX1844" fmla="*/ 2529243 w 4870394"/>
                <a:gd name="connsiteY1844" fmla="*/ 2025078 h 4119035"/>
                <a:gd name="connsiteX1845" fmla="*/ 2525741 w 4870394"/>
                <a:gd name="connsiteY1845" fmla="*/ 2021576 h 4119035"/>
                <a:gd name="connsiteX1846" fmla="*/ 2522118 w 4870394"/>
                <a:gd name="connsiteY1846" fmla="*/ 2018074 h 4119035"/>
                <a:gd name="connsiteX1847" fmla="*/ 2518617 w 4870394"/>
                <a:gd name="connsiteY1847" fmla="*/ 2014572 h 4119035"/>
                <a:gd name="connsiteX1848" fmla="*/ 2515114 w 4870394"/>
                <a:gd name="connsiteY1848" fmla="*/ 2010949 h 4119035"/>
                <a:gd name="connsiteX1849" fmla="*/ 2511612 w 4870394"/>
                <a:gd name="connsiteY1849" fmla="*/ 2007447 h 4119035"/>
                <a:gd name="connsiteX1850" fmla="*/ 2508111 w 4870394"/>
                <a:gd name="connsiteY1850" fmla="*/ 2003945 h 4119035"/>
                <a:gd name="connsiteX1851" fmla="*/ 2504608 w 4870394"/>
                <a:gd name="connsiteY1851" fmla="*/ 2000443 h 4119035"/>
                <a:gd name="connsiteX1852" fmla="*/ 2501106 w 4870394"/>
                <a:gd name="connsiteY1852" fmla="*/ 1996941 h 4119035"/>
                <a:gd name="connsiteX1853" fmla="*/ 2497484 w 4870394"/>
                <a:gd name="connsiteY1853" fmla="*/ 1993439 h 4119035"/>
                <a:gd name="connsiteX1854" fmla="*/ 2493982 w 4870394"/>
                <a:gd name="connsiteY1854" fmla="*/ 1989816 h 4119035"/>
                <a:gd name="connsiteX1855" fmla="*/ 2490480 w 4870394"/>
                <a:gd name="connsiteY1855" fmla="*/ 1986314 h 4119035"/>
                <a:gd name="connsiteX1856" fmla="*/ 2486978 w 4870394"/>
                <a:gd name="connsiteY1856" fmla="*/ 1982812 h 4119035"/>
                <a:gd name="connsiteX1857" fmla="*/ 2483476 w 4870394"/>
                <a:gd name="connsiteY1857" fmla="*/ 1979310 h 4119035"/>
                <a:gd name="connsiteX1858" fmla="*/ 2479974 w 4870394"/>
                <a:gd name="connsiteY1858" fmla="*/ 1975808 h 4119035"/>
                <a:gd name="connsiteX1859" fmla="*/ 2476471 w 4870394"/>
                <a:gd name="connsiteY1859" fmla="*/ 1972306 h 4119035"/>
                <a:gd name="connsiteX1860" fmla="*/ 2472849 w 4870394"/>
                <a:gd name="connsiteY1860" fmla="*/ 1968804 h 4119035"/>
                <a:gd name="connsiteX1861" fmla="*/ 2246426 w 4870394"/>
                <a:gd name="connsiteY1861" fmla="*/ 3001413 h 4119035"/>
                <a:gd name="connsiteX1862" fmla="*/ 2249566 w 4870394"/>
                <a:gd name="connsiteY1862" fmla="*/ 3004432 h 4119035"/>
                <a:gd name="connsiteX1863" fmla="*/ 2253068 w 4870394"/>
                <a:gd name="connsiteY1863" fmla="*/ 3008055 h 4119035"/>
                <a:gd name="connsiteX1864" fmla="*/ 2256570 w 4870394"/>
                <a:gd name="connsiteY1864" fmla="*/ 3011557 h 4119035"/>
                <a:gd name="connsiteX1865" fmla="*/ 2260072 w 4870394"/>
                <a:gd name="connsiteY1865" fmla="*/ 3015059 h 4119035"/>
                <a:gd name="connsiteX1866" fmla="*/ 2263574 w 4870394"/>
                <a:gd name="connsiteY1866" fmla="*/ 3018561 h 4119035"/>
                <a:gd name="connsiteX1867" fmla="*/ 2267076 w 4870394"/>
                <a:gd name="connsiteY1867" fmla="*/ 3022063 h 4119035"/>
                <a:gd name="connsiteX1868" fmla="*/ 2268525 w 4870394"/>
                <a:gd name="connsiteY1868" fmla="*/ 3023633 h 4119035"/>
                <a:gd name="connsiteX1869" fmla="*/ 2246547 w 4870394"/>
                <a:gd name="connsiteY1869" fmla="*/ 3020855 h 4119035"/>
                <a:gd name="connsiteX1870" fmla="*/ 2246426 w 4870394"/>
                <a:gd name="connsiteY1870" fmla="*/ 3001413 h 4119035"/>
                <a:gd name="connsiteX1871" fmla="*/ 2879806 w 4870394"/>
                <a:gd name="connsiteY1871" fmla="*/ 2924611 h 4119035"/>
                <a:gd name="connsiteX1872" fmla="*/ 2880410 w 4870394"/>
                <a:gd name="connsiteY1872" fmla="*/ 2925214 h 4119035"/>
                <a:gd name="connsiteX1873" fmla="*/ 2883912 w 4870394"/>
                <a:gd name="connsiteY1873" fmla="*/ 2928716 h 4119035"/>
                <a:gd name="connsiteX1874" fmla="*/ 2887414 w 4870394"/>
                <a:gd name="connsiteY1874" fmla="*/ 2932218 h 4119035"/>
                <a:gd name="connsiteX1875" fmla="*/ 2890916 w 4870394"/>
                <a:gd name="connsiteY1875" fmla="*/ 2935720 h 4119035"/>
                <a:gd name="connsiteX1876" fmla="*/ 2894539 w 4870394"/>
                <a:gd name="connsiteY1876" fmla="*/ 2939222 h 4119035"/>
                <a:gd name="connsiteX1877" fmla="*/ 2898041 w 4870394"/>
                <a:gd name="connsiteY1877" fmla="*/ 2942724 h 4119035"/>
                <a:gd name="connsiteX1878" fmla="*/ 2901543 w 4870394"/>
                <a:gd name="connsiteY1878" fmla="*/ 2946226 h 4119035"/>
                <a:gd name="connsiteX1879" fmla="*/ 2905045 w 4870394"/>
                <a:gd name="connsiteY1879" fmla="*/ 2949849 h 4119035"/>
                <a:gd name="connsiteX1880" fmla="*/ 2908547 w 4870394"/>
                <a:gd name="connsiteY1880" fmla="*/ 2953351 h 4119035"/>
                <a:gd name="connsiteX1881" fmla="*/ 2912049 w 4870394"/>
                <a:gd name="connsiteY1881" fmla="*/ 2956853 h 4119035"/>
                <a:gd name="connsiteX1882" fmla="*/ 2915672 w 4870394"/>
                <a:gd name="connsiteY1882" fmla="*/ 2960355 h 4119035"/>
                <a:gd name="connsiteX1883" fmla="*/ 2919173 w 4870394"/>
                <a:gd name="connsiteY1883" fmla="*/ 2963857 h 4119035"/>
                <a:gd name="connsiteX1884" fmla="*/ 2922676 w 4870394"/>
                <a:gd name="connsiteY1884" fmla="*/ 2967359 h 4119035"/>
                <a:gd name="connsiteX1885" fmla="*/ 2926178 w 4870394"/>
                <a:gd name="connsiteY1885" fmla="*/ 2970861 h 4119035"/>
                <a:gd name="connsiteX1886" fmla="*/ 2929679 w 4870394"/>
                <a:gd name="connsiteY1886" fmla="*/ 2974484 h 4119035"/>
                <a:gd name="connsiteX1887" fmla="*/ 2933181 w 4870394"/>
                <a:gd name="connsiteY1887" fmla="*/ 2977986 h 4119035"/>
                <a:gd name="connsiteX1888" fmla="*/ 2936684 w 4870394"/>
                <a:gd name="connsiteY1888" fmla="*/ 2981488 h 4119035"/>
                <a:gd name="connsiteX1889" fmla="*/ 2940306 w 4870394"/>
                <a:gd name="connsiteY1889" fmla="*/ 2984990 h 4119035"/>
                <a:gd name="connsiteX1890" fmla="*/ 2943808 w 4870394"/>
                <a:gd name="connsiteY1890" fmla="*/ 2988492 h 4119035"/>
                <a:gd name="connsiteX1891" fmla="*/ 2947310 w 4870394"/>
                <a:gd name="connsiteY1891" fmla="*/ 2991994 h 4119035"/>
                <a:gd name="connsiteX1892" fmla="*/ 2950812 w 4870394"/>
                <a:gd name="connsiteY1892" fmla="*/ 2995496 h 4119035"/>
                <a:gd name="connsiteX1893" fmla="*/ 2954314 w 4870394"/>
                <a:gd name="connsiteY1893" fmla="*/ 2999119 h 4119035"/>
                <a:gd name="connsiteX1894" fmla="*/ 2957816 w 4870394"/>
                <a:gd name="connsiteY1894" fmla="*/ 3002621 h 4119035"/>
                <a:gd name="connsiteX1895" fmla="*/ 2961318 w 4870394"/>
                <a:gd name="connsiteY1895" fmla="*/ 3006123 h 4119035"/>
                <a:gd name="connsiteX1896" fmla="*/ 2964941 w 4870394"/>
                <a:gd name="connsiteY1896" fmla="*/ 3009625 h 4119035"/>
                <a:gd name="connsiteX1897" fmla="*/ 2968443 w 4870394"/>
                <a:gd name="connsiteY1897" fmla="*/ 3013127 h 4119035"/>
                <a:gd name="connsiteX1898" fmla="*/ 2971945 w 4870394"/>
                <a:gd name="connsiteY1898" fmla="*/ 3016629 h 4119035"/>
                <a:gd name="connsiteX1899" fmla="*/ 2975447 w 4870394"/>
                <a:gd name="connsiteY1899" fmla="*/ 3020251 h 4119035"/>
                <a:gd name="connsiteX1900" fmla="*/ 2978949 w 4870394"/>
                <a:gd name="connsiteY1900" fmla="*/ 3023754 h 4119035"/>
                <a:gd name="connsiteX1901" fmla="*/ 2982451 w 4870394"/>
                <a:gd name="connsiteY1901" fmla="*/ 3027256 h 4119035"/>
                <a:gd name="connsiteX1902" fmla="*/ 2986074 w 4870394"/>
                <a:gd name="connsiteY1902" fmla="*/ 3030757 h 4119035"/>
                <a:gd name="connsiteX1903" fmla="*/ 2989576 w 4870394"/>
                <a:gd name="connsiteY1903" fmla="*/ 3034260 h 4119035"/>
                <a:gd name="connsiteX1904" fmla="*/ 3000082 w 4870394"/>
                <a:gd name="connsiteY1904" fmla="*/ 3044886 h 4119035"/>
                <a:gd name="connsiteX1905" fmla="*/ 3003584 w 4870394"/>
                <a:gd name="connsiteY1905" fmla="*/ 3048388 h 4119035"/>
                <a:gd name="connsiteX1906" fmla="*/ 3007086 w 4870394"/>
                <a:gd name="connsiteY1906" fmla="*/ 3051890 h 4119035"/>
                <a:gd name="connsiteX1907" fmla="*/ 3010709 w 4870394"/>
                <a:gd name="connsiteY1907" fmla="*/ 3055392 h 4119035"/>
                <a:gd name="connsiteX1908" fmla="*/ 3014211 w 4870394"/>
                <a:gd name="connsiteY1908" fmla="*/ 3058894 h 4119035"/>
                <a:gd name="connsiteX1909" fmla="*/ 3024717 w 4870394"/>
                <a:gd name="connsiteY1909" fmla="*/ 3069521 h 4119035"/>
                <a:gd name="connsiteX1910" fmla="*/ 3028219 w 4870394"/>
                <a:gd name="connsiteY1910" fmla="*/ 3073023 h 4119035"/>
                <a:gd name="connsiteX1911" fmla="*/ 3031721 w 4870394"/>
                <a:gd name="connsiteY1911" fmla="*/ 3076525 h 4119035"/>
                <a:gd name="connsiteX1912" fmla="*/ 3035343 w 4870394"/>
                <a:gd name="connsiteY1912" fmla="*/ 3080027 h 4119035"/>
                <a:gd name="connsiteX1913" fmla="*/ 3045850 w 4870394"/>
                <a:gd name="connsiteY1913" fmla="*/ 3090654 h 4119035"/>
                <a:gd name="connsiteX1914" fmla="*/ 3049351 w 4870394"/>
                <a:gd name="connsiteY1914" fmla="*/ 3094156 h 4119035"/>
                <a:gd name="connsiteX1915" fmla="*/ 3052854 w 4870394"/>
                <a:gd name="connsiteY1915" fmla="*/ 3097658 h 4119035"/>
                <a:gd name="connsiteX1916" fmla="*/ 3056476 w 4870394"/>
                <a:gd name="connsiteY1916" fmla="*/ 3101160 h 4119035"/>
                <a:gd name="connsiteX1917" fmla="*/ 3066982 w 4870394"/>
                <a:gd name="connsiteY1917" fmla="*/ 3111666 h 4119035"/>
                <a:gd name="connsiteX1918" fmla="*/ 3070484 w 4870394"/>
                <a:gd name="connsiteY1918" fmla="*/ 3115289 h 4119035"/>
                <a:gd name="connsiteX1919" fmla="*/ 3073986 w 4870394"/>
                <a:gd name="connsiteY1919" fmla="*/ 3118791 h 4119035"/>
                <a:gd name="connsiteX1920" fmla="*/ 3077488 w 4870394"/>
                <a:gd name="connsiteY1920" fmla="*/ 3122293 h 4119035"/>
                <a:gd name="connsiteX1921" fmla="*/ 3081111 w 4870394"/>
                <a:gd name="connsiteY1921" fmla="*/ 3125795 h 4119035"/>
                <a:gd name="connsiteX1922" fmla="*/ 3084613 w 4870394"/>
                <a:gd name="connsiteY1922" fmla="*/ 3129297 h 4119035"/>
                <a:gd name="connsiteX1923" fmla="*/ 3088115 w 4870394"/>
                <a:gd name="connsiteY1923" fmla="*/ 3132799 h 4119035"/>
                <a:gd name="connsiteX1924" fmla="*/ 3091617 w 4870394"/>
                <a:gd name="connsiteY1924" fmla="*/ 3136301 h 4119035"/>
                <a:gd name="connsiteX1925" fmla="*/ 3095119 w 4870394"/>
                <a:gd name="connsiteY1925" fmla="*/ 3139923 h 4119035"/>
                <a:gd name="connsiteX1926" fmla="*/ 3098621 w 4870394"/>
                <a:gd name="connsiteY1926" fmla="*/ 3143426 h 4119035"/>
                <a:gd name="connsiteX1927" fmla="*/ 3102123 w 4870394"/>
                <a:gd name="connsiteY1927" fmla="*/ 3146927 h 4119035"/>
                <a:gd name="connsiteX1928" fmla="*/ 3105746 w 4870394"/>
                <a:gd name="connsiteY1928" fmla="*/ 3150429 h 4119035"/>
                <a:gd name="connsiteX1929" fmla="*/ 3109248 w 4870394"/>
                <a:gd name="connsiteY1929" fmla="*/ 3153932 h 4119035"/>
                <a:gd name="connsiteX1930" fmla="*/ 3112750 w 4870394"/>
                <a:gd name="connsiteY1930" fmla="*/ 3157434 h 4119035"/>
                <a:gd name="connsiteX1931" fmla="*/ 3116252 w 4870394"/>
                <a:gd name="connsiteY1931" fmla="*/ 3161056 h 4119035"/>
                <a:gd name="connsiteX1932" fmla="*/ 3116252 w 4870394"/>
                <a:gd name="connsiteY1932" fmla="*/ 3161056 h 4119035"/>
                <a:gd name="connsiteX1933" fmla="*/ 2799019 w 4870394"/>
                <a:gd name="connsiteY1933" fmla="*/ 3108647 h 4119035"/>
                <a:gd name="connsiteX1934" fmla="*/ 2879806 w 4870394"/>
                <a:gd name="connsiteY1934" fmla="*/ 2924490 h 4119035"/>
                <a:gd name="connsiteX1935" fmla="*/ 2177110 w 4870394"/>
                <a:gd name="connsiteY1935" fmla="*/ 1875095 h 4119035"/>
                <a:gd name="connsiteX1936" fmla="*/ 2173608 w 4870394"/>
                <a:gd name="connsiteY1936" fmla="*/ 1871593 h 4119035"/>
                <a:gd name="connsiteX1937" fmla="*/ 2170106 w 4870394"/>
                <a:gd name="connsiteY1937" fmla="*/ 1868091 h 4119035"/>
                <a:gd name="connsiteX1938" fmla="*/ 2166604 w 4870394"/>
                <a:gd name="connsiteY1938" fmla="*/ 1864589 h 4119035"/>
                <a:gd name="connsiteX1939" fmla="*/ 2163102 w 4870394"/>
                <a:gd name="connsiteY1939" fmla="*/ 1861087 h 4119035"/>
                <a:gd name="connsiteX1940" fmla="*/ 2159600 w 4870394"/>
                <a:gd name="connsiteY1940" fmla="*/ 1857585 h 4119035"/>
                <a:gd name="connsiteX1941" fmla="*/ 2158272 w 4870394"/>
                <a:gd name="connsiteY1941" fmla="*/ 1856257 h 4119035"/>
                <a:gd name="connsiteX1942" fmla="*/ 2144143 w 4870394"/>
                <a:gd name="connsiteY1942" fmla="*/ 1791651 h 4119035"/>
                <a:gd name="connsiteX1943" fmla="*/ 2140520 w 4870394"/>
                <a:gd name="connsiteY1943" fmla="*/ 1760858 h 4119035"/>
                <a:gd name="connsiteX1944" fmla="*/ 2141728 w 4870394"/>
                <a:gd name="connsiteY1944" fmla="*/ 1761944 h 4119035"/>
                <a:gd name="connsiteX1945" fmla="*/ 2145230 w 4870394"/>
                <a:gd name="connsiteY1945" fmla="*/ 1765446 h 4119035"/>
                <a:gd name="connsiteX1946" fmla="*/ 2148732 w 4870394"/>
                <a:gd name="connsiteY1946" fmla="*/ 1768948 h 4119035"/>
                <a:gd name="connsiteX1947" fmla="*/ 2152234 w 4870394"/>
                <a:gd name="connsiteY1947" fmla="*/ 1772450 h 4119035"/>
                <a:gd name="connsiteX1948" fmla="*/ 2155736 w 4870394"/>
                <a:gd name="connsiteY1948" fmla="*/ 1775952 h 4119035"/>
                <a:gd name="connsiteX1949" fmla="*/ 2159359 w 4870394"/>
                <a:gd name="connsiteY1949" fmla="*/ 1779454 h 4119035"/>
                <a:gd name="connsiteX1950" fmla="*/ 2162861 w 4870394"/>
                <a:gd name="connsiteY1950" fmla="*/ 1783077 h 4119035"/>
                <a:gd name="connsiteX1951" fmla="*/ 2166363 w 4870394"/>
                <a:gd name="connsiteY1951" fmla="*/ 1786579 h 4119035"/>
                <a:gd name="connsiteX1952" fmla="*/ 2169865 w 4870394"/>
                <a:gd name="connsiteY1952" fmla="*/ 1790081 h 4119035"/>
                <a:gd name="connsiteX1953" fmla="*/ 2173367 w 4870394"/>
                <a:gd name="connsiteY1953" fmla="*/ 1793583 h 4119035"/>
                <a:gd name="connsiteX1954" fmla="*/ 2176869 w 4870394"/>
                <a:gd name="connsiteY1954" fmla="*/ 1797085 h 4119035"/>
                <a:gd name="connsiteX1955" fmla="*/ 2180371 w 4870394"/>
                <a:gd name="connsiteY1955" fmla="*/ 1800587 h 4119035"/>
                <a:gd name="connsiteX1956" fmla="*/ 2183994 w 4870394"/>
                <a:gd name="connsiteY1956" fmla="*/ 1804089 h 4119035"/>
                <a:gd name="connsiteX1957" fmla="*/ 2187496 w 4870394"/>
                <a:gd name="connsiteY1957" fmla="*/ 1807712 h 4119035"/>
                <a:gd name="connsiteX1958" fmla="*/ 2190998 w 4870394"/>
                <a:gd name="connsiteY1958" fmla="*/ 1811214 h 4119035"/>
                <a:gd name="connsiteX1959" fmla="*/ 2194500 w 4870394"/>
                <a:gd name="connsiteY1959" fmla="*/ 1814716 h 4119035"/>
                <a:gd name="connsiteX1960" fmla="*/ 2198002 w 4870394"/>
                <a:gd name="connsiteY1960" fmla="*/ 1818218 h 4119035"/>
                <a:gd name="connsiteX1961" fmla="*/ 2201504 w 4870394"/>
                <a:gd name="connsiteY1961" fmla="*/ 1821720 h 4119035"/>
                <a:gd name="connsiteX1962" fmla="*/ 2205127 w 4870394"/>
                <a:gd name="connsiteY1962" fmla="*/ 1825222 h 4119035"/>
                <a:gd name="connsiteX1963" fmla="*/ 2208628 w 4870394"/>
                <a:gd name="connsiteY1963" fmla="*/ 1828724 h 4119035"/>
                <a:gd name="connsiteX1964" fmla="*/ 2212131 w 4870394"/>
                <a:gd name="connsiteY1964" fmla="*/ 1832347 h 4119035"/>
                <a:gd name="connsiteX1965" fmla="*/ 2215632 w 4870394"/>
                <a:gd name="connsiteY1965" fmla="*/ 1835849 h 4119035"/>
                <a:gd name="connsiteX1966" fmla="*/ 2219135 w 4870394"/>
                <a:gd name="connsiteY1966" fmla="*/ 1839351 h 4119035"/>
                <a:gd name="connsiteX1967" fmla="*/ 2222637 w 4870394"/>
                <a:gd name="connsiteY1967" fmla="*/ 1842853 h 4119035"/>
                <a:gd name="connsiteX1968" fmla="*/ 2226138 w 4870394"/>
                <a:gd name="connsiteY1968" fmla="*/ 1846355 h 4119035"/>
                <a:gd name="connsiteX1969" fmla="*/ 2229761 w 4870394"/>
                <a:gd name="connsiteY1969" fmla="*/ 1849857 h 4119035"/>
                <a:gd name="connsiteX1970" fmla="*/ 2233263 w 4870394"/>
                <a:gd name="connsiteY1970" fmla="*/ 1853480 h 4119035"/>
                <a:gd name="connsiteX1971" fmla="*/ 2236765 w 4870394"/>
                <a:gd name="connsiteY1971" fmla="*/ 1856981 h 4119035"/>
                <a:gd name="connsiteX1972" fmla="*/ 2240267 w 4870394"/>
                <a:gd name="connsiteY1972" fmla="*/ 1860484 h 4119035"/>
                <a:gd name="connsiteX1973" fmla="*/ 2243769 w 4870394"/>
                <a:gd name="connsiteY1973" fmla="*/ 1863985 h 4119035"/>
                <a:gd name="connsiteX1974" fmla="*/ 2247271 w 4870394"/>
                <a:gd name="connsiteY1974" fmla="*/ 1867488 h 4119035"/>
                <a:gd name="connsiteX1975" fmla="*/ 2250773 w 4870394"/>
                <a:gd name="connsiteY1975" fmla="*/ 1870990 h 4119035"/>
                <a:gd name="connsiteX1976" fmla="*/ 2251860 w 4870394"/>
                <a:gd name="connsiteY1976" fmla="*/ 1872076 h 4119035"/>
                <a:gd name="connsiteX1977" fmla="*/ 2181699 w 4870394"/>
                <a:gd name="connsiteY1977" fmla="*/ 1879805 h 4119035"/>
                <a:gd name="connsiteX1978" fmla="*/ 2180612 w 4870394"/>
                <a:gd name="connsiteY1978" fmla="*/ 1878718 h 4119035"/>
                <a:gd name="connsiteX1979" fmla="*/ 2177110 w 4870394"/>
                <a:gd name="connsiteY1979" fmla="*/ 1874975 h 4119035"/>
                <a:gd name="connsiteX1980" fmla="*/ 1650964 w 4870394"/>
                <a:gd name="connsiteY1980" fmla="*/ 1669805 h 4119035"/>
                <a:gd name="connsiteX1981" fmla="*/ 1652775 w 4870394"/>
                <a:gd name="connsiteY1981" fmla="*/ 1671496 h 4119035"/>
                <a:gd name="connsiteX1982" fmla="*/ 1656278 w 4870394"/>
                <a:gd name="connsiteY1982" fmla="*/ 1674998 h 4119035"/>
                <a:gd name="connsiteX1983" fmla="*/ 1659779 w 4870394"/>
                <a:gd name="connsiteY1983" fmla="*/ 1678500 h 4119035"/>
                <a:gd name="connsiteX1984" fmla="*/ 1663402 w 4870394"/>
                <a:gd name="connsiteY1984" fmla="*/ 1682002 h 4119035"/>
                <a:gd name="connsiteX1985" fmla="*/ 1666904 w 4870394"/>
                <a:gd name="connsiteY1985" fmla="*/ 1685504 h 4119035"/>
                <a:gd name="connsiteX1986" fmla="*/ 1670406 w 4870394"/>
                <a:gd name="connsiteY1986" fmla="*/ 1689127 h 4119035"/>
                <a:gd name="connsiteX1987" fmla="*/ 1673908 w 4870394"/>
                <a:gd name="connsiteY1987" fmla="*/ 1692629 h 4119035"/>
                <a:gd name="connsiteX1988" fmla="*/ 1677410 w 4870394"/>
                <a:gd name="connsiteY1988" fmla="*/ 1696131 h 4119035"/>
                <a:gd name="connsiteX1989" fmla="*/ 1680912 w 4870394"/>
                <a:gd name="connsiteY1989" fmla="*/ 1699633 h 4119035"/>
                <a:gd name="connsiteX1990" fmla="*/ 1684414 w 4870394"/>
                <a:gd name="connsiteY1990" fmla="*/ 1703135 h 4119035"/>
                <a:gd name="connsiteX1991" fmla="*/ 1688037 w 4870394"/>
                <a:gd name="connsiteY1991" fmla="*/ 1706637 h 4119035"/>
                <a:gd name="connsiteX1992" fmla="*/ 1691539 w 4870394"/>
                <a:gd name="connsiteY1992" fmla="*/ 1710139 h 4119035"/>
                <a:gd name="connsiteX1993" fmla="*/ 1695041 w 4870394"/>
                <a:gd name="connsiteY1993" fmla="*/ 1713761 h 4119035"/>
                <a:gd name="connsiteX1994" fmla="*/ 1698543 w 4870394"/>
                <a:gd name="connsiteY1994" fmla="*/ 1717264 h 4119035"/>
                <a:gd name="connsiteX1995" fmla="*/ 1702045 w 4870394"/>
                <a:gd name="connsiteY1995" fmla="*/ 1720765 h 4119035"/>
                <a:gd name="connsiteX1996" fmla="*/ 1705547 w 4870394"/>
                <a:gd name="connsiteY1996" fmla="*/ 1724268 h 4119035"/>
                <a:gd name="connsiteX1997" fmla="*/ 1709170 w 4870394"/>
                <a:gd name="connsiteY1997" fmla="*/ 1727770 h 4119035"/>
                <a:gd name="connsiteX1998" fmla="*/ 1712672 w 4870394"/>
                <a:gd name="connsiteY1998" fmla="*/ 1731272 h 4119035"/>
                <a:gd name="connsiteX1999" fmla="*/ 1716174 w 4870394"/>
                <a:gd name="connsiteY1999" fmla="*/ 1734894 h 4119035"/>
                <a:gd name="connsiteX2000" fmla="*/ 1719676 w 4870394"/>
                <a:gd name="connsiteY2000" fmla="*/ 1738396 h 4119035"/>
                <a:gd name="connsiteX2001" fmla="*/ 1723178 w 4870394"/>
                <a:gd name="connsiteY2001" fmla="*/ 1741898 h 4119035"/>
                <a:gd name="connsiteX2002" fmla="*/ 1726680 w 4870394"/>
                <a:gd name="connsiteY2002" fmla="*/ 1745400 h 4119035"/>
                <a:gd name="connsiteX2003" fmla="*/ 1730182 w 4870394"/>
                <a:gd name="connsiteY2003" fmla="*/ 1748902 h 4119035"/>
                <a:gd name="connsiteX2004" fmla="*/ 1733805 w 4870394"/>
                <a:gd name="connsiteY2004" fmla="*/ 1752404 h 4119035"/>
                <a:gd name="connsiteX2005" fmla="*/ 1737307 w 4870394"/>
                <a:gd name="connsiteY2005" fmla="*/ 1755906 h 4119035"/>
                <a:gd name="connsiteX2006" fmla="*/ 1740809 w 4870394"/>
                <a:gd name="connsiteY2006" fmla="*/ 1759529 h 4119035"/>
                <a:gd name="connsiteX2007" fmla="*/ 1744311 w 4870394"/>
                <a:gd name="connsiteY2007" fmla="*/ 1763031 h 4119035"/>
                <a:gd name="connsiteX2008" fmla="*/ 1747813 w 4870394"/>
                <a:gd name="connsiteY2008" fmla="*/ 1766533 h 4119035"/>
                <a:gd name="connsiteX2009" fmla="*/ 1751315 w 4870394"/>
                <a:gd name="connsiteY2009" fmla="*/ 1770035 h 4119035"/>
                <a:gd name="connsiteX2010" fmla="*/ 1754938 w 4870394"/>
                <a:gd name="connsiteY2010" fmla="*/ 1773537 h 4119035"/>
                <a:gd name="connsiteX2011" fmla="*/ 1758439 w 4870394"/>
                <a:gd name="connsiteY2011" fmla="*/ 1777039 h 4119035"/>
                <a:gd name="connsiteX2012" fmla="*/ 1761942 w 4870394"/>
                <a:gd name="connsiteY2012" fmla="*/ 1780541 h 4119035"/>
                <a:gd name="connsiteX2013" fmla="*/ 1765443 w 4870394"/>
                <a:gd name="connsiteY2013" fmla="*/ 1784164 h 4119035"/>
                <a:gd name="connsiteX2014" fmla="*/ 1768945 w 4870394"/>
                <a:gd name="connsiteY2014" fmla="*/ 1787666 h 4119035"/>
                <a:gd name="connsiteX2015" fmla="*/ 1772447 w 4870394"/>
                <a:gd name="connsiteY2015" fmla="*/ 1791168 h 4119035"/>
                <a:gd name="connsiteX2016" fmla="*/ 1775949 w 4870394"/>
                <a:gd name="connsiteY2016" fmla="*/ 1794670 h 4119035"/>
                <a:gd name="connsiteX2017" fmla="*/ 1779572 w 4870394"/>
                <a:gd name="connsiteY2017" fmla="*/ 1798172 h 4119035"/>
                <a:gd name="connsiteX2018" fmla="*/ 1783074 w 4870394"/>
                <a:gd name="connsiteY2018" fmla="*/ 1801795 h 4119035"/>
                <a:gd name="connsiteX2019" fmla="*/ 1793580 w 4870394"/>
                <a:gd name="connsiteY2019" fmla="*/ 1812301 h 4119035"/>
                <a:gd name="connsiteX2020" fmla="*/ 1797082 w 4870394"/>
                <a:gd name="connsiteY2020" fmla="*/ 1815803 h 4119035"/>
                <a:gd name="connsiteX2021" fmla="*/ 1800584 w 4870394"/>
                <a:gd name="connsiteY2021" fmla="*/ 1819305 h 4119035"/>
                <a:gd name="connsiteX2022" fmla="*/ 1804207 w 4870394"/>
                <a:gd name="connsiteY2022" fmla="*/ 1822807 h 4119035"/>
                <a:gd name="connsiteX2023" fmla="*/ 1807709 w 4870394"/>
                <a:gd name="connsiteY2023" fmla="*/ 1826309 h 4119035"/>
                <a:gd name="connsiteX2024" fmla="*/ 1811211 w 4870394"/>
                <a:gd name="connsiteY2024" fmla="*/ 1829932 h 4119035"/>
                <a:gd name="connsiteX2025" fmla="*/ 1814713 w 4870394"/>
                <a:gd name="connsiteY2025" fmla="*/ 1833434 h 4119035"/>
                <a:gd name="connsiteX2026" fmla="*/ 1818215 w 4870394"/>
                <a:gd name="connsiteY2026" fmla="*/ 1836936 h 4119035"/>
                <a:gd name="connsiteX2027" fmla="*/ 1821717 w 4870394"/>
                <a:gd name="connsiteY2027" fmla="*/ 1840438 h 4119035"/>
                <a:gd name="connsiteX2028" fmla="*/ 1825219 w 4870394"/>
                <a:gd name="connsiteY2028" fmla="*/ 1843939 h 4119035"/>
                <a:gd name="connsiteX2029" fmla="*/ 1828842 w 4870394"/>
                <a:gd name="connsiteY2029" fmla="*/ 1847442 h 4119035"/>
                <a:gd name="connsiteX2030" fmla="*/ 1832344 w 4870394"/>
                <a:gd name="connsiteY2030" fmla="*/ 1850944 h 4119035"/>
                <a:gd name="connsiteX2031" fmla="*/ 1835846 w 4870394"/>
                <a:gd name="connsiteY2031" fmla="*/ 1854566 h 4119035"/>
                <a:gd name="connsiteX2032" fmla="*/ 1839348 w 4870394"/>
                <a:gd name="connsiteY2032" fmla="*/ 1858068 h 4119035"/>
                <a:gd name="connsiteX2033" fmla="*/ 1842850 w 4870394"/>
                <a:gd name="connsiteY2033" fmla="*/ 1861570 h 4119035"/>
                <a:gd name="connsiteX2034" fmla="*/ 1846352 w 4870394"/>
                <a:gd name="connsiteY2034" fmla="*/ 1865072 h 4119035"/>
                <a:gd name="connsiteX2035" fmla="*/ 1849975 w 4870394"/>
                <a:gd name="connsiteY2035" fmla="*/ 1868574 h 4119035"/>
                <a:gd name="connsiteX2036" fmla="*/ 1853477 w 4870394"/>
                <a:gd name="connsiteY2036" fmla="*/ 1872076 h 4119035"/>
                <a:gd name="connsiteX2037" fmla="*/ 1856979 w 4870394"/>
                <a:gd name="connsiteY2037" fmla="*/ 1875578 h 4119035"/>
                <a:gd name="connsiteX2038" fmla="*/ 1860481 w 4870394"/>
                <a:gd name="connsiteY2038" fmla="*/ 1879201 h 4119035"/>
                <a:gd name="connsiteX2039" fmla="*/ 1863983 w 4870394"/>
                <a:gd name="connsiteY2039" fmla="*/ 1882703 h 4119035"/>
                <a:gd name="connsiteX2040" fmla="*/ 1867485 w 4870394"/>
                <a:gd name="connsiteY2040" fmla="*/ 1886205 h 4119035"/>
                <a:gd name="connsiteX2041" fmla="*/ 1870987 w 4870394"/>
                <a:gd name="connsiteY2041" fmla="*/ 1889707 h 4119035"/>
                <a:gd name="connsiteX2042" fmla="*/ 1874609 w 4870394"/>
                <a:gd name="connsiteY2042" fmla="*/ 1893209 h 4119035"/>
                <a:gd name="connsiteX2043" fmla="*/ 1878111 w 4870394"/>
                <a:gd name="connsiteY2043" fmla="*/ 1896711 h 4119035"/>
                <a:gd name="connsiteX2044" fmla="*/ 1881613 w 4870394"/>
                <a:gd name="connsiteY2044" fmla="*/ 1900213 h 4119035"/>
                <a:gd name="connsiteX2045" fmla="*/ 1885116 w 4870394"/>
                <a:gd name="connsiteY2045" fmla="*/ 1903836 h 4119035"/>
                <a:gd name="connsiteX2046" fmla="*/ 1888617 w 4870394"/>
                <a:gd name="connsiteY2046" fmla="*/ 1907338 h 4119035"/>
                <a:gd name="connsiteX2047" fmla="*/ 1892120 w 4870394"/>
                <a:gd name="connsiteY2047" fmla="*/ 1910840 h 4119035"/>
                <a:gd name="connsiteX2048" fmla="*/ 1895621 w 4870394"/>
                <a:gd name="connsiteY2048" fmla="*/ 1914342 h 4119035"/>
                <a:gd name="connsiteX2049" fmla="*/ 1899244 w 4870394"/>
                <a:gd name="connsiteY2049" fmla="*/ 1917844 h 4119035"/>
                <a:gd name="connsiteX2050" fmla="*/ 1902746 w 4870394"/>
                <a:gd name="connsiteY2050" fmla="*/ 1921346 h 4119035"/>
                <a:gd name="connsiteX2051" fmla="*/ 1906248 w 4870394"/>
                <a:gd name="connsiteY2051" fmla="*/ 1924969 h 4119035"/>
                <a:gd name="connsiteX2052" fmla="*/ 1909750 w 4870394"/>
                <a:gd name="connsiteY2052" fmla="*/ 1928471 h 4119035"/>
                <a:gd name="connsiteX2053" fmla="*/ 1913252 w 4870394"/>
                <a:gd name="connsiteY2053" fmla="*/ 1931973 h 4119035"/>
                <a:gd name="connsiteX2054" fmla="*/ 1916754 w 4870394"/>
                <a:gd name="connsiteY2054" fmla="*/ 1935475 h 4119035"/>
                <a:gd name="connsiteX2055" fmla="*/ 1920256 w 4870394"/>
                <a:gd name="connsiteY2055" fmla="*/ 1938977 h 4119035"/>
                <a:gd name="connsiteX2056" fmla="*/ 1923879 w 4870394"/>
                <a:gd name="connsiteY2056" fmla="*/ 1942479 h 4119035"/>
                <a:gd name="connsiteX2057" fmla="*/ 1927381 w 4870394"/>
                <a:gd name="connsiteY2057" fmla="*/ 1945981 h 4119035"/>
                <a:gd name="connsiteX2058" fmla="*/ 1930883 w 4870394"/>
                <a:gd name="connsiteY2058" fmla="*/ 1949603 h 4119035"/>
                <a:gd name="connsiteX2059" fmla="*/ 1934385 w 4870394"/>
                <a:gd name="connsiteY2059" fmla="*/ 1953106 h 4119035"/>
                <a:gd name="connsiteX2060" fmla="*/ 1937887 w 4870394"/>
                <a:gd name="connsiteY2060" fmla="*/ 1956608 h 4119035"/>
                <a:gd name="connsiteX2061" fmla="*/ 1941389 w 4870394"/>
                <a:gd name="connsiteY2061" fmla="*/ 1960109 h 4119035"/>
                <a:gd name="connsiteX2062" fmla="*/ 1945012 w 4870394"/>
                <a:gd name="connsiteY2062" fmla="*/ 1963612 h 4119035"/>
                <a:gd name="connsiteX2063" fmla="*/ 1948514 w 4870394"/>
                <a:gd name="connsiteY2063" fmla="*/ 1967114 h 4119035"/>
                <a:gd name="connsiteX2064" fmla="*/ 1952016 w 4870394"/>
                <a:gd name="connsiteY2064" fmla="*/ 1970736 h 4119035"/>
                <a:gd name="connsiteX2065" fmla="*/ 1955518 w 4870394"/>
                <a:gd name="connsiteY2065" fmla="*/ 1974238 h 4119035"/>
                <a:gd name="connsiteX2066" fmla="*/ 2012033 w 4870394"/>
                <a:gd name="connsiteY2066" fmla="*/ 1999839 h 4119035"/>
                <a:gd name="connsiteX2067" fmla="*/ 2038721 w 4870394"/>
                <a:gd name="connsiteY2067" fmla="*/ 1999839 h 4119035"/>
                <a:gd name="connsiteX2068" fmla="*/ 2020728 w 4870394"/>
                <a:gd name="connsiteY2068" fmla="*/ 2072294 h 4119035"/>
                <a:gd name="connsiteX2069" fmla="*/ 2017709 w 4870394"/>
                <a:gd name="connsiteY2069" fmla="*/ 2069396 h 4119035"/>
                <a:gd name="connsiteX2070" fmla="*/ 2014207 w 4870394"/>
                <a:gd name="connsiteY2070" fmla="*/ 2065773 h 4119035"/>
                <a:gd name="connsiteX2071" fmla="*/ 2010705 w 4870394"/>
                <a:gd name="connsiteY2071" fmla="*/ 2062272 h 4119035"/>
                <a:gd name="connsiteX2072" fmla="*/ 2007082 w 4870394"/>
                <a:gd name="connsiteY2072" fmla="*/ 2058770 h 4119035"/>
                <a:gd name="connsiteX2073" fmla="*/ 2003580 w 4870394"/>
                <a:gd name="connsiteY2073" fmla="*/ 2055267 h 4119035"/>
                <a:gd name="connsiteX2074" fmla="*/ 2000078 w 4870394"/>
                <a:gd name="connsiteY2074" fmla="*/ 2051765 h 4119035"/>
                <a:gd name="connsiteX2075" fmla="*/ 1996576 w 4870394"/>
                <a:gd name="connsiteY2075" fmla="*/ 2048264 h 4119035"/>
                <a:gd name="connsiteX2076" fmla="*/ 1993074 w 4870394"/>
                <a:gd name="connsiteY2076" fmla="*/ 2044761 h 4119035"/>
                <a:gd name="connsiteX2077" fmla="*/ 1989572 w 4870394"/>
                <a:gd name="connsiteY2077" fmla="*/ 2041139 h 4119035"/>
                <a:gd name="connsiteX2078" fmla="*/ 1986070 w 4870394"/>
                <a:gd name="connsiteY2078" fmla="*/ 2037637 h 4119035"/>
                <a:gd name="connsiteX2079" fmla="*/ 1982447 w 4870394"/>
                <a:gd name="connsiteY2079" fmla="*/ 2034135 h 4119035"/>
                <a:gd name="connsiteX2080" fmla="*/ 1978945 w 4870394"/>
                <a:gd name="connsiteY2080" fmla="*/ 2030633 h 4119035"/>
                <a:gd name="connsiteX2081" fmla="*/ 1975443 w 4870394"/>
                <a:gd name="connsiteY2081" fmla="*/ 2027131 h 4119035"/>
                <a:gd name="connsiteX2082" fmla="*/ 1971941 w 4870394"/>
                <a:gd name="connsiteY2082" fmla="*/ 2023629 h 4119035"/>
                <a:gd name="connsiteX2083" fmla="*/ 1968439 w 4870394"/>
                <a:gd name="connsiteY2083" fmla="*/ 2020127 h 4119035"/>
                <a:gd name="connsiteX2084" fmla="*/ 1964937 w 4870394"/>
                <a:gd name="connsiteY2084" fmla="*/ 2016504 h 4119035"/>
                <a:gd name="connsiteX2085" fmla="*/ 1961314 w 4870394"/>
                <a:gd name="connsiteY2085" fmla="*/ 2013002 h 4119035"/>
                <a:gd name="connsiteX2086" fmla="*/ 1957812 w 4870394"/>
                <a:gd name="connsiteY2086" fmla="*/ 2009500 h 4119035"/>
                <a:gd name="connsiteX2087" fmla="*/ 1954310 w 4870394"/>
                <a:gd name="connsiteY2087" fmla="*/ 2005998 h 4119035"/>
                <a:gd name="connsiteX2088" fmla="*/ 1950808 w 4870394"/>
                <a:gd name="connsiteY2088" fmla="*/ 2002496 h 4119035"/>
                <a:gd name="connsiteX2089" fmla="*/ 1947306 w 4870394"/>
                <a:gd name="connsiteY2089" fmla="*/ 1998994 h 4119035"/>
                <a:gd name="connsiteX2090" fmla="*/ 1943804 w 4870394"/>
                <a:gd name="connsiteY2090" fmla="*/ 1995371 h 4119035"/>
                <a:gd name="connsiteX2091" fmla="*/ 1940302 w 4870394"/>
                <a:gd name="connsiteY2091" fmla="*/ 1991869 h 4119035"/>
                <a:gd name="connsiteX2092" fmla="*/ 1936680 w 4870394"/>
                <a:gd name="connsiteY2092" fmla="*/ 1988367 h 4119035"/>
                <a:gd name="connsiteX2093" fmla="*/ 1933177 w 4870394"/>
                <a:gd name="connsiteY2093" fmla="*/ 1984865 h 4119035"/>
                <a:gd name="connsiteX2094" fmla="*/ 1929676 w 4870394"/>
                <a:gd name="connsiteY2094" fmla="*/ 1981363 h 4119035"/>
                <a:gd name="connsiteX2095" fmla="*/ 1926173 w 4870394"/>
                <a:gd name="connsiteY2095" fmla="*/ 1977861 h 4119035"/>
                <a:gd name="connsiteX2096" fmla="*/ 1922672 w 4870394"/>
                <a:gd name="connsiteY2096" fmla="*/ 1974359 h 4119035"/>
                <a:gd name="connsiteX2097" fmla="*/ 1919169 w 4870394"/>
                <a:gd name="connsiteY2097" fmla="*/ 1970736 h 4119035"/>
                <a:gd name="connsiteX2098" fmla="*/ 1915667 w 4870394"/>
                <a:gd name="connsiteY2098" fmla="*/ 1967234 h 4119035"/>
                <a:gd name="connsiteX2099" fmla="*/ 1912045 w 4870394"/>
                <a:gd name="connsiteY2099" fmla="*/ 1963732 h 4119035"/>
                <a:gd name="connsiteX2100" fmla="*/ 1908543 w 4870394"/>
                <a:gd name="connsiteY2100" fmla="*/ 1960230 h 4119035"/>
                <a:gd name="connsiteX2101" fmla="*/ 1905041 w 4870394"/>
                <a:gd name="connsiteY2101" fmla="*/ 1956728 h 4119035"/>
                <a:gd name="connsiteX2102" fmla="*/ 1901539 w 4870394"/>
                <a:gd name="connsiteY2102" fmla="*/ 1953106 h 4119035"/>
                <a:gd name="connsiteX2103" fmla="*/ 1891033 w 4870394"/>
                <a:gd name="connsiteY2103" fmla="*/ 1942600 h 4119035"/>
                <a:gd name="connsiteX2104" fmla="*/ 1887410 w 4870394"/>
                <a:gd name="connsiteY2104" fmla="*/ 1939097 h 4119035"/>
                <a:gd name="connsiteX2105" fmla="*/ 1876904 w 4870394"/>
                <a:gd name="connsiteY2105" fmla="*/ 1928592 h 4119035"/>
                <a:gd name="connsiteX2106" fmla="*/ 1873402 w 4870394"/>
                <a:gd name="connsiteY2106" fmla="*/ 1925089 h 4119035"/>
                <a:gd name="connsiteX2107" fmla="*/ 1869900 w 4870394"/>
                <a:gd name="connsiteY2107" fmla="*/ 1921467 h 4119035"/>
                <a:gd name="connsiteX2108" fmla="*/ 1866277 w 4870394"/>
                <a:gd name="connsiteY2108" fmla="*/ 1917965 h 4119035"/>
                <a:gd name="connsiteX2109" fmla="*/ 1862775 w 4870394"/>
                <a:gd name="connsiteY2109" fmla="*/ 1914463 h 4119035"/>
                <a:gd name="connsiteX2110" fmla="*/ 1859273 w 4870394"/>
                <a:gd name="connsiteY2110" fmla="*/ 1910961 h 4119035"/>
                <a:gd name="connsiteX2111" fmla="*/ 1855771 w 4870394"/>
                <a:gd name="connsiteY2111" fmla="*/ 1907459 h 4119035"/>
                <a:gd name="connsiteX2112" fmla="*/ 1852269 w 4870394"/>
                <a:gd name="connsiteY2112" fmla="*/ 1903957 h 4119035"/>
                <a:gd name="connsiteX2113" fmla="*/ 1848767 w 4870394"/>
                <a:gd name="connsiteY2113" fmla="*/ 1900334 h 4119035"/>
                <a:gd name="connsiteX2114" fmla="*/ 1845265 w 4870394"/>
                <a:gd name="connsiteY2114" fmla="*/ 1896832 h 4119035"/>
                <a:gd name="connsiteX2115" fmla="*/ 1841642 w 4870394"/>
                <a:gd name="connsiteY2115" fmla="*/ 1893330 h 4119035"/>
                <a:gd name="connsiteX2116" fmla="*/ 1838140 w 4870394"/>
                <a:gd name="connsiteY2116" fmla="*/ 1889828 h 4119035"/>
                <a:gd name="connsiteX2117" fmla="*/ 1834638 w 4870394"/>
                <a:gd name="connsiteY2117" fmla="*/ 1886326 h 4119035"/>
                <a:gd name="connsiteX2118" fmla="*/ 1638526 w 4870394"/>
                <a:gd name="connsiteY2118" fmla="*/ 1900092 h 4119035"/>
                <a:gd name="connsiteX2119" fmla="*/ 1650964 w 4870394"/>
                <a:gd name="connsiteY2119" fmla="*/ 1669685 h 4119035"/>
                <a:gd name="connsiteX2120" fmla="*/ 456538 w 4870394"/>
                <a:gd name="connsiteY2120" fmla="*/ 849853 h 4119035"/>
                <a:gd name="connsiteX2121" fmla="*/ 449414 w 4870394"/>
                <a:gd name="connsiteY2121" fmla="*/ 842728 h 4119035"/>
                <a:gd name="connsiteX2122" fmla="*/ 445912 w 4870394"/>
                <a:gd name="connsiteY2122" fmla="*/ 839226 h 4119035"/>
                <a:gd name="connsiteX2123" fmla="*/ 442410 w 4870394"/>
                <a:gd name="connsiteY2123" fmla="*/ 835724 h 4119035"/>
                <a:gd name="connsiteX2124" fmla="*/ 438908 w 4870394"/>
                <a:gd name="connsiteY2124" fmla="*/ 832222 h 4119035"/>
                <a:gd name="connsiteX2125" fmla="*/ 435285 w 4870394"/>
                <a:gd name="connsiteY2125" fmla="*/ 828599 h 4119035"/>
                <a:gd name="connsiteX2126" fmla="*/ 428160 w 4870394"/>
                <a:gd name="connsiteY2126" fmla="*/ 821474 h 4119035"/>
                <a:gd name="connsiteX2127" fmla="*/ 403646 w 4870394"/>
                <a:gd name="connsiteY2127" fmla="*/ 796960 h 4119035"/>
                <a:gd name="connsiteX2128" fmla="*/ 403646 w 4870394"/>
                <a:gd name="connsiteY2128" fmla="*/ 793941 h 4119035"/>
                <a:gd name="connsiteX2129" fmla="*/ 469701 w 4870394"/>
                <a:gd name="connsiteY2129" fmla="*/ 702889 h 4119035"/>
                <a:gd name="connsiteX2130" fmla="*/ 463905 w 4870394"/>
                <a:gd name="connsiteY2130" fmla="*/ 857098 h 4119035"/>
                <a:gd name="connsiteX2131" fmla="*/ 460644 w 4870394"/>
                <a:gd name="connsiteY2131" fmla="*/ 853838 h 4119035"/>
                <a:gd name="connsiteX2132" fmla="*/ 456538 w 4870394"/>
                <a:gd name="connsiteY2132" fmla="*/ 849853 h 4119035"/>
                <a:gd name="connsiteX2133" fmla="*/ 1916634 w 4870394"/>
                <a:gd name="connsiteY2133" fmla="*/ 900209 h 4119035"/>
                <a:gd name="connsiteX2134" fmla="*/ 1914460 w 4870394"/>
                <a:gd name="connsiteY2134" fmla="*/ 898036 h 4119035"/>
                <a:gd name="connsiteX2135" fmla="*/ 1910958 w 4870394"/>
                <a:gd name="connsiteY2135" fmla="*/ 894533 h 4119035"/>
                <a:gd name="connsiteX2136" fmla="*/ 1907335 w 4870394"/>
                <a:gd name="connsiteY2136" fmla="*/ 891032 h 4119035"/>
                <a:gd name="connsiteX2137" fmla="*/ 1903833 w 4870394"/>
                <a:gd name="connsiteY2137" fmla="*/ 887529 h 4119035"/>
                <a:gd name="connsiteX2138" fmla="*/ 1900331 w 4870394"/>
                <a:gd name="connsiteY2138" fmla="*/ 884028 h 4119035"/>
                <a:gd name="connsiteX2139" fmla="*/ 1896829 w 4870394"/>
                <a:gd name="connsiteY2139" fmla="*/ 880525 h 4119035"/>
                <a:gd name="connsiteX2140" fmla="*/ 1893327 w 4870394"/>
                <a:gd name="connsiteY2140" fmla="*/ 876903 h 4119035"/>
                <a:gd name="connsiteX2141" fmla="*/ 1889825 w 4870394"/>
                <a:gd name="connsiteY2141" fmla="*/ 873401 h 4119035"/>
                <a:gd name="connsiteX2142" fmla="*/ 1886323 w 4870394"/>
                <a:gd name="connsiteY2142" fmla="*/ 869899 h 4119035"/>
                <a:gd name="connsiteX2143" fmla="*/ 1882700 w 4870394"/>
                <a:gd name="connsiteY2143" fmla="*/ 866397 h 4119035"/>
                <a:gd name="connsiteX2144" fmla="*/ 1879198 w 4870394"/>
                <a:gd name="connsiteY2144" fmla="*/ 862895 h 4119035"/>
                <a:gd name="connsiteX2145" fmla="*/ 1875696 w 4870394"/>
                <a:gd name="connsiteY2145" fmla="*/ 859393 h 4119035"/>
                <a:gd name="connsiteX2146" fmla="*/ 1872194 w 4870394"/>
                <a:gd name="connsiteY2146" fmla="*/ 855891 h 4119035"/>
                <a:gd name="connsiteX2147" fmla="*/ 1868692 w 4870394"/>
                <a:gd name="connsiteY2147" fmla="*/ 852268 h 4119035"/>
                <a:gd name="connsiteX2148" fmla="*/ 1865190 w 4870394"/>
                <a:gd name="connsiteY2148" fmla="*/ 848766 h 4119035"/>
                <a:gd name="connsiteX2149" fmla="*/ 1861688 w 4870394"/>
                <a:gd name="connsiteY2149" fmla="*/ 845264 h 4119035"/>
                <a:gd name="connsiteX2150" fmla="*/ 1858065 w 4870394"/>
                <a:gd name="connsiteY2150" fmla="*/ 841762 h 4119035"/>
                <a:gd name="connsiteX2151" fmla="*/ 1854564 w 4870394"/>
                <a:gd name="connsiteY2151" fmla="*/ 838260 h 4119035"/>
                <a:gd name="connsiteX2152" fmla="*/ 1851061 w 4870394"/>
                <a:gd name="connsiteY2152" fmla="*/ 834758 h 4119035"/>
                <a:gd name="connsiteX2153" fmla="*/ 1847560 w 4870394"/>
                <a:gd name="connsiteY2153" fmla="*/ 831256 h 4119035"/>
                <a:gd name="connsiteX2154" fmla="*/ 1964816 w 4870394"/>
                <a:gd name="connsiteY2154" fmla="*/ 792734 h 4119035"/>
                <a:gd name="connsiteX2155" fmla="*/ 1916634 w 4870394"/>
                <a:gd name="connsiteY2155" fmla="*/ 900209 h 4119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Lst>
              <a:rect l="l" t="t" r="r" b="b"/>
              <a:pathLst>
                <a:path w="4870394" h="4119035">
                  <a:moveTo>
                    <a:pt x="4791056" y="1874008"/>
                  </a:moveTo>
                  <a:cubicBezTo>
                    <a:pt x="4790018" y="1872728"/>
                    <a:pt x="4788835" y="1871545"/>
                    <a:pt x="4787554" y="1870507"/>
                  </a:cubicBezTo>
                  <a:cubicBezTo>
                    <a:pt x="4786480" y="1869214"/>
                    <a:pt x="4785308" y="1867995"/>
                    <a:pt x="4784052" y="1866884"/>
                  </a:cubicBezTo>
                  <a:cubicBezTo>
                    <a:pt x="4782929" y="1865628"/>
                    <a:pt x="4781722" y="1864456"/>
                    <a:pt x="4780430" y="1863382"/>
                  </a:cubicBezTo>
                  <a:cubicBezTo>
                    <a:pt x="4779355" y="1862090"/>
                    <a:pt x="4778183" y="1860870"/>
                    <a:pt x="4776927" y="1859759"/>
                  </a:cubicBezTo>
                  <a:cubicBezTo>
                    <a:pt x="4775817" y="1858527"/>
                    <a:pt x="4774657" y="1857368"/>
                    <a:pt x="4773426" y="1856257"/>
                  </a:cubicBezTo>
                  <a:cubicBezTo>
                    <a:pt x="4772302" y="1855001"/>
                    <a:pt x="4771095" y="1853830"/>
                    <a:pt x="4769803" y="1852755"/>
                  </a:cubicBezTo>
                  <a:cubicBezTo>
                    <a:pt x="4768728" y="1851463"/>
                    <a:pt x="4767557" y="1850243"/>
                    <a:pt x="4766301" y="1849132"/>
                  </a:cubicBezTo>
                  <a:cubicBezTo>
                    <a:pt x="4765178" y="1847876"/>
                    <a:pt x="4763970" y="1846705"/>
                    <a:pt x="4762678" y="1845630"/>
                  </a:cubicBezTo>
                  <a:cubicBezTo>
                    <a:pt x="4761640" y="1844350"/>
                    <a:pt x="4760456" y="1843179"/>
                    <a:pt x="4759176" y="1842128"/>
                  </a:cubicBezTo>
                  <a:cubicBezTo>
                    <a:pt x="4758101" y="1840836"/>
                    <a:pt x="4756930" y="1839616"/>
                    <a:pt x="4755674" y="1838505"/>
                  </a:cubicBezTo>
                  <a:cubicBezTo>
                    <a:pt x="4754551" y="1837249"/>
                    <a:pt x="4753343" y="1836078"/>
                    <a:pt x="4752051" y="1835003"/>
                  </a:cubicBezTo>
                  <a:cubicBezTo>
                    <a:pt x="4750977" y="1833711"/>
                    <a:pt x="4749805" y="1832492"/>
                    <a:pt x="4748549" y="1831381"/>
                  </a:cubicBezTo>
                  <a:cubicBezTo>
                    <a:pt x="4747438" y="1830149"/>
                    <a:pt x="4746279" y="1828990"/>
                    <a:pt x="4745047" y="1827879"/>
                  </a:cubicBezTo>
                  <a:cubicBezTo>
                    <a:pt x="4743924" y="1826623"/>
                    <a:pt x="4742717" y="1825451"/>
                    <a:pt x="4741424" y="1824377"/>
                  </a:cubicBezTo>
                  <a:cubicBezTo>
                    <a:pt x="4740350" y="1823085"/>
                    <a:pt x="4739179" y="1821865"/>
                    <a:pt x="4737923" y="1820754"/>
                  </a:cubicBezTo>
                  <a:cubicBezTo>
                    <a:pt x="4736799" y="1819498"/>
                    <a:pt x="4735592" y="1818327"/>
                    <a:pt x="4734300" y="1817252"/>
                  </a:cubicBezTo>
                  <a:cubicBezTo>
                    <a:pt x="4733225" y="1815996"/>
                    <a:pt x="4732053" y="1814825"/>
                    <a:pt x="4730798" y="1813750"/>
                  </a:cubicBezTo>
                  <a:cubicBezTo>
                    <a:pt x="4729723" y="1812458"/>
                    <a:pt x="4728552" y="1811238"/>
                    <a:pt x="4727296" y="1810127"/>
                  </a:cubicBezTo>
                  <a:cubicBezTo>
                    <a:pt x="4726221" y="1808871"/>
                    <a:pt x="4725050" y="1807700"/>
                    <a:pt x="4723794" y="1806625"/>
                  </a:cubicBezTo>
                  <a:cubicBezTo>
                    <a:pt x="4722683" y="1805393"/>
                    <a:pt x="4721524" y="1804234"/>
                    <a:pt x="4720292" y="1803123"/>
                  </a:cubicBezTo>
                  <a:cubicBezTo>
                    <a:pt x="4719181" y="1801903"/>
                    <a:pt x="4718021" y="1800732"/>
                    <a:pt x="4716790" y="1799621"/>
                  </a:cubicBezTo>
                  <a:cubicBezTo>
                    <a:pt x="4715667" y="1798365"/>
                    <a:pt x="4714459" y="1797194"/>
                    <a:pt x="4713167" y="1796119"/>
                  </a:cubicBezTo>
                  <a:cubicBezTo>
                    <a:pt x="4712092" y="1794827"/>
                    <a:pt x="4710921" y="1793619"/>
                    <a:pt x="4709665" y="1792496"/>
                  </a:cubicBezTo>
                  <a:cubicBezTo>
                    <a:pt x="4708554" y="1791277"/>
                    <a:pt x="4707395" y="1790105"/>
                    <a:pt x="4706163" y="1788994"/>
                  </a:cubicBezTo>
                  <a:cubicBezTo>
                    <a:pt x="4705040" y="1787738"/>
                    <a:pt x="4703832" y="1786567"/>
                    <a:pt x="4702540" y="1785492"/>
                  </a:cubicBezTo>
                  <a:cubicBezTo>
                    <a:pt x="4701465" y="1784200"/>
                    <a:pt x="4700294" y="1782993"/>
                    <a:pt x="4699038" y="1781869"/>
                  </a:cubicBezTo>
                  <a:cubicBezTo>
                    <a:pt x="4697927" y="1780650"/>
                    <a:pt x="4696768" y="1779478"/>
                    <a:pt x="4695536" y="1778368"/>
                  </a:cubicBezTo>
                  <a:cubicBezTo>
                    <a:pt x="4694413" y="1777112"/>
                    <a:pt x="4693206" y="1775940"/>
                    <a:pt x="4691914" y="1774865"/>
                  </a:cubicBezTo>
                  <a:cubicBezTo>
                    <a:pt x="4690863" y="1773586"/>
                    <a:pt x="4689691" y="1772414"/>
                    <a:pt x="4688411" y="1771363"/>
                  </a:cubicBezTo>
                  <a:cubicBezTo>
                    <a:pt x="4687337" y="1770071"/>
                    <a:pt x="4686165" y="1768864"/>
                    <a:pt x="4684909" y="1767741"/>
                  </a:cubicBezTo>
                  <a:cubicBezTo>
                    <a:pt x="4683835" y="1766485"/>
                    <a:pt x="4682663" y="1765314"/>
                    <a:pt x="4681407" y="1764239"/>
                  </a:cubicBezTo>
                  <a:cubicBezTo>
                    <a:pt x="4680284" y="1762983"/>
                    <a:pt x="4679077" y="1761811"/>
                    <a:pt x="4677785" y="1760737"/>
                  </a:cubicBezTo>
                  <a:cubicBezTo>
                    <a:pt x="4676734" y="1759457"/>
                    <a:pt x="4675563" y="1758285"/>
                    <a:pt x="4674282" y="1757235"/>
                  </a:cubicBezTo>
                  <a:cubicBezTo>
                    <a:pt x="4673208" y="1755943"/>
                    <a:pt x="4672037" y="1754735"/>
                    <a:pt x="4670781" y="1753612"/>
                  </a:cubicBezTo>
                  <a:cubicBezTo>
                    <a:pt x="4669657" y="1752356"/>
                    <a:pt x="4668450" y="1751185"/>
                    <a:pt x="4667158" y="1750110"/>
                  </a:cubicBezTo>
                  <a:cubicBezTo>
                    <a:pt x="4666083" y="1748818"/>
                    <a:pt x="4664912" y="1747610"/>
                    <a:pt x="4663656" y="1746487"/>
                  </a:cubicBezTo>
                  <a:cubicBezTo>
                    <a:pt x="4662545" y="1745268"/>
                    <a:pt x="4661373" y="1744096"/>
                    <a:pt x="4660154" y="1742985"/>
                  </a:cubicBezTo>
                  <a:cubicBezTo>
                    <a:pt x="4659031" y="1741729"/>
                    <a:pt x="4657823" y="1740558"/>
                    <a:pt x="4656531" y="1739483"/>
                  </a:cubicBezTo>
                  <a:cubicBezTo>
                    <a:pt x="4655481" y="1738203"/>
                    <a:pt x="4654309" y="1737032"/>
                    <a:pt x="4653029" y="1735981"/>
                  </a:cubicBezTo>
                  <a:cubicBezTo>
                    <a:pt x="4651954" y="1734689"/>
                    <a:pt x="4650783" y="1733482"/>
                    <a:pt x="4649527" y="1732358"/>
                  </a:cubicBezTo>
                  <a:cubicBezTo>
                    <a:pt x="4648416" y="1731139"/>
                    <a:pt x="4647245" y="1729967"/>
                    <a:pt x="4646025" y="1728856"/>
                  </a:cubicBezTo>
                  <a:cubicBezTo>
                    <a:pt x="4644914" y="1727637"/>
                    <a:pt x="4643743" y="1726465"/>
                    <a:pt x="4642523" y="1725354"/>
                  </a:cubicBezTo>
                  <a:cubicBezTo>
                    <a:pt x="4641400" y="1724098"/>
                    <a:pt x="4640192" y="1722927"/>
                    <a:pt x="4638900" y="1721852"/>
                  </a:cubicBezTo>
                  <a:cubicBezTo>
                    <a:pt x="4637850" y="1720572"/>
                    <a:pt x="4636678" y="1719401"/>
                    <a:pt x="4635398" y="1718350"/>
                  </a:cubicBezTo>
                  <a:cubicBezTo>
                    <a:pt x="4634323" y="1717058"/>
                    <a:pt x="4633152" y="1715851"/>
                    <a:pt x="4631896" y="1714728"/>
                  </a:cubicBezTo>
                  <a:cubicBezTo>
                    <a:pt x="4630821" y="1713472"/>
                    <a:pt x="4629650" y="1712300"/>
                    <a:pt x="4628394" y="1711226"/>
                  </a:cubicBezTo>
                  <a:cubicBezTo>
                    <a:pt x="4627271" y="1709970"/>
                    <a:pt x="4626064" y="1708798"/>
                    <a:pt x="4624772" y="1707724"/>
                  </a:cubicBezTo>
                  <a:cubicBezTo>
                    <a:pt x="4623697" y="1706431"/>
                    <a:pt x="4622525" y="1705224"/>
                    <a:pt x="4621270" y="1704101"/>
                  </a:cubicBezTo>
                  <a:cubicBezTo>
                    <a:pt x="4620146" y="1702845"/>
                    <a:pt x="4618939" y="1701674"/>
                    <a:pt x="4617647" y="1700599"/>
                  </a:cubicBezTo>
                  <a:cubicBezTo>
                    <a:pt x="4610824" y="1693462"/>
                    <a:pt x="4602178" y="1688330"/>
                    <a:pt x="4592650" y="1685745"/>
                  </a:cubicBezTo>
                  <a:cubicBezTo>
                    <a:pt x="4710426" y="1621852"/>
                    <a:pt x="4806960" y="1524943"/>
                    <a:pt x="4870395" y="1406913"/>
                  </a:cubicBezTo>
                  <a:cubicBezTo>
                    <a:pt x="4728020" y="1160324"/>
                    <a:pt x="4760625" y="1097650"/>
                    <a:pt x="4747825" y="1018915"/>
                  </a:cubicBezTo>
                  <a:cubicBezTo>
                    <a:pt x="4744528" y="994667"/>
                    <a:pt x="4733273" y="972194"/>
                    <a:pt x="4715824" y="955034"/>
                  </a:cubicBezTo>
                  <a:lnTo>
                    <a:pt x="4705318" y="944407"/>
                  </a:lnTo>
                  <a:lnTo>
                    <a:pt x="4701815" y="940905"/>
                  </a:lnTo>
                  <a:lnTo>
                    <a:pt x="4698193" y="937403"/>
                  </a:lnTo>
                  <a:lnTo>
                    <a:pt x="4694691" y="933901"/>
                  </a:lnTo>
                  <a:lnTo>
                    <a:pt x="4684185" y="923274"/>
                  </a:lnTo>
                  <a:lnTo>
                    <a:pt x="4680683" y="919772"/>
                  </a:lnTo>
                  <a:lnTo>
                    <a:pt x="4677060" y="916270"/>
                  </a:lnTo>
                  <a:lnTo>
                    <a:pt x="4673558" y="912768"/>
                  </a:lnTo>
                  <a:cubicBezTo>
                    <a:pt x="4672447" y="911536"/>
                    <a:pt x="4671288" y="910377"/>
                    <a:pt x="4670056" y="909266"/>
                  </a:cubicBezTo>
                  <a:lnTo>
                    <a:pt x="4659550" y="898639"/>
                  </a:lnTo>
                  <a:cubicBezTo>
                    <a:pt x="4658343" y="897432"/>
                    <a:pt x="4657135" y="896345"/>
                    <a:pt x="4656048" y="895137"/>
                  </a:cubicBezTo>
                  <a:lnTo>
                    <a:pt x="4652425" y="891635"/>
                  </a:lnTo>
                  <a:lnTo>
                    <a:pt x="4648923" y="888133"/>
                  </a:lnTo>
                  <a:lnTo>
                    <a:pt x="4634915" y="874005"/>
                  </a:lnTo>
                  <a:cubicBezTo>
                    <a:pt x="4633708" y="872797"/>
                    <a:pt x="4632500" y="871710"/>
                    <a:pt x="4631413" y="870502"/>
                  </a:cubicBezTo>
                  <a:lnTo>
                    <a:pt x="4627791" y="867000"/>
                  </a:lnTo>
                  <a:cubicBezTo>
                    <a:pt x="4626703" y="865793"/>
                    <a:pt x="4625496" y="864706"/>
                    <a:pt x="4624288" y="863499"/>
                  </a:cubicBezTo>
                  <a:lnTo>
                    <a:pt x="4610280" y="849370"/>
                  </a:lnTo>
                  <a:lnTo>
                    <a:pt x="4606658" y="845868"/>
                  </a:lnTo>
                  <a:cubicBezTo>
                    <a:pt x="4605571" y="844660"/>
                    <a:pt x="4604363" y="843573"/>
                    <a:pt x="4603156" y="842366"/>
                  </a:cubicBezTo>
                  <a:lnTo>
                    <a:pt x="4589148" y="828237"/>
                  </a:lnTo>
                  <a:lnTo>
                    <a:pt x="4585646" y="824735"/>
                  </a:lnTo>
                  <a:lnTo>
                    <a:pt x="4582023" y="821233"/>
                  </a:lnTo>
                  <a:lnTo>
                    <a:pt x="4578521" y="817731"/>
                  </a:lnTo>
                  <a:cubicBezTo>
                    <a:pt x="4577410" y="816499"/>
                    <a:pt x="4576251" y="815340"/>
                    <a:pt x="4575019" y="814229"/>
                  </a:cubicBezTo>
                  <a:lnTo>
                    <a:pt x="4564513" y="803602"/>
                  </a:lnTo>
                  <a:cubicBezTo>
                    <a:pt x="4563305" y="802394"/>
                    <a:pt x="4562098" y="801308"/>
                    <a:pt x="4561011" y="800100"/>
                  </a:cubicBezTo>
                  <a:lnTo>
                    <a:pt x="4557388" y="796598"/>
                  </a:lnTo>
                  <a:cubicBezTo>
                    <a:pt x="4556301" y="795391"/>
                    <a:pt x="4555094" y="794304"/>
                    <a:pt x="4553886" y="793096"/>
                  </a:cubicBezTo>
                  <a:cubicBezTo>
                    <a:pt x="4552775" y="791864"/>
                    <a:pt x="4551616" y="790705"/>
                    <a:pt x="4550384" y="789594"/>
                  </a:cubicBezTo>
                  <a:lnTo>
                    <a:pt x="4539878" y="778967"/>
                  </a:lnTo>
                  <a:lnTo>
                    <a:pt x="4536376" y="775465"/>
                  </a:lnTo>
                  <a:lnTo>
                    <a:pt x="4532753" y="771963"/>
                  </a:lnTo>
                  <a:cubicBezTo>
                    <a:pt x="4531642" y="770732"/>
                    <a:pt x="4530483" y="769572"/>
                    <a:pt x="4529251" y="768461"/>
                  </a:cubicBezTo>
                  <a:lnTo>
                    <a:pt x="4518745" y="757835"/>
                  </a:lnTo>
                  <a:lnTo>
                    <a:pt x="4515243" y="754332"/>
                  </a:lnTo>
                  <a:lnTo>
                    <a:pt x="4511620" y="750831"/>
                  </a:lnTo>
                  <a:cubicBezTo>
                    <a:pt x="4510534" y="749623"/>
                    <a:pt x="4509326" y="748536"/>
                    <a:pt x="4508119" y="747328"/>
                  </a:cubicBezTo>
                  <a:cubicBezTo>
                    <a:pt x="4507007" y="746097"/>
                    <a:pt x="4505848" y="744937"/>
                    <a:pt x="4504616" y="743827"/>
                  </a:cubicBezTo>
                  <a:lnTo>
                    <a:pt x="4494110" y="733200"/>
                  </a:lnTo>
                  <a:lnTo>
                    <a:pt x="4490608" y="729698"/>
                  </a:lnTo>
                  <a:lnTo>
                    <a:pt x="4486986" y="726196"/>
                  </a:lnTo>
                  <a:lnTo>
                    <a:pt x="4483484" y="722694"/>
                  </a:lnTo>
                  <a:cubicBezTo>
                    <a:pt x="4482373" y="721462"/>
                    <a:pt x="4481214" y="720303"/>
                    <a:pt x="4479982" y="719192"/>
                  </a:cubicBezTo>
                  <a:lnTo>
                    <a:pt x="4469476" y="708565"/>
                  </a:lnTo>
                  <a:cubicBezTo>
                    <a:pt x="4468268" y="707357"/>
                    <a:pt x="4467060" y="706271"/>
                    <a:pt x="4465973" y="705063"/>
                  </a:cubicBezTo>
                  <a:lnTo>
                    <a:pt x="4462351" y="701561"/>
                  </a:lnTo>
                  <a:cubicBezTo>
                    <a:pt x="4461240" y="700329"/>
                    <a:pt x="4460081" y="699170"/>
                    <a:pt x="4458849" y="698059"/>
                  </a:cubicBezTo>
                  <a:lnTo>
                    <a:pt x="4448343" y="687432"/>
                  </a:lnTo>
                  <a:cubicBezTo>
                    <a:pt x="4447135" y="686224"/>
                    <a:pt x="4445927" y="685138"/>
                    <a:pt x="4444841" y="683930"/>
                  </a:cubicBezTo>
                  <a:lnTo>
                    <a:pt x="4441218" y="680428"/>
                  </a:lnTo>
                  <a:cubicBezTo>
                    <a:pt x="4440131" y="679220"/>
                    <a:pt x="4438924" y="678134"/>
                    <a:pt x="4437716" y="676926"/>
                  </a:cubicBezTo>
                  <a:cubicBezTo>
                    <a:pt x="4436605" y="675694"/>
                    <a:pt x="4435446" y="674535"/>
                    <a:pt x="4434214" y="673424"/>
                  </a:cubicBezTo>
                  <a:lnTo>
                    <a:pt x="4423708" y="662797"/>
                  </a:lnTo>
                  <a:lnTo>
                    <a:pt x="4420206" y="659295"/>
                  </a:lnTo>
                  <a:lnTo>
                    <a:pt x="4416583" y="655793"/>
                  </a:lnTo>
                  <a:cubicBezTo>
                    <a:pt x="4415496" y="654586"/>
                    <a:pt x="4414289" y="653499"/>
                    <a:pt x="4413081" y="652291"/>
                  </a:cubicBezTo>
                  <a:cubicBezTo>
                    <a:pt x="4411970" y="651059"/>
                    <a:pt x="4410811" y="649900"/>
                    <a:pt x="4409579" y="648789"/>
                  </a:cubicBezTo>
                  <a:lnTo>
                    <a:pt x="4399073" y="638163"/>
                  </a:lnTo>
                  <a:cubicBezTo>
                    <a:pt x="4397866" y="636955"/>
                    <a:pt x="4396658" y="635868"/>
                    <a:pt x="4395571" y="634660"/>
                  </a:cubicBezTo>
                  <a:lnTo>
                    <a:pt x="4391949" y="631158"/>
                  </a:lnTo>
                  <a:lnTo>
                    <a:pt x="4374438" y="613528"/>
                  </a:lnTo>
                  <a:lnTo>
                    <a:pt x="4370816" y="610026"/>
                  </a:lnTo>
                  <a:lnTo>
                    <a:pt x="4367314" y="606524"/>
                  </a:lnTo>
                  <a:cubicBezTo>
                    <a:pt x="4366203" y="605292"/>
                    <a:pt x="4365043" y="604133"/>
                    <a:pt x="4363812" y="603022"/>
                  </a:cubicBezTo>
                  <a:cubicBezTo>
                    <a:pt x="4331327" y="568364"/>
                    <a:pt x="4277469" y="558582"/>
                    <a:pt x="4225060" y="562930"/>
                  </a:cubicBezTo>
                  <a:cubicBezTo>
                    <a:pt x="4213672" y="563980"/>
                    <a:pt x="4202369" y="565840"/>
                    <a:pt x="4191247" y="568485"/>
                  </a:cubicBezTo>
                  <a:cubicBezTo>
                    <a:pt x="4190402" y="561601"/>
                    <a:pt x="4189677" y="554597"/>
                    <a:pt x="4188711" y="547593"/>
                  </a:cubicBezTo>
                  <a:cubicBezTo>
                    <a:pt x="4183398" y="505811"/>
                    <a:pt x="4177239" y="461009"/>
                    <a:pt x="4158642" y="422729"/>
                  </a:cubicBezTo>
                  <a:cubicBezTo>
                    <a:pt x="4152170" y="408660"/>
                    <a:pt x="4143113" y="395920"/>
                    <a:pt x="4131954" y="385173"/>
                  </a:cubicBezTo>
                  <a:lnTo>
                    <a:pt x="4128332" y="381671"/>
                  </a:lnTo>
                  <a:lnTo>
                    <a:pt x="4117826" y="371044"/>
                  </a:lnTo>
                  <a:cubicBezTo>
                    <a:pt x="4116618" y="369957"/>
                    <a:pt x="4115531" y="368749"/>
                    <a:pt x="4114324" y="367542"/>
                  </a:cubicBezTo>
                  <a:cubicBezTo>
                    <a:pt x="4113116" y="366334"/>
                    <a:pt x="4112029" y="365127"/>
                    <a:pt x="4110822" y="364040"/>
                  </a:cubicBezTo>
                  <a:lnTo>
                    <a:pt x="4107199" y="360538"/>
                  </a:lnTo>
                  <a:lnTo>
                    <a:pt x="4093191" y="346409"/>
                  </a:lnTo>
                  <a:cubicBezTo>
                    <a:pt x="4091983" y="345322"/>
                    <a:pt x="4090896" y="343994"/>
                    <a:pt x="4089689" y="342907"/>
                  </a:cubicBezTo>
                  <a:lnTo>
                    <a:pt x="4086187" y="339405"/>
                  </a:lnTo>
                  <a:lnTo>
                    <a:pt x="4082564" y="335903"/>
                  </a:lnTo>
                  <a:cubicBezTo>
                    <a:pt x="4074353" y="327691"/>
                    <a:pt x="4073266" y="326484"/>
                    <a:pt x="4072058" y="325397"/>
                  </a:cubicBezTo>
                  <a:lnTo>
                    <a:pt x="4068556" y="321774"/>
                  </a:lnTo>
                  <a:lnTo>
                    <a:pt x="4065054" y="318272"/>
                  </a:lnTo>
                  <a:lnTo>
                    <a:pt x="4061552" y="314770"/>
                  </a:lnTo>
                  <a:lnTo>
                    <a:pt x="4057929" y="311268"/>
                  </a:lnTo>
                  <a:lnTo>
                    <a:pt x="4047423" y="300641"/>
                  </a:lnTo>
                  <a:lnTo>
                    <a:pt x="4043921" y="297139"/>
                  </a:lnTo>
                  <a:cubicBezTo>
                    <a:pt x="4042714" y="295932"/>
                    <a:pt x="4041627" y="294724"/>
                    <a:pt x="4040419" y="293637"/>
                  </a:cubicBezTo>
                  <a:lnTo>
                    <a:pt x="4036797" y="290136"/>
                  </a:lnTo>
                  <a:lnTo>
                    <a:pt x="4022789" y="276007"/>
                  </a:lnTo>
                  <a:cubicBezTo>
                    <a:pt x="4021581" y="274920"/>
                    <a:pt x="4020494" y="273592"/>
                    <a:pt x="4019287" y="272505"/>
                  </a:cubicBezTo>
                  <a:cubicBezTo>
                    <a:pt x="4018079" y="271418"/>
                    <a:pt x="4016992" y="270090"/>
                    <a:pt x="4015784" y="269003"/>
                  </a:cubicBezTo>
                  <a:lnTo>
                    <a:pt x="4012162" y="265501"/>
                  </a:lnTo>
                  <a:lnTo>
                    <a:pt x="4001656" y="254995"/>
                  </a:lnTo>
                  <a:lnTo>
                    <a:pt x="3998154" y="251372"/>
                  </a:lnTo>
                  <a:cubicBezTo>
                    <a:pt x="3996946" y="250285"/>
                    <a:pt x="3995859" y="248957"/>
                    <a:pt x="3994652" y="247870"/>
                  </a:cubicBezTo>
                  <a:lnTo>
                    <a:pt x="3991150" y="244368"/>
                  </a:lnTo>
                  <a:lnTo>
                    <a:pt x="3987527" y="240866"/>
                  </a:lnTo>
                  <a:lnTo>
                    <a:pt x="3977021" y="230239"/>
                  </a:lnTo>
                  <a:cubicBezTo>
                    <a:pt x="3975813" y="229152"/>
                    <a:pt x="3974726" y="227945"/>
                    <a:pt x="3973519" y="226737"/>
                  </a:cubicBezTo>
                  <a:lnTo>
                    <a:pt x="3970017" y="223235"/>
                  </a:lnTo>
                  <a:lnTo>
                    <a:pt x="3966515" y="219733"/>
                  </a:lnTo>
                  <a:lnTo>
                    <a:pt x="3962892" y="216231"/>
                  </a:lnTo>
                  <a:lnTo>
                    <a:pt x="3952386" y="205604"/>
                  </a:lnTo>
                  <a:lnTo>
                    <a:pt x="3948884" y="202102"/>
                  </a:lnTo>
                  <a:cubicBezTo>
                    <a:pt x="3947677" y="200895"/>
                    <a:pt x="3946590" y="199687"/>
                    <a:pt x="3945382" y="198600"/>
                  </a:cubicBezTo>
                  <a:lnTo>
                    <a:pt x="3941759" y="195098"/>
                  </a:lnTo>
                  <a:lnTo>
                    <a:pt x="3927751" y="180970"/>
                  </a:lnTo>
                  <a:cubicBezTo>
                    <a:pt x="3926544" y="179883"/>
                    <a:pt x="3925457" y="178554"/>
                    <a:pt x="3924249" y="177468"/>
                  </a:cubicBezTo>
                  <a:cubicBezTo>
                    <a:pt x="3923042" y="176381"/>
                    <a:pt x="3921955" y="175052"/>
                    <a:pt x="3920747" y="173965"/>
                  </a:cubicBezTo>
                  <a:lnTo>
                    <a:pt x="3917125" y="170463"/>
                  </a:lnTo>
                  <a:lnTo>
                    <a:pt x="3906739" y="159957"/>
                  </a:lnTo>
                  <a:cubicBezTo>
                    <a:pt x="3905532" y="158871"/>
                    <a:pt x="3904445" y="157663"/>
                    <a:pt x="3903237" y="156455"/>
                  </a:cubicBezTo>
                  <a:cubicBezTo>
                    <a:pt x="3902030" y="155248"/>
                    <a:pt x="3900943" y="154040"/>
                    <a:pt x="3899735" y="152953"/>
                  </a:cubicBezTo>
                  <a:lnTo>
                    <a:pt x="3896233" y="149451"/>
                  </a:lnTo>
                  <a:lnTo>
                    <a:pt x="3892611" y="145949"/>
                  </a:lnTo>
                  <a:lnTo>
                    <a:pt x="3882105" y="135323"/>
                  </a:lnTo>
                  <a:cubicBezTo>
                    <a:pt x="3880897" y="134236"/>
                    <a:pt x="3879810" y="133028"/>
                    <a:pt x="3878603" y="131821"/>
                  </a:cubicBezTo>
                  <a:lnTo>
                    <a:pt x="3875100" y="128319"/>
                  </a:lnTo>
                  <a:lnTo>
                    <a:pt x="3871598" y="124817"/>
                  </a:lnTo>
                  <a:lnTo>
                    <a:pt x="3867976" y="121315"/>
                  </a:lnTo>
                  <a:lnTo>
                    <a:pt x="3857470" y="110688"/>
                  </a:lnTo>
                  <a:lnTo>
                    <a:pt x="3853968" y="107186"/>
                  </a:lnTo>
                  <a:cubicBezTo>
                    <a:pt x="3852760" y="105978"/>
                    <a:pt x="3851673" y="104771"/>
                    <a:pt x="3850466" y="103684"/>
                  </a:cubicBezTo>
                  <a:lnTo>
                    <a:pt x="3846843" y="100182"/>
                  </a:lnTo>
                  <a:lnTo>
                    <a:pt x="3836337" y="89555"/>
                  </a:lnTo>
                  <a:lnTo>
                    <a:pt x="3832835" y="86053"/>
                  </a:lnTo>
                  <a:cubicBezTo>
                    <a:pt x="3831627" y="84966"/>
                    <a:pt x="3830540" y="83638"/>
                    <a:pt x="3829333" y="82551"/>
                  </a:cubicBezTo>
                  <a:lnTo>
                    <a:pt x="3825710" y="79049"/>
                  </a:lnTo>
                  <a:lnTo>
                    <a:pt x="3822087" y="75547"/>
                  </a:lnTo>
                  <a:lnTo>
                    <a:pt x="3811581" y="64920"/>
                  </a:lnTo>
                  <a:cubicBezTo>
                    <a:pt x="3810374" y="63833"/>
                    <a:pt x="3809287" y="62626"/>
                    <a:pt x="3808079" y="61418"/>
                  </a:cubicBezTo>
                  <a:lnTo>
                    <a:pt x="3804577" y="57916"/>
                  </a:lnTo>
                  <a:lnTo>
                    <a:pt x="3800955" y="54414"/>
                  </a:lnTo>
                  <a:lnTo>
                    <a:pt x="3786947" y="40285"/>
                  </a:lnTo>
                  <a:lnTo>
                    <a:pt x="3783445" y="36783"/>
                  </a:lnTo>
                  <a:lnTo>
                    <a:pt x="3779942" y="33281"/>
                  </a:lnTo>
                  <a:cubicBezTo>
                    <a:pt x="3757119" y="10096"/>
                    <a:pt x="3727050" y="1401"/>
                    <a:pt x="3687803" y="73"/>
                  </a:cubicBezTo>
                  <a:cubicBezTo>
                    <a:pt x="3638775" y="-1618"/>
                    <a:pt x="3562939" y="26277"/>
                    <a:pt x="3538304" y="71683"/>
                  </a:cubicBezTo>
                  <a:cubicBezTo>
                    <a:pt x="3526228" y="93057"/>
                    <a:pt x="3530575" y="107910"/>
                    <a:pt x="3541685" y="117450"/>
                  </a:cubicBezTo>
                  <a:cubicBezTo>
                    <a:pt x="3542796" y="118682"/>
                    <a:pt x="3543956" y="119841"/>
                    <a:pt x="3545187" y="120952"/>
                  </a:cubicBezTo>
                  <a:cubicBezTo>
                    <a:pt x="3546310" y="122208"/>
                    <a:pt x="3547518" y="123380"/>
                    <a:pt x="3548810" y="124454"/>
                  </a:cubicBezTo>
                  <a:cubicBezTo>
                    <a:pt x="3549824" y="125771"/>
                    <a:pt x="3550996" y="126942"/>
                    <a:pt x="3552312" y="127956"/>
                  </a:cubicBezTo>
                  <a:cubicBezTo>
                    <a:pt x="3553387" y="129248"/>
                    <a:pt x="3554558" y="130468"/>
                    <a:pt x="3555814" y="131579"/>
                  </a:cubicBezTo>
                  <a:cubicBezTo>
                    <a:pt x="3556901" y="132787"/>
                    <a:pt x="3558108" y="133874"/>
                    <a:pt x="3559316" y="135081"/>
                  </a:cubicBezTo>
                  <a:cubicBezTo>
                    <a:pt x="3560439" y="136337"/>
                    <a:pt x="3561647" y="137508"/>
                    <a:pt x="3562939" y="138583"/>
                  </a:cubicBezTo>
                  <a:cubicBezTo>
                    <a:pt x="3563953" y="139899"/>
                    <a:pt x="3565124" y="141071"/>
                    <a:pt x="3566441" y="142085"/>
                  </a:cubicBezTo>
                  <a:cubicBezTo>
                    <a:pt x="3567515" y="143377"/>
                    <a:pt x="3568687" y="144597"/>
                    <a:pt x="3569943" y="145708"/>
                  </a:cubicBezTo>
                  <a:lnTo>
                    <a:pt x="3580449" y="156214"/>
                  </a:lnTo>
                  <a:cubicBezTo>
                    <a:pt x="3580449" y="157422"/>
                    <a:pt x="3581536" y="158629"/>
                    <a:pt x="3582019" y="159957"/>
                  </a:cubicBezTo>
                  <a:cubicBezTo>
                    <a:pt x="3594469" y="197755"/>
                    <a:pt x="3602572" y="236857"/>
                    <a:pt x="3606171" y="276490"/>
                  </a:cubicBezTo>
                  <a:cubicBezTo>
                    <a:pt x="3620420" y="394954"/>
                    <a:pt x="3620058" y="513660"/>
                    <a:pt x="3619575" y="634540"/>
                  </a:cubicBezTo>
                  <a:cubicBezTo>
                    <a:pt x="3619575" y="706029"/>
                    <a:pt x="3617763" y="777639"/>
                    <a:pt x="3616073" y="849249"/>
                  </a:cubicBezTo>
                  <a:lnTo>
                    <a:pt x="3614020" y="847317"/>
                  </a:lnTo>
                  <a:cubicBezTo>
                    <a:pt x="3612812" y="846109"/>
                    <a:pt x="3611725" y="844902"/>
                    <a:pt x="3610518" y="843815"/>
                  </a:cubicBezTo>
                  <a:lnTo>
                    <a:pt x="3607016" y="840313"/>
                  </a:lnTo>
                  <a:cubicBezTo>
                    <a:pt x="3605808" y="839105"/>
                    <a:pt x="3604722" y="837898"/>
                    <a:pt x="3603514" y="836811"/>
                  </a:cubicBezTo>
                  <a:lnTo>
                    <a:pt x="3599891" y="833309"/>
                  </a:lnTo>
                  <a:lnTo>
                    <a:pt x="3596389" y="829686"/>
                  </a:lnTo>
                  <a:lnTo>
                    <a:pt x="3592887" y="826184"/>
                  </a:lnTo>
                  <a:lnTo>
                    <a:pt x="3589385" y="822682"/>
                  </a:lnTo>
                  <a:lnTo>
                    <a:pt x="3585883" y="819180"/>
                  </a:lnTo>
                  <a:cubicBezTo>
                    <a:pt x="3584676" y="817972"/>
                    <a:pt x="3583589" y="816765"/>
                    <a:pt x="3582381" y="815678"/>
                  </a:cubicBezTo>
                  <a:cubicBezTo>
                    <a:pt x="3581173" y="814591"/>
                    <a:pt x="3580087" y="813263"/>
                    <a:pt x="3578879" y="812176"/>
                  </a:cubicBezTo>
                  <a:lnTo>
                    <a:pt x="3575256" y="808674"/>
                  </a:lnTo>
                  <a:lnTo>
                    <a:pt x="3571754" y="805051"/>
                  </a:lnTo>
                  <a:lnTo>
                    <a:pt x="3568252" y="801549"/>
                  </a:lnTo>
                  <a:cubicBezTo>
                    <a:pt x="3567141" y="800317"/>
                    <a:pt x="3565982" y="799158"/>
                    <a:pt x="3564750" y="798047"/>
                  </a:cubicBezTo>
                  <a:cubicBezTo>
                    <a:pt x="3563543" y="796840"/>
                    <a:pt x="3562456" y="795632"/>
                    <a:pt x="3561248" y="794545"/>
                  </a:cubicBezTo>
                  <a:cubicBezTo>
                    <a:pt x="3560041" y="793458"/>
                    <a:pt x="3558954" y="792130"/>
                    <a:pt x="3557746" y="791043"/>
                  </a:cubicBezTo>
                  <a:lnTo>
                    <a:pt x="3554124" y="787541"/>
                  </a:lnTo>
                  <a:lnTo>
                    <a:pt x="3550621" y="784039"/>
                  </a:lnTo>
                  <a:lnTo>
                    <a:pt x="3547119" y="780416"/>
                  </a:lnTo>
                  <a:cubicBezTo>
                    <a:pt x="3546033" y="779209"/>
                    <a:pt x="3544825" y="778122"/>
                    <a:pt x="3543618" y="776914"/>
                  </a:cubicBezTo>
                  <a:cubicBezTo>
                    <a:pt x="3542410" y="775707"/>
                    <a:pt x="3541323" y="774499"/>
                    <a:pt x="3540116" y="773412"/>
                  </a:cubicBezTo>
                  <a:cubicBezTo>
                    <a:pt x="3538908" y="772326"/>
                    <a:pt x="3537821" y="770997"/>
                    <a:pt x="3536613" y="769910"/>
                  </a:cubicBezTo>
                  <a:lnTo>
                    <a:pt x="3533111" y="766408"/>
                  </a:lnTo>
                  <a:lnTo>
                    <a:pt x="3529489" y="762906"/>
                  </a:lnTo>
                  <a:lnTo>
                    <a:pt x="3525987" y="759284"/>
                  </a:lnTo>
                  <a:lnTo>
                    <a:pt x="3522485" y="755782"/>
                  </a:lnTo>
                  <a:lnTo>
                    <a:pt x="3518983" y="752280"/>
                  </a:lnTo>
                  <a:cubicBezTo>
                    <a:pt x="3517775" y="751072"/>
                    <a:pt x="3516688" y="749864"/>
                    <a:pt x="3515481" y="748778"/>
                  </a:cubicBezTo>
                  <a:lnTo>
                    <a:pt x="3511979" y="745276"/>
                  </a:lnTo>
                  <a:cubicBezTo>
                    <a:pt x="3510771" y="744068"/>
                    <a:pt x="3509684" y="742860"/>
                    <a:pt x="3508477" y="741774"/>
                  </a:cubicBezTo>
                  <a:lnTo>
                    <a:pt x="3504854" y="738272"/>
                  </a:lnTo>
                  <a:lnTo>
                    <a:pt x="3501352" y="734649"/>
                  </a:lnTo>
                  <a:lnTo>
                    <a:pt x="3497850" y="731147"/>
                  </a:lnTo>
                  <a:cubicBezTo>
                    <a:pt x="3496739" y="729915"/>
                    <a:pt x="3495579" y="728756"/>
                    <a:pt x="3494348" y="727645"/>
                  </a:cubicBezTo>
                  <a:lnTo>
                    <a:pt x="3490846" y="724143"/>
                  </a:lnTo>
                  <a:cubicBezTo>
                    <a:pt x="3489638" y="722935"/>
                    <a:pt x="3488551" y="721728"/>
                    <a:pt x="3487344" y="720641"/>
                  </a:cubicBezTo>
                  <a:cubicBezTo>
                    <a:pt x="3486197" y="719409"/>
                    <a:pt x="3484989" y="718250"/>
                    <a:pt x="3483721" y="717139"/>
                  </a:cubicBezTo>
                  <a:cubicBezTo>
                    <a:pt x="3482610" y="715907"/>
                    <a:pt x="3481451" y="714748"/>
                    <a:pt x="3480219" y="713637"/>
                  </a:cubicBezTo>
                  <a:lnTo>
                    <a:pt x="3476717" y="710014"/>
                  </a:lnTo>
                  <a:cubicBezTo>
                    <a:pt x="3475630" y="708806"/>
                    <a:pt x="3474423" y="707720"/>
                    <a:pt x="3473215" y="706512"/>
                  </a:cubicBezTo>
                  <a:lnTo>
                    <a:pt x="3469713" y="703010"/>
                  </a:lnTo>
                  <a:cubicBezTo>
                    <a:pt x="3468506" y="701802"/>
                    <a:pt x="3467418" y="700595"/>
                    <a:pt x="3466211" y="699508"/>
                  </a:cubicBezTo>
                  <a:cubicBezTo>
                    <a:pt x="3465004" y="698421"/>
                    <a:pt x="3463917" y="697093"/>
                    <a:pt x="3462709" y="696006"/>
                  </a:cubicBezTo>
                  <a:lnTo>
                    <a:pt x="3459086" y="692504"/>
                  </a:lnTo>
                  <a:lnTo>
                    <a:pt x="3455584" y="688881"/>
                  </a:lnTo>
                  <a:lnTo>
                    <a:pt x="3452082" y="685379"/>
                  </a:lnTo>
                  <a:lnTo>
                    <a:pt x="3448580" y="681877"/>
                  </a:lnTo>
                  <a:cubicBezTo>
                    <a:pt x="3447373" y="680670"/>
                    <a:pt x="3446286" y="679462"/>
                    <a:pt x="3445078" y="678375"/>
                  </a:cubicBezTo>
                  <a:cubicBezTo>
                    <a:pt x="3443871" y="677288"/>
                    <a:pt x="3442784" y="675960"/>
                    <a:pt x="3441576" y="674873"/>
                  </a:cubicBezTo>
                  <a:lnTo>
                    <a:pt x="3438074" y="671371"/>
                  </a:lnTo>
                  <a:lnTo>
                    <a:pt x="3434452" y="667869"/>
                  </a:lnTo>
                  <a:lnTo>
                    <a:pt x="3430949" y="664246"/>
                  </a:lnTo>
                  <a:lnTo>
                    <a:pt x="3427447" y="660744"/>
                  </a:lnTo>
                  <a:cubicBezTo>
                    <a:pt x="3426337" y="659513"/>
                    <a:pt x="3425177" y="658353"/>
                    <a:pt x="3423946" y="657242"/>
                  </a:cubicBezTo>
                  <a:cubicBezTo>
                    <a:pt x="3422738" y="656035"/>
                    <a:pt x="3421651" y="654827"/>
                    <a:pt x="3420443" y="653740"/>
                  </a:cubicBezTo>
                  <a:lnTo>
                    <a:pt x="3416941" y="650238"/>
                  </a:lnTo>
                  <a:cubicBezTo>
                    <a:pt x="3415734" y="649031"/>
                    <a:pt x="3414647" y="647823"/>
                    <a:pt x="3413439" y="646736"/>
                  </a:cubicBezTo>
                  <a:cubicBezTo>
                    <a:pt x="3392306" y="625000"/>
                    <a:pt x="3362842" y="612803"/>
                    <a:pt x="3320938" y="611112"/>
                  </a:cubicBezTo>
                  <a:cubicBezTo>
                    <a:pt x="3304648" y="610702"/>
                    <a:pt x="3288369" y="612658"/>
                    <a:pt x="3272635" y="616909"/>
                  </a:cubicBezTo>
                  <a:cubicBezTo>
                    <a:pt x="3177356" y="624758"/>
                    <a:pt x="3125309" y="727645"/>
                    <a:pt x="3093549" y="822199"/>
                  </a:cubicBezTo>
                  <a:lnTo>
                    <a:pt x="3091134" y="820025"/>
                  </a:lnTo>
                  <a:cubicBezTo>
                    <a:pt x="3090023" y="818794"/>
                    <a:pt x="3088864" y="817634"/>
                    <a:pt x="3087632" y="816523"/>
                  </a:cubicBezTo>
                  <a:cubicBezTo>
                    <a:pt x="3079421" y="808312"/>
                    <a:pt x="3078333" y="807104"/>
                    <a:pt x="3077126" y="806017"/>
                  </a:cubicBezTo>
                  <a:lnTo>
                    <a:pt x="3073624" y="802394"/>
                  </a:lnTo>
                  <a:cubicBezTo>
                    <a:pt x="3072416" y="801308"/>
                    <a:pt x="3071330" y="800100"/>
                    <a:pt x="3070122" y="798893"/>
                  </a:cubicBezTo>
                  <a:lnTo>
                    <a:pt x="3066499" y="795391"/>
                  </a:lnTo>
                  <a:lnTo>
                    <a:pt x="3052491" y="781262"/>
                  </a:lnTo>
                  <a:cubicBezTo>
                    <a:pt x="3051284" y="780175"/>
                    <a:pt x="3050197" y="778967"/>
                    <a:pt x="3048989" y="777760"/>
                  </a:cubicBezTo>
                  <a:lnTo>
                    <a:pt x="3045367" y="774258"/>
                  </a:lnTo>
                  <a:cubicBezTo>
                    <a:pt x="3044280" y="773050"/>
                    <a:pt x="3043072" y="771963"/>
                    <a:pt x="3041864" y="770756"/>
                  </a:cubicBezTo>
                  <a:cubicBezTo>
                    <a:pt x="3040753" y="769524"/>
                    <a:pt x="3039594" y="768365"/>
                    <a:pt x="3038362" y="767254"/>
                  </a:cubicBezTo>
                  <a:lnTo>
                    <a:pt x="3027856" y="756627"/>
                  </a:lnTo>
                  <a:cubicBezTo>
                    <a:pt x="3026649" y="755540"/>
                    <a:pt x="3025562" y="754332"/>
                    <a:pt x="3024355" y="753125"/>
                  </a:cubicBezTo>
                  <a:lnTo>
                    <a:pt x="3020732" y="749623"/>
                  </a:lnTo>
                  <a:lnTo>
                    <a:pt x="3017230" y="746121"/>
                  </a:lnTo>
                  <a:cubicBezTo>
                    <a:pt x="3009018" y="737909"/>
                    <a:pt x="3007931" y="736702"/>
                    <a:pt x="3006724" y="735615"/>
                  </a:cubicBezTo>
                  <a:lnTo>
                    <a:pt x="3003222" y="731992"/>
                  </a:lnTo>
                  <a:lnTo>
                    <a:pt x="2999720" y="728490"/>
                  </a:lnTo>
                  <a:lnTo>
                    <a:pt x="2996097" y="724988"/>
                  </a:lnTo>
                  <a:cubicBezTo>
                    <a:pt x="2994986" y="723756"/>
                    <a:pt x="2993827" y="722597"/>
                    <a:pt x="2992595" y="721486"/>
                  </a:cubicBezTo>
                  <a:cubicBezTo>
                    <a:pt x="2984383" y="713275"/>
                    <a:pt x="2983296" y="712067"/>
                    <a:pt x="2982089" y="710980"/>
                  </a:cubicBezTo>
                  <a:lnTo>
                    <a:pt x="2978587" y="707357"/>
                  </a:lnTo>
                  <a:cubicBezTo>
                    <a:pt x="2977379" y="706271"/>
                    <a:pt x="2976292" y="705063"/>
                    <a:pt x="2975085" y="703855"/>
                  </a:cubicBezTo>
                  <a:lnTo>
                    <a:pt x="2971462" y="700353"/>
                  </a:lnTo>
                  <a:lnTo>
                    <a:pt x="2957454" y="686224"/>
                  </a:lnTo>
                  <a:cubicBezTo>
                    <a:pt x="2956246" y="685138"/>
                    <a:pt x="2955160" y="683930"/>
                    <a:pt x="2953952" y="682723"/>
                  </a:cubicBezTo>
                  <a:lnTo>
                    <a:pt x="2950329" y="679220"/>
                  </a:lnTo>
                  <a:cubicBezTo>
                    <a:pt x="2949243" y="678013"/>
                    <a:pt x="2948035" y="676926"/>
                    <a:pt x="2946827" y="675719"/>
                  </a:cubicBezTo>
                  <a:lnTo>
                    <a:pt x="2932819" y="661590"/>
                  </a:lnTo>
                  <a:lnTo>
                    <a:pt x="2929317" y="658088"/>
                  </a:lnTo>
                  <a:lnTo>
                    <a:pt x="2925694" y="654586"/>
                  </a:lnTo>
                  <a:cubicBezTo>
                    <a:pt x="2913981" y="642872"/>
                    <a:pt x="2912894" y="641664"/>
                    <a:pt x="2911686" y="640578"/>
                  </a:cubicBezTo>
                  <a:lnTo>
                    <a:pt x="2908184" y="636955"/>
                  </a:lnTo>
                  <a:cubicBezTo>
                    <a:pt x="2906977" y="635868"/>
                    <a:pt x="2905890" y="634660"/>
                    <a:pt x="2904683" y="633453"/>
                  </a:cubicBezTo>
                  <a:lnTo>
                    <a:pt x="2901060" y="629951"/>
                  </a:lnTo>
                  <a:cubicBezTo>
                    <a:pt x="2892099" y="620568"/>
                    <a:pt x="2881557" y="612839"/>
                    <a:pt x="2869904" y="607127"/>
                  </a:cubicBezTo>
                  <a:cubicBezTo>
                    <a:pt x="2821600" y="583700"/>
                    <a:pt x="2747696" y="609905"/>
                    <a:pt x="2707000" y="638163"/>
                  </a:cubicBezTo>
                  <a:cubicBezTo>
                    <a:pt x="2684901" y="653499"/>
                    <a:pt x="2663165" y="679100"/>
                    <a:pt x="2667029" y="701319"/>
                  </a:cubicBezTo>
                  <a:lnTo>
                    <a:pt x="2664614" y="699266"/>
                  </a:lnTo>
                  <a:cubicBezTo>
                    <a:pt x="2663503" y="697999"/>
                    <a:pt x="2662343" y="696791"/>
                    <a:pt x="2661112" y="695644"/>
                  </a:cubicBezTo>
                  <a:cubicBezTo>
                    <a:pt x="2660025" y="694436"/>
                    <a:pt x="2658817" y="693349"/>
                    <a:pt x="2657610" y="692142"/>
                  </a:cubicBezTo>
                  <a:lnTo>
                    <a:pt x="2654108" y="688640"/>
                  </a:lnTo>
                  <a:lnTo>
                    <a:pt x="2643481" y="678134"/>
                  </a:lnTo>
                  <a:cubicBezTo>
                    <a:pt x="2642370" y="676866"/>
                    <a:pt x="2641211" y="675658"/>
                    <a:pt x="2639979" y="674511"/>
                  </a:cubicBezTo>
                  <a:cubicBezTo>
                    <a:pt x="2638892" y="673303"/>
                    <a:pt x="2637685" y="672216"/>
                    <a:pt x="2636477" y="671009"/>
                  </a:cubicBezTo>
                  <a:lnTo>
                    <a:pt x="2632975" y="667507"/>
                  </a:lnTo>
                  <a:lnTo>
                    <a:pt x="2629473" y="664005"/>
                  </a:lnTo>
                  <a:lnTo>
                    <a:pt x="2618846" y="653499"/>
                  </a:lnTo>
                  <a:cubicBezTo>
                    <a:pt x="2617735" y="652231"/>
                    <a:pt x="2616576" y="651023"/>
                    <a:pt x="2615344" y="649876"/>
                  </a:cubicBezTo>
                  <a:lnTo>
                    <a:pt x="2611842" y="646374"/>
                  </a:lnTo>
                  <a:lnTo>
                    <a:pt x="2608340" y="642872"/>
                  </a:lnTo>
                  <a:lnTo>
                    <a:pt x="2597834" y="632366"/>
                  </a:lnTo>
                  <a:cubicBezTo>
                    <a:pt x="2596687" y="631134"/>
                    <a:pt x="2595479" y="629963"/>
                    <a:pt x="2594211" y="628864"/>
                  </a:cubicBezTo>
                  <a:cubicBezTo>
                    <a:pt x="2593101" y="627596"/>
                    <a:pt x="2591941" y="626388"/>
                    <a:pt x="2590710" y="625241"/>
                  </a:cubicBezTo>
                  <a:lnTo>
                    <a:pt x="2587207" y="621739"/>
                  </a:lnTo>
                  <a:cubicBezTo>
                    <a:pt x="2586121" y="620532"/>
                    <a:pt x="2584913" y="619445"/>
                    <a:pt x="2583705" y="618237"/>
                  </a:cubicBezTo>
                  <a:cubicBezTo>
                    <a:pt x="2582595" y="617006"/>
                    <a:pt x="2581435" y="615846"/>
                    <a:pt x="2580203" y="614735"/>
                  </a:cubicBezTo>
                  <a:cubicBezTo>
                    <a:pt x="2579093" y="613503"/>
                    <a:pt x="2577933" y="612344"/>
                    <a:pt x="2576702" y="611233"/>
                  </a:cubicBezTo>
                  <a:lnTo>
                    <a:pt x="2573079" y="607731"/>
                  </a:lnTo>
                  <a:cubicBezTo>
                    <a:pt x="2571968" y="606463"/>
                    <a:pt x="2570808" y="605256"/>
                    <a:pt x="2569577" y="604108"/>
                  </a:cubicBezTo>
                  <a:lnTo>
                    <a:pt x="2566075" y="600607"/>
                  </a:lnTo>
                  <a:cubicBezTo>
                    <a:pt x="2564988" y="599399"/>
                    <a:pt x="2563780" y="598312"/>
                    <a:pt x="2562573" y="597104"/>
                  </a:cubicBezTo>
                  <a:lnTo>
                    <a:pt x="2559070" y="593602"/>
                  </a:lnTo>
                  <a:lnTo>
                    <a:pt x="2548444" y="583097"/>
                  </a:lnTo>
                  <a:cubicBezTo>
                    <a:pt x="2547333" y="581828"/>
                    <a:pt x="2546173" y="580621"/>
                    <a:pt x="2544942" y="579474"/>
                  </a:cubicBezTo>
                  <a:cubicBezTo>
                    <a:pt x="2543855" y="578266"/>
                    <a:pt x="2542647" y="577179"/>
                    <a:pt x="2541440" y="575972"/>
                  </a:cubicBezTo>
                  <a:lnTo>
                    <a:pt x="2537938" y="572470"/>
                  </a:lnTo>
                  <a:cubicBezTo>
                    <a:pt x="2536851" y="571262"/>
                    <a:pt x="2535644" y="570175"/>
                    <a:pt x="2534436" y="568968"/>
                  </a:cubicBezTo>
                  <a:cubicBezTo>
                    <a:pt x="2533325" y="567736"/>
                    <a:pt x="2532165" y="566577"/>
                    <a:pt x="2530934" y="565466"/>
                  </a:cubicBezTo>
                  <a:lnTo>
                    <a:pt x="2527432" y="561964"/>
                  </a:lnTo>
                  <a:cubicBezTo>
                    <a:pt x="2526284" y="560732"/>
                    <a:pt x="2525077" y="559561"/>
                    <a:pt x="2523809" y="558462"/>
                  </a:cubicBezTo>
                  <a:cubicBezTo>
                    <a:pt x="2511057" y="544538"/>
                    <a:pt x="2493173" y="536423"/>
                    <a:pt x="2474298" y="536000"/>
                  </a:cubicBezTo>
                  <a:cubicBezTo>
                    <a:pt x="2417904" y="532499"/>
                    <a:pt x="2353539" y="548076"/>
                    <a:pt x="2312723" y="589014"/>
                  </a:cubicBezTo>
                  <a:cubicBezTo>
                    <a:pt x="2290262" y="611716"/>
                    <a:pt x="2287484" y="640940"/>
                    <a:pt x="2306202" y="657122"/>
                  </a:cubicBezTo>
                  <a:lnTo>
                    <a:pt x="2313809" y="664850"/>
                  </a:lnTo>
                  <a:cubicBezTo>
                    <a:pt x="2315017" y="668594"/>
                    <a:pt x="2316345" y="672216"/>
                    <a:pt x="2317311" y="676081"/>
                  </a:cubicBezTo>
                  <a:cubicBezTo>
                    <a:pt x="2319859" y="687215"/>
                    <a:pt x="2321635" y="698518"/>
                    <a:pt x="2322625" y="709893"/>
                  </a:cubicBezTo>
                  <a:cubicBezTo>
                    <a:pt x="2324315" y="724867"/>
                    <a:pt x="2324919" y="738030"/>
                    <a:pt x="2325040" y="742740"/>
                  </a:cubicBezTo>
                  <a:cubicBezTo>
                    <a:pt x="2325161" y="747449"/>
                    <a:pt x="2325040" y="749744"/>
                    <a:pt x="2325040" y="753246"/>
                  </a:cubicBezTo>
                  <a:lnTo>
                    <a:pt x="2325040" y="753246"/>
                  </a:lnTo>
                  <a:cubicBezTo>
                    <a:pt x="2323929" y="752014"/>
                    <a:pt x="2322770" y="750855"/>
                    <a:pt x="2321538" y="749744"/>
                  </a:cubicBezTo>
                  <a:lnTo>
                    <a:pt x="2318036" y="746242"/>
                  </a:lnTo>
                  <a:lnTo>
                    <a:pt x="2314534" y="742619"/>
                  </a:lnTo>
                  <a:lnTo>
                    <a:pt x="2311032" y="739117"/>
                  </a:lnTo>
                  <a:lnTo>
                    <a:pt x="2307530" y="735615"/>
                  </a:lnTo>
                  <a:lnTo>
                    <a:pt x="2304028" y="732113"/>
                  </a:lnTo>
                  <a:lnTo>
                    <a:pt x="2300405" y="728611"/>
                  </a:lnTo>
                  <a:lnTo>
                    <a:pt x="2296903" y="725109"/>
                  </a:lnTo>
                  <a:lnTo>
                    <a:pt x="2293401" y="721607"/>
                  </a:lnTo>
                  <a:lnTo>
                    <a:pt x="2289899" y="717984"/>
                  </a:lnTo>
                  <a:cubicBezTo>
                    <a:pt x="2288692" y="716897"/>
                    <a:pt x="2287605" y="715690"/>
                    <a:pt x="2286397" y="714482"/>
                  </a:cubicBezTo>
                  <a:lnTo>
                    <a:pt x="2282895" y="710980"/>
                  </a:lnTo>
                  <a:lnTo>
                    <a:pt x="2279393" y="707478"/>
                  </a:lnTo>
                  <a:lnTo>
                    <a:pt x="2275770" y="703976"/>
                  </a:lnTo>
                  <a:lnTo>
                    <a:pt x="2272268" y="700474"/>
                  </a:lnTo>
                  <a:cubicBezTo>
                    <a:pt x="2271157" y="699242"/>
                    <a:pt x="2269998" y="698083"/>
                    <a:pt x="2268766" y="696972"/>
                  </a:cubicBezTo>
                  <a:lnTo>
                    <a:pt x="2265264" y="693349"/>
                  </a:lnTo>
                  <a:lnTo>
                    <a:pt x="2261762" y="689847"/>
                  </a:lnTo>
                  <a:cubicBezTo>
                    <a:pt x="2248334" y="675586"/>
                    <a:pt x="2231802" y="664597"/>
                    <a:pt x="2213459" y="657725"/>
                  </a:cubicBezTo>
                  <a:cubicBezTo>
                    <a:pt x="2207131" y="654948"/>
                    <a:pt x="2200477" y="652992"/>
                    <a:pt x="2193654" y="651929"/>
                  </a:cubicBezTo>
                  <a:cubicBezTo>
                    <a:pt x="2134676" y="645154"/>
                    <a:pt x="2075685" y="664524"/>
                    <a:pt x="2032200" y="704942"/>
                  </a:cubicBezTo>
                  <a:lnTo>
                    <a:pt x="2029181" y="708203"/>
                  </a:lnTo>
                  <a:cubicBezTo>
                    <a:pt x="2027116" y="706282"/>
                    <a:pt x="2025111" y="704302"/>
                    <a:pt x="2023143" y="702285"/>
                  </a:cubicBezTo>
                  <a:cubicBezTo>
                    <a:pt x="2022128" y="700933"/>
                    <a:pt x="2020957" y="699713"/>
                    <a:pt x="2019641" y="698663"/>
                  </a:cubicBezTo>
                  <a:cubicBezTo>
                    <a:pt x="2018566" y="697407"/>
                    <a:pt x="2017395" y="696235"/>
                    <a:pt x="2016139" y="695161"/>
                  </a:cubicBezTo>
                  <a:cubicBezTo>
                    <a:pt x="2015100" y="693881"/>
                    <a:pt x="2013917" y="692697"/>
                    <a:pt x="2012637" y="691659"/>
                  </a:cubicBezTo>
                  <a:cubicBezTo>
                    <a:pt x="2010185" y="689364"/>
                    <a:pt x="2007807" y="686985"/>
                    <a:pt x="2005512" y="684534"/>
                  </a:cubicBezTo>
                  <a:cubicBezTo>
                    <a:pt x="2004474" y="683254"/>
                    <a:pt x="2003290" y="682070"/>
                    <a:pt x="2002010" y="681032"/>
                  </a:cubicBezTo>
                  <a:cubicBezTo>
                    <a:pt x="2000971" y="679752"/>
                    <a:pt x="1999788" y="678568"/>
                    <a:pt x="1998508" y="677530"/>
                  </a:cubicBezTo>
                  <a:cubicBezTo>
                    <a:pt x="1996057" y="675235"/>
                    <a:pt x="1993678" y="672857"/>
                    <a:pt x="1991383" y="670405"/>
                  </a:cubicBezTo>
                  <a:cubicBezTo>
                    <a:pt x="1990309" y="669149"/>
                    <a:pt x="1989137" y="667978"/>
                    <a:pt x="1987881" y="666903"/>
                  </a:cubicBezTo>
                  <a:cubicBezTo>
                    <a:pt x="1986831" y="665587"/>
                    <a:pt x="1985611" y="664415"/>
                    <a:pt x="1984258" y="663401"/>
                  </a:cubicBezTo>
                  <a:cubicBezTo>
                    <a:pt x="1983280" y="662061"/>
                    <a:pt x="1982097" y="660877"/>
                    <a:pt x="1980756" y="659899"/>
                  </a:cubicBezTo>
                  <a:cubicBezTo>
                    <a:pt x="1979754" y="658547"/>
                    <a:pt x="1978571" y="657327"/>
                    <a:pt x="1977254" y="656276"/>
                  </a:cubicBezTo>
                  <a:cubicBezTo>
                    <a:pt x="1976216" y="654996"/>
                    <a:pt x="1975033" y="653825"/>
                    <a:pt x="1973752" y="652774"/>
                  </a:cubicBezTo>
                  <a:cubicBezTo>
                    <a:pt x="1971301" y="650480"/>
                    <a:pt x="1968922" y="648101"/>
                    <a:pt x="1966628" y="645650"/>
                  </a:cubicBezTo>
                  <a:cubicBezTo>
                    <a:pt x="1965589" y="644369"/>
                    <a:pt x="1964406" y="643198"/>
                    <a:pt x="1963126" y="642148"/>
                  </a:cubicBezTo>
                  <a:cubicBezTo>
                    <a:pt x="1962051" y="640892"/>
                    <a:pt x="1960880" y="639720"/>
                    <a:pt x="1959624" y="638645"/>
                  </a:cubicBezTo>
                  <a:cubicBezTo>
                    <a:pt x="1958585" y="637365"/>
                    <a:pt x="1957402" y="636194"/>
                    <a:pt x="1956122" y="635144"/>
                  </a:cubicBezTo>
                  <a:cubicBezTo>
                    <a:pt x="1953670" y="632849"/>
                    <a:pt x="1951291" y="630470"/>
                    <a:pt x="1948997" y="628019"/>
                  </a:cubicBezTo>
                  <a:cubicBezTo>
                    <a:pt x="1947922" y="626763"/>
                    <a:pt x="1946751" y="625592"/>
                    <a:pt x="1945495" y="624517"/>
                  </a:cubicBezTo>
                  <a:cubicBezTo>
                    <a:pt x="1944384" y="623297"/>
                    <a:pt x="1943225" y="622126"/>
                    <a:pt x="1941993" y="621015"/>
                  </a:cubicBezTo>
                  <a:cubicBezTo>
                    <a:pt x="1940942" y="619698"/>
                    <a:pt x="1939723" y="618527"/>
                    <a:pt x="1938370" y="617513"/>
                  </a:cubicBezTo>
                  <a:cubicBezTo>
                    <a:pt x="1937392" y="616172"/>
                    <a:pt x="1936209" y="614989"/>
                    <a:pt x="1934868" y="614011"/>
                  </a:cubicBezTo>
                  <a:cubicBezTo>
                    <a:pt x="1933866" y="612658"/>
                    <a:pt x="1932682" y="611439"/>
                    <a:pt x="1931366" y="610388"/>
                  </a:cubicBezTo>
                  <a:cubicBezTo>
                    <a:pt x="1928915" y="608094"/>
                    <a:pt x="1926536" y="605715"/>
                    <a:pt x="1924241" y="603263"/>
                  </a:cubicBezTo>
                  <a:cubicBezTo>
                    <a:pt x="1923203" y="601983"/>
                    <a:pt x="1922019" y="600812"/>
                    <a:pt x="1920739" y="599761"/>
                  </a:cubicBezTo>
                  <a:cubicBezTo>
                    <a:pt x="1919701" y="598481"/>
                    <a:pt x="1918517" y="597310"/>
                    <a:pt x="1917237" y="596259"/>
                  </a:cubicBezTo>
                  <a:cubicBezTo>
                    <a:pt x="1914786" y="593965"/>
                    <a:pt x="1912407" y="591586"/>
                    <a:pt x="1910113" y="589134"/>
                  </a:cubicBezTo>
                  <a:cubicBezTo>
                    <a:pt x="1909038" y="587879"/>
                    <a:pt x="1907867" y="586707"/>
                    <a:pt x="1906611" y="585632"/>
                  </a:cubicBezTo>
                  <a:cubicBezTo>
                    <a:pt x="1905572" y="584352"/>
                    <a:pt x="1904389" y="583181"/>
                    <a:pt x="1903108" y="582130"/>
                  </a:cubicBezTo>
                  <a:cubicBezTo>
                    <a:pt x="1900657" y="579836"/>
                    <a:pt x="1898278" y="577457"/>
                    <a:pt x="1895984" y="575006"/>
                  </a:cubicBezTo>
                  <a:cubicBezTo>
                    <a:pt x="1894909" y="573750"/>
                    <a:pt x="1893738" y="572578"/>
                    <a:pt x="1892482" y="571504"/>
                  </a:cubicBezTo>
                  <a:cubicBezTo>
                    <a:pt x="1890030" y="569209"/>
                    <a:pt x="1887651" y="566830"/>
                    <a:pt x="1885357" y="564379"/>
                  </a:cubicBezTo>
                  <a:cubicBezTo>
                    <a:pt x="1884318" y="563099"/>
                    <a:pt x="1883147" y="561927"/>
                    <a:pt x="1881855" y="560877"/>
                  </a:cubicBezTo>
                  <a:cubicBezTo>
                    <a:pt x="1880780" y="559621"/>
                    <a:pt x="1879609" y="558450"/>
                    <a:pt x="1878353" y="557375"/>
                  </a:cubicBezTo>
                  <a:cubicBezTo>
                    <a:pt x="1877315" y="556095"/>
                    <a:pt x="1876143" y="554923"/>
                    <a:pt x="1874851" y="553873"/>
                  </a:cubicBezTo>
                  <a:cubicBezTo>
                    <a:pt x="1872400" y="551578"/>
                    <a:pt x="1870021" y="549199"/>
                    <a:pt x="1867726" y="546748"/>
                  </a:cubicBezTo>
                  <a:cubicBezTo>
                    <a:pt x="1866688" y="545468"/>
                    <a:pt x="1865516" y="544297"/>
                    <a:pt x="1864224" y="543246"/>
                  </a:cubicBezTo>
                  <a:cubicBezTo>
                    <a:pt x="1863149" y="541990"/>
                    <a:pt x="1861978" y="540819"/>
                    <a:pt x="1860722" y="539744"/>
                  </a:cubicBezTo>
                  <a:cubicBezTo>
                    <a:pt x="1859684" y="538464"/>
                    <a:pt x="1858512" y="537293"/>
                    <a:pt x="1857220" y="536242"/>
                  </a:cubicBezTo>
                  <a:cubicBezTo>
                    <a:pt x="1854769" y="533948"/>
                    <a:pt x="1852390" y="531569"/>
                    <a:pt x="1850095" y="529117"/>
                  </a:cubicBezTo>
                  <a:cubicBezTo>
                    <a:pt x="1847644" y="526823"/>
                    <a:pt x="1845265" y="524444"/>
                    <a:pt x="1842971" y="521992"/>
                  </a:cubicBezTo>
                  <a:cubicBezTo>
                    <a:pt x="1841932" y="520712"/>
                    <a:pt x="1840761" y="519541"/>
                    <a:pt x="1839469" y="518490"/>
                  </a:cubicBezTo>
                  <a:cubicBezTo>
                    <a:pt x="1838394" y="517235"/>
                    <a:pt x="1837223" y="516063"/>
                    <a:pt x="1835967" y="514989"/>
                  </a:cubicBezTo>
                  <a:cubicBezTo>
                    <a:pt x="1834928" y="513708"/>
                    <a:pt x="1833757" y="512537"/>
                    <a:pt x="1832465" y="511486"/>
                  </a:cubicBezTo>
                  <a:cubicBezTo>
                    <a:pt x="1830013" y="509192"/>
                    <a:pt x="1827634" y="506825"/>
                    <a:pt x="1825340" y="504362"/>
                  </a:cubicBezTo>
                  <a:cubicBezTo>
                    <a:pt x="1824301" y="503082"/>
                    <a:pt x="1823130" y="501910"/>
                    <a:pt x="1821838" y="500860"/>
                  </a:cubicBezTo>
                  <a:cubicBezTo>
                    <a:pt x="1820763" y="499604"/>
                    <a:pt x="1819592" y="498432"/>
                    <a:pt x="1818336" y="497358"/>
                  </a:cubicBezTo>
                  <a:cubicBezTo>
                    <a:pt x="1811465" y="488132"/>
                    <a:pt x="1798483" y="486091"/>
                    <a:pt x="1789112" y="492769"/>
                  </a:cubicBezTo>
                  <a:cubicBezTo>
                    <a:pt x="1755022" y="514626"/>
                    <a:pt x="1718565" y="532535"/>
                    <a:pt x="1680429" y="546144"/>
                  </a:cubicBezTo>
                  <a:cubicBezTo>
                    <a:pt x="1674778" y="536230"/>
                    <a:pt x="1667701" y="527197"/>
                    <a:pt x="1659417" y="519336"/>
                  </a:cubicBezTo>
                  <a:lnTo>
                    <a:pt x="1522839" y="382757"/>
                  </a:lnTo>
                  <a:lnTo>
                    <a:pt x="1519337" y="379256"/>
                  </a:lnTo>
                  <a:lnTo>
                    <a:pt x="1515714" y="375754"/>
                  </a:lnTo>
                  <a:lnTo>
                    <a:pt x="1512212" y="372131"/>
                  </a:lnTo>
                  <a:lnTo>
                    <a:pt x="1508710" y="368629"/>
                  </a:lnTo>
                  <a:lnTo>
                    <a:pt x="1505208" y="365127"/>
                  </a:lnTo>
                  <a:lnTo>
                    <a:pt x="1501706" y="361625"/>
                  </a:lnTo>
                  <a:lnTo>
                    <a:pt x="1498204" y="358123"/>
                  </a:lnTo>
                  <a:lnTo>
                    <a:pt x="1494581" y="354621"/>
                  </a:lnTo>
                  <a:cubicBezTo>
                    <a:pt x="1493470" y="353389"/>
                    <a:pt x="1492311" y="352230"/>
                    <a:pt x="1491079" y="351119"/>
                  </a:cubicBezTo>
                  <a:lnTo>
                    <a:pt x="1487577" y="347496"/>
                  </a:lnTo>
                  <a:lnTo>
                    <a:pt x="1484075" y="343994"/>
                  </a:lnTo>
                  <a:lnTo>
                    <a:pt x="1480573" y="340492"/>
                  </a:lnTo>
                  <a:lnTo>
                    <a:pt x="1477071" y="336990"/>
                  </a:lnTo>
                  <a:lnTo>
                    <a:pt x="1473569" y="333488"/>
                  </a:lnTo>
                  <a:lnTo>
                    <a:pt x="1469947" y="329986"/>
                  </a:lnTo>
                  <a:cubicBezTo>
                    <a:pt x="1468836" y="328754"/>
                    <a:pt x="1467676" y="327595"/>
                    <a:pt x="1466445" y="326484"/>
                  </a:cubicBezTo>
                  <a:lnTo>
                    <a:pt x="1462943" y="322861"/>
                  </a:lnTo>
                  <a:cubicBezTo>
                    <a:pt x="1461735" y="321774"/>
                    <a:pt x="1460648" y="320446"/>
                    <a:pt x="1459441" y="319359"/>
                  </a:cubicBezTo>
                  <a:lnTo>
                    <a:pt x="1455938" y="315857"/>
                  </a:lnTo>
                  <a:lnTo>
                    <a:pt x="1452437" y="312355"/>
                  </a:lnTo>
                  <a:lnTo>
                    <a:pt x="1448814" y="308853"/>
                  </a:lnTo>
                  <a:cubicBezTo>
                    <a:pt x="1447703" y="307621"/>
                    <a:pt x="1446543" y="306462"/>
                    <a:pt x="1445312" y="305351"/>
                  </a:cubicBezTo>
                  <a:lnTo>
                    <a:pt x="1441810" y="301728"/>
                  </a:lnTo>
                  <a:lnTo>
                    <a:pt x="1438308" y="298226"/>
                  </a:lnTo>
                  <a:lnTo>
                    <a:pt x="1434806" y="294724"/>
                  </a:lnTo>
                  <a:lnTo>
                    <a:pt x="1431304" y="291222"/>
                  </a:lnTo>
                  <a:lnTo>
                    <a:pt x="1427802" y="287720"/>
                  </a:lnTo>
                  <a:lnTo>
                    <a:pt x="1424179" y="284218"/>
                  </a:lnTo>
                  <a:cubicBezTo>
                    <a:pt x="1423068" y="282987"/>
                    <a:pt x="1421909" y="281827"/>
                    <a:pt x="1420677" y="280716"/>
                  </a:cubicBezTo>
                  <a:lnTo>
                    <a:pt x="1417175" y="277094"/>
                  </a:lnTo>
                  <a:lnTo>
                    <a:pt x="1413673" y="273592"/>
                  </a:lnTo>
                  <a:lnTo>
                    <a:pt x="1410171" y="270090"/>
                  </a:lnTo>
                  <a:lnTo>
                    <a:pt x="1406669" y="266588"/>
                  </a:lnTo>
                  <a:cubicBezTo>
                    <a:pt x="1405461" y="265380"/>
                    <a:pt x="1404375" y="264172"/>
                    <a:pt x="1403167" y="263085"/>
                  </a:cubicBezTo>
                  <a:lnTo>
                    <a:pt x="1399544" y="259583"/>
                  </a:lnTo>
                  <a:lnTo>
                    <a:pt x="1396042" y="256082"/>
                  </a:lnTo>
                  <a:lnTo>
                    <a:pt x="1392540" y="252459"/>
                  </a:lnTo>
                  <a:cubicBezTo>
                    <a:pt x="1391333" y="251372"/>
                    <a:pt x="1390246" y="250044"/>
                    <a:pt x="1389038" y="248957"/>
                  </a:cubicBezTo>
                  <a:lnTo>
                    <a:pt x="1385536" y="245455"/>
                  </a:lnTo>
                  <a:cubicBezTo>
                    <a:pt x="1384329" y="244247"/>
                    <a:pt x="1383242" y="243040"/>
                    <a:pt x="1382034" y="241953"/>
                  </a:cubicBezTo>
                  <a:lnTo>
                    <a:pt x="1378532" y="238451"/>
                  </a:lnTo>
                  <a:lnTo>
                    <a:pt x="1374909" y="234949"/>
                  </a:lnTo>
                  <a:lnTo>
                    <a:pt x="1371407" y="231326"/>
                  </a:lnTo>
                  <a:lnTo>
                    <a:pt x="1367905" y="227824"/>
                  </a:lnTo>
                  <a:lnTo>
                    <a:pt x="1364403" y="224322"/>
                  </a:lnTo>
                  <a:cubicBezTo>
                    <a:pt x="1363196" y="223114"/>
                    <a:pt x="1362109" y="221907"/>
                    <a:pt x="1360901" y="220820"/>
                  </a:cubicBezTo>
                  <a:cubicBezTo>
                    <a:pt x="1359694" y="219733"/>
                    <a:pt x="1358607" y="218405"/>
                    <a:pt x="1357399" y="217318"/>
                  </a:cubicBezTo>
                  <a:lnTo>
                    <a:pt x="1353777" y="213816"/>
                  </a:lnTo>
                  <a:lnTo>
                    <a:pt x="1350275" y="210314"/>
                  </a:lnTo>
                  <a:lnTo>
                    <a:pt x="1346773" y="206691"/>
                  </a:lnTo>
                  <a:lnTo>
                    <a:pt x="1343270" y="203189"/>
                  </a:lnTo>
                  <a:cubicBezTo>
                    <a:pt x="1342063" y="201982"/>
                    <a:pt x="1340976" y="200774"/>
                    <a:pt x="1339769" y="199687"/>
                  </a:cubicBezTo>
                  <a:cubicBezTo>
                    <a:pt x="1338561" y="198600"/>
                    <a:pt x="1337474" y="197272"/>
                    <a:pt x="1336267" y="196185"/>
                  </a:cubicBezTo>
                  <a:lnTo>
                    <a:pt x="1332765" y="192683"/>
                  </a:lnTo>
                  <a:lnTo>
                    <a:pt x="1329142" y="189181"/>
                  </a:lnTo>
                  <a:lnTo>
                    <a:pt x="1325640" y="185679"/>
                  </a:lnTo>
                  <a:lnTo>
                    <a:pt x="1322138" y="182056"/>
                  </a:lnTo>
                  <a:cubicBezTo>
                    <a:pt x="1321051" y="180970"/>
                    <a:pt x="1319843" y="179641"/>
                    <a:pt x="1318636" y="178554"/>
                  </a:cubicBezTo>
                  <a:cubicBezTo>
                    <a:pt x="1317428" y="177468"/>
                    <a:pt x="1316341" y="176139"/>
                    <a:pt x="1315134" y="175052"/>
                  </a:cubicBezTo>
                  <a:lnTo>
                    <a:pt x="1311632" y="171550"/>
                  </a:lnTo>
                  <a:lnTo>
                    <a:pt x="1308130" y="168048"/>
                  </a:lnTo>
                  <a:lnTo>
                    <a:pt x="1304507" y="164546"/>
                  </a:lnTo>
                  <a:lnTo>
                    <a:pt x="1301005" y="161044"/>
                  </a:lnTo>
                  <a:lnTo>
                    <a:pt x="1297503" y="157422"/>
                  </a:lnTo>
                  <a:cubicBezTo>
                    <a:pt x="1296295" y="156335"/>
                    <a:pt x="1295209" y="155006"/>
                    <a:pt x="1294001" y="153919"/>
                  </a:cubicBezTo>
                  <a:lnTo>
                    <a:pt x="1290499" y="150418"/>
                  </a:lnTo>
                  <a:lnTo>
                    <a:pt x="1286997" y="146916"/>
                  </a:lnTo>
                  <a:lnTo>
                    <a:pt x="1283495" y="143414"/>
                  </a:lnTo>
                  <a:lnTo>
                    <a:pt x="1277699" y="139428"/>
                  </a:lnTo>
                  <a:lnTo>
                    <a:pt x="1274197" y="135806"/>
                  </a:lnTo>
                  <a:lnTo>
                    <a:pt x="1270694" y="132304"/>
                  </a:lnTo>
                  <a:lnTo>
                    <a:pt x="1267193" y="128802"/>
                  </a:lnTo>
                  <a:lnTo>
                    <a:pt x="1263690" y="125300"/>
                  </a:lnTo>
                  <a:lnTo>
                    <a:pt x="1260189" y="121798"/>
                  </a:lnTo>
                  <a:lnTo>
                    <a:pt x="1256566" y="118296"/>
                  </a:lnTo>
                  <a:cubicBezTo>
                    <a:pt x="1255455" y="117064"/>
                    <a:pt x="1254295" y="115905"/>
                    <a:pt x="1253064" y="114794"/>
                  </a:cubicBezTo>
                  <a:lnTo>
                    <a:pt x="1249562" y="111171"/>
                  </a:lnTo>
                  <a:lnTo>
                    <a:pt x="1246060" y="107669"/>
                  </a:lnTo>
                  <a:lnTo>
                    <a:pt x="1242558" y="104167"/>
                  </a:lnTo>
                  <a:lnTo>
                    <a:pt x="1239056" y="100665"/>
                  </a:lnTo>
                  <a:lnTo>
                    <a:pt x="1235554" y="97163"/>
                  </a:lnTo>
                  <a:lnTo>
                    <a:pt x="1231931" y="93661"/>
                  </a:lnTo>
                  <a:lnTo>
                    <a:pt x="1228429" y="90038"/>
                  </a:lnTo>
                  <a:lnTo>
                    <a:pt x="1224927" y="86536"/>
                  </a:lnTo>
                  <a:cubicBezTo>
                    <a:pt x="1223719" y="85449"/>
                    <a:pt x="1222633" y="84121"/>
                    <a:pt x="1221425" y="83034"/>
                  </a:cubicBezTo>
                  <a:lnTo>
                    <a:pt x="1217923" y="79532"/>
                  </a:lnTo>
                  <a:lnTo>
                    <a:pt x="1214421" y="76030"/>
                  </a:lnTo>
                  <a:lnTo>
                    <a:pt x="1210919" y="72528"/>
                  </a:lnTo>
                  <a:lnTo>
                    <a:pt x="1207296" y="69026"/>
                  </a:lnTo>
                  <a:lnTo>
                    <a:pt x="1203794" y="65403"/>
                  </a:lnTo>
                  <a:lnTo>
                    <a:pt x="1200292" y="61901"/>
                  </a:lnTo>
                  <a:lnTo>
                    <a:pt x="1196790" y="58399"/>
                  </a:lnTo>
                  <a:lnTo>
                    <a:pt x="1193167" y="54897"/>
                  </a:lnTo>
                  <a:lnTo>
                    <a:pt x="1189665" y="51395"/>
                  </a:lnTo>
                  <a:lnTo>
                    <a:pt x="1186043" y="47893"/>
                  </a:lnTo>
                  <a:cubicBezTo>
                    <a:pt x="1184931" y="46662"/>
                    <a:pt x="1183772" y="45502"/>
                    <a:pt x="1182540" y="44391"/>
                  </a:cubicBezTo>
                  <a:lnTo>
                    <a:pt x="1179039" y="40769"/>
                  </a:lnTo>
                  <a:lnTo>
                    <a:pt x="1175536" y="37266"/>
                  </a:lnTo>
                  <a:lnTo>
                    <a:pt x="1172035" y="33764"/>
                  </a:lnTo>
                  <a:cubicBezTo>
                    <a:pt x="1149211" y="10579"/>
                    <a:pt x="1119142" y="1884"/>
                    <a:pt x="1080016" y="556"/>
                  </a:cubicBezTo>
                  <a:cubicBezTo>
                    <a:pt x="1030988" y="-1135"/>
                    <a:pt x="955031" y="26760"/>
                    <a:pt x="930396" y="72166"/>
                  </a:cubicBezTo>
                  <a:cubicBezTo>
                    <a:pt x="918320" y="93540"/>
                    <a:pt x="922667" y="108393"/>
                    <a:pt x="933898" y="117933"/>
                  </a:cubicBezTo>
                  <a:cubicBezTo>
                    <a:pt x="934937" y="119213"/>
                    <a:pt x="936120" y="120397"/>
                    <a:pt x="937400" y="121435"/>
                  </a:cubicBezTo>
                  <a:cubicBezTo>
                    <a:pt x="938511" y="122703"/>
                    <a:pt x="939670" y="123911"/>
                    <a:pt x="940902" y="125058"/>
                  </a:cubicBezTo>
                  <a:cubicBezTo>
                    <a:pt x="948993" y="133270"/>
                    <a:pt x="950201" y="134357"/>
                    <a:pt x="951408" y="135564"/>
                  </a:cubicBezTo>
                  <a:cubicBezTo>
                    <a:pt x="952519" y="136796"/>
                    <a:pt x="953678" y="137955"/>
                    <a:pt x="954910" y="139066"/>
                  </a:cubicBezTo>
                  <a:cubicBezTo>
                    <a:pt x="956033" y="140322"/>
                    <a:pt x="957241" y="141493"/>
                    <a:pt x="958533" y="142568"/>
                  </a:cubicBezTo>
                  <a:cubicBezTo>
                    <a:pt x="959571" y="143848"/>
                    <a:pt x="960755" y="145032"/>
                    <a:pt x="962035" y="146070"/>
                  </a:cubicBezTo>
                  <a:cubicBezTo>
                    <a:pt x="963146" y="147338"/>
                    <a:pt x="964305" y="148546"/>
                    <a:pt x="965537" y="149693"/>
                  </a:cubicBezTo>
                  <a:lnTo>
                    <a:pt x="972541" y="156697"/>
                  </a:lnTo>
                  <a:cubicBezTo>
                    <a:pt x="972541" y="157905"/>
                    <a:pt x="973628" y="159112"/>
                    <a:pt x="974111" y="160440"/>
                  </a:cubicBezTo>
                  <a:cubicBezTo>
                    <a:pt x="986561" y="198238"/>
                    <a:pt x="994664" y="237340"/>
                    <a:pt x="998263" y="276973"/>
                  </a:cubicBezTo>
                  <a:cubicBezTo>
                    <a:pt x="1003334" y="319118"/>
                    <a:pt x="1006474" y="361504"/>
                    <a:pt x="1008406" y="403649"/>
                  </a:cubicBezTo>
                  <a:cubicBezTo>
                    <a:pt x="1006353" y="401234"/>
                    <a:pt x="1004180" y="398939"/>
                    <a:pt x="1002006" y="396766"/>
                  </a:cubicBezTo>
                  <a:lnTo>
                    <a:pt x="998504" y="393143"/>
                  </a:lnTo>
                  <a:lnTo>
                    <a:pt x="994881" y="389641"/>
                  </a:lnTo>
                  <a:lnTo>
                    <a:pt x="991379" y="386139"/>
                  </a:lnTo>
                  <a:lnTo>
                    <a:pt x="987877" y="382637"/>
                  </a:lnTo>
                  <a:lnTo>
                    <a:pt x="984375" y="379135"/>
                  </a:lnTo>
                  <a:cubicBezTo>
                    <a:pt x="983301" y="377879"/>
                    <a:pt x="982129" y="376708"/>
                    <a:pt x="980873" y="375633"/>
                  </a:cubicBezTo>
                  <a:lnTo>
                    <a:pt x="977371" y="372010"/>
                  </a:lnTo>
                  <a:lnTo>
                    <a:pt x="973869" y="368508"/>
                  </a:lnTo>
                  <a:lnTo>
                    <a:pt x="970246" y="365006"/>
                  </a:lnTo>
                  <a:lnTo>
                    <a:pt x="966744" y="361504"/>
                  </a:lnTo>
                  <a:lnTo>
                    <a:pt x="963243" y="358002"/>
                  </a:lnTo>
                  <a:lnTo>
                    <a:pt x="952736" y="347375"/>
                  </a:lnTo>
                  <a:lnTo>
                    <a:pt x="949114" y="343873"/>
                  </a:lnTo>
                  <a:lnTo>
                    <a:pt x="945612" y="340371"/>
                  </a:lnTo>
                  <a:lnTo>
                    <a:pt x="942110" y="336869"/>
                  </a:lnTo>
                  <a:cubicBezTo>
                    <a:pt x="940999" y="335637"/>
                    <a:pt x="939839" y="334478"/>
                    <a:pt x="938608" y="333367"/>
                  </a:cubicBezTo>
                  <a:lnTo>
                    <a:pt x="928102" y="322740"/>
                  </a:lnTo>
                  <a:lnTo>
                    <a:pt x="924479" y="319238"/>
                  </a:lnTo>
                  <a:lnTo>
                    <a:pt x="920977" y="315736"/>
                  </a:lnTo>
                  <a:cubicBezTo>
                    <a:pt x="919890" y="314529"/>
                    <a:pt x="918682" y="313442"/>
                    <a:pt x="917475" y="312234"/>
                  </a:cubicBezTo>
                  <a:lnTo>
                    <a:pt x="906969" y="301608"/>
                  </a:lnTo>
                  <a:cubicBezTo>
                    <a:pt x="905761" y="300400"/>
                    <a:pt x="904554" y="299313"/>
                    <a:pt x="903467" y="298106"/>
                  </a:cubicBezTo>
                  <a:lnTo>
                    <a:pt x="899844" y="294604"/>
                  </a:lnTo>
                  <a:cubicBezTo>
                    <a:pt x="898757" y="293396"/>
                    <a:pt x="897550" y="292309"/>
                    <a:pt x="896342" y="291102"/>
                  </a:cubicBezTo>
                  <a:cubicBezTo>
                    <a:pt x="895231" y="289870"/>
                    <a:pt x="894072" y="288711"/>
                    <a:pt x="892840" y="287600"/>
                  </a:cubicBezTo>
                  <a:lnTo>
                    <a:pt x="882334" y="276973"/>
                  </a:lnTo>
                  <a:lnTo>
                    <a:pt x="878711" y="273471"/>
                  </a:lnTo>
                  <a:cubicBezTo>
                    <a:pt x="877624" y="272263"/>
                    <a:pt x="876417" y="271176"/>
                    <a:pt x="875209" y="269969"/>
                  </a:cubicBezTo>
                  <a:lnTo>
                    <a:pt x="871707" y="266467"/>
                  </a:lnTo>
                  <a:lnTo>
                    <a:pt x="861201" y="255840"/>
                  </a:lnTo>
                  <a:lnTo>
                    <a:pt x="857699" y="252338"/>
                  </a:lnTo>
                  <a:lnTo>
                    <a:pt x="855043" y="248111"/>
                  </a:lnTo>
                  <a:lnTo>
                    <a:pt x="851541" y="244609"/>
                  </a:lnTo>
                  <a:cubicBezTo>
                    <a:pt x="850454" y="243402"/>
                    <a:pt x="849246" y="242315"/>
                    <a:pt x="848039" y="241107"/>
                  </a:cubicBezTo>
                  <a:lnTo>
                    <a:pt x="837533" y="230481"/>
                  </a:lnTo>
                  <a:cubicBezTo>
                    <a:pt x="836325" y="229273"/>
                    <a:pt x="835117" y="228186"/>
                    <a:pt x="834031" y="226979"/>
                  </a:cubicBezTo>
                  <a:lnTo>
                    <a:pt x="830408" y="223477"/>
                  </a:lnTo>
                  <a:cubicBezTo>
                    <a:pt x="829321" y="222269"/>
                    <a:pt x="828113" y="221182"/>
                    <a:pt x="826906" y="219975"/>
                  </a:cubicBezTo>
                  <a:cubicBezTo>
                    <a:pt x="825831" y="218719"/>
                    <a:pt x="824660" y="217547"/>
                    <a:pt x="823404" y="216473"/>
                  </a:cubicBezTo>
                  <a:lnTo>
                    <a:pt x="812898" y="205846"/>
                  </a:lnTo>
                  <a:lnTo>
                    <a:pt x="809275" y="202344"/>
                  </a:lnTo>
                  <a:cubicBezTo>
                    <a:pt x="808188" y="201136"/>
                    <a:pt x="806980" y="200049"/>
                    <a:pt x="805773" y="198842"/>
                  </a:cubicBezTo>
                  <a:lnTo>
                    <a:pt x="802271" y="195340"/>
                  </a:lnTo>
                  <a:cubicBezTo>
                    <a:pt x="801160" y="194108"/>
                    <a:pt x="800001" y="192949"/>
                    <a:pt x="798769" y="191838"/>
                  </a:cubicBezTo>
                  <a:lnTo>
                    <a:pt x="795267" y="188336"/>
                  </a:lnTo>
                  <a:cubicBezTo>
                    <a:pt x="794156" y="187104"/>
                    <a:pt x="792997" y="185945"/>
                    <a:pt x="791765" y="184834"/>
                  </a:cubicBezTo>
                  <a:lnTo>
                    <a:pt x="788263" y="181211"/>
                  </a:lnTo>
                  <a:lnTo>
                    <a:pt x="784640" y="177709"/>
                  </a:lnTo>
                  <a:lnTo>
                    <a:pt x="781138" y="174207"/>
                  </a:lnTo>
                  <a:cubicBezTo>
                    <a:pt x="780051" y="172999"/>
                    <a:pt x="778844" y="171913"/>
                    <a:pt x="777636" y="170705"/>
                  </a:cubicBezTo>
                  <a:lnTo>
                    <a:pt x="774134" y="167203"/>
                  </a:lnTo>
                  <a:cubicBezTo>
                    <a:pt x="772987" y="165935"/>
                    <a:pt x="771779" y="164727"/>
                    <a:pt x="770511" y="163580"/>
                  </a:cubicBezTo>
                  <a:cubicBezTo>
                    <a:pt x="769304" y="162252"/>
                    <a:pt x="768096" y="161165"/>
                    <a:pt x="767009" y="160078"/>
                  </a:cubicBezTo>
                  <a:lnTo>
                    <a:pt x="763507" y="156455"/>
                  </a:lnTo>
                  <a:lnTo>
                    <a:pt x="759885" y="152953"/>
                  </a:lnTo>
                  <a:cubicBezTo>
                    <a:pt x="758798" y="151746"/>
                    <a:pt x="757590" y="150659"/>
                    <a:pt x="756383" y="149451"/>
                  </a:cubicBezTo>
                  <a:lnTo>
                    <a:pt x="752881" y="145949"/>
                  </a:lnTo>
                  <a:cubicBezTo>
                    <a:pt x="751770" y="144718"/>
                    <a:pt x="750610" y="143558"/>
                    <a:pt x="749379" y="142447"/>
                  </a:cubicBezTo>
                  <a:cubicBezTo>
                    <a:pt x="748304" y="141192"/>
                    <a:pt x="747132" y="140020"/>
                    <a:pt x="745877" y="138945"/>
                  </a:cubicBezTo>
                  <a:lnTo>
                    <a:pt x="742375" y="135323"/>
                  </a:lnTo>
                  <a:lnTo>
                    <a:pt x="738873" y="131821"/>
                  </a:lnTo>
                  <a:lnTo>
                    <a:pt x="735250" y="128319"/>
                  </a:lnTo>
                  <a:lnTo>
                    <a:pt x="731748" y="124817"/>
                  </a:lnTo>
                  <a:cubicBezTo>
                    <a:pt x="730637" y="123585"/>
                    <a:pt x="729477" y="122426"/>
                    <a:pt x="728246" y="121315"/>
                  </a:cubicBezTo>
                  <a:lnTo>
                    <a:pt x="717740" y="110688"/>
                  </a:lnTo>
                  <a:lnTo>
                    <a:pt x="714117" y="107186"/>
                  </a:lnTo>
                  <a:lnTo>
                    <a:pt x="710615" y="103684"/>
                  </a:lnTo>
                  <a:lnTo>
                    <a:pt x="707113" y="100182"/>
                  </a:lnTo>
                  <a:lnTo>
                    <a:pt x="693105" y="86053"/>
                  </a:lnTo>
                  <a:lnTo>
                    <a:pt x="689482" y="82551"/>
                  </a:lnTo>
                  <a:lnTo>
                    <a:pt x="685980" y="79049"/>
                  </a:lnTo>
                  <a:cubicBezTo>
                    <a:pt x="684893" y="77841"/>
                    <a:pt x="683686" y="76755"/>
                    <a:pt x="682478" y="75547"/>
                  </a:cubicBezTo>
                  <a:lnTo>
                    <a:pt x="671972" y="64920"/>
                  </a:lnTo>
                  <a:cubicBezTo>
                    <a:pt x="670765" y="63713"/>
                    <a:pt x="669557" y="62626"/>
                    <a:pt x="668470" y="61418"/>
                  </a:cubicBezTo>
                  <a:lnTo>
                    <a:pt x="664847" y="57916"/>
                  </a:lnTo>
                  <a:cubicBezTo>
                    <a:pt x="663761" y="56709"/>
                    <a:pt x="662553" y="55622"/>
                    <a:pt x="661345" y="54414"/>
                  </a:cubicBezTo>
                  <a:cubicBezTo>
                    <a:pt x="660234" y="53183"/>
                    <a:pt x="659075" y="52023"/>
                    <a:pt x="657843" y="50912"/>
                  </a:cubicBezTo>
                  <a:cubicBezTo>
                    <a:pt x="627895" y="18911"/>
                    <a:pt x="596739" y="10579"/>
                    <a:pt x="557131" y="9250"/>
                  </a:cubicBezTo>
                  <a:cubicBezTo>
                    <a:pt x="508102" y="7560"/>
                    <a:pt x="432145" y="35334"/>
                    <a:pt x="407510" y="80860"/>
                  </a:cubicBezTo>
                  <a:cubicBezTo>
                    <a:pt x="395434" y="102235"/>
                    <a:pt x="399902" y="117088"/>
                    <a:pt x="411133" y="126628"/>
                  </a:cubicBezTo>
                  <a:cubicBezTo>
                    <a:pt x="412208" y="127884"/>
                    <a:pt x="413379" y="129055"/>
                    <a:pt x="414635" y="130130"/>
                  </a:cubicBezTo>
                  <a:lnTo>
                    <a:pt x="418137" y="133632"/>
                  </a:lnTo>
                  <a:cubicBezTo>
                    <a:pt x="419243" y="134864"/>
                    <a:pt x="420412" y="136023"/>
                    <a:pt x="421639" y="137134"/>
                  </a:cubicBezTo>
                  <a:cubicBezTo>
                    <a:pt x="422714" y="138390"/>
                    <a:pt x="423885" y="139561"/>
                    <a:pt x="425141" y="140636"/>
                  </a:cubicBezTo>
                  <a:cubicBezTo>
                    <a:pt x="426257" y="141928"/>
                    <a:pt x="427467" y="143148"/>
                    <a:pt x="428764" y="144259"/>
                  </a:cubicBezTo>
                  <a:cubicBezTo>
                    <a:pt x="429808" y="145539"/>
                    <a:pt x="430982" y="146722"/>
                    <a:pt x="432266" y="147761"/>
                  </a:cubicBezTo>
                  <a:lnTo>
                    <a:pt x="448206" y="163942"/>
                  </a:lnTo>
                  <a:lnTo>
                    <a:pt x="449414" y="167203"/>
                  </a:lnTo>
                  <a:cubicBezTo>
                    <a:pt x="460286" y="203576"/>
                    <a:pt x="466732" y="241119"/>
                    <a:pt x="468614" y="279026"/>
                  </a:cubicBezTo>
                  <a:cubicBezTo>
                    <a:pt x="470063" y="294362"/>
                    <a:pt x="471029" y="309940"/>
                    <a:pt x="471875" y="325759"/>
                  </a:cubicBezTo>
                  <a:cubicBezTo>
                    <a:pt x="432990" y="318755"/>
                    <a:pt x="393985" y="312114"/>
                    <a:pt x="354980" y="306076"/>
                  </a:cubicBezTo>
                  <a:cubicBezTo>
                    <a:pt x="257407" y="290981"/>
                    <a:pt x="114791" y="257772"/>
                    <a:pt x="37022" y="339284"/>
                  </a:cubicBezTo>
                  <a:cubicBezTo>
                    <a:pt x="-19372" y="397732"/>
                    <a:pt x="-7055" y="486610"/>
                    <a:pt x="45113" y="537691"/>
                  </a:cubicBezTo>
                  <a:cubicBezTo>
                    <a:pt x="46200" y="538899"/>
                    <a:pt x="47407" y="539986"/>
                    <a:pt x="48615" y="541193"/>
                  </a:cubicBezTo>
                  <a:lnTo>
                    <a:pt x="52117" y="544695"/>
                  </a:lnTo>
                  <a:lnTo>
                    <a:pt x="55619" y="548197"/>
                  </a:lnTo>
                  <a:cubicBezTo>
                    <a:pt x="56725" y="549429"/>
                    <a:pt x="57894" y="550588"/>
                    <a:pt x="59121" y="551699"/>
                  </a:cubicBezTo>
                  <a:lnTo>
                    <a:pt x="62623" y="555201"/>
                  </a:lnTo>
                  <a:lnTo>
                    <a:pt x="66125" y="558824"/>
                  </a:lnTo>
                  <a:lnTo>
                    <a:pt x="69748" y="562326"/>
                  </a:lnTo>
                  <a:lnTo>
                    <a:pt x="73250" y="565828"/>
                  </a:lnTo>
                  <a:lnTo>
                    <a:pt x="76752" y="569330"/>
                  </a:lnTo>
                  <a:lnTo>
                    <a:pt x="87258" y="579957"/>
                  </a:lnTo>
                  <a:cubicBezTo>
                    <a:pt x="88485" y="581068"/>
                    <a:pt x="89654" y="582227"/>
                    <a:pt x="90760" y="583459"/>
                  </a:cubicBezTo>
                  <a:lnTo>
                    <a:pt x="94383" y="586961"/>
                  </a:lnTo>
                  <a:lnTo>
                    <a:pt x="97885" y="590463"/>
                  </a:lnTo>
                  <a:lnTo>
                    <a:pt x="101387" y="593965"/>
                  </a:lnTo>
                  <a:cubicBezTo>
                    <a:pt x="102493" y="595197"/>
                    <a:pt x="103662" y="596356"/>
                    <a:pt x="104889" y="597467"/>
                  </a:cubicBezTo>
                  <a:lnTo>
                    <a:pt x="108391" y="600969"/>
                  </a:lnTo>
                  <a:lnTo>
                    <a:pt x="111893" y="604592"/>
                  </a:lnTo>
                  <a:lnTo>
                    <a:pt x="115395" y="608094"/>
                  </a:lnTo>
                  <a:lnTo>
                    <a:pt x="119017" y="611596"/>
                  </a:lnTo>
                  <a:lnTo>
                    <a:pt x="122519" y="615098"/>
                  </a:lnTo>
                  <a:cubicBezTo>
                    <a:pt x="123626" y="616329"/>
                    <a:pt x="124794" y="617489"/>
                    <a:pt x="126021" y="618599"/>
                  </a:cubicBezTo>
                  <a:lnTo>
                    <a:pt x="129523" y="622102"/>
                  </a:lnTo>
                  <a:lnTo>
                    <a:pt x="133025" y="625604"/>
                  </a:lnTo>
                  <a:lnTo>
                    <a:pt x="136527" y="629226"/>
                  </a:lnTo>
                  <a:lnTo>
                    <a:pt x="140150" y="632728"/>
                  </a:lnTo>
                  <a:lnTo>
                    <a:pt x="143652" y="636230"/>
                  </a:lnTo>
                  <a:cubicBezTo>
                    <a:pt x="144739" y="637438"/>
                    <a:pt x="145947" y="638525"/>
                    <a:pt x="147154" y="639732"/>
                  </a:cubicBezTo>
                  <a:lnTo>
                    <a:pt x="150656" y="643234"/>
                  </a:lnTo>
                  <a:lnTo>
                    <a:pt x="154641" y="646616"/>
                  </a:lnTo>
                  <a:lnTo>
                    <a:pt x="158143" y="650118"/>
                  </a:lnTo>
                  <a:lnTo>
                    <a:pt x="161645" y="653740"/>
                  </a:lnTo>
                  <a:lnTo>
                    <a:pt x="165268" y="657242"/>
                  </a:lnTo>
                  <a:cubicBezTo>
                    <a:pt x="166355" y="658450"/>
                    <a:pt x="167562" y="659537"/>
                    <a:pt x="168770" y="660744"/>
                  </a:cubicBezTo>
                  <a:cubicBezTo>
                    <a:pt x="169978" y="661952"/>
                    <a:pt x="171064" y="663039"/>
                    <a:pt x="172272" y="664246"/>
                  </a:cubicBezTo>
                  <a:lnTo>
                    <a:pt x="175774" y="667748"/>
                  </a:lnTo>
                  <a:cubicBezTo>
                    <a:pt x="176880" y="668980"/>
                    <a:pt x="178049" y="670139"/>
                    <a:pt x="179276" y="671250"/>
                  </a:cubicBezTo>
                  <a:lnTo>
                    <a:pt x="182778" y="674873"/>
                  </a:lnTo>
                  <a:lnTo>
                    <a:pt x="186401" y="678375"/>
                  </a:lnTo>
                  <a:cubicBezTo>
                    <a:pt x="187488" y="679583"/>
                    <a:pt x="188695" y="680670"/>
                    <a:pt x="189903" y="681877"/>
                  </a:cubicBezTo>
                  <a:cubicBezTo>
                    <a:pt x="191110" y="683085"/>
                    <a:pt x="192197" y="684172"/>
                    <a:pt x="193405" y="685379"/>
                  </a:cubicBezTo>
                  <a:lnTo>
                    <a:pt x="196907" y="688881"/>
                  </a:lnTo>
                  <a:cubicBezTo>
                    <a:pt x="198013" y="690113"/>
                    <a:pt x="199182" y="691272"/>
                    <a:pt x="200409" y="692383"/>
                  </a:cubicBezTo>
                  <a:lnTo>
                    <a:pt x="203911" y="695885"/>
                  </a:lnTo>
                  <a:lnTo>
                    <a:pt x="207413" y="699508"/>
                  </a:lnTo>
                  <a:lnTo>
                    <a:pt x="210915" y="703010"/>
                  </a:lnTo>
                  <a:lnTo>
                    <a:pt x="214538" y="706512"/>
                  </a:lnTo>
                  <a:lnTo>
                    <a:pt x="218040" y="710014"/>
                  </a:lnTo>
                  <a:cubicBezTo>
                    <a:pt x="219146" y="711246"/>
                    <a:pt x="220315" y="712405"/>
                    <a:pt x="221542" y="713516"/>
                  </a:cubicBezTo>
                  <a:lnTo>
                    <a:pt x="225044" y="717018"/>
                  </a:lnTo>
                  <a:lnTo>
                    <a:pt x="228546" y="720520"/>
                  </a:lnTo>
                  <a:lnTo>
                    <a:pt x="232048" y="724143"/>
                  </a:lnTo>
                  <a:lnTo>
                    <a:pt x="235670" y="727645"/>
                  </a:lnTo>
                  <a:lnTo>
                    <a:pt x="239172" y="731147"/>
                  </a:lnTo>
                  <a:cubicBezTo>
                    <a:pt x="240259" y="732354"/>
                    <a:pt x="241467" y="733441"/>
                    <a:pt x="242674" y="734649"/>
                  </a:cubicBezTo>
                  <a:lnTo>
                    <a:pt x="246176" y="738151"/>
                  </a:lnTo>
                  <a:lnTo>
                    <a:pt x="249678" y="741653"/>
                  </a:lnTo>
                  <a:lnTo>
                    <a:pt x="253181" y="745276"/>
                  </a:lnTo>
                  <a:lnTo>
                    <a:pt x="256682" y="748778"/>
                  </a:lnTo>
                  <a:lnTo>
                    <a:pt x="260305" y="752280"/>
                  </a:lnTo>
                  <a:cubicBezTo>
                    <a:pt x="261392" y="753487"/>
                    <a:pt x="262600" y="754574"/>
                    <a:pt x="263807" y="755782"/>
                  </a:cubicBezTo>
                  <a:lnTo>
                    <a:pt x="267309" y="759284"/>
                  </a:lnTo>
                  <a:lnTo>
                    <a:pt x="270811" y="762786"/>
                  </a:lnTo>
                  <a:cubicBezTo>
                    <a:pt x="272019" y="763993"/>
                    <a:pt x="273106" y="765201"/>
                    <a:pt x="274313" y="766288"/>
                  </a:cubicBezTo>
                  <a:lnTo>
                    <a:pt x="277815" y="769910"/>
                  </a:lnTo>
                  <a:lnTo>
                    <a:pt x="281317" y="773412"/>
                  </a:lnTo>
                  <a:lnTo>
                    <a:pt x="284940" y="776914"/>
                  </a:lnTo>
                  <a:lnTo>
                    <a:pt x="288442" y="780416"/>
                  </a:lnTo>
                  <a:lnTo>
                    <a:pt x="291944" y="783918"/>
                  </a:lnTo>
                  <a:cubicBezTo>
                    <a:pt x="293050" y="785150"/>
                    <a:pt x="294219" y="786309"/>
                    <a:pt x="295446" y="787420"/>
                  </a:cubicBezTo>
                  <a:cubicBezTo>
                    <a:pt x="296654" y="788628"/>
                    <a:pt x="297740" y="789836"/>
                    <a:pt x="298948" y="790922"/>
                  </a:cubicBezTo>
                  <a:lnTo>
                    <a:pt x="302450" y="794545"/>
                  </a:lnTo>
                  <a:lnTo>
                    <a:pt x="306073" y="798047"/>
                  </a:lnTo>
                  <a:lnTo>
                    <a:pt x="309575" y="801549"/>
                  </a:lnTo>
                  <a:lnTo>
                    <a:pt x="313077" y="805051"/>
                  </a:lnTo>
                  <a:lnTo>
                    <a:pt x="323583" y="815678"/>
                  </a:lnTo>
                  <a:cubicBezTo>
                    <a:pt x="324810" y="816789"/>
                    <a:pt x="325979" y="817948"/>
                    <a:pt x="327085" y="819180"/>
                  </a:cubicBezTo>
                  <a:lnTo>
                    <a:pt x="330708" y="822682"/>
                  </a:lnTo>
                  <a:lnTo>
                    <a:pt x="334210" y="826184"/>
                  </a:lnTo>
                  <a:lnTo>
                    <a:pt x="337712" y="829686"/>
                  </a:lnTo>
                  <a:cubicBezTo>
                    <a:pt x="338818" y="830918"/>
                    <a:pt x="339987" y="832077"/>
                    <a:pt x="341214" y="833188"/>
                  </a:cubicBezTo>
                  <a:lnTo>
                    <a:pt x="344716" y="836690"/>
                  </a:lnTo>
                  <a:lnTo>
                    <a:pt x="348218" y="840313"/>
                  </a:lnTo>
                  <a:cubicBezTo>
                    <a:pt x="349445" y="841424"/>
                    <a:pt x="350614" y="842583"/>
                    <a:pt x="351720" y="843815"/>
                  </a:cubicBezTo>
                  <a:lnTo>
                    <a:pt x="355342" y="847317"/>
                  </a:lnTo>
                  <a:lnTo>
                    <a:pt x="358844" y="850819"/>
                  </a:lnTo>
                  <a:cubicBezTo>
                    <a:pt x="359951" y="852050"/>
                    <a:pt x="361120" y="853210"/>
                    <a:pt x="362346" y="854321"/>
                  </a:cubicBezTo>
                  <a:lnTo>
                    <a:pt x="365848" y="857823"/>
                  </a:lnTo>
                  <a:lnTo>
                    <a:pt x="369350" y="861325"/>
                  </a:lnTo>
                  <a:lnTo>
                    <a:pt x="372852" y="864948"/>
                  </a:lnTo>
                  <a:lnTo>
                    <a:pt x="376475" y="868450"/>
                  </a:lnTo>
                  <a:lnTo>
                    <a:pt x="379977" y="871952"/>
                  </a:lnTo>
                  <a:cubicBezTo>
                    <a:pt x="381064" y="873159"/>
                    <a:pt x="382272" y="874246"/>
                    <a:pt x="383479" y="875454"/>
                  </a:cubicBezTo>
                  <a:lnTo>
                    <a:pt x="386981" y="878956"/>
                  </a:lnTo>
                  <a:lnTo>
                    <a:pt x="390483" y="882458"/>
                  </a:lnTo>
                  <a:lnTo>
                    <a:pt x="393985" y="886080"/>
                  </a:lnTo>
                  <a:lnTo>
                    <a:pt x="397487" y="889582"/>
                  </a:lnTo>
                  <a:cubicBezTo>
                    <a:pt x="414974" y="907974"/>
                    <a:pt x="437143" y="921245"/>
                    <a:pt x="461610" y="927984"/>
                  </a:cubicBezTo>
                  <a:cubicBezTo>
                    <a:pt x="456418" y="1090404"/>
                    <a:pt x="455452" y="1253067"/>
                    <a:pt x="474411" y="1413434"/>
                  </a:cubicBezTo>
                  <a:cubicBezTo>
                    <a:pt x="482502" y="1482267"/>
                    <a:pt x="494336" y="1569092"/>
                    <a:pt x="545417" y="1620656"/>
                  </a:cubicBezTo>
                  <a:lnTo>
                    <a:pt x="548919" y="1624158"/>
                  </a:lnTo>
                  <a:lnTo>
                    <a:pt x="552542" y="1627781"/>
                  </a:lnTo>
                  <a:cubicBezTo>
                    <a:pt x="553628" y="1628989"/>
                    <a:pt x="554836" y="1630076"/>
                    <a:pt x="556044" y="1631283"/>
                  </a:cubicBezTo>
                  <a:lnTo>
                    <a:pt x="559546" y="1634785"/>
                  </a:lnTo>
                  <a:lnTo>
                    <a:pt x="563048" y="1638287"/>
                  </a:lnTo>
                  <a:lnTo>
                    <a:pt x="566550" y="1641789"/>
                  </a:lnTo>
                  <a:lnTo>
                    <a:pt x="570052" y="1645291"/>
                  </a:lnTo>
                  <a:lnTo>
                    <a:pt x="573554" y="1648793"/>
                  </a:lnTo>
                  <a:lnTo>
                    <a:pt x="577176" y="1652416"/>
                  </a:lnTo>
                  <a:lnTo>
                    <a:pt x="580678" y="1655918"/>
                  </a:lnTo>
                  <a:lnTo>
                    <a:pt x="584180" y="1659420"/>
                  </a:lnTo>
                  <a:lnTo>
                    <a:pt x="587682" y="1662922"/>
                  </a:lnTo>
                  <a:cubicBezTo>
                    <a:pt x="588769" y="1664130"/>
                    <a:pt x="590098" y="1665217"/>
                    <a:pt x="591184" y="1666424"/>
                  </a:cubicBezTo>
                  <a:lnTo>
                    <a:pt x="594687" y="1669926"/>
                  </a:lnTo>
                  <a:lnTo>
                    <a:pt x="598309" y="1673428"/>
                  </a:lnTo>
                  <a:cubicBezTo>
                    <a:pt x="599420" y="1674696"/>
                    <a:pt x="600580" y="1675904"/>
                    <a:pt x="601811" y="1677051"/>
                  </a:cubicBezTo>
                  <a:lnTo>
                    <a:pt x="605313" y="1680553"/>
                  </a:lnTo>
                  <a:lnTo>
                    <a:pt x="608815" y="1684055"/>
                  </a:lnTo>
                  <a:cubicBezTo>
                    <a:pt x="609902" y="1685262"/>
                    <a:pt x="611110" y="1686349"/>
                    <a:pt x="612317" y="1687557"/>
                  </a:cubicBezTo>
                  <a:lnTo>
                    <a:pt x="615819" y="1691059"/>
                  </a:lnTo>
                  <a:lnTo>
                    <a:pt x="619321" y="1694561"/>
                  </a:lnTo>
                  <a:lnTo>
                    <a:pt x="622944" y="1698063"/>
                  </a:lnTo>
                  <a:cubicBezTo>
                    <a:pt x="624055" y="1699331"/>
                    <a:pt x="625214" y="1700538"/>
                    <a:pt x="626446" y="1701686"/>
                  </a:cubicBezTo>
                  <a:lnTo>
                    <a:pt x="629948" y="1705188"/>
                  </a:lnTo>
                  <a:cubicBezTo>
                    <a:pt x="631035" y="1706395"/>
                    <a:pt x="632243" y="1707482"/>
                    <a:pt x="633450" y="1708690"/>
                  </a:cubicBezTo>
                  <a:lnTo>
                    <a:pt x="636952" y="1712192"/>
                  </a:lnTo>
                  <a:lnTo>
                    <a:pt x="640454" y="1715694"/>
                  </a:lnTo>
                  <a:lnTo>
                    <a:pt x="643956" y="1719196"/>
                  </a:lnTo>
                  <a:lnTo>
                    <a:pt x="647579" y="1722818"/>
                  </a:lnTo>
                  <a:lnTo>
                    <a:pt x="651081" y="1726320"/>
                  </a:lnTo>
                  <a:cubicBezTo>
                    <a:pt x="652168" y="1727528"/>
                    <a:pt x="653375" y="1728615"/>
                    <a:pt x="654583" y="1729822"/>
                  </a:cubicBezTo>
                  <a:lnTo>
                    <a:pt x="658085" y="1733325"/>
                  </a:lnTo>
                  <a:lnTo>
                    <a:pt x="661587" y="1736826"/>
                  </a:lnTo>
                  <a:lnTo>
                    <a:pt x="665089" y="1740329"/>
                  </a:lnTo>
                  <a:lnTo>
                    <a:pt x="668591" y="1743830"/>
                  </a:lnTo>
                  <a:lnTo>
                    <a:pt x="672214" y="1747453"/>
                  </a:lnTo>
                  <a:cubicBezTo>
                    <a:pt x="673300" y="1748661"/>
                    <a:pt x="674508" y="1749748"/>
                    <a:pt x="675716" y="1750955"/>
                  </a:cubicBezTo>
                  <a:lnTo>
                    <a:pt x="679218" y="1754457"/>
                  </a:lnTo>
                  <a:lnTo>
                    <a:pt x="682720" y="1757959"/>
                  </a:lnTo>
                  <a:cubicBezTo>
                    <a:pt x="683807" y="1759167"/>
                    <a:pt x="685135" y="1760254"/>
                    <a:pt x="686222" y="1761461"/>
                  </a:cubicBezTo>
                  <a:lnTo>
                    <a:pt x="689724" y="1764963"/>
                  </a:lnTo>
                  <a:lnTo>
                    <a:pt x="693346" y="1768465"/>
                  </a:lnTo>
                  <a:cubicBezTo>
                    <a:pt x="694457" y="1769733"/>
                    <a:pt x="695617" y="1770941"/>
                    <a:pt x="696848" y="1772088"/>
                  </a:cubicBezTo>
                  <a:lnTo>
                    <a:pt x="700351" y="1775590"/>
                  </a:lnTo>
                  <a:lnTo>
                    <a:pt x="703853" y="1779092"/>
                  </a:lnTo>
                  <a:lnTo>
                    <a:pt x="707354" y="1782594"/>
                  </a:lnTo>
                  <a:lnTo>
                    <a:pt x="710856" y="1786096"/>
                  </a:lnTo>
                  <a:lnTo>
                    <a:pt x="714358" y="1789598"/>
                  </a:lnTo>
                  <a:lnTo>
                    <a:pt x="717981" y="1793221"/>
                  </a:lnTo>
                  <a:lnTo>
                    <a:pt x="721483" y="1796723"/>
                  </a:lnTo>
                  <a:lnTo>
                    <a:pt x="724985" y="1800225"/>
                  </a:lnTo>
                  <a:lnTo>
                    <a:pt x="728487" y="1803727"/>
                  </a:lnTo>
                  <a:lnTo>
                    <a:pt x="731989" y="1807229"/>
                  </a:lnTo>
                  <a:lnTo>
                    <a:pt x="735491" y="1810731"/>
                  </a:lnTo>
                  <a:lnTo>
                    <a:pt x="738993" y="1814233"/>
                  </a:lnTo>
                  <a:lnTo>
                    <a:pt x="742616" y="1817856"/>
                  </a:lnTo>
                  <a:lnTo>
                    <a:pt x="746118" y="1821358"/>
                  </a:lnTo>
                  <a:lnTo>
                    <a:pt x="749620" y="1824860"/>
                  </a:lnTo>
                  <a:lnTo>
                    <a:pt x="753122" y="1828362"/>
                  </a:lnTo>
                  <a:cubicBezTo>
                    <a:pt x="754209" y="1829569"/>
                    <a:pt x="755537" y="1830656"/>
                    <a:pt x="756624" y="1831864"/>
                  </a:cubicBezTo>
                  <a:lnTo>
                    <a:pt x="760126" y="1835366"/>
                  </a:lnTo>
                  <a:lnTo>
                    <a:pt x="763749" y="1838868"/>
                  </a:lnTo>
                  <a:cubicBezTo>
                    <a:pt x="764860" y="1840136"/>
                    <a:pt x="766019" y="1841343"/>
                    <a:pt x="767251" y="1842490"/>
                  </a:cubicBezTo>
                  <a:lnTo>
                    <a:pt x="770753" y="1845993"/>
                  </a:lnTo>
                  <a:lnTo>
                    <a:pt x="774255" y="1849494"/>
                  </a:lnTo>
                  <a:cubicBezTo>
                    <a:pt x="775342" y="1850702"/>
                    <a:pt x="776549" y="1851789"/>
                    <a:pt x="777757" y="1852996"/>
                  </a:cubicBezTo>
                  <a:lnTo>
                    <a:pt x="781259" y="1856498"/>
                  </a:lnTo>
                  <a:lnTo>
                    <a:pt x="784761" y="1860000"/>
                  </a:lnTo>
                  <a:lnTo>
                    <a:pt x="788384" y="1863503"/>
                  </a:lnTo>
                  <a:cubicBezTo>
                    <a:pt x="789495" y="1864770"/>
                    <a:pt x="790654" y="1865978"/>
                    <a:pt x="791886" y="1867125"/>
                  </a:cubicBezTo>
                  <a:lnTo>
                    <a:pt x="795388" y="1870627"/>
                  </a:lnTo>
                  <a:cubicBezTo>
                    <a:pt x="796475" y="1871835"/>
                    <a:pt x="797682" y="1872922"/>
                    <a:pt x="798890" y="1874129"/>
                  </a:cubicBezTo>
                  <a:lnTo>
                    <a:pt x="802392" y="1877631"/>
                  </a:lnTo>
                  <a:cubicBezTo>
                    <a:pt x="803479" y="1878839"/>
                    <a:pt x="804807" y="1879926"/>
                    <a:pt x="805894" y="1881133"/>
                  </a:cubicBezTo>
                  <a:lnTo>
                    <a:pt x="809396" y="1884635"/>
                  </a:lnTo>
                  <a:lnTo>
                    <a:pt x="813018" y="1888258"/>
                  </a:lnTo>
                  <a:lnTo>
                    <a:pt x="816520" y="1891760"/>
                  </a:lnTo>
                  <a:cubicBezTo>
                    <a:pt x="817607" y="1892968"/>
                    <a:pt x="818815" y="1894054"/>
                    <a:pt x="820022" y="1895262"/>
                  </a:cubicBezTo>
                  <a:lnTo>
                    <a:pt x="823524" y="1898764"/>
                  </a:lnTo>
                  <a:cubicBezTo>
                    <a:pt x="824611" y="1899972"/>
                    <a:pt x="825940" y="1901059"/>
                    <a:pt x="827026" y="1902266"/>
                  </a:cubicBezTo>
                  <a:lnTo>
                    <a:pt x="830529" y="1905768"/>
                  </a:lnTo>
                  <a:lnTo>
                    <a:pt x="834151" y="1909270"/>
                  </a:lnTo>
                  <a:lnTo>
                    <a:pt x="837653" y="1912893"/>
                  </a:lnTo>
                  <a:lnTo>
                    <a:pt x="841155" y="1916395"/>
                  </a:lnTo>
                  <a:lnTo>
                    <a:pt x="844657" y="1919897"/>
                  </a:lnTo>
                  <a:lnTo>
                    <a:pt x="848159" y="1923399"/>
                  </a:lnTo>
                  <a:lnTo>
                    <a:pt x="851661" y="1926901"/>
                  </a:lnTo>
                  <a:lnTo>
                    <a:pt x="855163" y="1930403"/>
                  </a:lnTo>
                  <a:lnTo>
                    <a:pt x="858786" y="1933905"/>
                  </a:lnTo>
                  <a:cubicBezTo>
                    <a:pt x="859897" y="1935173"/>
                    <a:pt x="861056" y="1936380"/>
                    <a:pt x="862288" y="1937528"/>
                  </a:cubicBezTo>
                  <a:lnTo>
                    <a:pt x="865790" y="1941030"/>
                  </a:lnTo>
                  <a:lnTo>
                    <a:pt x="869292" y="1944532"/>
                  </a:lnTo>
                  <a:lnTo>
                    <a:pt x="872794" y="1948034"/>
                  </a:lnTo>
                  <a:lnTo>
                    <a:pt x="876296" y="1951536"/>
                  </a:lnTo>
                  <a:lnTo>
                    <a:pt x="879798" y="1955038"/>
                  </a:lnTo>
                  <a:lnTo>
                    <a:pt x="883421" y="1958660"/>
                  </a:lnTo>
                  <a:lnTo>
                    <a:pt x="886923" y="1962162"/>
                  </a:lnTo>
                  <a:lnTo>
                    <a:pt x="890425" y="1965665"/>
                  </a:lnTo>
                  <a:lnTo>
                    <a:pt x="893927" y="1969166"/>
                  </a:lnTo>
                  <a:lnTo>
                    <a:pt x="897429" y="1972668"/>
                  </a:lnTo>
                  <a:cubicBezTo>
                    <a:pt x="909130" y="1985384"/>
                    <a:pt x="923042" y="1995854"/>
                    <a:pt x="938487" y="2003583"/>
                  </a:cubicBezTo>
                  <a:cubicBezTo>
                    <a:pt x="982081" y="2025199"/>
                    <a:pt x="1047170" y="2005032"/>
                    <a:pt x="1089677" y="1980035"/>
                  </a:cubicBezTo>
                  <a:lnTo>
                    <a:pt x="1092092" y="1982329"/>
                  </a:lnTo>
                  <a:cubicBezTo>
                    <a:pt x="1093167" y="1983585"/>
                    <a:pt x="1094338" y="1984756"/>
                    <a:pt x="1095594" y="1985831"/>
                  </a:cubicBezTo>
                  <a:cubicBezTo>
                    <a:pt x="1096669" y="1987123"/>
                    <a:pt x="1097840" y="1988343"/>
                    <a:pt x="1099096" y="1989454"/>
                  </a:cubicBezTo>
                  <a:cubicBezTo>
                    <a:pt x="1100207" y="1990686"/>
                    <a:pt x="1101366" y="1991845"/>
                    <a:pt x="1102598" y="1992956"/>
                  </a:cubicBezTo>
                  <a:lnTo>
                    <a:pt x="1106100" y="1996458"/>
                  </a:lnTo>
                  <a:cubicBezTo>
                    <a:pt x="1107223" y="1997714"/>
                    <a:pt x="1108431" y="1998885"/>
                    <a:pt x="1109723" y="1999960"/>
                  </a:cubicBezTo>
                  <a:cubicBezTo>
                    <a:pt x="1110761" y="2001240"/>
                    <a:pt x="1111945" y="2002423"/>
                    <a:pt x="1113225" y="2003462"/>
                  </a:cubicBezTo>
                  <a:lnTo>
                    <a:pt x="1113225" y="2003462"/>
                  </a:lnTo>
                  <a:cubicBezTo>
                    <a:pt x="1120326" y="2026177"/>
                    <a:pt x="1125301" y="2049507"/>
                    <a:pt x="1128078" y="2073140"/>
                  </a:cubicBezTo>
                  <a:cubicBezTo>
                    <a:pt x="1136024" y="2145317"/>
                    <a:pt x="1139852" y="2217894"/>
                    <a:pt x="1139550" y="2290506"/>
                  </a:cubicBezTo>
                  <a:cubicBezTo>
                    <a:pt x="1142569" y="2449304"/>
                    <a:pt x="1131701" y="2618004"/>
                    <a:pt x="1166600" y="2773541"/>
                  </a:cubicBezTo>
                  <a:cubicBezTo>
                    <a:pt x="1173049" y="2805711"/>
                    <a:pt x="1189086" y="2835188"/>
                    <a:pt x="1212610" y="2858072"/>
                  </a:cubicBezTo>
                  <a:lnTo>
                    <a:pt x="1216111" y="2861575"/>
                  </a:lnTo>
                  <a:lnTo>
                    <a:pt x="1219734" y="2865076"/>
                  </a:lnTo>
                  <a:lnTo>
                    <a:pt x="1223236" y="2868578"/>
                  </a:lnTo>
                  <a:lnTo>
                    <a:pt x="1226738" y="2872080"/>
                  </a:lnTo>
                  <a:cubicBezTo>
                    <a:pt x="1227946" y="2873288"/>
                    <a:pt x="1229033" y="2874495"/>
                    <a:pt x="1230240" y="2875582"/>
                  </a:cubicBezTo>
                  <a:cubicBezTo>
                    <a:pt x="1231448" y="2876669"/>
                    <a:pt x="1232535" y="2877998"/>
                    <a:pt x="1233742" y="2879084"/>
                  </a:cubicBezTo>
                  <a:lnTo>
                    <a:pt x="1237244" y="2882707"/>
                  </a:lnTo>
                  <a:lnTo>
                    <a:pt x="1240867" y="2886209"/>
                  </a:lnTo>
                  <a:lnTo>
                    <a:pt x="1244369" y="2889711"/>
                  </a:lnTo>
                  <a:lnTo>
                    <a:pt x="1247871" y="2893213"/>
                  </a:lnTo>
                  <a:cubicBezTo>
                    <a:pt x="1249079" y="2894421"/>
                    <a:pt x="1250166" y="2895628"/>
                    <a:pt x="1251373" y="2896715"/>
                  </a:cubicBezTo>
                  <a:cubicBezTo>
                    <a:pt x="1252581" y="2897802"/>
                    <a:pt x="1253667" y="2899130"/>
                    <a:pt x="1254875" y="2900217"/>
                  </a:cubicBezTo>
                  <a:lnTo>
                    <a:pt x="1258377" y="2903719"/>
                  </a:lnTo>
                  <a:lnTo>
                    <a:pt x="1261879" y="2907342"/>
                  </a:lnTo>
                  <a:lnTo>
                    <a:pt x="1265502" y="2910844"/>
                  </a:lnTo>
                  <a:lnTo>
                    <a:pt x="1269004" y="2914346"/>
                  </a:lnTo>
                  <a:cubicBezTo>
                    <a:pt x="1270115" y="2915578"/>
                    <a:pt x="1271274" y="2916737"/>
                    <a:pt x="1272506" y="2917848"/>
                  </a:cubicBezTo>
                  <a:cubicBezTo>
                    <a:pt x="1273713" y="2919055"/>
                    <a:pt x="1274800" y="2920263"/>
                    <a:pt x="1276008" y="2921350"/>
                  </a:cubicBezTo>
                  <a:lnTo>
                    <a:pt x="1279510" y="2924852"/>
                  </a:lnTo>
                  <a:lnTo>
                    <a:pt x="1283012" y="2928475"/>
                  </a:lnTo>
                  <a:cubicBezTo>
                    <a:pt x="1284219" y="2929561"/>
                    <a:pt x="1285306" y="2930769"/>
                    <a:pt x="1286514" y="2931977"/>
                  </a:cubicBezTo>
                  <a:lnTo>
                    <a:pt x="1290137" y="2935479"/>
                  </a:lnTo>
                  <a:lnTo>
                    <a:pt x="1300643" y="2945985"/>
                  </a:lnTo>
                  <a:lnTo>
                    <a:pt x="1304145" y="2949487"/>
                  </a:lnTo>
                  <a:lnTo>
                    <a:pt x="1307647" y="2953110"/>
                  </a:lnTo>
                  <a:lnTo>
                    <a:pt x="1311149" y="2956612"/>
                  </a:lnTo>
                  <a:lnTo>
                    <a:pt x="1314772" y="2960113"/>
                  </a:lnTo>
                  <a:cubicBezTo>
                    <a:pt x="1315882" y="2961345"/>
                    <a:pt x="1317042" y="2962505"/>
                    <a:pt x="1318273" y="2963616"/>
                  </a:cubicBezTo>
                  <a:lnTo>
                    <a:pt x="1321775" y="2967118"/>
                  </a:lnTo>
                  <a:lnTo>
                    <a:pt x="1325278" y="2970620"/>
                  </a:lnTo>
                  <a:cubicBezTo>
                    <a:pt x="1326485" y="2971827"/>
                    <a:pt x="1327572" y="2973035"/>
                    <a:pt x="1328779" y="2974121"/>
                  </a:cubicBezTo>
                  <a:lnTo>
                    <a:pt x="1332282" y="2977744"/>
                  </a:lnTo>
                  <a:lnTo>
                    <a:pt x="1335904" y="2981246"/>
                  </a:lnTo>
                  <a:lnTo>
                    <a:pt x="1339406" y="2984748"/>
                  </a:lnTo>
                  <a:lnTo>
                    <a:pt x="1342908" y="2988250"/>
                  </a:lnTo>
                  <a:lnTo>
                    <a:pt x="1346410" y="2991753"/>
                  </a:lnTo>
                  <a:cubicBezTo>
                    <a:pt x="1347618" y="2992960"/>
                    <a:pt x="1348705" y="2994167"/>
                    <a:pt x="1349912" y="2995254"/>
                  </a:cubicBezTo>
                  <a:lnTo>
                    <a:pt x="1353414" y="2998877"/>
                  </a:lnTo>
                  <a:lnTo>
                    <a:pt x="1356916" y="3002379"/>
                  </a:lnTo>
                  <a:lnTo>
                    <a:pt x="1360539" y="3005881"/>
                  </a:lnTo>
                  <a:lnTo>
                    <a:pt x="1364041" y="3009383"/>
                  </a:lnTo>
                  <a:lnTo>
                    <a:pt x="1367543" y="3012885"/>
                  </a:lnTo>
                  <a:cubicBezTo>
                    <a:pt x="1368751" y="3014093"/>
                    <a:pt x="1369838" y="3015300"/>
                    <a:pt x="1371045" y="3016387"/>
                  </a:cubicBezTo>
                  <a:lnTo>
                    <a:pt x="1374547" y="3019889"/>
                  </a:lnTo>
                  <a:lnTo>
                    <a:pt x="1378049" y="3023512"/>
                  </a:lnTo>
                  <a:lnTo>
                    <a:pt x="1381551" y="3027014"/>
                  </a:lnTo>
                  <a:lnTo>
                    <a:pt x="1385174" y="3030516"/>
                  </a:lnTo>
                  <a:lnTo>
                    <a:pt x="1388676" y="3034018"/>
                  </a:lnTo>
                  <a:cubicBezTo>
                    <a:pt x="1389787" y="3035250"/>
                    <a:pt x="1390946" y="3036409"/>
                    <a:pt x="1392178" y="3037520"/>
                  </a:cubicBezTo>
                  <a:lnTo>
                    <a:pt x="1395680" y="3041022"/>
                  </a:lnTo>
                  <a:lnTo>
                    <a:pt x="1399182" y="3044524"/>
                  </a:lnTo>
                  <a:lnTo>
                    <a:pt x="1402684" y="3048147"/>
                  </a:lnTo>
                  <a:lnTo>
                    <a:pt x="1406307" y="3051649"/>
                  </a:lnTo>
                  <a:lnTo>
                    <a:pt x="1409809" y="3055151"/>
                  </a:lnTo>
                  <a:cubicBezTo>
                    <a:pt x="1410920" y="3056383"/>
                    <a:pt x="1412079" y="3057542"/>
                    <a:pt x="1413311" y="3058653"/>
                  </a:cubicBezTo>
                  <a:lnTo>
                    <a:pt x="1416813" y="3062155"/>
                  </a:lnTo>
                  <a:lnTo>
                    <a:pt x="1420315" y="3065657"/>
                  </a:lnTo>
                  <a:lnTo>
                    <a:pt x="1423817" y="3069159"/>
                  </a:lnTo>
                  <a:lnTo>
                    <a:pt x="1427319" y="3072782"/>
                  </a:lnTo>
                  <a:lnTo>
                    <a:pt x="1430942" y="3076284"/>
                  </a:lnTo>
                  <a:cubicBezTo>
                    <a:pt x="1432052" y="3077515"/>
                    <a:pt x="1433212" y="3078675"/>
                    <a:pt x="1434443" y="3079785"/>
                  </a:cubicBezTo>
                  <a:lnTo>
                    <a:pt x="1437946" y="3083288"/>
                  </a:lnTo>
                  <a:lnTo>
                    <a:pt x="1441447" y="3086790"/>
                  </a:lnTo>
                  <a:lnTo>
                    <a:pt x="1444950" y="3090291"/>
                  </a:lnTo>
                  <a:lnTo>
                    <a:pt x="1448452" y="3093914"/>
                  </a:lnTo>
                  <a:lnTo>
                    <a:pt x="1451953" y="3097417"/>
                  </a:lnTo>
                  <a:lnTo>
                    <a:pt x="1455576" y="3100918"/>
                  </a:lnTo>
                  <a:lnTo>
                    <a:pt x="1459078" y="3104420"/>
                  </a:lnTo>
                  <a:lnTo>
                    <a:pt x="1462580" y="3107922"/>
                  </a:lnTo>
                  <a:lnTo>
                    <a:pt x="1466082" y="3111424"/>
                  </a:lnTo>
                  <a:lnTo>
                    <a:pt x="1469584" y="3114926"/>
                  </a:lnTo>
                  <a:lnTo>
                    <a:pt x="1471154" y="3116617"/>
                  </a:lnTo>
                  <a:cubicBezTo>
                    <a:pt x="1388434" y="3179774"/>
                    <a:pt x="1330470" y="3269739"/>
                    <a:pt x="1322742" y="3385306"/>
                  </a:cubicBezTo>
                  <a:cubicBezTo>
                    <a:pt x="1315255" y="3495921"/>
                    <a:pt x="1336870" y="3617525"/>
                    <a:pt x="1411982" y="3692274"/>
                  </a:cubicBezTo>
                  <a:lnTo>
                    <a:pt x="1415484" y="3695776"/>
                  </a:lnTo>
                  <a:lnTo>
                    <a:pt x="1418986" y="3699279"/>
                  </a:lnTo>
                  <a:lnTo>
                    <a:pt x="1422488" y="3702780"/>
                  </a:lnTo>
                  <a:lnTo>
                    <a:pt x="1426111" y="3706403"/>
                  </a:lnTo>
                  <a:lnTo>
                    <a:pt x="1429613" y="3709905"/>
                  </a:lnTo>
                  <a:lnTo>
                    <a:pt x="1433115" y="3713407"/>
                  </a:lnTo>
                  <a:lnTo>
                    <a:pt x="1436617" y="3716909"/>
                  </a:lnTo>
                  <a:lnTo>
                    <a:pt x="1440119" y="3720411"/>
                  </a:lnTo>
                  <a:lnTo>
                    <a:pt x="1443621" y="3723913"/>
                  </a:lnTo>
                  <a:lnTo>
                    <a:pt x="1447244" y="3727536"/>
                  </a:lnTo>
                  <a:lnTo>
                    <a:pt x="1450746" y="3731038"/>
                  </a:lnTo>
                  <a:lnTo>
                    <a:pt x="1454248" y="3734540"/>
                  </a:lnTo>
                  <a:lnTo>
                    <a:pt x="1457750" y="3738042"/>
                  </a:lnTo>
                  <a:cubicBezTo>
                    <a:pt x="1458837" y="3739250"/>
                    <a:pt x="1460044" y="3740336"/>
                    <a:pt x="1461252" y="3741544"/>
                  </a:cubicBezTo>
                  <a:lnTo>
                    <a:pt x="1464754" y="3745046"/>
                  </a:lnTo>
                  <a:lnTo>
                    <a:pt x="1468256" y="3748548"/>
                  </a:lnTo>
                  <a:lnTo>
                    <a:pt x="1471879" y="3752171"/>
                  </a:lnTo>
                  <a:lnTo>
                    <a:pt x="1475381" y="3755673"/>
                  </a:lnTo>
                  <a:lnTo>
                    <a:pt x="1478883" y="3759175"/>
                  </a:lnTo>
                  <a:cubicBezTo>
                    <a:pt x="1479970" y="3760382"/>
                    <a:pt x="1481177" y="3761469"/>
                    <a:pt x="1482385" y="3762677"/>
                  </a:cubicBezTo>
                  <a:lnTo>
                    <a:pt x="1485887" y="3766179"/>
                  </a:lnTo>
                  <a:lnTo>
                    <a:pt x="1489389" y="3769681"/>
                  </a:lnTo>
                  <a:lnTo>
                    <a:pt x="1492891" y="3773183"/>
                  </a:lnTo>
                  <a:lnTo>
                    <a:pt x="1496513" y="3776805"/>
                  </a:lnTo>
                  <a:lnTo>
                    <a:pt x="1500016" y="3780308"/>
                  </a:lnTo>
                  <a:cubicBezTo>
                    <a:pt x="1501102" y="3781515"/>
                    <a:pt x="1502310" y="3782602"/>
                    <a:pt x="1503518" y="3783810"/>
                  </a:cubicBezTo>
                  <a:lnTo>
                    <a:pt x="1507020" y="3787311"/>
                  </a:lnTo>
                  <a:lnTo>
                    <a:pt x="1510522" y="3790814"/>
                  </a:lnTo>
                  <a:lnTo>
                    <a:pt x="1514024" y="3794316"/>
                  </a:lnTo>
                  <a:lnTo>
                    <a:pt x="1517526" y="3797938"/>
                  </a:lnTo>
                  <a:lnTo>
                    <a:pt x="1521148" y="3801440"/>
                  </a:lnTo>
                  <a:cubicBezTo>
                    <a:pt x="1522235" y="3802648"/>
                    <a:pt x="1523443" y="3803735"/>
                    <a:pt x="1524650" y="3804943"/>
                  </a:cubicBezTo>
                  <a:lnTo>
                    <a:pt x="1528152" y="3808444"/>
                  </a:lnTo>
                  <a:lnTo>
                    <a:pt x="1531654" y="3811946"/>
                  </a:lnTo>
                  <a:lnTo>
                    <a:pt x="1535156" y="3815448"/>
                  </a:lnTo>
                  <a:lnTo>
                    <a:pt x="1538658" y="3818951"/>
                  </a:lnTo>
                  <a:lnTo>
                    <a:pt x="1542281" y="3822573"/>
                  </a:lnTo>
                  <a:lnTo>
                    <a:pt x="1545783" y="3826075"/>
                  </a:lnTo>
                  <a:lnTo>
                    <a:pt x="1549285" y="3829577"/>
                  </a:lnTo>
                  <a:lnTo>
                    <a:pt x="1552787" y="3833079"/>
                  </a:lnTo>
                  <a:lnTo>
                    <a:pt x="1556289" y="3836581"/>
                  </a:lnTo>
                  <a:lnTo>
                    <a:pt x="1559791" y="3840083"/>
                  </a:lnTo>
                  <a:lnTo>
                    <a:pt x="1563293" y="3843585"/>
                  </a:lnTo>
                  <a:lnTo>
                    <a:pt x="1566916" y="3847208"/>
                  </a:lnTo>
                  <a:lnTo>
                    <a:pt x="1570418" y="3850710"/>
                  </a:lnTo>
                  <a:lnTo>
                    <a:pt x="1573920" y="3854212"/>
                  </a:lnTo>
                  <a:lnTo>
                    <a:pt x="1577422" y="3857714"/>
                  </a:lnTo>
                  <a:lnTo>
                    <a:pt x="1580924" y="3861216"/>
                  </a:lnTo>
                  <a:lnTo>
                    <a:pt x="1584426" y="3864718"/>
                  </a:lnTo>
                  <a:lnTo>
                    <a:pt x="1587928" y="3868220"/>
                  </a:lnTo>
                  <a:lnTo>
                    <a:pt x="1591551" y="3871843"/>
                  </a:lnTo>
                  <a:lnTo>
                    <a:pt x="1595053" y="3875345"/>
                  </a:lnTo>
                  <a:lnTo>
                    <a:pt x="1598555" y="3878847"/>
                  </a:lnTo>
                  <a:lnTo>
                    <a:pt x="1602057" y="3882349"/>
                  </a:lnTo>
                  <a:cubicBezTo>
                    <a:pt x="1603264" y="3883556"/>
                    <a:pt x="1604351" y="3884764"/>
                    <a:pt x="1605559" y="3885851"/>
                  </a:cubicBezTo>
                  <a:lnTo>
                    <a:pt x="1609061" y="3889353"/>
                  </a:lnTo>
                  <a:lnTo>
                    <a:pt x="1612684" y="3892975"/>
                  </a:lnTo>
                  <a:lnTo>
                    <a:pt x="1616186" y="3896478"/>
                  </a:lnTo>
                  <a:lnTo>
                    <a:pt x="1619688" y="3899980"/>
                  </a:lnTo>
                  <a:lnTo>
                    <a:pt x="1623190" y="3903482"/>
                  </a:lnTo>
                  <a:lnTo>
                    <a:pt x="1626691" y="3906984"/>
                  </a:lnTo>
                  <a:lnTo>
                    <a:pt x="1630194" y="3910486"/>
                  </a:lnTo>
                  <a:lnTo>
                    <a:pt x="1633696" y="3913988"/>
                  </a:lnTo>
                  <a:lnTo>
                    <a:pt x="1637318" y="3917610"/>
                  </a:lnTo>
                  <a:lnTo>
                    <a:pt x="1640820" y="3921112"/>
                  </a:lnTo>
                  <a:lnTo>
                    <a:pt x="1644322" y="3924615"/>
                  </a:lnTo>
                  <a:lnTo>
                    <a:pt x="1647824" y="3928116"/>
                  </a:lnTo>
                  <a:lnTo>
                    <a:pt x="1651326" y="3931618"/>
                  </a:lnTo>
                  <a:lnTo>
                    <a:pt x="1654828" y="3935121"/>
                  </a:lnTo>
                  <a:lnTo>
                    <a:pt x="1658330" y="3938622"/>
                  </a:lnTo>
                  <a:lnTo>
                    <a:pt x="1661953" y="3942245"/>
                  </a:lnTo>
                  <a:lnTo>
                    <a:pt x="1665455" y="3945747"/>
                  </a:lnTo>
                  <a:lnTo>
                    <a:pt x="1668957" y="3949249"/>
                  </a:lnTo>
                  <a:lnTo>
                    <a:pt x="1672459" y="3952751"/>
                  </a:lnTo>
                  <a:lnTo>
                    <a:pt x="1675961" y="3956253"/>
                  </a:lnTo>
                  <a:lnTo>
                    <a:pt x="1679463" y="3959755"/>
                  </a:lnTo>
                  <a:lnTo>
                    <a:pt x="1683086" y="3963378"/>
                  </a:lnTo>
                  <a:lnTo>
                    <a:pt x="1686588" y="3966880"/>
                  </a:lnTo>
                  <a:lnTo>
                    <a:pt x="1690090" y="3970382"/>
                  </a:lnTo>
                  <a:lnTo>
                    <a:pt x="1693592" y="3973884"/>
                  </a:lnTo>
                  <a:lnTo>
                    <a:pt x="1697094" y="3977386"/>
                  </a:lnTo>
                  <a:lnTo>
                    <a:pt x="1700596" y="3980888"/>
                  </a:lnTo>
                  <a:lnTo>
                    <a:pt x="1704098" y="3984390"/>
                  </a:lnTo>
                  <a:lnTo>
                    <a:pt x="1707721" y="3988013"/>
                  </a:lnTo>
                  <a:lnTo>
                    <a:pt x="1711223" y="3991515"/>
                  </a:lnTo>
                  <a:lnTo>
                    <a:pt x="1714725" y="3995017"/>
                  </a:lnTo>
                  <a:lnTo>
                    <a:pt x="1718227" y="3998519"/>
                  </a:lnTo>
                  <a:lnTo>
                    <a:pt x="1721729" y="4002021"/>
                  </a:lnTo>
                  <a:lnTo>
                    <a:pt x="1725231" y="4005523"/>
                  </a:lnTo>
                  <a:lnTo>
                    <a:pt x="1728733" y="4009025"/>
                  </a:lnTo>
                  <a:lnTo>
                    <a:pt x="1732355" y="4012647"/>
                  </a:lnTo>
                  <a:lnTo>
                    <a:pt x="1735858" y="4016150"/>
                  </a:lnTo>
                  <a:lnTo>
                    <a:pt x="1739360" y="4019652"/>
                  </a:lnTo>
                  <a:lnTo>
                    <a:pt x="1742862" y="4023153"/>
                  </a:lnTo>
                  <a:lnTo>
                    <a:pt x="1746364" y="4026656"/>
                  </a:lnTo>
                  <a:lnTo>
                    <a:pt x="1749866" y="4030158"/>
                  </a:lnTo>
                  <a:lnTo>
                    <a:pt x="1753368" y="4033780"/>
                  </a:lnTo>
                  <a:lnTo>
                    <a:pt x="1756990" y="4037282"/>
                  </a:lnTo>
                  <a:lnTo>
                    <a:pt x="1760492" y="4040785"/>
                  </a:lnTo>
                  <a:lnTo>
                    <a:pt x="1763994" y="4044286"/>
                  </a:lnTo>
                  <a:cubicBezTo>
                    <a:pt x="1807951" y="4089933"/>
                    <a:pt x="1870987" y="4119036"/>
                    <a:pt x="1958416" y="4119036"/>
                  </a:cubicBezTo>
                  <a:cubicBezTo>
                    <a:pt x="2096564" y="4119036"/>
                    <a:pt x="2159842" y="4037886"/>
                    <a:pt x="2187858" y="3917852"/>
                  </a:cubicBezTo>
                  <a:cubicBezTo>
                    <a:pt x="2217323" y="3789727"/>
                    <a:pt x="2226380" y="3656168"/>
                    <a:pt x="2234109" y="3525144"/>
                  </a:cubicBezTo>
                  <a:cubicBezTo>
                    <a:pt x="2236524" y="3485378"/>
                    <a:pt x="2238577" y="3445564"/>
                    <a:pt x="2240267" y="3405714"/>
                  </a:cubicBezTo>
                  <a:cubicBezTo>
                    <a:pt x="2257656" y="3405714"/>
                    <a:pt x="2274804" y="3405110"/>
                    <a:pt x="2291711" y="3405714"/>
                  </a:cubicBezTo>
                  <a:cubicBezTo>
                    <a:pt x="2598921" y="3407887"/>
                    <a:pt x="2903716" y="3469716"/>
                    <a:pt x="3205493" y="3520555"/>
                  </a:cubicBezTo>
                  <a:cubicBezTo>
                    <a:pt x="3345694" y="3544707"/>
                    <a:pt x="3486136" y="3567410"/>
                    <a:pt x="3627545" y="3581901"/>
                  </a:cubicBezTo>
                  <a:cubicBezTo>
                    <a:pt x="3741783" y="3593977"/>
                    <a:pt x="3858919" y="3601343"/>
                    <a:pt x="3973036" y="3583954"/>
                  </a:cubicBezTo>
                  <a:cubicBezTo>
                    <a:pt x="4080028" y="3567651"/>
                    <a:pt x="4194749" y="3500268"/>
                    <a:pt x="4189436" y="3377215"/>
                  </a:cubicBezTo>
                  <a:cubicBezTo>
                    <a:pt x="4188820" y="3339804"/>
                    <a:pt x="4173194" y="3304216"/>
                    <a:pt x="4146083" y="3278434"/>
                  </a:cubicBezTo>
                  <a:lnTo>
                    <a:pt x="4142581" y="3274811"/>
                  </a:lnTo>
                  <a:lnTo>
                    <a:pt x="4139079" y="3271309"/>
                  </a:lnTo>
                  <a:cubicBezTo>
                    <a:pt x="4137872" y="3270222"/>
                    <a:pt x="4136785" y="3268894"/>
                    <a:pt x="4135577" y="3267807"/>
                  </a:cubicBezTo>
                  <a:lnTo>
                    <a:pt x="4131954" y="3264305"/>
                  </a:lnTo>
                  <a:lnTo>
                    <a:pt x="4121448" y="3253678"/>
                  </a:lnTo>
                  <a:lnTo>
                    <a:pt x="4117947" y="3250176"/>
                  </a:lnTo>
                  <a:cubicBezTo>
                    <a:pt x="4116739" y="3249090"/>
                    <a:pt x="4115652" y="3247882"/>
                    <a:pt x="4114445" y="3246674"/>
                  </a:cubicBezTo>
                  <a:cubicBezTo>
                    <a:pt x="4113297" y="3245443"/>
                    <a:pt x="4112090" y="3244283"/>
                    <a:pt x="4110822" y="3243172"/>
                  </a:cubicBezTo>
                  <a:cubicBezTo>
                    <a:pt x="4102610" y="3234961"/>
                    <a:pt x="4101523" y="3233753"/>
                    <a:pt x="4100316" y="3232666"/>
                  </a:cubicBezTo>
                  <a:lnTo>
                    <a:pt x="4096814" y="3229044"/>
                  </a:lnTo>
                  <a:cubicBezTo>
                    <a:pt x="4095606" y="3227957"/>
                    <a:pt x="4094519" y="3226749"/>
                    <a:pt x="4093312" y="3225541"/>
                  </a:cubicBezTo>
                  <a:cubicBezTo>
                    <a:pt x="4092104" y="3224334"/>
                    <a:pt x="4091017" y="3223126"/>
                    <a:pt x="4089810" y="3222039"/>
                  </a:cubicBezTo>
                  <a:lnTo>
                    <a:pt x="4086187" y="3218538"/>
                  </a:lnTo>
                  <a:lnTo>
                    <a:pt x="4075681" y="3208031"/>
                  </a:lnTo>
                  <a:lnTo>
                    <a:pt x="4072179" y="3204409"/>
                  </a:lnTo>
                  <a:lnTo>
                    <a:pt x="4068677" y="3200907"/>
                  </a:lnTo>
                  <a:lnTo>
                    <a:pt x="4065175" y="3197405"/>
                  </a:lnTo>
                  <a:lnTo>
                    <a:pt x="4061552" y="3193903"/>
                  </a:lnTo>
                  <a:lnTo>
                    <a:pt x="4051046" y="3183276"/>
                  </a:lnTo>
                  <a:lnTo>
                    <a:pt x="4047544" y="3179774"/>
                  </a:lnTo>
                  <a:lnTo>
                    <a:pt x="4044042" y="3176272"/>
                  </a:lnTo>
                  <a:cubicBezTo>
                    <a:pt x="4042895" y="3175040"/>
                    <a:pt x="4041687" y="3173881"/>
                    <a:pt x="4040419" y="3172770"/>
                  </a:cubicBezTo>
                  <a:cubicBezTo>
                    <a:pt x="4032208" y="3164558"/>
                    <a:pt x="4031121" y="3163351"/>
                    <a:pt x="4029913" y="3162264"/>
                  </a:cubicBezTo>
                  <a:lnTo>
                    <a:pt x="4026411" y="3158641"/>
                  </a:lnTo>
                  <a:lnTo>
                    <a:pt x="4022909" y="3155139"/>
                  </a:lnTo>
                  <a:cubicBezTo>
                    <a:pt x="4021702" y="3154052"/>
                    <a:pt x="4020615" y="3152845"/>
                    <a:pt x="4019407" y="3151637"/>
                  </a:cubicBezTo>
                  <a:cubicBezTo>
                    <a:pt x="4018260" y="3150405"/>
                    <a:pt x="4017052" y="3149246"/>
                    <a:pt x="4015784" y="3148135"/>
                  </a:cubicBezTo>
                  <a:cubicBezTo>
                    <a:pt x="4007573" y="3139923"/>
                    <a:pt x="4006486" y="3138716"/>
                    <a:pt x="4005278" y="3137629"/>
                  </a:cubicBezTo>
                  <a:lnTo>
                    <a:pt x="4001776" y="3134006"/>
                  </a:lnTo>
                  <a:cubicBezTo>
                    <a:pt x="4000569" y="3132920"/>
                    <a:pt x="3999482" y="3131712"/>
                    <a:pt x="3998275" y="3130504"/>
                  </a:cubicBezTo>
                  <a:lnTo>
                    <a:pt x="3994772" y="3127002"/>
                  </a:lnTo>
                  <a:lnTo>
                    <a:pt x="3991150" y="3123500"/>
                  </a:lnTo>
                  <a:lnTo>
                    <a:pt x="3980644" y="3112994"/>
                  </a:lnTo>
                  <a:lnTo>
                    <a:pt x="3977142" y="3109372"/>
                  </a:lnTo>
                  <a:lnTo>
                    <a:pt x="3973640" y="3105869"/>
                  </a:lnTo>
                  <a:cubicBezTo>
                    <a:pt x="3972492" y="3104638"/>
                    <a:pt x="3971285" y="3103478"/>
                    <a:pt x="3970017" y="3102367"/>
                  </a:cubicBezTo>
                  <a:lnTo>
                    <a:pt x="3959511" y="3091861"/>
                  </a:lnTo>
                  <a:lnTo>
                    <a:pt x="3956009" y="3088239"/>
                  </a:lnTo>
                  <a:lnTo>
                    <a:pt x="3952507" y="3084737"/>
                  </a:lnTo>
                  <a:lnTo>
                    <a:pt x="3949005" y="3081235"/>
                  </a:lnTo>
                  <a:lnTo>
                    <a:pt x="3945382" y="3077733"/>
                  </a:lnTo>
                  <a:cubicBezTo>
                    <a:pt x="3937171" y="3069521"/>
                    <a:pt x="3936084" y="3068314"/>
                    <a:pt x="3934876" y="3067227"/>
                  </a:cubicBezTo>
                  <a:lnTo>
                    <a:pt x="3931374" y="3063604"/>
                  </a:lnTo>
                  <a:lnTo>
                    <a:pt x="3927872" y="3060102"/>
                  </a:lnTo>
                  <a:cubicBezTo>
                    <a:pt x="3926664" y="3059015"/>
                    <a:pt x="3925578" y="3057687"/>
                    <a:pt x="3924370" y="3056600"/>
                  </a:cubicBezTo>
                  <a:lnTo>
                    <a:pt x="3920747" y="3053098"/>
                  </a:lnTo>
                  <a:lnTo>
                    <a:pt x="3910241" y="3042592"/>
                  </a:lnTo>
                  <a:lnTo>
                    <a:pt x="3906739" y="3038969"/>
                  </a:lnTo>
                  <a:cubicBezTo>
                    <a:pt x="3905532" y="3037882"/>
                    <a:pt x="3904445" y="3036675"/>
                    <a:pt x="3903237" y="3035467"/>
                  </a:cubicBezTo>
                  <a:lnTo>
                    <a:pt x="3899735" y="3031965"/>
                  </a:lnTo>
                  <a:lnTo>
                    <a:pt x="3896112" y="3028463"/>
                  </a:lnTo>
                  <a:lnTo>
                    <a:pt x="3885606" y="3017836"/>
                  </a:lnTo>
                  <a:cubicBezTo>
                    <a:pt x="3884399" y="3016749"/>
                    <a:pt x="3883312" y="3015542"/>
                    <a:pt x="3882105" y="3014334"/>
                  </a:cubicBezTo>
                  <a:lnTo>
                    <a:pt x="3878603" y="3010832"/>
                  </a:lnTo>
                  <a:cubicBezTo>
                    <a:pt x="3877455" y="3009601"/>
                    <a:pt x="3876248" y="3008441"/>
                    <a:pt x="3874980" y="3007330"/>
                  </a:cubicBezTo>
                  <a:lnTo>
                    <a:pt x="3864474" y="2996824"/>
                  </a:lnTo>
                  <a:lnTo>
                    <a:pt x="3860972" y="2993202"/>
                  </a:lnTo>
                  <a:lnTo>
                    <a:pt x="3857470" y="2989699"/>
                  </a:lnTo>
                  <a:cubicBezTo>
                    <a:pt x="3856262" y="2988613"/>
                    <a:pt x="3855175" y="2987405"/>
                    <a:pt x="3853968" y="2986197"/>
                  </a:cubicBezTo>
                  <a:lnTo>
                    <a:pt x="3850345" y="2982696"/>
                  </a:lnTo>
                  <a:cubicBezTo>
                    <a:pt x="3849234" y="2981464"/>
                    <a:pt x="3848075" y="2980305"/>
                    <a:pt x="3846843" y="2979194"/>
                  </a:cubicBezTo>
                  <a:lnTo>
                    <a:pt x="3843341" y="2975691"/>
                  </a:lnTo>
                  <a:cubicBezTo>
                    <a:pt x="3842133" y="2974484"/>
                    <a:pt x="3841046" y="2973276"/>
                    <a:pt x="3839839" y="2972189"/>
                  </a:cubicBezTo>
                  <a:lnTo>
                    <a:pt x="3836337" y="2968567"/>
                  </a:lnTo>
                  <a:cubicBezTo>
                    <a:pt x="3835129" y="2967480"/>
                    <a:pt x="3834042" y="2966272"/>
                    <a:pt x="3832835" y="2965065"/>
                  </a:cubicBezTo>
                  <a:cubicBezTo>
                    <a:pt x="3831627" y="2963857"/>
                    <a:pt x="3830540" y="2962650"/>
                    <a:pt x="3829333" y="2961563"/>
                  </a:cubicBezTo>
                  <a:lnTo>
                    <a:pt x="3825710" y="2958061"/>
                  </a:lnTo>
                  <a:lnTo>
                    <a:pt x="3822208" y="2954559"/>
                  </a:lnTo>
                  <a:cubicBezTo>
                    <a:pt x="3821097" y="2953327"/>
                    <a:pt x="3819938" y="2952168"/>
                    <a:pt x="3818706" y="2951056"/>
                  </a:cubicBezTo>
                  <a:lnTo>
                    <a:pt x="3815204" y="2947434"/>
                  </a:lnTo>
                  <a:cubicBezTo>
                    <a:pt x="3813996" y="2946347"/>
                    <a:pt x="3812910" y="2945139"/>
                    <a:pt x="3811702" y="2943932"/>
                  </a:cubicBezTo>
                  <a:cubicBezTo>
                    <a:pt x="3810494" y="2942724"/>
                    <a:pt x="3809408" y="2941637"/>
                    <a:pt x="3808200" y="2940430"/>
                  </a:cubicBezTo>
                  <a:lnTo>
                    <a:pt x="3807234" y="2939343"/>
                  </a:lnTo>
                  <a:lnTo>
                    <a:pt x="3807234" y="2939343"/>
                  </a:lnTo>
                  <a:cubicBezTo>
                    <a:pt x="3799143" y="2845997"/>
                    <a:pt x="3802041" y="2751442"/>
                    <a:pt x="3802524" y="2657854"/>
                  </a:cubicBezTo>
                  <a:cubicBezTo>
                    <a:pt x="3802524" y="2560040"/>
                    <a:pt x="3803974" y="2461863"/>
                    <a:pt x="3795641" y="2364410"/>
                  </a:cubicBezTo>
                  <a:cubicBezTo>
                    <a:pt x="3790328" y="2301857"/>
                    <a:pt x="3783565" y="2224934"/>
                    <a:pt x="3737073" y="2177596"/>
                  </a:cubicBezTo>
                  <a:lnTo>
                    <a:pt x="3735382" y="2176147"/>
                  </a:lnTo>
                  <a:lnTo>
                    <a:pt x="3733571" y="2174094"/>
                  </a:lnTo>
                  <a:lnTo>
                    <a:pt x="3731881" y="2172645"/>
                  </a:lnTo>
                  <a:cubicBezTo>
                    <a:pt x="3731301" y="2171908"/>
                    <a:pt x="3730649" y="2171220"/>
                    <a:pt x="3729948" y="2170592"/>
                  </a:cubicBezTo>
                  <a:cubicBezTo>
                    <a:pt x="3729453" y="2170073"/>
                    <a:pt x="3728934" y="2169590"/>
                    <a:pt x="3728379" y="2169143"/>
                  </a:cubicBezTo>
                  <a:lnTo>
                    <a:pt x="3726446" y="2166969"/>
                  </a:lnTo>
                  <a:lnTo>
                    <a:pt x="3724876" y="2165641"/>
                  </a:lnTo>
                  <a:lnTo>
                    <a:pt x="3722944" y="2163467"/>
                  </a:lnTo>
                  <a:lnTo>
                    <a:pt x="3721374" y="2162139"/>
                  </a:lnTo>
                  <a:lnTo>
                    <a:pt x="3719442" y="2159966"/>
                  </a:lnTo>
                  <a:lnTo>
                    <a:pt x="3717752" y="2158517"/>
                  </a:lnTo>
                  <a:lnTo>
                    <a:pt x="3715940" y="2156463"/>
                  </a:lnTo>
                  <a:lnTo>
                    <a:pt x="3714250" y="2155014"/>
                  </a:lnTo>
                  <a:lnTo>
                    <a:pt x="3712438" y="2152961"/>
                  </a:lnTo>
                  <a:lnTo>
                    <a:pt x="3710748" y="2151512"/>
                  </a:lnTo>
                  <a:cubicBezTo>
                    <a:pt x="3710168" y="2150776"/>
                    <a:pt x="3709516" y="2150088"/>
                    <a:pt x="3708816" y="2149460"/>
                  </a:cubicBezTo>
                  <a:cubicBezTo>
                    <a:pt x="3708320" y="2148940"/>
                    <a:pt x="3707801" y="2148457"/>
                    <a:pt x="3707246" y="2148010"/>
                  </a:cubicBezTo>
                  <a:cubicBezTo>
                    <a:pt x="3706666" y="2147274"/>
                    <a:pt x="3706014" y="2146585"/>
                    <a:pt x="3705314" y="2145958"/>
                  </a:cubicBezTo>
                  <a:cubicBezTo>
                    <a:pt x="3704819" y="2145438"/>
                    <a:pt x="3704299" y="2144955"/>
                    <a:pt x="3703744" y="2144508"/>
                  </a:cubicBezTo>
                  <a:lnTo>
                    <a:pt x="3701811" y="2142335"/>
                  </a:lnTo>
                  <a:lnTo>
                    <a:pt x="3700241" y="2141006"/>
                  </a:lnTo>
                  <a:lnTo>
                    <a:pt x="3698310" y="2138833"/>
                  </a:lnTo>
                  <a:lnTo>
                    <a:pt x="3696740" y="2137504"/>
                  </a:lnTo>
                  <a:lnTo>
                    <a:pt x="3694808" y="2135331"/>
                  </a:lnTo>
                  <a:lnTo>
                    <a:pt x="3693117" y="2133882"/>
                  </a:lnTo>
                  <a:lnTo>
                    <a:pt x="3691305" y="2131829"/>
                  </a:lnTo>
                  <a:lnTo>
                    <a:pt x="3689615" y="2130380"/>
                  </a:lnTo>
                  <a:lnTo>
                    <a:pt x="3687803" y="2128327"/>
                  </a:lnTo>
                  <a:lnTo>
                    <a:pt x="3686113" y="2126877"/>
                  </a:lnTo>
                  <a:cubicBezTo>
                    <a:pt x="3685533" y="2126141"/>
                    <a:pt x="3684881" y="2125453"/>
                    <a:pt x="3684181" y="2124825"/>
                  </a:cubicBezTo>
                  <a:cubicBezTo>
                    <a:pt x="3683686" y="2124305"/>
                    <a:pt x="3683167" y="2123822"/>
                    <a:pt x="3682611" y="2123376"/>
                  </a:cubicBezTo>
                  <a:cubicBezTo>
                    <a:pt x="3682031" y="2122639"/>
                    <a:pt x="3681379" y="2121951"/>
                    <a:pt x="3680679" y="2121323"/>
                  </a:cubicBezTo>
                  <a:cubicBezTo>
                    <a:pt x="3680184" y="2120803"/>
                    <a:pt x="3679664" y="2120320"/>
                    <a:pt x="3679109" y="2119874"/>
                  </a:cubicBezTo>
                  <a:lnTo>
                    <a:pt x="3677177" y="2117700"/>
                  </a:lnTo>
                  <a:lnTo>
                    <a:pt x="3675607" y="2116371"/>
                  </a:lnTo>
                  <a:lnTo>
                    <a:pt x="3673675" y="2114198"/>
                  </a:lnTo>
                  <a:cubicBezTo>
                    <a:pt x="3673119" y="2113751"/>
                    <a:pt x="3672600" y="2113268"/>
                    <a:pt x="3672105" y="2112749"/>
                  </a:cubicBezTo>
                  <a:cubicBezTo>
                    <a:pt x="3671404" y="2112121"/>
                    <a:pt x="3670752" y="2111432"/>
                    <a:pt x="3670173" y="2110696"/>
                  </a:cubicBezTo>
                  <a:lnTo>
                    <a:pt x="3668482" y="2109247"/>
                  </a:lnTo>
                  <a:lnTo>
                    <a:pt x="3666671" y="2107194"/>
                  </a:lnTo>
                  <a:lnTo>
                    <a:pt x="3664980" y="2105745"/>
                  </a:lnTo>
                  <a:lnTo>
                    <a:pt x="3663169" y="2103692"/>
                  </a:lnTo>
                  <a:lnTo>
                    <a:pt x="3661478" y="2102243"/>
                  </a:lnTo>
                  <a:cubicBezTo>
                    <a:pt x="3660898" y="2101506"/>
                    <a:pt x="3660246" y="2100818"/>
                    <a:pt x="3659546" y="2100190"/>
                  </a:cubicBezTo>
                  <a:cubicBezTo>
                    <a:pt x="3659051" y="2099671"/>
                    <a:pt x="3658532" y="2099187"/>
                    <a:pt x="3657976" y="2098741"/>
                  </a:cubicBezTo>
                  <a:lnTo>
                    <a:pt x="3656044" y="2096567"/>
                  </a:lnTo>
                  <a:lnTo>
                    <a:pt x="3654474" y="2095239"/>
                  </a:lnTo>
                  <a:lnTo>
                    <a:pt x="3652542" y="2093065"/>
                  </a:lnTo>
                  <a:lnTo>
                    <a:pt x="3650972" y="2091737"/>
                  </a:lnTo>
                  <a:lnTo>
                    <a:pt x="3649040" y="2089563"/>
                  </a:lnTo>
                  <a:lnTo>
                    <a:pt x="3647470" y="2088114"/>
                  </a:lnTo>
                  <a:cubicBezTo>
                    <a:pt x="3646770" y="2087486"/>
                    <a:pt x="3646117" y="2086797"/>
                    <a:pt x="3645538" y="2086061"/>
                  </a:cubicBezTo>
                  <a:lnTo>
                    <a:pt x="3643847" y="2084612"/>
                  </a:lnTo>
                  <a:lnTo>
                    <a:pt x="3642036" y="2082559"/>
                  </a:lnTo>
                  <a:lnTo>
                    <a:pt x="3640345" y="2081110"/>
                  </a:lnTo>
                  <a:lnTo>
                    <a:pt x="3638534" y="2079057"/>
                  </a:lnTo>
                  <a:lnTo>
                    <a:pt x="3636843" y="2077608"/>
                  </a:lnTo>
                  <a:cubicBezTo>
                    <a:pt x="3636264" y="2076871"/>
                    <a:pt x="3635611" y="2076183"/>
                    <a:pt x="3634911" y="2075555"/>
                  </a:cubicBezTo>
                  <a:cubicBezTo>
                    <a:pt x="3634416" y="2075036"/>
                    <a:pt x="3633897" y="2074553"/>
                    <a:pt x="3633341" y="2074106"/>
                  </a:cubicBezTo>
                  <a:lnTo>
                    <a:pt x="3631409" y="2071932"/>
                  </a:lnTo>
                  <a:lnTo>
                    <a:pt x="3629839" y="2070604"/>
                  </a:lnTo>
                  <a:lnTo>
                    <a:pt x="3627907" y="2068430"/>
                  </a:lnTo>
                  <a:lnTo>
                    <a:pt x="3626337" y="2067102"/>
                  </a:lnTo>
                  <a:lnTo>
                    <a:pt x="3624405" y="2064928"/>
                  </a:lnTo>
                  <a:lnTo>
                    <a:pt x="3622715" y="2063479"/>
                  </a:lnTo>
                  <a:lnTo>
                    <a:pt x="3620903" y="2061426"/>
                  </a:lnTo>
                  <a:lnTo>
                    <a:pt x="3619212" y="2059977"/>
                  </a:lnTo>
                  <a:lnTo>
                    <a:pt x="3617401" y="2057924"/>
                  </a:lnTo>
                  <a:lnTo>
                    <a:pt x="3615710" y="2056475"/>
                  </a:lnTo>
                  <a:cubicBezTo>
                    <a:pt x="3615131" y="2055738"/>
                    <a:pt x="3614479" y="2055050"/>
                    <a:pt x="3613778" y="2054422"/>
                  </a:cubicBezTo>
                  <a:cubicBezTo>
                    <a:pt x="3613283" y="2053903"/>
                    <a:pt x="3612764" y="2053420"/>
                    <a:pt x="3612209" y="2052973"/>
                  </a:cubicBezTo>
                  <a:cubicBezTo>
                    <a:pt x="3611629" y="2052236"/>
                    <a:pt x="3610977" y="2051548"/>
                    <a:pt x="3610276" y="2050920"/>
                  </a:cubicBezTo>
                  <a:cubicBezTo>
                    <a:pt x="3609781" y="2050401"/>
                    <a:pt x="3609262" y="2049918"/>
                    <a:pt x="3608706" y="2049471"/>
                  </a:cubicBezTo>
                  <a:lnTo>
                    <a:pt x="3606774" y="2047297"/>
                  </a:lnTo>
                  <a:lnTo>
                    <a:pt x="3605204" y="2045969"/>
                  </a:lnTo>
                  <a:lnTo>
                    <a:pt x="3603272" y="2043796"/>
                  </a:lnTo>
                  <a:cubicBezTo>
                    <a:pt x="3602717" y="2043349"/>
                    <a:pt x="3602198" y="2042865"/>
                    <a:pt x="3601703" y="2042346"/>
                  </a:cubicBezTo>
                  <a:cubicBezTo>
                    <a:pt x="3601002" y="2041719"/>
                    <a:pt x="3600350" y="2041030"/>
                    <a:pt x="3599770" y="2040293"/>
                  </a:cubicBezTo>
                  <a:lnTo>
                    <a:pt x="3598080" y="2038844"/>
                  </a:lnTo>
                  <a:lnTo>
                    <a:pt x="3596268" y="2036791"/>
                  </a:lnTo>
                  <a:lnTo>
                    <a:pt x="3594578" y="2035342"/>
                  </a:lnTo>
                  <a:lnTo>
                    <a:pt x="3592766" y="2033289"/>
                  </a:lnTo>
                  <a:lnTo>
                    <a:pt x="3591076" y="2031840"/>
                  </a:lnTo>
                  <a:cubicBezTo>
                    <a:pt x="3590496" y="2031104"/>
                    <a:pt x="3589844" y="2030415"/>
                    <a:pt x="3589144" y="2029787"/>
                  </a:cubicBezTo>
                  <a:cubicBezTo>
                    <a:pt x="3588648" y="2029268"/>
                    <a:pt x="3588129" y="2028785"/>
                    <a:pt x="3587574" y="2028338"/>
                  </a:cubicBezTo>
                  <a:lnTo>
                    <a:pt x="3585641" y="2026165"/>
                  </a:lnTo>
                  <a:lnTo>
                    <a:pt x="3584072" y="2024836"/>
                  </a:lnTo>
                  <a:lnTo>
                    <a:pt x="3582139" y="2022663"/>
                  </a:lnTo>
                  <a:lnTo>
                    <a:pt x="3580570" y="2021334"/>
                  </a:lnTo>
                  <a:lnTo>
                    <a:pt x="3578638" y="2019161"/>
                  </a:lnTo>
                  <a:lnTo>
                    <a:pt x="3576947" y="2017712"/>
                  </a:lnTo>
                  <a:lnTo>
                    <a:pt x="3575136" y="2015659"/>
                  </a:lnTo>
                  <a:lnTo>
                    <a:pt x="3573445" y="2014210"/>
                  </a:lnTo>
                  <a:lnTo>
                    <a:pt x="3571633" y="2012156"/>
                  </a:lnTo>
                  <a:lnTo>
                    <a:pt x="3569943" y="2010707"/>
                  </a:lnTo>
                  <a:lnTo>
                    <a:pt x="3568132" y="2008655"/>
                  </a:lnTo>
                  <a:lnTo>
                    <a:pt x="3566441" y="2007206"/>
                  </a:lnTo>
                  <a:cubicBezTo>
                    <a:pt x="3565861" y="2006469"/>
                    <a:pt x="3565209" y="2005781"/>
                    <a:pt x="3564509" y="2005153"/>
                  </a:cubicBezTo>
                  <a:cubicBezTo>
                    <a:pt x="3564014" y="2004633"/>
                    <a:pt x="3563494" y="2004150"/>
                    <a:pt x="3562939" y="2003704"/>
                  </a:cubicBezTo>
                  <a:lnTo>
                    <a:pt x="3561007" y="2001530"/>
                  </a:lnTo>
                  <a:lnTo>
                    <a:pt x="3559437" y="2000201"/>
                  </a:lnTo>
                  <a:lnTo>
                    <a:pt x="3557505" y="1998028"/>
                  </a:lnTo>
                  <a:lnTo>
                    <a:pt x="3555935" y="1996699"/>
                  </a:lnTo>
                  <a:lnTo>
                    <a:pt x="3554003" y="1994526"/>
                  </a:lnTo>
                  <a:lnTo>
                    <a:pt x="3552312" y="1993077"/>
                  </a:lnTo>
                  <a:lnTo>
                    <a:pt x="3550501" y="1991024"/>
                  </a:lnTo>
                  <a:lnTo>
                    <a:pt x="3548810" y="1989575"/>
                  </a:lnTo>
                  <a:lnTo>
                    <a:pt x="3546999" y="1987522"/>
                  </a:lnTo>
                  <a:lnTo>
                    <a:pt x="3545308" y="1986073"/>
                  </a:lnTo>
                  <a:cubicBezTo>
                    <a:pt x="3544728" y="1985336"/>
                    <a:pt x="3544076" y="1984648"/>
                    <a:pt x="3543376" y="1984020"/>
                  </a:cubicBezTo>
                  <a:cubicBezTo>
                    <a:pt x="3542881" y="1983501"/>
                    <a:pt x="3542362" y="1983017"/>
                    <a:pt x="3541806" y="1982571"/>
                  </a:cubicBezTo>
                  <a:cubicBezTo>
                    <a:pt x="3541226" y="1981834"/>
                    <a:pt x="3540574" y="1981146"/>
                    <a:pt x="3539874" y="1980518"/>
                  </a:cubicBezTo>
                  <a:cubicBezTo>
                    <a:pt x="3539379" y="1979998"/>
                    <a:pt x="3538860" y="1979516"/>
                    <a:pt x="3538304" y="1979069"/>
                  </a:cubicBezTo>
                  <a:lnTo>
                    <a:pt x="3536372" y="1976895"/>
                  </a:lnTo>
                  <a:lnTo>
                    <a:pt x="3534802" y="1975567"/>
                  </a:lnTo>
                  <a:lnTo>
                    <a:pt x="3532870" y="1973393"/>
                  </a:lnTo>
                  <a:lnTo>
                    <a:pt x="3531300" y="1972065"/>
                  </a:lnTo>
                  <a:lnTo>
                    <a:pt x="3529368" y="1969891"/>
                  </a:lnTo>
                  <a:lnTo>
                    <a:pt x="3527677" y="1968442"/>
                  </a:lnTo>
                  <a:lnTo>
                    <a:pt x="3525866" y="1966389"/>
                  </a:lnTo>
                  <a:lnTo>
                    <a:pt x="3524175" y="1964940"/>
                  </a:lnTo>
                  <a:lnTo>
                    <a:pt x="3522364" y="1962887"/>
                  </a:lnTo>
                  <a:lnTo>
                    <a:pt x="3520673" y="1961438"/>
                  </a:lnTo>
                  <a:cubicBezTo>
                    <a:pt x="3520093" y="1960701"/>
                    <a:pt x="3519442" y="1960013"/>
                    <a:pt x="3518741" y="1959385"/>
                  </a:cubicBezTo>
                  <a:cubicBezTo>
                    <a:pt x="3518246" y="1958866"/>
                    <a:pt x="3517727" y="1958383"/>
                    <a:pt x="3517171" y="1957936"/>
                  </a:cubicBezTo>
                  <a:cubicBezTo>
                    <a:pt x="3516592" y="1957199"/>
                    <a:pt x="3515939" y="1956511"/>
                    <a:pt x="3515239" y="1955883"/>
                  </a:cubicBezTo>
                  <a:cubicBezTo>
                    <a:pt x="3514744" y="1955364"/>
                    <a:pt x="3514225" y="1954881"/>
                    <a:pt x="3513669" y="1954434"/>
                  </a:cubicBezTo>
                  <a:lnTo>
                    <a:pt x="3511737" y="1952260"/>
                  </a:lnTo>
                  <a:lnTo>
                    <a:pt x="3510167" y="1950932"/>
                  </a:lnTo>
                  <a:lnTo>
                    <a:pt x="3508235" y="1948758"/>
                  </a:lnTo>
                  <a:lnTo>
                    <a:pt x="3506665" y="1947309"/>
                  </a:lnTo>
                  <a:cubicBezTo>
                    <a:pt x="3505965" y="1946681"/>
                    <a:pt x="3505313" y="1945993"/>
                    <a:pt x="3504733" y="1945256"/>
                  </a:cubicBezTo>
                  <a:lnTo>
                    <a:pt x="3503042" y="1943807"/>
                  </a:lnTo>
                  <a:lnTo>
                    <a:pt x="3501231" y="1941754"/>
                  </a:lnTo>
                  <a:lnTo>
                    <a:pt x="3499540" y="1940305"/>
                  </a:lnTo>
                  <a:lnTo>
                    <a:pt x="3497729" y="1938252"/>
                  </a:lnTo>
                  <a:lnTo>
                    <a:pt x="3496039" y="1936803"/>
                  </a:lnTo>
                  <a:cubicBezTo>
                    <a:pt x="3495459" y="1936066"/>
                    <a:pt x="3494807" y="1935378"/>
                    <a:pt x="3494106" y="1934750"/>
                  </a:cubicBezTo>
                  <a:cubicBezTo>
                    <a:pt x="3493611" y="1934231"/>
                    <a:pt x="3493092" y="1933748"/>
                    <a:pt x="3492537" y="1933301"/>
                  </a:cubicBezTo>
                  <a:lnTo>
                    <a:pt x="3490604" y="1931127"/>
                  </a:lnTo>
                  <a:lnTo>
                    <a:pt x="3489034" y="1929799"/>
                  </a:lnTo>
                  <a:lnTo>
                    <a:pt x="3487102" y="1927625"/>
                  </a:lnTo>
                  <a:lnTo>
                    <a:pt x="3485532" y="1926297"/>
                  </a:lnTo>
                  <a:lnTo>
                    <a:pt x="3483600" y="1924124"/>
                  </a:lnTo>
                  <a:lnTo>
                    <a:pt x="3481910" y="1922674"/>
                  </a:lnTo>
                  <a:lnTo>
                    <a:pt x="3480098" y="1920621"/>
                  </a:lnTo>
                  <a:lnTo>
                    <a:pt x="3478408" y="1919172"/>
                  </a:lnTo>
                  <a:lnTo>
                    <a:pt x="3476596" y="1917119"/>
                  </a:lnTo>
                  <a:lnTo>
                    <a:pt x="3474906" y="1915670"/>
                  </a:lnTo>
                  <a:cubicBezTo>
                    <a:pt x="3474326" y="1914934"/>
                    <a:pt x="3473674" y="1914245"/>
                    <a:pt x="3472974" y="1913617"/>
                  </a:cubicBezTo>
                  <a:cubicBezTo>
                    <a:pt x="3472478" y="1913098"/>
                    <a:pt x="3471959" y="1912615"/>
                    <a:pt x="3471404" y="1912168"/>
                  </a:cubicBezTo>
                  <a:cubicBezTo>
                    <a:pt x="3470824" y="1911432"/>
                    <a:pt x="3470172" y="1910743"/>
                    <a:pt x="3469472" y="1910115"/>
                  </a:cubicBezTo>
                  <a:cubicBezTo>
                    <a:pt x="3468977" y="1909596"/>
                    <a:pt x="3468457" y="1909113"/>
                    <a:pt x="3467902" y="1908666"/>
                  </a:cubicBezTo>
                  <a:lnTo>
                    <a:pt x="3465969" y="1906493"/>
                  </a:lnTo>
                  <a:lnTo>
                    <a:pt x="3464399" y="1905164"/>
                  </a:lnTo>
                  <a:lnTo>
                    <a:pt x="3462468" y="1902991"/>
                  </a:lnTo>
                  <a:lnTo>
                    <a:pt x="3460898" y="1901662"/>
                  </a:lnTo>
                  <a:lnTo>
                    <a:pt x="3458966" y="1899489"/>
                  </a:lnTo>
                  <a:lnTo>
                    <a:pt x="3457275" y="1898040"/>
                  </a:lnTo>
                  <a:lnTo>
                    <a:pt x="3455463" y="1895987"/>
                  </a:lnTo>
                  <a:lnTo>
                    <a:pt x="3453773" y="1894537"/>
                  </a:lnTo>
                  <a:lnTo>
                    <a:pt x="3451961" y="1892485"/>
                  </a:lnTo>
                  <a:lnTo>
                    <a:pt x="3450271" y="1891036"/>
                  </a:lnTo>
                  <a:cubicBezTo>
                    <a:pt x="3449691" y="1890299"/>
                    <a:pt x="3449039" y="1889611"/>
                    <a:pt x="3448339" y="1888983"/>
                  </a:cubicBezTo>
                  <a:cubicBezTo>
                    <a:pt x="3447844" y="1888463"/>
                    <a:pt x="3447324" y="1887980"/>
                    <a:pt x="3446769" y="1887533"/>
                  </a:cubicBezTo>
                  <a:cubicBezTo>
                    <a:pt x="3446189" y="1886797"/>
                    <a:pt x="3445537" y="1886109"/>
                    <a:pt x="3444837" y="1885481"/>
                  </a:cubicBezTo>
                  <a:cubicBezTo>
                    <a:pt x="3444342" y="1884961"/>
                    <a:pt x="3443822" y="1884478"/>
                    <a:pt x="3443267" y="1884031"/>
                  </a:cubicBezTo>
                  <a:lnTo>
                    <a:pt x="3441335" y="1881858"/>
                  </a:lnTo>
                  <a:lnTo>
                    <a:pt x="3439765" y="1880529"/>
                  </a:lnTo>
                  <a:lnTo>
                    <a:pt x="3437833" y="1878356"/>
                  </a:lnTo>
                  <a:cubicBezTo>
                    <a:pt x="3437277" y="1877909"/>
                    <a:pt x="3436758" y="1877426"/>
                    <a:pt x="3436263" y="1876907"/>
                  </a:cubicBezTo>
                  <a:cubicBezTo>
                    <a:pt x="3435562" y="1876279"/>
                    <a:pt x="3434910" y="1875590"/>
                    <a:pt x="3434331" y="1874854"/>
                  </a:cubicBezTo>
                  <a:lnTo>
                    <a:pt x="3432640" y="1873405"/>
                  </a:lnTo>
                  <a:lnTo>
                    <a:pt x="3430829" y="1871352"/>
                  </a:lnTo>
                  <a:lnTo>
                    <a:pt x="3429138" y="1869903"/>
                  </a:lnTo>
                  <a:lnTo>
                    <a:pt x="3427327" y="1867850"/>
                  </a:lnTo>
                  <a:lnTo>
                    <a:pt x="3425636" y="1866401"/>
                  </a:lnTo>
                  <a:cubicBezTo>
                    <a:pt x="3425056" y="1865664"/>
                    <a:pt x="3424404" y="1864976"/>
                    <a:pt x="3423704" y="1864348"/>
                  </a:cubicBezTo>
                  <a:cubicBezTo>
                    <a:pt x="3423209" y="1863828"/>
                    <a:pt x="3422690" y="1863346"/>
                    <a:pt x="3422134" y="1862899"/>
                  </a:cubicBezTo>
                  <a:lnTo>
                    <a:pt x="3420202" y="1860725"/>
                  </a:lnTo>
                  <a:lnTo>
                    <a:pt x="3418632" y="1859397"/>
                  </a:lnTo>
                  <a:lnTo>
                    <a:pt x="3416700" y="1857223"/>
                  </a:lnTo>
                  <a:lnTo>
                    <a:pt x="3415130" y="1855895"/>
                  </a:lnTo>
                  <a:lnTo>
                    <a:pt x="3413198" y="1853721"/>
                  </a:lnTo>
                  <a:lnTo>
                    <a:pt x="3411628" y="1852272"/>
                  </a:lnTo>
                  <a:cubicBezTo>
                    <a:pt x="3410928" y="1851644"/>
                    <a:pt x="3410275" y="1850956"/>
                    <a:pt x="3409696" y="1850219"/>
                  </a:cubicBezTo>
                  <a:lnTo>
                    <a:pt x="3408005" y="1848770"/>
                  </a:lnTo>
                  <a:lnTo>
                    <a:pt x="3406194" y="1846717"/>
                  </a:lnTo>
                  <a:lnTo>
                    <a:pt x="3404503" y="1845268"/>
                  </a:lnTo>
                  <a:lnTo>
                    <a:pt x="3402692" y="1843215"/>
                  </a:lnTo>
                  <a:lnTo>
                    <a:pt x="3401001" y="1841766"/>
                  </a:lnTo>
                  <a:cubicBezTo>
                    <a:pt x="3400422" y="1841029"/>
                    <a:pt x="3399769" y="1840341"/>
                    <a:pt x="3399069" y="1839713"/>
                  </a:cubicBezTo>
                  <a:cubicBezTo>
                    <a:pt x="3398574" y="1839194"/>
                    <a:pt x="3398055" y="1838711"/>
                    <a:pt x="3397499" y="1838264"/>
                  </a:cubicBezTo>
                  <a:lnTo>
                    <a:pt x="3395567" y="1836090"/>
                  </a:lnTo>
                  <a:lnTo>
                    <a:pt x="3393997" y="1834762"/>
                  </a:lnTo>
                  <a:lnTo>
                    <a:pt x="3392065" y="1832588"/>
                  </a:lnTo>
                  <a:lnTo>
                    <a:pt x="3390495" y="1831260"/>
                  </a:lnTo>
                  <a:lnTo>
                    <a:pt x="3388563" y="1829086"/>
                  </a:lnTo>
                  <a:lnTo>
                    <a:pt x="3386873" y="1827637"/>
                  </a:lnTo>
                  <a:lnTo>
                    <a:pt x="3385061" y="1825584"/>
                  </a:lnTo>
                  <a:lnTo>
                    <a:pt x="3383370" y="1824135"/>
                  </a:lnTo>
                  <a:lnTo>
                    <a:pt x="3381559" y="1822082"/>
                  </a:lnTo>
                  <a:lnTo>
                    <a:pt x="3379627" y="1820392"/>
                  </a:lnTo>
                  <a:cubicBezTo>
                    <a:pt x="3383491" y="1782630"/>
                    <a:pt x="3387513" y="1744833"/>
                    <a:pt x="3391703" y="1706999"/>
                  </a:cubicBezTo>
                  <a:lnTo>
                    <a:pt x="3394601" y="1709776"/>
                  </a:lnTo>
                  <a:cubicBezTo>
                    <a:pt x="3395688" y="1710984"/>
                    <a:pt x="3397016" y="1712071"/>
                    <a:pt x="3398103" y="1713278"/>
                  </a:cubicBezTo>
                  <a:lnTo>
                    <a:pt x="3401605" y="1716780"/>
                  </a:lnTo>
                  <a:lnTo>
                    <a:pt x="3405228" y="1720283"/>
                  </a:lnTo>
                  <a:cubicBezTo>
                    <a:pt x="3406303" y="1721538"/>
                    <a:pt x="3407474" y="1722710"/>
                    <a:pt x="3408730" y="1723784"/>
                  </a:cubicBezTo>
                  <a:cubicBezTo>
                    <a:pt x="3409841" y="1725052"/>
                    <a:pt x="3411000" y="1726260"/>
                    <a:pt x="3412232" y="1727407"/>
                  </a:cubicBezTo>
                  <a:cubicBezTo>
                    <a:pt x="3413319" y="1728615"/>
                    <a:pt x="3414526" y="1729702"/>
                    <a:pt x="3415734" y="1730909"/>
                  </a:cubicBezTo>
                  <a:cubicBezTo>
                    <a:pt x="3416941" y="1732117"/>
                    <a:pt x="3418028" y="1733204"/>
                    <a:pt x="3419236" y="1734411"/>
                  </a:cubicBezTo>
                  <a:cubicBezTo>
                    <a:pt x="3420443" y="1735619"/>
                    <a:pt x="3421651" y="1736706"/>
                    <a:pt x="3422738" y="1737913"/>
                  </a:cubicBezTo>
                  <a:lnTo>
                    <a:pt x="3426361" y="1741415"/>
                  </a:lnTo>
                  <a:cubicBezTo>
                    <a:pt x="3427472" y="1742647"/>
                    <a:pt x="3428631" y="1743806"/>
                    <a:pt x="3429863" y="1744917"/>
                  </a:cubicBezTo>
                  <a:cubicBezTo>
                    <a:pt x="3430974" y="1746185"/>
                    <a:pt x="3432133" y="1747393"/>
                    <a:pt x="3433365" y="1748540"/>
                  </a:cubicBezTo>
                  <a:cubicBezTo>
                    <a:pt x="3434452" y="1749748"/>
                    <a:pt x="3435659" y="1750835"/>
                    <a:pt x="3436866" y="1752042"/>
                  </a:cubicBezTo>
                  <a:cubicBezTo>
                    <a:pt x="3438074" y="1753250"/>
                    <a:pt x="3439161" y="1754336"/>
                    <a:pt x="3440369" y="1755544"/>
                  </a:cubicBezTo>
                  <a:lnTo>
                    <a:pt x="3443871" y="1759046"/>
                  </a:lnTo>
                  <a:lnTo>
                    <a:pt x="3447373" y="1762548"/>
                  </a:lnTo>
                  <a:lnTo>
                    <a:pt x="3450995" y="1766050"/>
                  </a:lnTo>
                  <a:cubicBezTo>
                    <a:pt x="3452070" y="1767306"/>
                    <a:pt x="3453242" y="1768477"/>
                    <a:pt x="3454498" y="1769552"/>
                  </a:cubicBezTo>
                  <a:cubicBezTo>
                    <a:pt x="3455608" y="1770820"/>
                    <a:pt x="3456768" y="1772028"/>
                    <a:pt x="3457999" y="1773175"/>
                  </a:cubicBezTo>
                  <a:cubicBezTo>
                    <a:pt x="3459086" y="1774382"/>
                    <a:pt x="3460294" y="1775469"/>
                    <a:pt x="3461501" y="1776677"/>
                  </a:cubicBezTo>
                  <a:lnTo>
                    <a:pt x="3465004" y="1780179"/>
                  </a:lnTo>
                  <a:cubicBezTo>
                    <a:pt x="3466090" y="1781386"/>
                    <a:pt x="3467418" y="1782473"/>
                    <a:pt x="3468506" y="1783681"/>
                  </a:cubicBezTo>
                  <a:lnTo>
                    <a:pt x="3472007" y="1787183"/>
                  </a:lnTo>
                  <a:lnTo>
                    <a:pt x="3475630" y="1790685"/>
                  </a:lnTo>
                  <a:cubicBezTo>
                    <a:pt x="3476705" y="1791941"/>
                    <a:pt x="3477877" y="1793112"/>
                    <a:pt x="3479132" y="1794187"/>
                  </a:cubicBezTo>
                  <a:cubicBezTo>
                    <a:pt x="3480243" y="1795455"/>
                    <a:pt x="3481403" y="1796662"/>
                    <a:pt x="3482634" y="1797810"/>
                  </a:cubicBezTo>
                  <a:lnTo>
                    <a:pt x="3486136" y="1801312"/>
                  </a:lnTo>
                  <a:cubicBezTo>
                    <a:pt x="3487223" y="1802519"/>
                    <a:pt x="3488431" y="1803606"/>
                    <a:pt x="3489638" y="1804814"/>
                  </a:cubicBezTo>
                  <a:cubicBezTo>
                    <a:pt x="3490846" y="1806021"/>
                    <a:pt x="3492053" y="1807108"/>
                    <a:pt x="3493140" y="1808316"/>
                  </a:cubicBezTo>
                  <a:lnTo>
                    <a:pt x="3496642" y="1811818"/>
                  </a:lnTo>
                  <a:lnTo>
                    <a:pt x="3500265" y="1815320"/>
                  </a:lnTo>
                  <a:cubicBezTo>
                    <a:pt x="3501376" y="1816588"/>
                    <a:pt x="3502535" y="1817795"/>
                    <a:pt x="3503767" y="1818942"/>
                  </a:cubicBezTo>
                  <a:lnTo>
                    <a:pt x="3507269" y="1822444"/>
                  </a:lnTo>
                  <a:cubicBezTo>
                    <a:pt x="3508356" y="1823652"/>
                    <a:pt x="3509564" y="1824739"/>
                    <a:pt x="3510771" y="1825947"/>
                  </a:cubicBezTo>
                  <a:cubicBezTo>
                    <a:pt x="3511979" y="1827154"/>
                    <a:pt x="3513065" y="1828241"/>
                    <a:pt x="3514273" y="1829448"/>
                  </a:cubicBezTo>
                  <a:lnTo>
                    <a:pt x="3517775" y="1832951"/>
                  </a:lnTo>
                  <a:lnTo>
                    <a:pt x="3521398" y="1836452"/>
                  </a:lnTo>
                  <a:cubicBezTo>
                    <a:pt x="3522509" y="1837684"/>
                    <a:pt x="3523668" y="1838843"/>
                    <a:pt x="3524900" y="1839955"/>
                  </a:cubicBezTo>
                  <a:cubicBezTo>
                    <a:pt x="3526011" y="1841223"/>
                    <a:pt x="3527170" y="1842430"/>
                    <a:pt x="3528402" y="1843577"/>
                  </a:cubicBezTo>
                  <a:cubicBezTo>
                    <a:pt x="3529489" y="1844785"/>
                    <a:pt x="3530696" y="1845872"/>
                    <a:pt x="3531904" y="1847079"/>
                  </a:cubicBezTo>
                  <a:cubicBezTo>
                    <a:pt x="3533111" y="1848287"/>
                    <a:pt x="3534198" y="1849374"/>
                    <a:pt x="3535406" y="1850581"/>
                  </a:cubicBezTo>
                  <a:lnTo>
                    <a:pt x="3538908" y="1854083"/>
                  </a:lnTo>
                  <a:lnTo>
                    <a:pt x="3542410" y="1857585"/>
                  </a:lnTo>
                  <a:lnTo>
                    <a:pt x="3546033" y="1861087"/>
                  </a:lnTo>
                  <a:cubicBezTo>
                    <a:pt x="3547144" y="1862355"/>
                    <a:pt x="3548303" y="1863563"/>
                    <a:pt x="3549535" y="1864710"/>
                  </a:cubicBezTo>
                  <a:cubicBezTo>
                    <a:pt x="3550621" y="1865918"/>
                    <a:pt x="3551829" y="1867004"/>
                    <a:pt x="3553037" y="1868212"/>
                  </a:cubicBezTo>
                  <a:cubicBezTo>
                    <a:pt x="3554244" y="1869420"/>
                    <a:pt x="3555331" y="1870507"/>
                    <a:pt x="3556539" y="1871714"/>
                  </a:cubicBezTo>
                  <a:lnTo>
                    <a:pt x="3560041" y="1875216"/>
                  </a:lnTo>
                  <a:cubicBezTo>
                    <a:pt x="3561127" y="1876424"/>
                    <a:pt x="3562456" y="1877510"/>
                    <a:pt x="3563543" y="1878718"/>
                  </a:cubicBezTo>
                  <a:lnTo>
                    <a:pt x="3567045" y="1882220"/>
                  </a:lnTo>
                  <a:lnTo>
                    <a:pt x="3570667" y="1885722"/>
                  </a:lnTo>
                  <a:cubicBezTo>
                    <a:pt x="3571778" y="1886990"/>
                    <a:pt x="3572938" y="1888198"/>
                    <a:pt x="3574170" y="1889345"/>
                  </a:cubicBezTo>
                  <a:cubicBezTo>
                    <a:pt x="3575256" y="1890552"/>
                    <a:pt x="3576464" y="1891639"/>
                    <a:pt x="3577671" y="1892847"/>
                  </a:cubicBezTo>
                  <a:lnTo>
                    <a:pt x="3581173" y="1896349"/>
                  </a:lnTo>
                  <a:cubicBezTo>
                    <a:pt x="3582260" y="1897556"/>
                    <a:pt x="3583468" y="1898643"/>
                    <a:pt x="3584676" y="1899851"/>
                  </a:cubicBezTo>
                  <a:cubicBezTo>
                    <a:pt x="3585883" y="1901059"/>
                    <a:pt x="3587091" y="1902145"/>
                    <a:pt x="3588177" y="1903353"/>
                  </a:cubicBezTo>
                  <a:lnTo>
                    <a:pt x="3591800" y="1906855"/>
                  </a:lnTo>
                  <a:cubicBezTo>
                    <a:pt x="3592911" y="1908087"/>
                    <a:pt x="3594070" y="1909246"/>
                    <a:pt x="3595302" y="1910357"/>
                  </a:cubicBezTo>
                  <a:cubicBezTo>
                    <a:pt x="3596413" y="1911625"/>
                    <a:pt x="3597573" y="1912832"/>
                    <a:pt x="3598804" y="1913980"/>
                  </a:cubicBezTo>
                  <a:lnTo>
                    <a:pt x="3602306" y="1917482"/>
                  </a:lnTo>
                  <a:cubicBezTo>
                    <a:pt x="3603393" y="1918689"/>
                    <a:pt x="3604601" y="1919776"/>
                    <a:pt x="3605808" y="1920984"/>
                  </a:cubicBezTo>
                  <a:lnTo>
                    <a:pt x="3609310" y="1924486"/>
                  </a:lnTo>
                  <a:lnTo>
                    <a:pt x="3612812" y="1927988"/>
                  </a:lnTo>
                  <a:lnTo>
                    <a:pt x="3616435" y="1931490"/>
                  </a:lnTo>
                  <a:cubicBezTo>
                    <a:pt x="3617510" y="1932746"/>
                    <a:pt x="3618681" y="1933917"/>
                    <a:pt x="3619937" y="1934992"/>
                  </a:cubicBezTo>
                  <a:cubicBezTo>
                    <a:pt x="3621048" y="1936260"/>
                    <a:pt x="3622207" y="1937467"/>
                    <a:pt x="3623439" y="1938614"/>
                  </a:cubicBezTo>
                  <a:cubicBezTo>
                    <a:pt x="3624526" y="1939822"/>
                    <a:pt x="3625733" y="1940909"/>
                    <a:pt x="3626941" y="1942116"/>
                  </a:cubicBezTo>
                  <a:lnTo>
                    <a:pt x="3630443" y="1945619"/>
                  </a:lnTo>
                  <a:lnTo>
                    <a:pt x="3633945" y="1949120"/>
                  </a:lnTo>
                  <a:lnTo>
                    <a:pt x="3637447" y="1952622"/>
                  </a:lnTo>
                  <a:lnTo>
                    <a:pt x="3641070" y="1956125"/>
                  </a:lnTo>
                  <a:cubicBezTo>
                    <a:pt x="3642181" y="1957393"/>
                    <a:pt x="3643340" y="1958600"/>
                    <a:pt x="3644572" y="1959747"/>
                  </a:cubicBezTo>
                  <a:cubicBezTo>
                    <a:pt x="3645659" y="1960955"/>
                    <a:pt x="3646866" y="1962042"/>
                    <a:pt x="3648074" y="1963249"/>
                  </a:cubicBezTo>
                  <a:lnTo>
                    <a:pt x="3651576" y="1966751"/>
                  </a:lnTo>
                  <a:lnTo>
                    <a:pt x="3655078" y="1970253"/>
                  </a:lnTo>
                  <a:cubicBezTo>
                    <a:pt x="3656165" y="1971461"/>
                    <a:pt x="3657493" y="1972548"/>
                    <a:pt x="3658580" y="1973755"/>
                  </a:cubicBezTo>
                  <a:cubicBezTo>
                    <a:pt x="3673143" y="1990022"/>
                    <a:pt x="3693757" y="1999586"/>
                    <a:pt x="3715578" y="2000201"/>
                  </a:cubicBezTo>
                  <a:cubicBezTo>
                    <a:pt x="3772093" y="2003100"/>
                    <a:pt x="3835733" y="1988971"/>
                    <a:pt x="3877033" y="1947188"/>
                  </a:cubicBezTo>
                  <a:cubicBezTo>
                    <a:pt x="3899373" y="1924606"/>
                    <a:pt x="3902633" y="1894779"/>
                    <a:pt x="3883795" y="1878597"/>
                  </a:cubicBezTo>
                  <a:cubicBezTo>
                    <a:pt x="3882720" y="1877305"/>
                    <a:pt x="3881549" y="1876086"/>
                    <a:pt x="3880293" y="1874975"/>
                  </a:cubicBezTo>
                  <a:cubicBezTo>
                    <a:pt x="3879218" y="1873719"/>
                    <a:pt x="3878047" y="1872547"/>
                    <a:pt x="3876791" y="1871472"/>
                  </a:cubicBezTo>
                  <a:lnTo>
                    <a:pt x="3862783" y="1857465"/>
                  </a:lnTo>
                  <a:cubicBezTo>
                    <a:pt x="3858605" y="1844447"/>
                    <a:pt x="3855260" y="1831175"/>
                    <a:pt x="3852760" y="1817735"/>
                  </a:cubicBezTo>
                  <a:cubicBezTo>
                    <a:pt x="3853726" y="1818580"/>
                    <a:pt x="3854572" y="1819667"/>
                    <a:pt x="3855658" y="1820512"/>
                  </a:cubicBezTo>
                  <a:cubicBezTo>
                    <a:pt x="3863870" y="1828724"/>
                    <a:pt x="3864957" y="1830052"/>
                    <a:pt x="3866164" y="1831139"/>
                  </a:cubicBezTo>
                  <a:cubicBezTo>
                    <a:pt x="3867372" y="1832226"/>
                    <a:pt x="3868459" y="1833554"/>
                    <a:pt x="3869666" y="1834641"/>
                  </a:cubicBezTo>
                  <a:cubicBezTo>
                    <a:pt x="3870874" y="1835728"/>
                    <a:pt x="3871961" y="1837056"/>
                    <a:pt x="3873289" y="1838143"/>
                  </a:cubicBezTo>
                  <a:cubicBezTo>
                    <a:pt x="3874400" y="1839375"/>
                    <a:pt x="3875559" y="1840534"/>
                    <a:pt x="3876791" y="1841645"/>
                  </a:cubicBezTo>
                  <a:cubicBezTo>
                    <a:pt x="3877999" y="1842732"/>
                    <a:pt x="3878965" y="1844060"/>
                    <a:pt x="3880293" y="1845147"/>
                  </a:cubicBezTo>
                  <a:cubicBezTo>
                    <a:pt x="3888505" y="1853359"/>
                    <a:pt x="3889592" y="1854687"/>
                    <a:pt x="3890799" y="1855774"/>
                  </a:cubicBezTo>
                  <a:cubicBezTo>
                    <a:pt x="3892007" y="1856861"/>
                    <a:pt x="3893093" y="1858189"/>
                    <a:pt x="3894422" y="1859276"/>
                  </a:cubicBezTo>
                  <a:cubicBezTo>
                    <a:pt x="3895533" y="1860508"/>
                    <a:pt x="3896692" y="1861667"/>
                    <a:pt x="3897924" y="1862778"/>
                  </a:cubicBezTo>
                  <a:cubicBezTo>
                    <a:pt x="3899131" y="1863865"/>
                    <a:pt x="3900098" y="1865193"/>
                    <a:pt x="3901426" y="1866280"/>
                  </a:cubicBezTo>
                  <a:cubicBezTo>
                    <a:pt x="3902537" y="1867512"/>
                    <a:pt x="3903696" y="1868671"/>
                    <a:pt x="3904928" y="1869782"/>
                  </a:cubicBezTo>
                  <a:cubicBezTo>
                    <a:pt x="3913139" y="1877994"/>
                    <a:pt x="3914226" y="1879322"/>
                    <a:pt x="3915434" y="1880409"/>
                  </a:cubicBezTo>
                  <a:cubicBezTo>
                    <a:pt x="3916641" y="1881495"/>
                    <a:pt x="3917728" y="1882824"/>
                    <a:pt x="3919057" y="1883911"/>
                  </a:cubicBezTo>
                  <a:cubicBezTo>
                    <a:pt x="3920168" y="1885142"/>
                    <a:pt x="3921327" y="1886302"/>
                    <a:pt x="3922559" y="1887413"/>
                  </a:cubicBezTo>
                  <a:cubicBezTo>
                    <a:pt x="3923766" y="1888500"/>
                    <a:pt x="3924732" y="1889828"/>
                    <a:pt x="3926061" y="1890915"/>
                  </a:cubicBezTo>
                  <a:cubicBezTo>
                    <a:pt x="3934272" y="1899126"/>
                    <a:pt x="3935359" y="1900455"/>
                    <a:pt x="3936567" y="1901541"/>
                  </a:cubicBezTo>
                  <a:lnTo>
                    <a:pt x="3940069" y="1905044"/>
                  </a:lnTo>
                  <a:cubicBezTo>
                    <a:pt x="3941276" y="1906130"/>
                    <a:pt x="3942363" y="1907459"/>
                    <a:pt x="3943691" y="1908546"/>
                  </a:cubicBezTo>
                  <a:cubicBezTo>
                    <a:pt x="3944802" y="1909777"/>
                    <a:pt x="3945962" y="1910937"/>
                    <a:pt x="3947193" y="1912047"/>
                  </a:cubicBezTo>
                  <a:cubicBezTo>
                    <a:pt x="3948401" y="1913134"/>
                    <a:pt x="3949367" y="1914463"/>
                    <a:pt x="3950696" y="1915549"/>
                  </a:cubicBezTo>
                  <a:cubicBezTo>
                    <a:pt x="3958907" y="1923761"/>
                    <a:pt x="3959994" y="1925089"/>
                    <a:pt x="3961202" y="1926176"/>
                  </a:cubicBezTo>
                  <a:cubicBezTo>
                    <a:pt x="3962409" y="1927263"/>
                    <a:pt x="3963496" y="1928592"/>
                    <a:pt x="3964704" y="1929678"/>
                  </a:cubicBezTo>
                  <a:cubicBezTo>
                    <a:pt x="3965911" y="1930765"/>
                    <a:pt x="3966998" y="1932094"/>
                    <a:pt x="3968326" y="1933180"/>
                  </a:cubicBezTo>
                  <a:cubicBezTo>
                    <a:pt x="3969655" y="1934267"/>
                    <a:pt x="3970500" y="1935595"/>
                    <a:pt x="3971828" y="1936682"/>
                  </a:cubicBezTo>
                  <a:cubicBezTo>
                    <a:pt x="3973157" y="1937769"/>
                    <a:pt x="3974002" y="1939097"/>
                    <a:pt x="3975330" y="1940184"/>
                  </a:cubicBezTo>
                  <a:cubicBezTo>
                    <a:pt x="3983542" y="1948396"/>
                    <a:pt x="3984629" y="1949724"/>
                    <a:pt x="3985836" y="1950811"/>
                  </a:cubicBezTo>
                  <a:cubicBezTo>
                    <a:pt x="3987044" y="1951898"/>
                    <a:pt x="3988131" y="1953226"/>
                    <a:pt x="3989459" y="1954313"/>
                  </a:cubicBezTo>
                  <a:cubicBezTo>
                    <a:pt x="3990570" y="1955545"/>
                    <a:pt x="3991729" y="1956704"/>
                    <a:pt x="3992961" y="1957815"/>
                  </a:cubicBezTo>
                  <a:cubicBezTo>
                    <a:pt x="3994169" y="1958902"/>
                    <a:pt x="3995135" y="1960230"/>
                    <a:pt x="3996463" y="1961317"/>
                  </a:cubicBezTo>
                  <a:cubicBezTo>
                    <a:pt x="3997574" y="1962549"/>
                    <a:pt x="3998733" y="1963708"/>
                    <a:pt x="3999965" y="1964819"/>
                  </a:cubicBezTo>
                  <a:cubicBezTo>
                    <a:pt x="4008177" y="1973031"/>
                    <a:pt x="4009264" y="1974359"/>
                    <a:pt x="4010471" y="1975446"/>
                  </a:cubicBezTo>
                  <a:cubicBezTo>
                    <a:pt x="4011679" y="1976533"/>
                    <a:pt x="4012765" y="1977861"/>
                    <a:pt x="4014094" y="1978948"/>
                  </a:cubicBezTo>
                  <a:cubicBezTo>
                    <a:pt x="4021545" y="1986363"/>
                    <a:pt x="4030771" y="1991724"/>
                    <a:pt x="4040902" y="1994526"/>
                  </a:cubicBezTo>
                  <a:cubicBezTo>
                    <a:pt x="4096923" y="2007797"/>
                    <a:pt x="4155937" y="1996265"/>
                    <a:pt x="4202840" y="1962887"/>
                  </a:cubicBezTo>
                  <a:cubicBezTo>
                    <a:pt x="4224456" y="1947913"/>
                    <a:pt x="4261650" y="1902508"/>
                    <a:pt x="4235445" y="1880409"/>
                  </a:cubicBezTo>
                  <a:cubicBezTo>
                    <a:pt x="4234406" y="1879080"/>
                    <a:pt x="4233235" y="1877873"/>
                    <a:pt x="4231943" y="1876786"/>
                  </a:cubicBezTo>
                  <a:cubicBezTo>
                    <a:pt x="4230832" y="1875554"/>
                    <a:pt x="4229673" y="1874395"/>
                    <a:pt x="4228441" y="1873284"/>
                  </a:cubicBezTo>
                  <a:cubicBezTo>
                    <a:pt x="4227354" y="1871992"/>
                    <a:pt x="4226134" y="1870821"/>
                    <a:pt x="4224818" y="1869782"/>
                  </a:cubicBezTo>
                  <a:cubicBezTo>
                    <a:pt x="4223780" y="1868502"/>
                    <a:pt x="4222596" y="1867318"/>
                    <a:pt x="4221316" y="1866280"/>
                  </a:cubicBezTo>
                  <a:lnTo>
                    <a:pt x="4220592" y="1865314"/>
                  </a:lnTo>
                  <a:cubicBezTo>
                    <a:pt x="4217548" y="1857175"/>
                    <a:pt x="4214964" y="1848866"/>
                    <a:pt x="4212863" y="1840438"/>
                  </a:cubicBezTo>
                  <a:cubicBezTo>
                    <a:pt x="4204941" y="1800841"/>
                    <a:pt x="4200377" y="1760652"/>
                    <a:pt x="4199217" y="1720283"/>
                  </a:cubicBezTo>
                  <a:cubicBezTo>
                    <a:pt x="4197647" y="1692508"/>
                    <a:pt x="4196802" y="1662681"/>
                    <a:pt x="4196319" y="1631766"/>
                  </a:cubicBezTo>
                  <a:lnTo>
                    <a:pt x="4197768" y="1633215"/>
                  </a:lnTo>
                  <a:lnTo>
                    <a:pt x="4201270" y="1636717"/>
                  </a:lnTo>
                  <a:lnTo>
                    <a:pt x="4204893" y="1640340"/>
                  </a:lnTo>
                  <a:lnTo>
                    <a:pt x="4208395" y="1643842"/>
                  </a:lnTo>
                  <a:lnTo>
                    <a:pt x="4211897" y="1647344"/>
                  </a:lnTo>
                  <a:lnTo>
                    <a:pt x="4215399" y="1650846"/>
                  </a:lnTo>
                  <a:cubicBezTo>
                    <a:pt x="4216607" y="1652054"/>
                    <a:pt x="4217814" y="1653141"/>
                    <a:pt x="4218901" y="1654348"/>
                  </a:cubicBezTo>
                  <a:lnTo>
                    <a:pt x="4222403" y="1657850"/>
                  </a:lnTo>
                  <a:lnTo>
                    <a:pt x="4226026" y="1661352"/>
                  </a:lnTo>
                  <a:cubicBezTo>
                    <a:pt x="4227137" y="1662584"/>
                    <a:pt x="4228296" y="1663743"/>
                    <a:pt x="4229528" y="1664854"/>
                  </a:cubicBezTo>
                  <a:lnTo>
                    <a:pt x="4233030" y="1668477"/>
                  </a:lnTo>
                  <a:lnTo>
                    <a:pt x="4236532" y="1671979"/>
                  </a:lnTo>
                  <a:lnTo>
                    <a:pt x="4240034" y="1675481"/>
                  </a:lnTo>
                  <a:lnTo>
                    <a:pt x="4243536" y="1678983"/>
                  </a:lnTo>
                  <a:lnTo>
                    <a:pt x="4247159" y="1682485"/>
                  </a:lnTo>
                  <a:cubicBezTo>
                    <a:pt x="4248270" y="1683717"/>
                    <a:pt x="4249429" y="1684876"/>
                    <a:pt x="4250661" y="1685987"/>
                  </a:cubicBezTo>
                  <a:lnTo>
                    <a:pt x="4254163" y="1689610"/>
                  </a:lnTo>
                  <a:lnTo>
                    <a:pt x="4257664" y="1693112"/>
                  </a:lnTo>
                  <a:lnTo>
                    <a:pt x="4261167" y="1696614"/>
                  </a:lnTo>
                  <a:lnTo>
                    <a:pt x="4264669" y="1700116"/>
                  </a:lnTo>
                  <a:cubicBezTo>
                    <a:pt x="4265876" y="1701323"/>
                    <a:pt x="4267084" y="1702410"/>
                    <a:pt x="4268171" y="1703618"/>
                  </a:cubicBezTo>
                  <a:lnTo>
                    <a:pt x="4271793" y="1707120"/>
                  </a:lnTo>
                  <a:cubicBezTo>
                    <a:pt x="4272905" y="1708351"/>
                    <a:pt x="4274064" y="1709511"/>
                    <a:pt x="4275296" y="1710622"/>
                  </a:cubicBezTo>
                  <a:lnTo>
                    <a:pt x="4278797" y="1714245"/>
                  </a:lnTo>
                  <a:lnTo>
                    <a:pt x="4282299" y="1717747"/>
                  </a:lnTo>
                  <a:lnTo>
                    <a:pt x="4285801" y="1721249"/>
                  </a:lnTo>
                  <a:cubicBezTo>
                    <a:pt x="4287009" y="1722456"/>
                    <a:pt x="4288216" y="1723543"/>
                    <a:pt x="4289304" y="1724751"/>
                  </a:cubicBezTo>
                  <a:lnTo>
                    <a:pt x="4292805" y="1728253"/>
                  </a:lnTo>
                  <a:lnTo>
                    <a:pt x="4296428" y="1731755"/>
                  </a:lnTo>
                  <a:cubicBezTo>
                    <a:pt x="4297539" y="1732986"/>
                    <a:pt x="4298698" y="1734146"/>
                    <a:pt x="4299930" y="1735257"/>
                  </a:cubicBezTo>
                  <a:lnTo>
                    <a:pt x="4303432" y="1738879"/>
                  </a:lnTo>
                  <a:lnTo>
                    <a:pt x="4306934" y="1742381"/>
                  </a:lnTo>
                  <a:cubicBezTo>
                    <a:pt x="4308142" y="1743589"/>
                    <a:pt x="4309349" y="1744676"/>
                    <a:pt x="4310436" y="1745883"/>
                  </a:cubicBezTo>
                  <a:lnTo>
                    <a:pt x="4313938" y="1749385"/>
                  </a:lnTo>
                  <a:lnTo>
                    <a:pt x="4317440" y="1752887"/>
                  </a:lnTo>
                  <a:lnTo>
                    <a:pt x="4321063" y="1756389"/>
                  </a:lnTo>
                  <a:lnTo>
                    <a:pt x="4324565" y="1760012"/>
                  </a:lnTo>
                  <a:lnTo>
                    <a:pt x="4328067" y="1763514"/>
                  </a:lnTo>
                  <a:lnTo>
                    <a:pt x="4331569" y="1767016"/>
                  </a:lnTo>
                  <a:lnTo>
                    <a:pt x="4335071" y="1770518"/>
                  </a:lnTo>
                  <a:lnTo>
                    <a:pt x="4338573" y="1774020"/>
                  </a:lnTo>
                  <a:lnTo>
                    <a:pt x="4342196" y="1777522"/>
                  </a:lnTo>
                  <a:cubicBezTo>
                    <a:pt x="4343307" y="1778754"/>
                    <a:pt x="4344466" y="1779913"/>
                    <a:pt x="4345698" y="1781024"/>
                  </a:cubicBezTo>
                  <a:lnTo>
                    <a:pt x="4349200" y="1784647"/>
                  </a:lnTo>
                  <a:lnTo>
                    <a:pt x="4352702" y="1788149"/>
                  </a:lnTo>
                  <a:lnTo>
                    <a:pt x="4356204" y="1791651"/>
                  </a:lnTo>
                  <a:lnTo>
                    <a:pt x="4359706" y="1795153"/>
                  </a:lnTo>
                  <a:lnTo>
                    <a:pt x="4363328" y="1798655"/>
                  </a:lnTo>
                  <a:lnTo>
                    <a:pt x="4373835" y="1809282"/>
                  </a:lnTo>
                  <a:lnTo>
                    <a:pt x="4377337" y="1812784"/>
                  </a:lnTo>
                  <a:lnTo>
                    <a:pt x="4380839" y="1816286"/>
                  </a:lnTo>
                  <a:cubicBezTo>
                    <a:pt x="4382046" y="1817493"/>
                    <a:pt x="4383254" y="1818580"/>
                    <a:pt x="4384341" y="1819788"/>
                  </a:cubicBezTo>
                  <a:lnTo>
                    <a:pt x="4387842" y="1823290"/>
                  </a:lnTo>
                  <a:lnTo>
                    <a:pt x="4391465" y="1826792"/>
                  </a:lnTo>
                  <a:lnTo>
                    <a:pt x="4394968" y="1830415"/>
                  </a:lnTo>
                  <a:lnTo>
                    <a:pt x="4398469" y="1833917"/>
                  </a:lnTo>
                  <a:lnTo>
                    <a:pt x="4401971" y="1837419"/>
                  </a:lnTo>
                  <a:cubicBezTo>
                    <a:pt x="4403179" y="1838626"/>
                    <a:pt x="4404387" y="1839713"/>
                    <a:pt x="4405474" y="1840920"/>
                  </a:cubicBezTo>
                  <a:lnTo>
                    <a:pt x="4408975" y="1844423"/>
                  </a:lnTo>
                  <a:lnTo>
                    <a:pt x="4412598" y="1847925"/>
                  </a:lnTo>
                  <a:lnTo>
                    <a:pt x="4423104" y="1858551"/>
                  </a:lnTo>
                  <a:lnTo>
                    <a:pt x="4426606" y="1862053"/>
                  </a:lnTo>
                  <a:lnTo>
                    <a:pt x="4430108" y="1865555"/>
                  </a:lnTo>
                  <a:cubicBezTo>
                    <a:pt x="4431316" y="1866763"/>
                    <a:pt x="4432523" y="1867850"/>
                    <a:pt x="4433610" y="1869057"/>
                  </a:cubicBezTo>
                  <a:lnTo>
                    <a:pt x="4437112" y="1872559"/>
                  </a:lnTo>
                  <a:lnTo>
                    <a:pt x="4440735" y="1876061"/>
                  </a:lnTo>
                  <a:lnTo>
                    <a:pt x="4444237" y="1879684"/>
                  </a:lnTo>
                  <a:lnTo>
                    <a:pt x="4447739" y="1883186"/>
                  </a:lnTo>
                  <a:lnTo>
                    <a:pt x="4451241" y="1886688"/>
                  </a:lnTo>
                  <a:cubicBezTo>
                    <a:pt x="4452449" y="1887896"/>
                    <a:pt x="4453656" y="1888983"/>
                    <a:pt x="4454743" y="1890190"/>
                  </a:cubicBezTo>
                  <a:cubicBezTo>
                    <a:pt x="4455830" y="1891398"/>
                    <a:pt x="4457158" y="1892485"/>
                    <a:pt x="4458245" y="1893692"/>
                  </a:cubicBezTo>
                  <a:cubicBezTo>
                    <a:pt x="4509326" y="1945860"/>
                    <a:pt x="4567532" y="1987522"/>
                    <a:pt x="4645059" y="1991145"/>
                  </a:cubicBezTo>
                  <a:cubicBezTo>
                    <a:pt x="4693363" y="1993318"/>
                    <a:pt x="4770165" y="1964578"/>
                    <a:pt x="4794559" y="1919535"/>
                  </a:cubicBezTo>
                  <a:cubicBezTo>
                    <a:pt x="4806272" y="1898160"/>
                    <a:pt x="4802287" y="1883669"/>
                    <a:pt x="4791056" y="1874008"/>
                  </a:cubicBezTo>
                  <a:close/>
                  <a:moveTo>
                    <a:pt x="1126267" y="1887654"/>
                  </a:moveTo>
                  <a:cubicBezTo>
                    <a:pt x="1125228" y="1886374"/>
                    <a:pt x="1124045" y="1885191"/>
                    <a:pt x="1122765" y="1884152"/>
                  </a:cubicBezTo>
                  <a:cubicBezTo>
                    <a:pt x="1121726" y="1882872"/>
                    <a:pt x="1120543" y="1881689"/>
                    <a:pt x="1119263" y="1880650"/>
                  </a:cubicBezTo>
                  <a:lnTo>
                    <a:pt x="1115761" y="1877148"/>
                  </a:lnTo>
                  <a:lnTo>
                    <a:pt x="1112259" y="1873526"/>
                  </a:lnTo>
                  <a:lnTo>
                    <a:pt x="1108757" y="1870023"/>
                  </a:lnTo>
                  <a:cubicBezTo>
                    <a:pt x="1107670" y="1868816"/>
                    <a:pt x="1106463" y="1867729"/>
                    <a:pt x="1105134" y="1866521"/>
                  </a:cubicBezTo>
                  <a:cubicBezTo>
                    <a:pt x="1104059" y="1865266"/>
                    <a:pt x="1102888" y="1864094"/>
                    <a:pt x="1101632" y="1863019"/>
                  </a:cubicBezTo>
                  <a:cubicBezTo>
                    <a:pt x="1101632" y="1862174"/>
                    <a:pt x="1100183" y="1861450"/>
                    <a:pt x="1099459" y="1860604"/>
                  </a:cubicBezTo>
                  <a:cubicBezTo>
                    <a:pt x="1098734" y="1859505"/>
                    <a:pt x="1098130" y="1858334"/>
                    <a:pt x="1097647" y="1857102"/>
                  </a:cubicBezTo>
                  <a:cubicBezTo>
                    <a:pt x="1093904" y="1848408"/>
                    <a:pt x="1089798" y="1840075"/>
                    <a:pt x="1086537" y="1831139"/>
                  </a:cubicBezTo>
                  <a:cubicBezTo>
                    <a:pt x="1072191" y="1789055"/>
                    <a:pt x="1062796" y="1745449"/>
                    <a:pt x="1058521" y="1701203"/>
                  </a:cubicBezTo>
                  <a:cubicBezTo>
                    <a:pt x="1055261" y="1675360"/>
                    <a:pt x="1052966" y="1649397"/>
                    <a:pt x="1051034" y="1623434"/>
                  </a:cubicBezTo>
                  <a:cubicBezTo>
                    <a:pt x="1052121" y="1624400"/>
                    <a:pt x="1052966" y="1625608"/>
                    <a:pt x="1054053" y="1626453"/>
                  </a:cubicBezTo>
                  <a:cubicBezTo>
                    <a:pt x="1055140" y="1627298"/>
                    <a:pt x="1056348" y="1628868"/>
                    <a:pt x="1057555" y="1629955"/>
                  </a:cubicBezTo>
                  <a:lnTo>
                    <a:pt x="1061057" y="1633457"/>
                  </a:lnTo>
                  <a:cubicBezTo>
                    <a:pt x="1062168" y="1634689"/>
                    <a:pt x="1063327" y="1635848"/>
                    <a:pt x="1064559" y="1636959"/>
                  </a:cubicBezTo>
                  <a:cubicBezTo>
                    <a:pt x="1067010" y="1639253"/>
                    <a:pt x="1069390" y="1641632"/>
                    <a:pt x="1071684" y="1644084"/>
                  </a:cubicBezTo>
                  <a:cubicBezTo>
                    <a:pt x="1072891" y="1645171"/>
                    <a:pt x="1073858" y="1646499"/>
                    <a:pt x="1075186" y="1647586"/>
                  </a:cubicBezTo>
                  <a:cubicBezTo>
                    <a:pt x="1076514" y="1648672"/>
                    <a:pt x="1077360" y="1650001"/>
                    <a:pt x="1078688" y="1651088"/>
                  </a:cubicBezTo>
                  <a:lnTo>
                    <a:pt x="1082190" y="1654590"/>
                  </a:lnTo>
                  <a:cubicBezTo>
                    <a:pt x="1090402" y="1662801"/>
                    <a:pt x="1091488" y="1664130"/>
                    <a:pt x="1092817" y="1665217"/>
                  </a:cubicBezTo>
                  <a:cubicBezTo>
                    <a:pt x="1093928" y="1666448"/>
                    <a:pt x="1095087" y="1667608"/>
                    <a:pt x="1096319" y="1668718"/>
                  </a:cubicBezTo>
                  <a:cubicBezTo>
                    <a:pt x="1097526" y="1669805"/>
                    <a:pt x="1098492" y="1671134"/>
                    <a:pt x="1099821" y="1672220"/>
                  </a:cubicBezTo>
                  <a:cubicBezTo>
                    <a:pt x="1101149" y="1673307"/>
                    <a:pt x="1101994" y="1674636"/>
                    <a:pt x="1103323" y="1675722"/>
                  </a:cubicBezTo>
                  <a:lnTo>
                    <a:pt x="1106825" y="1679224"/>
                  </a:lnTo>
                  <a:cubicBezTo>
                    <a:pt x="1115036" y="1687436"/>
                    <a:pt x="1116123" y="1688764"/>
                    <a:pt x="1117451" y="1689851"/>
                  </a:cubicBezTo>
                  <a:cubicBezTo>
                    <a:pt x="1118563" y="1691083"/>
                    <a:pt x="1119722" y="1692242"/>
                    <a:pt x="1120954" y="1693353"/>
                  </a:cubicBezTo>
                  <a:cubicBezTo>
                    <a:pt x="1122161" y="1694440"/>
                    <a:pt x="1123127" y="1695769"/>
                    <a:pt x="1124456" y="1696855"/>
                  </a:cubicBezTo>
                  <a:lnTo>
                    <a:pt x="1127958" y="1700357"/>
                  </a:lnTo>
                  <a:lnTo>
                    <a:pt x="1131460" y="1703859"/>
                  </a:lnTo>
                  <a:cubicBezTo>
                    <a:pt x="1139671" y="1712071"/>
                    <a:pt x="1140758" y="1713399"/>
                    <a:pt x="1142086" y="1714486"/>
                  </a:cubicBezTo>
                  <a:cubicBezTo>
                    <a:pt x="1143415" y="1715573"/>
                    <a:pt x="1144260" y="1716901"/>
                    <a:pt x="1145588" y="1717988"/>
                  </a:cubicBezTo>
                  <a:cubicBezTo>
                    <a:pt x="1146917" y="1719075"/>
                    <a:pt x="1147762" y="1720403"/>
                    <a:pt x="1149090" y="1721490"/>
                  </a:cubicBezTo>
                  <a:lnTo>
                    <a:pt x="1152592" y="1724992"/>
                  </a:lnTo>
                  <a:cubicBezTo>
                    <a:pt x="1155044" y="1727287"/>
                    <a:pt x="1157423" y="1729665"/>
                    <a:pt x="1159717" y="1732117"/>
                  </a:cubicBezTo>
                  <a:cubicBezTo>
                    <a:pt x="1167929" y="1740208"/>
                    <a:pt x="1168895" y="1741536"/>
                    <a:pt x="1170223" y="1742623"/>
                  </a:cubicBezTo>
                  <a:cubicBezTo>
                    <a:pt x="1171552" y="1743710"/>
                    <a:pt x="1172397" y="1745038"/>
                    <a:pt x="1173725" y="1746125"/>
                  </a:cubicBezTo>
                  <a:cubicBezTo>
                    <a:pt x="1175054" y="1747212"/>
                    <a:pt x="1176020" y="1748540"/>
                    <a:pt x="1177227" y="1749627"/>
                  </a:cubicBezTo>
                  <a:cubicBezTo>
                    <a:pt x="1178338" y="1750859"/>
                    <a:pt x="1179497" y="1752018"/>
                    <a:pt x="1180729" y="1753129"/>
                  </a:cubicBezTo>
                  <a:cubicBezTo>
                    <a:pt x="1181840" y="1754361"/>
                    <a:pt x="1182999" y="1755520"/>
                    <a:pt x="1184231" y="1756631"/>
                  </a:cubicBezTo>
                  <a:cubicBezTo>
                    <a:pt x="1185439" y="1757839"/>
                    <a:pt x="1186526" y="1759167"/>
                    <a:pt x="1187854" y="1760254"/>
                  </a:cubicBezTo>
                  <a:cubicBezTo>
                    <a:pt x="1188965" y="1761485"/>
                    <a:pt x="1190124" y="1762645"/>
                    <a:pt x="1191356" y="1763756"/>
                  </a:cubicBezTo>
                  <a:cubicBezTo>
                    <a:pt x="1192563" y="1764843"/>
                    <a:pt x="1193530" y="1766171"/>
                    <a:pt x="1194858" y="1767258"/>
                  </a:cubicBezTo>
                  <a:cubicBezTo>
                    <a:pt x="1196186" y="1768344"/>
                    <a:pt x="1197152" y="1769673"/>
                    <a:pt x="1198360" y="1770760"/>
                  </a:cubicBezTo>
                  <a:lnTo>
                    <a:pt x="1201862" y="1774262"/>
                  </a:lnTo>
                  <a:cubicBezTo>
                    <a:pt x="1202973" y="1775493"/>
                    <a:pt x="1204132" y="1776653"/>
                    <a:pt x="1205364" y="1777764"/>
                  </a:cubicBezTo>
                  <a:cubicBezTo>
                    <a:pt x="1206475" y="1778995"/>
                    <a:pt x="1207634" y="1780155"/>
                    <a:pt x="1208866" y="1781266"/>
                  </a:cubicBezTo>
                  <a:cubicBezTo>
                    <a:pt x="1210073" y="1782473"/>
                    <a:pt x="1211160" y="1783802"/>
                    <a:pt x="1212489" y="1784888"/>
                  </a:cubicBezTo>
                  <a:cubicBezTo>
                    <a:pt x="1213817" y="1785975"/>
                    <a:pt x="1214662" y="1787304"/>
                    <a:pt x="1215991" y="1788391"/>
                  </a:cubicBezTo>
                  <a:cubicBezTo>
                    <a:pt x="1217319" y="1789477"/>
                    <a:pt x="1218164" y="1790806"/>
                    <a:pt x="1219493" y="1791892"/>
                  </a:cubicBezTo>
                  <a:lnTo>
                    <a:pt x="1222995" y="1795395"/>
                  </a:lnTo>
                  <a:cubicBezTo>
                    <a:pt x="1224202" y="1796602"/>
                    <a:pt x="1225289" y="1797810"/>
                    <a:pt x="1226497" y="1798896"/>
                  </a:cubicBezTo>
                  <a:cubicBezTo>
                    <a:pt x="1227608" y="1800128"/>
                    <a:pt x="1228767" y="1801287"/>
                    <a:pt x="1229999" y="1802399"/>
                  </a:cubicBezTo>
                  <a:cubicBezTo>
                    <a:pt x="1232450" y="1804693"/>
                    <a:pt x="1234829" y="1807072"/>
                    <a:pt x="1237124" y="1809523"/>
                  </a:cubicBezTo>
                  <a:cubicBezTo>
                    <a:pt x="1238331" y="1810610"/>
                    <a:pt x="1239297" y="1811938"/>
                    <a:pt x="1240625" y="1813025"/>
                  </a:cubicBezTo>
                  <a:cubicBezTo>
                    <a:pt x="1241954" y="1814112"/>
                    <a:pt x="1242799" y="1815440"/>
                    <a:pt x="1244128" y="1816527"/>
                  </a:cubicBezTo>
                  <a:cubicBezTo>
                    <a:pt x="1245456" y="1817614"/>
                    <a:pt x="1246422" y="1818942"/>
                    <a:pt x="1247629" y="1820029"/>
                  </a:cubicBezTo>
                  <a:cubicBezTo>
                    <a:pt x="1248741" y="1821261"/>
                    <a:pt x="1249900" y="1822420"/>
                    <a:pt x="1251132" y="1823531"/>
                  </a:cubicBezTo>
                  <a:cubicBezTo>
                    <a:pt x="1252243" y="1824763"/>
                    <a:pt x="1253402" y="1825922"/>
                    <a:pt x="1254634" y="1827033"/>
                  </a:cubicBezTo>
                  <a:cubicBezTo>
                    <a:pt x="1255841" y="1828241"/>
                    <a:pt x="1256928" y="1829569"/>
                    <a:pt x="1258256" y="1830656"/>
                  </a:cubicBezTo>
                  <a:cubicBezTo>
                    <a:pt x="1259367" y="1831888"/>
                    <a:pt x="1260527" y="1833047"/>
                    <a:pt x="1261758" y="1834158"/>
                  </a:cubicBezTo>
                  <a:cubicBezTo>
                    <a:pt x="1262966" y="1835245"/>
                    <a:pt x="1263932" y="1836573"/>
                    <a:pt x="1265260" y="1837660"/>
                  </a:cubicBezTo>
                  <a:cubicBezTo>
                    <a:pt x="1266589" y="1838747"/>
                    <a:pt x="1267555" y="1840075"/>
                    <a:pt x="1268762" y="1841162"/>
                  </a:cubicBezTo>
                  <a:cubicBezTo>
                    <a:pt x="1269970" y="1842249"/>
                    <a:pt x="1271057" y="1843577"/>
                    <a:pt x="1272264" y="1844664"/>
                  </a:cubicBezTo>
                  <a:cubicBezTo>
                    <a:pt x="1273375" y="1845896"/>
                    <a:pt x="1274535" y="1847055"/>
                    <a:pt x="1275766" y="1848166"/>
                  </a:cubicBezTo>
                  <a:cubicBezTo>
                    <a:pt x="1276877" y="1849398"/>
                    <a:pt x="1278037" y="1850557"/>
                    <a:pt x="1279268" y="1851668"/>
                  </a:cubicBezTo>
                  <a:cubicBezTo>
                    <a:pt x="1280476" y="1852876"/>
                    <a:pt x="1281563" y="1854204"/>
                    <a:pt x="1282891" y="1855291"/>
                  </a:cubicBezTo>
                  <a:cubicBezTo>
                    <a:pt x="1284002" y="1856523"/>
                    <a:pt x="1285161" y="1857682"/>
                    <a:pt x="1286393" y="1858793"/>
                  </a:cubicBezTo>
                  <a:cubicBezTo>
                    <a:pt x="1287601" y="1859880"/>
                    <a:pt x="1288567" y="1861208"/>
                    <a:pt x="1289895" y="1862295"/>
                  </a:cubicBezTo>
                  <a:cubicBezTo>
                    <a:pt x="1291223" y="1863382"/>
                    <a:pt x="1292190" y="1864710"/>
                    <a:pt x="1293397" y="1865797"/>
                  </a:cubicBezTo>
                  <a:lnTo>
                    <a:pt x="1296899" y="1869299"/>
                  </a:lnTo>
                  <a:cubicBezTo>
                    <a:pt x="1298010" y="1870531"/>
                    <a:pt x="1299169" y="1871690"/>
                    <a:pt x="1300401" y="1872801"/>
                  </a:cubicBezTo>
                  <a:lnTo>
                    <a:pt x="1302454" y="1874733"/>
                  </a:lnTo>
                  <a:cubicBezTo>
                    <a:pt x="1289762" y="1866232"/>
                    <a:pt x="1274969" y="1861426"/>
                    <a:pt x="1259705" y="1860846"/>
                  </a:cubicBezTo>
                  <a:cubicBezTo>
                    <a:pt x="1214191" y="1857742"/>
                    <a:pt x="1168774" y="1868019"/>
                    <a:pt x="1129044" y="1890432"/>
                  </a:cubicBezTo>
                  <a:close/>
                  <a:moveTo>
                    <a:pt x="3139558" y="1974963"/>
                  </a:moveTo>
                  <a:cubicBezTo>
                    <a:pt x="3140138" y="1975700"/>
                    <a:pt x="3140790" y="1976388"/>
                    <a:pt x="3141490" y="1977016"/>
                  </a:cubicBezTo>
                  <a:cubicBezTo>
                    <a:pt x="3141986" y="1977535"/>
                    <a:pt x="3142505" y="1978018"/>
                    <a:pt x="3143060" y="1978465"/>
                  </a:cubicBezTo>
                  <a:lnTo>
                    <a:pt x="3144993" y="1980639"/>
                  </a:lnTo>
                  <a:lnTo>
                    <a:pt x="3146563" y="1981967"/>
                  </a:lnTo>
                  <a:lnTo>
                    <a:pt x="3148495" y="1984141"/>
                  </a:lnTo>
                  <a:lnTo>
                    <a:pt x="3150427" y="1985831"/>
                  </a:lnTo>
                  <a:cubicBezTo>
                    <a:pt x="3146563" y="2023593"/>
                    <a:pt x="3142541" y="2061390"/>
                    <a:pt x="3138351" y="2099224"/>
                  </a:cubicBezTo>
                  <a:lnTo>
                    <a:pt x="3135453" y="2096446"/>
                  </a:lnTo>
                  <a:lnTo>
                    <a:pt x="3131830" y="2092824"/>
                  </a:lnTo>
                  <a:lnTo>
                    <a:pt x="3128328" y="2089322"/>
                  </a:lnTo>
                  <a:lnTo>
                    <a:pt x="3124826" y="2085819"/>
                  </a:lnTo>
                  <a:lnTo>
                    <a:pt x="3121324" y="2082318"/>
                  </a:lnTo>
                  <a:cubicBezTo>
                    <a:pt x="3120237" y="2081110"/>
                    <a:pt x="3119030" y="2080023"/>
                    <a:pt x="3117822" y="2078816"/>
                  </a:cubicBezTo>
                  <a:lnTo>
                    <a:pt x="3114320" y="2075313"/>
                  </a:lnTo>
                  <a:lnTo>
                    <a:pt x="3110697" y="2071811"/>
                  </a:lnTo>
                  <a:cubicBezTo>
                    <a:pt x="3109586" y="2070544"/>
                    <a:pt x="3108427" y="2069336"/>
                    <a:pt x="3107195" y="2068189"/>
                  </a:cubicBezTo>
                  <a:lnTo>
                    <a:pt x="3103693" y="2064687"/>
                  </a:lnTo>
                  <a:lnTo>
                    <a:pt x="3100191" y="2061185"/>
                  </a:lnTo>
                  <a:cubicBezTo>
                    <a:pt x="3099104" y="2059977"/>
                    <a:pt x="3097897" y="2058890"/>
                    <a:pt x="3096689" y="2057683"/>
                  </a:cubicBezTo>
                  <a:lnTo>
                    <a:pt x="3093187" y="2054181"/>
                  </a:lnTo>
                  <a:lnTo>
                    <a:pt x="3089685" y="2050679"/>
                  </a:lnTo>
                  <a:cubicBezTo>
                    <a:pt x="3088538" y="2049447"/>
                    <a:pt x="3087330" y="2048276"/>
                    <a:pt x="3086062" y="2047177"/>
                  </a:cubicBezTo>
                  <a:cubicBezTo>
                    <a:pt x="3084951" y="2045909"/>
                    <a:pt x="3083792" y="2044701"/>
                    <a:pt x="3082560" y="2043554"/>
                  </a:cubicBezTo>
                  <a:lnTo>
                    <a:pt x="3079058" y="2040052"/>
                  </a:lnTo>
                  <a:cubicBezTo>
                    <a:pt x="3077971" y="2038844"/>
                    <a:pt x="3076764" y="2037758"/>
                    <a:pt x="3075556" y="2036550"/>
                  </a:cubicBezTo>
                  <a:lnTo>
                    <a:pt x="3072054" y="2033048"/>
                  </a:lnTo>
                  <a:lnTo>
                    <a:pt x="3068552" y="2029546"/>
                  </a:lnTo>
                  <a:lnTo>
                    <a:pt x="3065050" y="2026044"/>
                  </a:lnTo>
                  <a:lnTo>
                    <a:pt x="3061427" y="2022421"/>
                  </a:lnTo>
                  <a:lnTo>
                    <a:pt x="3057926" y="2018919"/>
                  </a:lnTo>
                  <a:cubicBezTo>
                    <a:pt x="3056838" y="2017712"/>
                    <a:pt x="3055631" y="2016625"/>
                    <a:pt x="3054423" y="2015417"/>
                  </a:cubicBezTo>
                  <a:lnTo>
                    <a:pt x="3050921" y="2011915"/>
                  </a:lnTo>
                  <a:lnTo>
                    <a:pt x="3047419" y="2008413"/>
                  </a:lnTo>
                  <a:cubicBezTo>
                    <a:pt x="3046332" y="2007206"/>
                    <a:pt x="3045004" y="2005998"/>
                    <a:pt x="3043917" y="2004911"/>
                  </a:cubicBezTo>
                  <a:lnTo>
                    <a:pt x="3040295" y="2001409"/>
                  </a:lnTo>
                  <a:cubicBezTo>
                    <a:pt x="3039184" y="2000141"/>
                    <a:pt x="3038024" y="1998933"/>
                    <a:pt x="3036793" y="1997786"/>
                  </a:cubicBezTo>
                  <a:cubicBezTo>
                    <a:pt x="3035706" y="1996579"/>
                    <a:pt x="3034498" y="1995492"/>
                    <a:pt x="3033291" y="1994284"/>
                  </a:cubicBezTo>
                  <a:lnTo>
                    <a:pt x="3029789" y="1990782"/>
                  </a:lnTo>
                  <a:lnTo>
                    <a:pt x="3026286" y="1987280"/>
                  </a:lnTo>
                  <a:cubicBezTo>
                    <a:pt x="3025176" y="1986049"/>
                    <a:pt x="3024016" y="1984889"/>
                    <a:pt x="3022785" y="1983778"/>
                  </a:cubicBezTo>
                  <a:lnTo>
                    <a:pt x="3019283" y="1980276"/>
                  </a:lnTo>
                  <a:cubicBezTo>
                    <a:pt x="3018135" y="1979045"/>
                    <a:pt x="3016928" y="1977873"/>
                    <a:pt x="3015660" y="1976774"/>
                  </a:cubicBezTo>
                  <a:cubicBezTo>
                    <a:pt x="3014549" y="1975506"/>
                    <a:pt x="3013389" y="1974299"/>
                    <a:pt x="3012158" y="1973152"/>
                  </a:cubicBezTo>
                  <a:lnTo>
                    <a:pt x="3008656" y="1969649"/>
                  </a:lnTo>
                  <a:lnTo>
                    <a:pt x="3005154" y="1966147"/>
                  </a:lnTo>
                  <a:cubicBezTo>
                    <a:pt x="3004067" y="1964940"/>
                    <a:pt x="3002859" y="1963853"/>
                    <a:pt x="3001652" y="1962646"/>
                  </a:cubicBezTo>
                  <a:lnTo>
                    <a:pt x="2998150" y="1959144"/>
                  </a:lnTo>
                  <a:lnTo>
                    <a:pt x="2994648" y="1955641"/>
                  </a:lnTo>
                  <a:lnTo>
                    <a:pt x="2992353" y="1953347"/>
                  </a:lnTo>
                  <a:cubicBezTo>
                    <a:pt x="3012291" y="1943288"/>
                    <a:pt x="3029028" y="1927855"/>
                    <a:pt x="3040657" y="1908787"/>
                  </a:cubicBezTo>
                  <a:cubicBezTo>
                    <a:pt x="3045524" y="1900889"/>
                    <a:pt x="3047915" y="1891724"/>
                    <a:pt x="3047540" y="1882462"/>
                  </a:cubicBezTo>
                  <a:lnTo>
                    <a:pt x="3048627" y="1883428"/>
                  </a:lnTo>
                  <a:lnTo>
                    <a:pt x="3050559" y="1885601"/>
                  </a:lnTo>
                  <a:lnTo>
                    <a:pt x="3052129" y="1886930"/>
                  </a:lnTo>
                  <a:lnTo>
                    <a:pt x="3054061" y="1889103"/>
                  </a:lnTo>
                  <a:lnTo>
                    <a:pt x="3055752" y="1890432"/>
                  </a:lnTo>
                  <a:lnTo>
                    <a:pt x="3057563" y="1892605"/>
                  </a:lnTo>
                  <a:lnTo>
                    <a:pt x="3059254" y="1894054"/>
                  </a:lnTo>
                  <a:lnTo>
                    <a:pt x="3061065" y="1896107"/>
                  </a:lnTo>
                  <a:lnTo>
                    <a:pt x="3062756" y="1897556"/>
                  </a:lnTo>
                  <a:lnTo>
                    <a:pt x="3064567" y="1899609"/>
                  </a:lnTo>
                  <a:lnTo>
                    <a:pt x="3066258" y="1901059"/>
                  </a:lnTo>
                  <a:cubicBezTo>
                    <a:pt x="3066837" y="1901795"/>
                    <a:pt x="3067490" y="1902483"/>
                    <a:pt x="3068190" y="1903111"/>
                  </a:cubicBezTo>
                  <a:lnTo>
                    <a:pt x="3069760" y="1904560"/>
                  </a:lnTo>
                  <a:cubicBezTo>
                    <a:pt x="3070339" y="1905297"/>
                    <a:pt x="3070992" y="1905985"/>
                    <a:pt x="3071692" y="1906613"/>
                  </a:cubicBezTo>
                  <a:cubicBezTo>
                    <a:pt x="3072187" y="1907133"/>
                    <a:pt x="3072706" y="1907616"/>
                    <a:pt x="3073262" y="1908063"/>
                  </a:cubicBezTo>
                  <a:lnTo>
                    <a:pt x="3075194" y="1910236"/>
                  </a:lnTo>
                  <a:lnTo>
                    <a:pt x="3076764" y="1911564"/>
                  </a:lnTo>
                  <a:lnTo>
                    <a:pt x="3078696" y="1913738"/>
                  </a:lnTo>
                  <a:lnTo>
                    <a:pt x="3080387" y="1915067"/>
                  </a:lnTo>
                  <a:lnTo>
                    <a:pt x="3082198" y="1917240"/>
                  </a:lnTo>
                  <a:lnTo>
                    <a:pt x="3083889" y="1918689"/>
                  </a:lnTo>
                  <a:lnTo>
                    <a:pt x="3085700" y="1920742"/>
                  </a:lnTo>
                  <a:lnTo>
                    <a:pt x="3087390" y="1922191"/>
                  </a:lnTo>
                  <a:cubicBezTo>
                    <a:pt x="3087994" y="1922795"/>
                    <a:pt x="3088598" y="1923640"/>
                    <a:pt x="3089323" y="1924244"/>
                  </a:cubicBezTo>
                  <a:lnTo>
                    <a:pt x="3090892" y="1925693"/>
                  </a:lnTo>
                  <a:cubicBezTo>
                    <a:pt x="3091472" y="1926430"/>
                    <a:pt x="3092124" y="1927118"/>
                    <a:pt x="3092825" y="1927746"/>
                  </a:cubicBezTo>
                  <a:cubicBezTo>
                    <a:pt x="3093320" y="1928265"/>
                    <a:pt x="3093839" y="1928749"/>
                    <a:pt x="3094395" y="1929195"/>
                  </a:cubicBezTo>
                  <a:cubicBezTo>
                    <a:pt x="3095119" y="1929920"/>
                    <a:pt x="3095602" y="1930644"/>
                    <a:pt x="3096327" y="1931248"/>
                  </a:cubicBezTo>
                  <a:cubicBezTo>
                    <a:pt x="3096822" y="1931767"/>
                    <a:pt x="3097341" y="1932251"/>
                    <a:pt x="3097897" y="1932697"/>
                  </a:cubicBezTo>
                  <a:lnTo>
                    <a:pt x="3099829" y="1934871"/>
                  </a:lnTo>
                  <a:lnTo>
                    <a:pt x="3101398" y="1936199"/>
                  </a:lnTo>
                  <a:lnTo>
                    <a:pt x="3103331" y="1938373"/>
                  </a:lnTo>
                  <a:lnTo>
                    <a:pt x="3105021" y="1939701"/>
                  </a:lnTo>
                  <a:lnTo>
                    <a:pt x="3106833" y="1941875"/>
                  </a:lnTo>
                  <a:lnTo>
                    <a:pt x="3108523" y="1943324"/>
                  </a:lnTo>
                  <a:lnTo>
                    <a:pt x="3110335" y="1945377"/>
                  </a:lnTo>
                  <a:lnTo>
                    <a:pt x="3112025" y="1946826"/>
                  </a:lnTo>
                  <a:cubicBezTo>
                    <a:pt x="3112025" y="1947430"/>
                    <a:pt x="3113233" y="1948275"/>
                    <a:pt x="3113957" y="1948879"/>
                  </a:cubicBezTo>
                  <a:lnTo>
                    <a:pt x="3115527" y="1950328"/>
                  </a:lnTo>
                  <a:cubicBezTo>
                    <a:pt x="3116107" y="1951065"/>
                    <a:pt x="3116759" y="1951753"/>
                    <a:pt x="3117460" y="1952381"/>
                  </a:cubicBezTo>
                  <a:cubicBezTo>
                    <a:pt x="3117955" y="1952900"/>
                    <a:pt x="3118474" y="1953383"/>
                    <a:pt x="3119030" y="1953830"/>
                  </a:cubicBezTo>
                  <a:cubicBezTo>
                    <a:pt x="3119754" y="1954555"/>
                    <a:pt x="3120237" y="1955279"/>
                    <a:pt x="3120962" y="1955883"/>
                  </a:cubicBezTo>
                  <a:cubicBezTo>
                    <a:pt x="3121457" y="1956402"/>
                    <a:pt x="3121976" y="1956885"/>
                    <a:pt x="3122531" y="1957332"/>
                  </a:cubicBezTo>
                  <a:lnTo>
                    <a:pt x="3124463" y="1959506"/>
                  </a:lnTo>
                  <a:lnTo>
                    <a:pt x="3126033" y="1960834"/>
                  </a:lnTo>
                  <a:lnTo>
                    <a:pt x="3127966" y="1963008"/>
                  </a:lnTo>
                  <a:lnTo>
                    <a:pt x="3129656" y="1964457"/>
                  </a:lnTo>
                  <a:lnTo>
                    <a:pt x="3131468" y="1966510"/>
                  </a:lnTo>
                  <a:lnTo>
                    <a:pt x="3133158" y="1967959"/>
                  </a:lnTo>
                  <a:lnTo>
                    <a:pt x="3134969" y="1970012"/>
                  </a:lnTo>
                  <a:lnTo>
                    <a:pt x="3136660" y="1971461"/>
                  </a:lnTo>
                  <a:cubicBezTo>
                    <a:pt x="3137240" y="1972197"/>
                    <a:pt x="3137892" y="1972886"/>
                    <a:pt x="3138592" y="1973514"/>
                  </a:cubicBezTo>
                  <a:close/>
                  <a:moveTo>
                    <a:pt x="1415243" y="1985590"/>
                  </a:moveTo>
                  <a:lnTo>
                    <a:pt x="1415243" y="1985590"/>
                  </a:lnTo>
                  <a:cubicBezTo>
                    <a:pt x="1420641" y="1989381"/>
                    <a:pt x="1426642" y="1992243"/>
                    <a:pt x="1432994" y="1994043"/>
                  </a:cubicBezTo>
                  <a:cubicBezTo>
                    <a:pt x="1489208" y="2007725"/>
                    <a:pt x="1548585" y="1996361"/>
                    <a:pt x="1595777" y="1962887"/>
                  </a:cubicBezTo>
                  <a:cubicBezTo>
                    <a:pt x="1598688" y="1960834"/>
                    <a:pt x="1601465" y="1958624"/>
                    <a:pt x="1604110" y="1956245"/>
                  </a:cubicBezTo>
                  <a:cubicBezTo>
                    <a:pt x="1604110" y="1956245"/>
                    <a:pt x="1604110" y="1957211"/>
                    <a:pt x="1604110" y="1957815"/>
                  </a:cubicBezTo>
                  <a:cubicBezTo>
                    <a:pt x="1597830" y="2023146"/>
                    <a:pt x="1591068" y="2088597"/>
                    <a:pt x="1583339" y="2153928"/>
                  </a:cubicBezTo>
                  <a:cubicBezTo>
                    <a:pt x="1582433" y="2152901"/>
                    <a:pt x="1581467" y="2151935"/>
                    <a:pt x="1580441" y="2151029"/>
                  </a:cubicBezTo>
                  <a:lnTo>
                    <a:pt x="1576939" y="2147527"/>
                  </a:lnTo>
                  <a:cubicBezTo>
                    <a:pt x="1575852" y="2146320"/>
                    <a:pt x="1574644" y="2145233"/>
                    <a:pt x="1573437" y="2144025"/>
                  </a:cubicBezTo>
                  <a:lnTo>
                    <a:pt x="1569935" y="2140523"/>
                  </a:lnTo>
                  <a:lnTo>
                    <a:pt x="1566312" y="2137021"/>
                  </a:lnTo>
                  <a:cubicBezTo>
                    <a:pt x="1565237" y="2135766"/>
                    <a:pt x="1564066" y="2134594"/>
                    <a:pt x="1562810" y="2133519"/>
                  </a:cubicBezTo>
                  <a:cubicBezTo>
                    <a:pt x="1561699" y="2132251"/>
                    <a:pt x="1560540" y="2131044"/>
                    <a:pt x="1559308" y="2129896"/>
                  </a:cubicBezTo>
                  <a:lnTo>
                    <a:pt x="1555806" y="2126395"/>
                  </a:lnTo>
                  <a:cubicBezTo>
                    <a:pt x="1554719" y="2125187"/>
                    <a:pt x="1553512" y="2124100"/>
                    <a:pt x="1552304" y="2122893"/>
                  </a:cubicBezTo>
                  <a:lnTo>
                    <a:pt x="1548802" y="2119390"/>
                  </a:lnTo>
                  <a:lnTo>
                    <a:pt x="1545300" y="2115889"/>
                  </a:lnTo>
                  <a:lnTo>
                    <a:pt x="1541677" y="2112387"/>
                  </a:lnTo>
                  <a:cubicBezTo>
                    <a:pt x="1540566" y="2111118"/>
                    <a:pt x="1539407" y="2109911"/>
                    <a:pt x="1538175" y="2108764"/>
                  </a:cubicBezTo>
                  <a:lnTo>
                    <a:pt x="1534673" y="2105262"/>
                  </a:lnTo>
                  <a:cubicBezTo>
                    <a:pt x="1533587" y="2104054"/>
                    <a:pt x="1532379" y="2102967"/>
                    <a:pt x="1531171" y="2101760"/>
                  </a:cubicBezTo>
                  <a:lnTo>
                    <a:pt x="1527669" y="2098258"/>
                  </a:lnTo>
                  <a:lnTo>
                    <a:pt x="1524167" y="2094756"/>
                  </a:lnTo>
                  <a:lnTo>
                    <a:pt x="1520665" y="2091254"/>
                  </a:lnTo>
                  <a:lnTo>
                    <a:pt x="1517043" y="2087752"/>
                  </a:lnTo>
                  <a:cubicBezTo>
                    <a:pt x="1515932" y="2086483"/>
                    <a:pt x="1514772" y="2085276"/>
                    <a:pt x="1513541" y="2084129"/>
                  </a:cubicBezTo>
                  <a:cubicBezTo>
                    <a:pt x="1512454" y="2082921"/>
                    <a:pt x="1511246" y="2081835"/>
                    <a:pt x="1510039" y="2080627"/>
                  </a:cubicBezTo>
                  <a:lnTo>
                    <a:pt x="1506536" y="2077125"/>
                  </a:lnTo>
                  <a:lnTo>
                    <a:pt x="1503035" y="2073623"/>
                  </a:lnTo>
                  <a:cubicBezTo>
                    <a:pt x="1501948" y="2072415"/>
                    <a:pt x="1500619" y="2071208"/>
                    <a:pt x="1499532" y="2070121"/>
                  </a:cubicBezTo>
                  <a:lnTo>
                    <a:pt x="1496031" y="2066619"/>
                  </a:lnTo>
                  <a:cubicBezTo>
                    <a:pt x="1494883" y="2065387"/>
                    <a:pt x="1493676" y="2064216"/>
                    <a:pt x="1492408" y="2063117"/>
                  </a:cubicBezTo>
                  <a:cubicBezTo>
                    <a:pt x="1491297" y="2061849"/>
                    <a:pt x="1490137" y="2060641"/>
                    <a:pt x="1488906" y="2059494"/>
                  </a:cubicBezTo>
                  <a:lnTo>
                    <a:pt x="1485404" y="2055992"/>
                  </a:lnTo>
                  <a:lnTo>
                    <a:pt x="1481902" y="2052490"/>
                  </a:lnTo>
                  <a:cubicBezTo>
                    <a:pt x="1480815" y="2051283"/>
                    <a:pt x="1479607" y="2050196"/>
                    <a:pt x="1478400" y="2048988"/>
                  </a:cubicBezTo>
                  <a:lnTo>
                    <a:pt x="1474898" y="2045486"/>
                  </a:lnTo>
                  <a:lnTo>
                    <a:pt x="1471275" y="2041984"/>
                  </a:lnTo>
                  <a:cubicBezTo>
                    <a:pt x="1470200" y="2040728"/>
                    <a:pt x="1469029" y="2039557"/>
                    <a:pt x="1467773" y="2038482"/>
                  </a:cubicBezTo>
                  <a:cubicBezTo>
                    <a:pt x="1466662" y="2037214"/>
                    <a:pt x="1465503" y="2036006"/>
                    <a:pt x="1464271" y="2034859"/>
                  </a:cubicBezTo>
                  <a:lnTo>
                    <a:pt x="1460769" y="2031357"/>
                  </a:lnTo>
                  <a:cubicBezTo>
                    <a:pt x="1459682" y="2030150"/>
                    <a:pt x="1458475" y="2029063"/>
                    <a:pt x="1457267" y="2027855"/>
                  </a:cubicBezTo>
                  <a:lnTo>
                    <a:pt x="1453765" y="2024353"/>
                  </a:lnTo>
                  <a:lnTo>
                    <a:pt x="1450263" y="2020851"/>
                  </a:lnTo>
                  <a:lnTo>
                    <a:pt x="1446640" y="2017349"/>
                  </a:lnTo>
                  <a:cubicBezTo>
                    <a:pt x="1445529" y="2016081"/>
                    <a:pt x="1444370" y="2014874"/>
                    <a:pt x="1443138" y="2013726"/>
                  </a:cubicBezTo>
                  <a:lnTo>
                    <a:pt x="1439636" y="2010225"/>
                  </a:lnTo>
                  <a:cubicBezTo>
                    <a:pt x="1438549" y="2009017"/>
                    <a:pt x="1437342" y="2007930"/>
                    <a:pt x="1436134" y="2006723"/>
                  </a:cubicBezTo>
                  <a:lnTo>
                    <a:pt x="1432632" y="2003220"/>
                  </a:lnTo>
                  <a:lnTo>
                    <a:pt x="1429130" y="1999718"/>
                  </a:lnTo>
                  <a:lnTo>
                    <a:pt x="1425507" y="1996217"/>
                  </a:lnTo>
                  <a:cubicBezTo>
                    <a:pt x="1424433" y="1994961"/>
                    <a:pt x="1423261" y="1993789"/>
                    <a:pt x="1422005" y="1992714"/>
                  </a:cubicBezTo>
                  <a:cubicBezTo>
                    <a:pt x="1420894" y="1991446"/>
                    <a:pt x="1419735" y="1990239"/>
                    <a:pt x="1418503" y="1989092"/>
                  </a:cubicBezTo>
                  <a:cubicBezTo>
                    <a:pt x="1417658" y="1988126"/>
                    <a:pt x="1416450" y="1987039"/>
                    <a:pt x="1415243" y="1985831"/>
                  </a:cubicBezTo>
                  <a:close/>
                  <a:moveTo>
                    <a:pt x="3533232" y="3081235"/>
                  </a:moveTo>
                  <a:lnTo>
                    <a:pt x="3536734" y="3084857"/>
                  </a:lnTo>
                  <a:lnTo>
                    <a:pt x="3540357" y="3088360"/>
                  </a:lnTo>
                  <a:lnTo>
                    <a:pt x="3543859" y="3091861"/>
                  </a:lnTo>
                  <a:cubicBezTo>
                    <a:pt x="3544946" y="3093069"/>
                    <a:pt x="3546153" y="3094156"/>
                    <a:pt x="3547361" y="3095363"/>
                  </a:cubicBezTo>
                  <a:cubicBezTo>
                    <a:pt x="3548472" y="3096595"/>
                    <a:pt x="3549631" y="3097754"/>
                    <a:pt x="3550863" y="3098866"/>
                  </a:cubicBezTo>
                  <a:lnTo>
                    <a:pt x="3554365" y="3102367"/>
                  </a:lnTo>
                  <a:lnTo>
                    <a:pt x="3557867" y="3105869"/>
                  </a:lnTo>
                  <a:lnTo>
                    <a:pt x="3561369" y="3109492"/>
                  </a:lnTo>
                  <a:lnTo>
                    <a:pt x="3564992" y="3112994"/>
                  </a:lnTo>
                  <a:cubicBezTo>
                    <a:pt x="3566079" y="3114202"/>
                    <a:pt x="3567286" y="3115289"/>
                    <a:pt x="3568494" y="3116496"/>
                  </a:cubicBezTo>
                  <a:lnTo>
                    <a:pt x="3579000" y="3127002"/>
                  </a:lnTo>
                  <a:cubicBezTo>
                    <a:pt x="3580208" y="3128210"/>
                    <a:pt x="3581294" y="3129418"/>
                    <a:pt x="3582502" y="3130504"/>
                  </a:cubicBezTo>
                  <a:lnTo>
                    <a:pt x="3586004" y="3134127"/>
                  </a:lnTo>
                  <a:lnTo>
                    <a:pt x="3589627" y="3137629"/>
                  </a:lnTo>
                  <a:lnTo>
                    <a:pt x="3593128" y="3141131"/>
                  </a:lnTo>
                  <a:cubicBezTo>
                    <a:pt x="3594240" y="3142363"/>
                    <a:pt x="3595399" y="3143522"/>
                    <a:pt x="3596631" y="3144633"/>
                  </a:cubicBezTo>
                  <a:lnTo>
                    <a:pt x="3600133" y="3148135"/>
                  </a:lnTo>
                  <a:cubicBezTo>
                    <a:pt x="3601340" y="3149343"/>
                    <a:pt x="3602427" y="3150550"/>
                    <a:pt x="3603634" y="3151637"/>
                  </a:cubicBezTo>
                  <a:lnTo>
                    <a:pt x="3607137" y="3155260"/>
                  </a:lnTo>
                  <a:lnTo>
                    <a:pt x="3610760" y="3158762"/>
                  </a:lnTo>
                  <a:lnTo>
                    <a:pt x="3614261" y="3162264"/>
                  </a:lnTo>
                  <a:cubicBezTo>
                    <a:pt x="3615348" y="3163472"/>
                    <a:pt x="3616556" y="3164558"/>
                    <a:pt x="3617763" y="3165766"/>
                  </a:cubicBezTo>
                  <a:lnTo>
                    <a:pt x="3621265" y="3169268"/>
                  </a:lnTo>
                  <a:cubicBezTo>
                    <a:pt x="3622376" y="3170500"/>
                    <a:pt x="3623536" y="3171659"/>
                    <a:pt x="3624767" y="3172770"/>
                  </a:cubicBezTo>
                  <a:lnTo>
                    <a:pt x="3628269" y="3176272"/>
                  </a:lnTo>
                  <a:lnTo>
                    <a:pt x="3630322" y="3178566"/>
                  </a:lnTo>
                  <a:cubicBezTo>
                    <a:pt x="3571392" y="3190642"/>
                    <a:pt x="3506424" y="3190642"/>
                    <a:pt x="3454135" y="3189435"/>
                  </a:cubicBezTo>
                  <a:cubicBezTo>
                    <a:pt x="3395567" y="3188589"/>
                    <a:pt x="3337120" y="3185087"/>
                    <a:pt x="3278673" y="3179895"/>
                  </a:cubicBezTo>
                  <a:cubicBezTo>
                    <a:pt x="3355234" y="3146324"/>
                    <a:pt x="3404624" y="3060706"/>
                    <a:pt x="3435055" y="2983058"/>
                  </a:cubicBezTo>
                  <a:cubicBezTo>
                    <a:pt x="3436045" y="2984169"/>
                    <a:pt x="3437084" y="2985207"/>
                    <a:pt x="3438195" y="2986197"/>
                  </a:cubicBezTo>
                  <a:lnTo>
                    <a:pt x="3441697" y="2989820"/>
                  </a:lnTo>
                  <a:cubicBezTo>
                    <a:pt x="3442904" y="2990907"/>
                    <a:pt x="3443992" y="2992115"/>
                    <a:pt x="3445199" y="2993322"/>
                  </a:cubicBezTo>
                  <a:lnTo>
                    <a:pt x="3448822" y="2996824"/>
                  </a:lnTo>
                  <a:cubicBezTo>
                    <a:pt x="3449909" y="2998032"/>
                    <a:pt x="3451116" y="2999119"/>
                    <a:pt x="3452324" y="3000326"/>
                  </a:cubicBezTo>
                  <a:lnTo>
                    <a:pt x="3455826" y="3003828"/>
                  </a:lnTo>
                  <a:cubicBezTo>
                    <a:pt x="3456937" y="3005060"/>
                    <a:pt x="3458096" y="3006219"/>
                    <a:pt x="3459328" y="3007330"/>
                  </a:cubicBezTo>
                  <a:lnTo>
                    <a:pt x="3462830" y="3010832"/>
                  </a:lnTo>
                  <a:lnTo>
                    <a:pt x="3466332" y="3014455"/>
                  </a:lnTo>
                  <a:lnTo>
                    <a:pt x="3469955" y="3017957"/>
                  </a:lnTo>
                  <a:cubicBezTo>
                    <a:pt x="3471041" y="3019165"/>
                    <a:pt x="3472249" y="3020251"/>
                    <a:pt x="3473456" y="3021459"/>
                  </a:cubicBezTo>
                  <a:lnTo>
                    <a:pt x="3476959" y="3024961"/>
                  </a:lnTo>
                  <a:cubicBezTo>
                    <a:pt x="3478070" y="3026193"/>
                    <a:pt x="3479229" y="3027352"/>
                    <a:pt x="3480461" y="3028463"/>
                  </a:cubicBezTo>
                  <a:lnTo>
                    <a:pt x="3483963" y="3031965"/>
                  </a:lnTo>
                  <a:cubicBezTo>
                    <a:pt x="3485170" y="3033173"/>
                    <a:pt x="3486257" y="3034380"/>
                    <a:pt x="3487464" y="3035467"/>
                  </a:cubicBezTo>
                  <a:lnTo>
                    <a:pt x="3490967" y="3039090"/>
                  </a:lnTo>
                  <a:lnTo>
                    <a:pt x="3494589" y="3042592"/>
                  </a:lnTo>
                  <a:lnTo>
                    <a:pt x="3498091" y="3046094"/>
                  </a:lnTo>
                  <a:cubicBezTo>
                    <a:pt x="3506303" y="3054306"/>
                    <a:pt x="3507390" y="3055513"/>
                    <a:pt x="3508597" y="3056600"/>
                  </a:cubicBezTo>
                  <a:lnTo>
                    <a:pt x="3512099" y="3060223"/>
                  </a:lnTo>
                  <a:lnTo>
                    <a:pt x="3515601" y="3063725"/>
                  </a:lnTo>
                  <a:lnTo>
                    <a:pt x="3519224" y="3067227"/>
                  </a:lnTo>
                  <a:lnTo>
                    <a:pt x="3522726" y="3070729"/>
                  </a:lnTo>
                  <a:close/>
                  <a:moveTo>
                    <a:pt x="2472124" y="1968080"/>
                  </a:moveTo>
                  <a:cubicBezTo>
                    <a:pt x="2544580" y="1943928"/>
                    <a:pt x="2600853" y="1871472"/>
                    <a:pt x="2638409" y="1806746"/>
                  </a:cubicBezTo>
                  <a:lnTo>
                    <a:pt x="2641187" y="1809402"/>
                  </a:lnTo>
                  <a:cubicBezTo>
                    <a:pt x="2642273" y="1810610"/>
                    <a:pt x="2643481" y="1811697"/>
                    <a:pt x="2644689" y="1812905"/>
                  </a:cubicBezTo>
                  <a:cubicBezTo>
                    <a:pt x="2645800" y="1814136"/>
                    <a:pt x="2646959" y="1815296"/>
                    <a:pt x="2648191" y="1816406"/>
                  </a:cubicBezTo>
                  <a:lnTo>
                    <a:pt x="2651693" y="1819909"/>
                  </a:lnTo>
                  <a:lnTo>
                    <a:pt x="2655195" y="1823531"/>
                  </a:lnTo>
                  <a:cubicBezTo>
                    <a:pt x="2656426" y="1824642"/>
                    <a:pt x="2657586" y="1825802"/>
                    <a:pt x="2658696" y="1827033"/>
                  </a:cubicBezTo>
                  <a:lnTo>
                    <a:pt x="2662319" y="1830535"/>
                  </a:lnTo>
                  <a:cubicBezTo>
                    <a:pt x="2663406" y="1831743"/>
                    <a:pt x="2664614" y="1832830"/>
                    <a:pt x="2665822" y="1834037"/>
                  </a:cubicBezTo>
                  <a:lnTo>
                    <a:pt x="2669323" y="1837539"/>
                  </a:lnTo>
                  <a:cubicBezTo>
                    <a:pt x="2670434" y="1838771"/>
                    <a:pt x="2671594" y="1839930"/>
                    <a:pt x="2672825" y="1841041"/>
                  </a:cubicBezTo>
                  <a:lnTo>
                    <a:pt x="2673429" y="1841766"/>
                  </a:lnTo>
                  <a:cubicBezTo>
                    <a:pt x="2665990" y="1846874"/>
                    <a:pt x="2659047" y="1852658"/>
                    <a:pt x="2652659" y="1859034"/>
                  </a:cubicBezTo>
                  <a:cubicBezTo>
                    <a:pt x="2630318" y="1881616"/>
                    <a:pt x="2626937" y="1911444"/>
                    <a:pt x="2645776" y="1927625"/>
                  </a:cubicBezTo>
                  <a:lnTo>
                    <a:pt x="2649277" y="1931127"/>
                  </a:lnTo>
                  <a:cubicBezTo>
                    <a:pt x="2650401" y="1932383"/>
                    <a:pt x="2651608" y="1933555"/>
                    <a:pt x="2652900" y="1934629"/>
                  </a:cubicBezTo>
                  <a:cubicBezTo>
                    <a:pt x="2653939" y="1935909"/>
                    <a:pt x="2655122" y="1937093"/>
                    <a:pt x="2656402" y="1938132"/>
                  </a:cubicBezTo>
                  <a:cubicBezTo>
                    <a:pt x="2657477" y="1939387"/>
                    <a:pt x="2658648" y="1940559"/>
                    <a:pt x="2659904" y="1941633"/>
                  </a:cubicBezTo>
                  <a:cubicBezTo>
                    <a:pt x="2660979" y="1942889"/>
                    <a:pt x="2662150" y="1944061"/>
                    <a:pt x="2663406" y="1945135"/>
                  </a:cubicBezTo>
                  <a:cubicBezTo>
                    <a:pt x="2664445" y="1946415"/>
                    <a:pt x="2665628" y="1947599"/>
                    <a:pt x="2666908" y="1948638"/>
                  </a:cubicBezTo>
                  <a:lnTo>
                    <a:pt x="2666908" y="1948638"/>
                  </a:lnTo>
                  <a:cubicBezTo>
                    <a:pt x="2674033" y="1971340"/>
                    <a:pt x="2679008" y="1994671"/>
                    <a:pt x="2681761" y="2018315"/>
                  </a:cubicBezTo>
                  <a:cubicBezTo>
                    <a:pt x="2681761" y="2020972"/>
                    <a:pt x="2682365" y="2023750"/>
                    <a:pt x="2682728" y="2026406"/>
                  </a:cubicBezTo>
                  <a:cubicBezTo>
                    <a:pt x="2664095" y="2057803"/>
                    <a:pt x="2643396" y="2087945"/>
                    <a:pt x="2620778" y="2116613"/>
                  </a:cubicBezTo>
                  <a:lnTo>
                    <a:pt x="2620778" y="2116613"/>
                  </a:lnTo>
                  <a:lnTo>
                    <a:pt x="2617276" y="2113111"/>
                  </a:lnTo>
                  <a:lnTo>
                    <a:pt x="2613654" y="2109609"/>
                  </a:lnTo>
                  <a:lnTo>
                    <a:pt x="2610152" y="2105986"/>
                  </a:lnTo>
                  <a:lnTo>
                    <a:pt x="2606649" y="2102484"/>
                  </a:lnTo>
                  <a:lnTo>
                    <a:pt x="2603148" y="2098982"/>
                  </a:lnTo>
                  <a:lnTo>
                    <a:pt x="2599646" y="2095480"/>
                  </a:lnTo>
                  <a:lnTo>
                    <a:pt x="2596144" y="2091978"/>
                  </a:lnTo>
                  <a:lnTo>
                    <a:pt x="2592521" y="2088476"/>
                  </a:lnTo>
                  <a:lnTo>
                    <a:pt x="2589019" y="2084853"/>
                  </a:lnTo>
                  <a:lnTo>
                    <a:pt x="2585517" y="2081351"/>
                  </a:lnTo>
                  <a:lnTo>
                    <a:pt x="2582015" y="2077849"/>
                  </a:lnTo>
                  <a:lnTo>
                    <a:pt x="2578513" y="2074348"/>
                  </a:lnTo>
                  <a:lnTo>
                    <a:pt x="2575011" y="2070845"/>
                  </a:lnTo>
                  <a:lnTo>
                    <a:pt x="2571509" y="2067343"/>
                  </a:lnTo>
                  <a:lnTo>
                    <a:pt x="2567886" y="2063841"/>
                  </a:lnTo>
                  <a:lnTo>
                    <a:pt x="2564384" y="2060219"/>
                  </a:lnTo>
                  <a:lnTo>
                    <a:pt x="2560882" y="2056716"/>
                  </a:lnTo>
                  <a:lnTo>
                    <a:pt x="2557380" y="2053215"/>
                  </a:lnTo>
                  <a:lnTo>
                    <a:pt x="2553878" y="2049713"/>
                  </a:lnTo>
                  <a:lnTo>
                    <a:pt x="2550376" y="2046211"/>
                  </a:lnTo>
                  <a:lnTo>
                    <a:pt x="2546753" y="2042708"/>
                  </a:lnTo>
                  <a:cubicBezTo>
                    <a:pt x="2545642" y="2041477"/>
                    <a:pt x="2544483" y="2040317"/>
                    <a:pt x="2543251" y="2039207"/>
                  </a:cubicBezTo>
                  <a:lnTo>
                    <a:pt x="2539749" y="2035584"/>
                  </a:lnTo>
                  <a:lnTo>
                    <a:pt x="2536247" y="2032082"/>
                  </a:lnTo>
                  <a:lnTo>
                    <a:pt x="2532745" y="2028580"/>
                  </a:lnTo>
                  <a:lnTo>
                    <a:pt x="2529243" y="2025078"/>
                  </a:lnTo>
                  <a:lnTo>
                    <a:pt x="2525741" y="2021576"/>
                  </a:lnTo>
                  <a:lnTo>
                    <a:pt x="2522118" y="2018074"/>
                  </a:lnTo>
                  <a:cubicBezTo>
                    <a:pt x="2521008" y="2016842"/>
                    <a:pt x="2519848" y="2015683"/>
                    <a:pt x="2518617" y="2014572"/>
                  </a:cubicBezTo>
                  <a:lnTo>
                    <a:pt x="2515114" y="2010949"/>
                  </a:lnTo>
                  <a:lnTo>
                    <a:pt x="2511612" y="2007447"/>
                  </a:lnTo>
                  <a:lnTo>
                    <a:pt x="2508111" y="2003945"/>
                  </a:lnTo>
                  <a:lnTo>
                    <a:pt x="2504608" y="2000443"/>
                  </a:lnTo>
                  <a:lnTo>
                    <a:pt x="2501106" y="1996941"/>
                  </a:lnTo>
                  <a:lnTo>
                    <a:pt x="2497484" y="1993439"/>
                  </a:lnTo>
                  <a:lnTo>
                    <a:pt x="2493982" y="1989816"/>
                  </a:lnTo>
                  <a:lnTo>
                    <a:pt x="2490480" y="1986314"/>
                  </a:lnTo>
                  <a:lnTo>
                    <a:pt x="2486978" y="1982812"/>
                  </a:lnTo>
                  <a:lnTo>
                    <a:pt x="2483476" y="1979310"/>
                  </a:lnTo>
                  <a:lnTo>
                    <a:pt x="2479974" y="1975808"/>
                  </a:lnTo>
                  <a:lnTo>
                    <a:pt x="2476471" y="1972306"/>
                  </a:lnTo>
                  <a:lnTo>
                    <a:pt x="2472849" y="1968804"/>
                  </a:lnTo>
                  <a:close/>
                  <a:moveTo>
                    <a:pt x="2246426" y="3001413"/>
                  </a:moveTo>
                  <a:lnTo>
                    <a:pt x="2249566" y="3004432"/>
                  </a:lnTo>
                  <a:lnTo>
                    <a:pt x="2253068" y="3008055"/>
                  </a:lnTo>
                  <a:lnTo>
                    <a:pt x="2256570" y="3011557"/>
                  </a:lnTo>
                  <a:lnTo>
                    <a:pt x="2260072" y="3015059"/>
                  </a:lnTo>
                  <a:lnTo>
                    <a:pt x="2263574" y="3018561"/>
                  </a:lnTo>
                  <a:lnTo>
                    <a:pt x="2267076" y="3022063"/>
                  </a:lnTo>
                  <a:lnTo>
                    <a:pt x="2268525" y="3023633"/>
                  </a:lnTo>
                  <a:lnTo>
                    <a:pt x="2246547" y="3020855"/>
                  </a:lnTo>
                  <a:cubicBezTo>
                    <a:pt x="2246426" y="3014213"/>
                    <a:pt x="2246426" y="3007813"/>
                    <a:pt x="2246426" y="3001413"/>
                  </a:cubicBezTo>
                  <a:close/>
                  <a:moveTo>
                    <a:pt x="2879806" y="2924611"/>
                  </a:moveTo>
                  <a:lnTo>
                    <a:pt x="2880410" y="2925214"/>
                  </a:lnTo>
                  <a:lnTo>
                    <a:pt x="2883912" y="2928716"/>
                  </a:lnTo>
                  <a:lnTo>
                    <a:pt x="2887414" y="2932218"/>
                  </a:lnTo>
                  <a:lnTo>
                    <a:pt x="2890916" y="2935720"/>
                  </a:lnTo>
                  <a:lnTo>
                    <a:pt x="2894539" y="2939222"/>
                  </a:lnTo>
                  <a:cubicBezTo>
                    <a:pt x="2895650" y="2940454"/>
                    <a:pt x="2896809" y="2941613"/>
                    <a:pt x="2898041" y="2942724"/>
                  </a:cubicBezTo>
                  <a:cubicBezTo>
                    <a:pt x="2899152" y="2943956"/>
                    <a:pt x="2900311" y="2945115"/>
                    <a:pt x="2901543" y="2946226"/>
                  </a:cubicBezTo>
                  <a:lnTo>
                    <a:pt x="2905045" y="2949849"/>
                  </a:lnTo>
                  <a:cubicBezTo>
                    <a:pt x="2906252" y="2950936"/>
                    <a:pt x="2907339" y="2952144"/>
                    <a:pt x="2908547" y="2953351"/>
                  </a:cubicBezTo>
                  <a:lnTo>
                    <a:pt x="2912049" y="2956853"/>
                  </a:lnTo>
                  <a:lnTo>
                    <a:pt x="2915672" y="2960355"/>
                  </a:lnTo>
                  <a:cubicBezTo>
                    <a:pt x="2916782" y="2961587"/>
                    <a:pt x="2917942" y="2962746"/>
                    <a:pt x="2919173" y="2963857"/>
                  </a:cubicBezTo>
                  <a:cubicBezTo>
                    <a:pt x="2920285" y="2965089"/>
                    <a:pt x="2921444" y="2966248"/>
                    <a:pt x="2922676" y="2967359"/>
                  </a:cubicBezTo>
                  <a:lnTo>
                    <a:pt x="2926178" y="2970861"/>
                  </a:lnTo>
                  <a:lnTo>
                    <a:pt x="2929679" y="2974484"/>
                  </a:lnTo>
                  <a:lnTo>
                    <a:pt x="2933181" y="2977986"/>
                  </a:lnTo>
                  <a:lnTo>
                    <a:pt x="2936684" y="2981488"/>
                  </a:lnTo>
                  <a:lnTo>
                    <a:pt x="2940306" y="2984990"/>
                  </a:lnTo>
                  <a:cubicBezTo>
                    <a:pt x="2941417" y="2986222"/>
                    <a:pt x="2942577" y="2987381"/>
                    <a:pt x="2943808" y="2988492"/>
                  </a:cubicBezTo>
                  <a:lnTo>
                    <a:pt x="2947310" y="2991994"/>
                  </a:lnTo>
                  <a:cubicBezTo>
                    <a:pt x="2948421" y="2993226"/>
                    <a:pt x="2949581" y="2994385"/>
                    <a:pt x="2950812" y="2995496"/>
                  </a:cubicBezTo>
                  <a:lnTo>
                    <a:pt x="2954314" y="2999119"/>
                  </a:lnTo>
                  <a:lnTo>
                    <a:pt x="2957816" y="3002621"/>
                  </a:lnTo>
                  <a:lnTo>
                    <a:pt x="2961318" y="3006123"/>
                  </a:lnTo>
                  <a:lnTo>
                    <a:pt x="2964941" y="3009625"/>
                  </a:lnTo>
                  <a:lnTo>
                    <a:pt x="2968443" y="3013127"/>
                  </a:lnTo>
                  <a:cubicBezTo>
                    <a:pt x="2969554" y="3014358"/>
                    <a:pt x="2970713" y="3015518"/>
                    <a:pt x="2971945" y="3016629"/>
                  </a:cubicBezTo>
                  <a:lnTo>
                    <a:pt x="2975447" y="3020251"/>
                  </a:lnTo>
                  <a:cubicBezTo>
                    <a:pt x="2976655" y="3021338"/>
                    <a:pt x="2977742" y="3022546"/>
                    <a:pt x="2978949" y="3023754"/>
                  </a:cubicBezTo>
                  <a:lnTo>
                    <a:pt x="2982451" y="3027256"/>
                  </a:lnTo>
                  <a:lnTo>
                    <a:pt x="2986074" y="3030757"/>
                  </a:lnTo>
                  <a:lnTo>
                    <a:pt x="2989576" y="3034260"/>
                  </a:lnTo>
                  <a:lnTo>
                    <a:pt x="3000082" y="3044886"/>
                  </a:lnTo>
                  <a:lnTo>
                    <a:pt x="3003584" y="3048388"/>
                  </a:lnTo>
                  <a:lnTo>
                    <a:pt x="3007086" y="3051890"/>
                  </a:lnTo>
                  <a:lnTo>
                    <a:pt x="3010709" y="3055392"/>
                  </a:lnTo>
                  <a:cubicBezTo>
                    <a:pt x="3011820" y="3056624"/>
                    <a:pt x="3012979" y="3057783"/>
                    <a:pt x="3014211" y="3058894"/>
                  </a:cubicBezTo>
                  <a:lnTo>
                    <a:pt x="3024717" y="3069521"/>
                  </a:lnTo>
                  <a:lnTo>
                    <a:pt x="3028219" y="3073023"/>
                  </a:lnTo>
                  <a:lnTo>
                    <a:pt x="3031721" y="3076525"/>
                  </a:lnTo>
                  <a:lnTo>
                    <a:pt x="3035343" y="3080027"/>
                  </a:lnTo>
                  <a:lnTo>
                    <a:pt x="3045850" y="3090654"/>
                  </a:lnTo>
                  <a:lnTo>
                    <a:pt x="3049351" y="3094156"/>
                  </a:lnTo>
                  <a:lnTo>
                    <a:pt x="3052854" y="3097658"/>
                  </a:lnTo>
                  <a:lnTo>
                    <a:pt x="3056476" y="3101160"/>
                  </a:lnTo>
                  <a:lnTo>
                    <a:pt x="3066982" y="3111666"/>
                  </a:lnTo>
                  <a:lnTo>
                    <a:pt x="3070484" y="3115289"/>
                  </a:lnTo>
                  <a:cubicBezTo>
                    <a:pt x="3071692" y="3116375"/>
                    <a:pt x="3072779" y="3117583"/>
                    <a:pt x="3073986" y="3118791"/>
                  </a:cubicBezTo>
                  <a:lnTo>
                    <a:pt x="3077488" y="3122293"/>
                  </a:lnTo>
                  <a:lnTo>
                    <a:pt x="3081111" y="3125795"/>
                  </a:lnTo>
                  <a:cubicBezTo>
                    <a:pt x="3082222" y="3127027"/>
                    <a:pt x="3083382" y="3128186"/>
                    <a:pt x="3084613" y="3129297"/>
                  </a:cubicBezTo>
                  <a:lnTo>
                    <a:pt x="3088115" y="3132799"/>
                  </a:lnTo>
                  <a:cubicBezTo>
                    <a:pt x="3089226" y="3134030"/>
                    <a:pt x="3090385" y="3135190"/>
                    <a:pt x="3091617" y="3136301"/>
                  </a:cubicBezTo>
                  <a:lnTo>
                    <a:pt x="3095119" y="3139923"/>
                  </a:lnTo>
                  <a:lnTo>
                    <a:pt x="3098621" y="3143426"/>
                  </a:lnTo>
                  <a:lnTo>
                    <a:pt x="3102123" y="3146927"/>
                  </a:lnTo>
                  <a:lnTo>
                    <a:pt x="3105746" y="3150429"/>
                  </a:lnTo>
                  <a:lnTo>
                    <a:pt x="3109248" y="3153932"/>
                  </a:lnTo>
                  <a:cubicBezTo>
                    <a:pt x="3110359" y="3155163"/>
                    <a:pt x="3111518" y="3156323"/>
                    <a:pt x="3112750" y="3157434"/>
                  </a:cubicBezTo>
                  <a:lnTo>
                    <a:pt x="3116252" y="3161056"/>
                  </a:lnTo>
                  <a:lnTo>
                    <a:pt x="3116252" y="3161056"/>
                  </a:lnTo>
                  <a:cubicBezTo>
                    <a:pt x="3010226" y="3146324"/>
                    <a:pt x="2904320" y="3127485"/>
                    <a:pt x="2799019" y="3108647"/>
                  </a:cubicBezTo>
                  <a:cubicBezTo>
                    <a:pt x="2834787" y="3051528"/>
                    <a:pt x="2862006" y="2989494"/>
                    <a:pt x="2879806" y="2924490"/>
                  </a:cubicBezTo>
                  <a:close/>
                  <a:moveTo>
                    <a:pt x="2177110" y="1875095"/>
                  </a:moveTo>
                  <a:cubicBezTo>
                    <a:pt x="2176036" y="1873840"/>
                    <a:pt x="2174864" y="1872668"/>
                    <a:pt x="2173608" y="1871593"/>
                  </a:cubicBezTo>
                  <a:lnTo>
                    <a:pt x="2170106" y="1868091"/>
                  </a:lnTo>
                  <a:lnTo>
                    <a:pt x="2166604" y="1864589"/>
                  </a:lnTo>
                  <a:lnTo>
                    <a:pt x="2163102" y="1861087"/>
                  </a:lnTo>
                  <a:lnTo>
                    <a:pt x="2159600" y="1857585"/>
                  </a:lnTo>
                  <a:lnTo>
                    <a:pt x="2158272" y="1856257"/>
                  </a:lnTo>
                  <a:cubicBezTo>
                    <a:pt x="2151642" y="1835185"/>
                    <a:pt x="2146909" y="1813569"/>
                    <a:pt x="2144143" y="1791651"/>
                  </a:cubicBezTo>
                  <a:cubicBezTo>
                    <a:pt x="2142694" y="1781386"/>
                    <a:pt x="2141607" y="1771122"/>
                    <a:pt x="2140520" y="1760858"/>
                  </a:cubicBezTo>
                  <a:cubicBezTo>
                    <a:pt x="2140955" y="1761183"/>
                    <a:pt x="2141354" y="1761546"/>
                    <a:pt x="2141728" y="1761944"/>
                  </a:cubicBezTo>
                  <a:lnTo>
                    <a:pt x="2145230" y="1765446"/>
                  </a:lnTo>
                  <a:lnTo>
                    <a:pt x="2148732" y="1768948"/>
                  </a:lnTo>
                  <a:lnTo>
                    <a:pt x="2152234" y="1772450"/>
                  </a:lnTo>
                  <a:lnTo>
                    <a:pt x="2155736" y="1775952"/>
                  </a:lnTo>
                  <a:lnTo>
                    <a:pt x="2159359" y="1779454"/>
                  </a:lnTo>
                  <a:lnTo>
                    <a:pt x="2162861" y="1783077"/>
                  </a:lnTo>
                  <a:lnTo>
                    <a:pt x="2166363" y="1786579"/>
                  </a:lnTo>
                  <a:cubicBezTo>
                    <a:pt x="2167450" y="1787787"/>
                    <a:pt x="2168657" y="1788873"/>
                    <a:pt x="2169865" y="1790081"/>
                  </a:cubicBezTo>
                  <a:lnTo>
                    <a:pt x="2173367" y="1793583"/>
                  </a:lnTo>
                  <a:lnTo>
                    <a:pt x="2176869" y="1797085"/>
                  </a:lnTo>
                  <a:lnTo>
                    <a:pt x="2180371" y="1800587"/>
                  </a:lnTo>
                  <a:lnTo>
                    <a:pt x="2183994" y="1804089"/>
                  </a:lnTo>
                  <a:lnTo>
                    <a:pt x="2187496" y="1807712"/>
                  </a:lnTo>
                  <a:lnTo>
                    <a:pt x="2190998" y="1811214"/>
                  </a:lnTo>
                  <a:lnTo>
                    <a:pt x="2194500" y="1814716"/>
                  </a:lnTo>
                  <a:lnTo>
                    <a:pt x="2198002" y="1818218"/>
                  </a:lnTo>
                  <a:lnTo>
                    <a:pt x="2201504" y="1821720"/>
                  </a:lnTo>
                  <a:lnTo>
                    <a:pt x="2205127" y="1825222"/>
                  </a:lnTo>
                  <a:cubicBezTo>
                    <a:pt x="2206237" y="1826454"/>
                    <a:pt x="2207397" y="1827613"/>
                    <a:pt x="2208628" y="1828724"/>
                  </a:cubicBezTo>
                  <a:lnTo>
                    <a:pt x="2212131" y="1832347"/>
                  </a:lnTo>
                  <a:lnTo>
                    <a:pt x="2215632" y="1835849"/>
                  </a:lnTo>
                  <a:lnTo>
                    <a:pt x="2219135" y="1839351"/>
                  </a:lnTo>
                  <a:lnTo>
                    <a:pt x="2222637" y="1842853"/>
                  </a:lnTo>
                  <a:lnTo>
                    <a:pt x="2226138" y="1846355"/>
                  </a:lnTo>
                  <a:lnTo>
                    <a:pt x="2229761" y="1849857"/>
                  </a:lnTo>
                  <a:lnTo>
                    <a:pt x="2233263" y="1853480"/>
                  </a:lnTo>
                  <a:lnTo>
                    <a:pt x="2236765" y="1856981"/>
                  </a:lnTo>
                  <a:lnTo>
                    <a:pt x="2240267" y="1860484"/>
                  </a:lnTo>
                  <a:lnTo>
                    <a:pt x="2243769" y="1863985"/>
                  </a:lnTo>
                  <a:lnTo>
                    <a:pt x="2247271" y="1867488"/>
                  </a:lnTo>
                  <a:lnTo>
                    <a:pt x="2250773" y="1870990"/>
                  </a:lnTo>
                  <a:lnTo>
                    <a:pt x="2251860" y="1872076"/>
                  </a:lnTo>
                  <a:cubicBezTo>
                    <a:pt x="2228276" y="1872257"/>
                    <a:pt x="2204764" y="1874854"/>
                    <a:pt x="2181699" y="1879805"/>
                  </a:cubicBezTo>
                  <a:cubicBezTo>
                    <a:pt x="2181699" y="1879805"/>
                    <a:pt x="2181095" y="1878960"/>
                    <a:pt x="2180612" y="1878718"/>
                  </a:cubicBezTo>
                  <a:cubicBezTo>
                    <a:pt x="2179586" y="1877354"/>
                    <a:pt x="2178403" y="1876098"/>
                    <a:pt x="2177110" y="1874975"/>
                  </a:cubicBezTo>
                  <a:close/>
                  <a:moveTo>
                    <a:pt x="1650964" y="1669805"/>
                  </a:moveTo>
                  <a:lnTo>
                    <a:pt x="1652775" y="1671496"/>
                  </a:lnTo>
                  <a:lnTo>
                    <a:pt x="1656278" y="1674998"/>
                  </a:lnTo>
                  <a:lnTo>
                    <a:pt x="1659779" y="1678500"/>
                  </a:lnTo>
                  <a:lnTo>
                    <a:pt x="1663402" y="1682002"/>
                  </a:lnTo>
                  <a:cubicBezTo>
                    <a:pt x="1664513" y="1683234"/>
                    <a:pt x="1665673" y="1684393"/>
                    <a:pt x="1666904" y="1685504"/>
                  </a:cubicBezTo>
                  <a:lnTo>
                    <a:pt x="1670406" y="1689127"/>
                  </a:lnTo>
                  <a:lnTo>
                    <a:pt x="1673908" y="1692629"/>
                  </a:lnTo>
                  <a:lnTo>
                    <a:pt x="1677410" y="1696131"/>
                  </a:lnTo>
                  <a:lnTo>
                    <a:pt x="1680912" y="1699633"/>
                  </a:lnTo>
                  <a:lnTo>
                    <a:pt x="1684414" y="1703135"/>
                  </a:lnTo>
                  <a:lnTo>
                    <a:pt x="1688037" y="1706637"/>
                  </a:lnTo>
                  <a:cubicBezTo>
                    <a:pt x="1689148" y="1707869"/>
                    <a:pt x="1690307" y="1709028"/>
                    <a:pt x="1691539" y="1710139"/>
                  </a:cubicBezTo>
                  <a:lnTo>
                    <a:pt x="1695041" y="1713761"/>
                  </a:lnTo>
                  <a:lnTo>
                    <a:pt x="1698543" y="1717264"/>
                  </a:lnTo>
                  <a:lnTo>
                    <a:pt x="1702045" y="1720765"/>
                  </a:lnTo>
                  <a:lnTo>
                    <a:pt x="1705547" y="1724268"/>
                  </a:lnTo>
                  <a:lnTo>
                    <a:pt x="1709170" y="1727770"/>
                  </a:lnTo>
                  <a:cubicBezTo>
                    <a:pt x="1710281" y="1729001"/>
                    <a:pt x="1711440" y="1730161"/>
                    <a:pt x="1712672" y="1731272"/>
                  </a:cubicBezTo>
                  <a:lnTo>
                    <a:pt x="1716174" y="1734894"/>
                  </a:lnTo>
                  <a:lnTo>
                    <a:pt x="1719676" y="1738396"/>
                  </a:lnTo>
                  <a:lnTo>
                    <a:pt x="1723178" y="1741898"/>
                  </a:lnTo>
                  <a:lnTo>
                    <a:pt x="1726680" y="1745400"/>
                  </a:lnTo>
                  <a:lnTo>
                    <a:pt x="1730182" y="1748902"/>
                  </a:lnTo>
                  <a:lnTo>
                    <a:pt x="1733805" y="1752404"/>
                  </a:lnTo>
                  <a:lnTo>
                    <a:pt x="1737307" y="1755906"/>
                  </a:lnTo>
                  <a:lnTo>
                    <a:pt x="1740809" y="1759529"/>
                  </a:lnTo>
                  <a:lnTo>
                    <a:pt x="1744311" y="1763031"/>
                  </a:lnTo>
                  <a:lnTo>
                    <a:pt x="1747813" y="1766533"/>
                  </a:lnTo>
                  <a:lnTo>
                    <a:pt x="1751315" y="1770035"/>
                  </a:lnTo>
                  <a:lnTo>
                    <a:pt x="1754938" y="1773537"/>
                  </a:lnTo>
                  <a:lnTo>
                    <a:pt x="1758439" y="1777039"/>
                  </a:lnTo>
                  <a:cubicBezTo>
                    <a:pt x="1759550" y="1778271"/>
                    <a:pt x="1760710" y="1779430"/>
                    <a:pt x="1761942" y="1780541"/>
                  </a:cubicBezTo>
                  <a:lnTo>
                    <a:pt x="1765443" y="1784164"/>
                  </a:lnTo>
                  <a:lnTo>
                    <a:pt x="1768945" y="1787666"/>
                  </a:lnTo>
                  <a:lnTo>
                    <a:pt x="1772447" y="1791168"/>
                  </a:lnTo>
                  <a:lnTo>
                    <a:pt x="1775949" y="1794670"/>
                  </a:lnTo>
                  <a:lnTo>
                    <a:pt x="1779572" y="1798172"/>
                  </a:lnTo>
                  <a:cubicBezTo>
                    <a:pt x="1780683" y="1799440"/>
                    <a:pt x="1781843" y="1800648"/>
                    <a:pt x="1783074" y="1801795"/>
                  </a:cubicBezTo>
                  <a:cubicBezTo>
                    <a:pt x="1791165" y="1810006"/>
                    <a:pt x="1792373" y="1811093"/>
                    <a:pt x="1793580" y="1812301"/>
                  </a:cubicBezTo>
                  <a:lnTo>
                    <a:pt x="1797082" y="1815803"/>
                  </a:lnTo>
                  <a:cubicBezTo>
                    <a:pt x="1798290" y="1817010"/>
                    <a:pt x="1799377" y="1818218"/>
                    <a:pt x="1800584" y="1819305"/>
                  </a:cubicBezTo>
                  <a:lnTo>
                    <a:pt x="1804207" y="1822807"/>
                  </a:lnTo>
                  <a:cubicBezTo>
                    <a:pt x="1805318" y="1824038"/>
                    <a:pt x="1806477" y="1825198"/>
                    <a:pt x="1807709" y="1826309"/>
                  </a:cubicBezTo>
                  <a:lnTo>
                    <a:pt x="1811211" y="1829932"/>
                  </a:lnTo>
                  <a:cubicBezTo>
                    <a:pt x="1812298" y="1831139"/>
                    <a:pt x="1813505" y="1832226"/>
                    <a:pt x="1814713" y="1833434"/>
                  </a:cubicBezTo>
                  <a:lnTo>
                    <a:pt x="1818215" y="1836936"/>
                  </a:lnTo>
                  <a:cubicBezTo>
                    <a:pt x="1819423" y="1838143"/>
                    <a:pt x="1820509" y="1839351"/>
                    <a:pt x="1821717" y="1840438"/>
                  </a:cubicBezTo>
                  <a:lnTo>
                    <a:pt x="1825219" y="1843939"/>
                  </a:lnTo>
                  <a:lnTo>
                    <a:pt x="1828842" y="1847442"/>
                  </a:lnTo>
                  <a:lnTo>
                    <a:pt x="1832344" y="1850944"/>
                  </a:lnTo>
                  <a:lnTo>
                    <a:pt x="1835846" y="1854566"/>
                  </a:lnTo>
                  <a:lnTo>
                    <a:pt x="1839348" y="1858068"/>
                  </a:lnTo>
                  <a:lnTo>
                    <a:pt x="1842850" y="1861570"/>
                  </a:lnTo>
                  <a:cubicBezTo>
                    <a:pt x="1844057" y="1862778"/>
                    <a:pt x="1845144" y="1863985"/>
                    <a:pt x="1846352" y="1865072"/>
                  </a:cubicBezTo>
                  <a:lnTo>
                    <a:pt x="1849975" y="1868574"/>
                  </a:lnTo>
                  <a:lnTo>
                    <a:pt x="1853477" y="1872076"/>
                  </a:lnTo>
                  <a:lnTo>
                    <a:pt x="1856979" y="1875578"/>
                  </a:lnTo>
                  <a:lnTo>
                    <a:pt x="1860481" y="1879201"/>
                  </a:lnTo>
                  <a:lnTo>
                    <a:pt x="1863983" y="1882703"/>
                  </a:lnTo>
                  <a:lnTo>
                    <a:pt x="1867485" y="1886205"/>
                  </a:lnTo>
                  <a:lnTo>
                    <a:pt x="1870987" y="1889707"/>
                  </a:lnTo>
                  <a:lnTo>
                    <a:pt x="1874609" y="1893209"/>
                  </a:lnTo>
                  <a:lnTo>
                    <a:pt x="1878111" y="1896711"/>
                  </a:lnTo>
                  <a:cubicBezTo>
                    <a:pt x="1879222" y="1897943"/>
                    <a:pt x="1880382" y="1899102"/>
                    <a:pt x="1881613" y="1900213"/>
                  </a:cubicBezTo>
                  <a:cubicBezTo>
                    <a:pt x="1882725" y="1901481"/>
                    <a:pt x="1883884" y="1902689"/>
                    <a:pt x="1885116" y="1903836"/>
                  </a:cubicBezTo>
                  <a:cubicBezTo>
                    <a:pt x="1886202" y="1905044"/>
                    <a:pt x="1887410" y="1906130"/>
                    <a:pt x="1888617" y="1907338"/>
                  </a:cubicBezTo>
                  <a:lnTo>
                    <a:pt x="1892120" y="1910840"/>
                  </a:lnTo>
                  <a:lnTo>
                    <a:pt x="1895621" y="1914342"/>
                  </a:lnTo>
                  <a:lnTo>
                    <a:pt x="1899244" y="1917844"/>
                  </a:lnTo>
                  <a:lnTo>
                    <a:pt x="1902746" y="1921346"/>
                  </a:lnTo>
                  <a:lnTo>
                    <a:pt x="1906248" y="1924969"/>
                  </a:lnTo>
                  <a:lnTo>
                    <a:pt x="1909750" y="1928471"/>
                  </a:lnTo>
                  <a:lnTo>
                    <a:pt x="1913252" y="1931973"/>
                  </a:lnTo>
                  <a:lnTo>
                    <a:pt x="1916754" y="1935475"/>
                  </a:lnTo>
                  <a:lnTo>
                    <a:pt x="1920256" y="1938977"/>
                  </a:lnTo>
                  <a:lnTo>
                    <a:pt x="1923879" y="1942479"/>
                  </a:lnTo>
                  <a:cubicBezTo>
                    <a:pt x="1924990" y="1943710"/>
                    <a:pt x="1926149" y="1944870"/>
                    <a:pt x="1927381" y="1945981"/>
                  </a:cubicBezTo>
                  <a:lnTo>
                    <a:pt x="1930883" y="1949603"/>
                  </a:lnTo>
                  <a:lnTo>
                    <a:pt x="1934385" y="1953106"/>
                  </a:lnTo>
                  <a:lnTo>
                    <a:pt x="1937887" y="1956608"/>
                  </a:lnTo>
                  <a:lnTo>
                    <a:pt x="1941389" y="1960109"/>
                  </a:lnTo>
                  <a:lnTo>
                    <a:pt x="1945012" y="1963612"/>
                  </a:lnTo>
                  <a:cubicBezTo>
                    <a:pt x="1946123" y="1964843"/>
                    <a:pt x="1947282" y="1966003"/>
                    <a:pt x="1948514" y="1967114"/>
                  </a:cubicBezTo>
                  <a:lnTo>
                    <a:pt x="1952016" y="1970736"/>
                  </a:lnTo>
                  <a:lnTo>
                    <a:pt x="1955518" y="1974238"/>
                  </a:lnTo>
                  <a:cubicBezTo>
                    <a:pt x="1970178" y="1989973"/>
                    <a:pt x="1990538" y="1999199"/>
                    <a:pt x="2012033" y="1999839"/>
                  </a:cubicBezTo>
                  <a:cubicBezTo>
                    <a:pt x="2020921" y="2000322"/>
                    <a:pt x="2029833" y="2000322"/>
                    <a:pt x="2038721" y="1999839"/>
                  </a:cubicBezTo>
                  <a:cubicBezTo>
                    <a:pt x="2029773" y="2023158"/>
                    <a:pt x="2023722" y="2047491"/>
                    <a:pt x="2020728" y="2072294"/>
                  </a:cubicBezTo>
                  <a:cubicBezTo>
                    <a:pt x="2019786" y="2071268"/>
                    <a:pt x="2018771" y="2070302"/>
                    <a:pt x="2017709" y="2069396"/>
                  </a:cubicBezTo>
                  <a:cubicBezTo>
                    <a:pt x="2016598" y="2068128"/>
                    <a:pt x="2015438" y="2066921"/>
                    <a:pt x="2014207" y="2065773"/>
                  </a:cubicBezTo>
                  <a:lnTo>
                    <a:pt x="2010705" y="2062272"/>
                  </a:lnTo>
                  <a:cubicBezTo>
                    <a:pt x="2009618" y="2061064"/>
                    <a:pt x="2008410" y="2059977"/>
                    <a:pt x="2007082" y="2058770"/>
                  </a:cubicBezTo>
                  <a:lnTo>
                    <a:pt x="2003580" y="2055267"/>
                  </a:lnTo>
                  <a:lnTo>
                    <a:pt x="2000078" y="2051765"/>
                  </a:lnTo>
                  <a:lnTo>
                    <a:pt x="1996576" y="2048264"/>
                  </a:lnTo>
                  <a:cubicBezTo>
                    <a:pt x="1995501" y="2047008"/>
                    <a:pt x="1994330" y="2045836"/>
                    <a:pt x="1993074" y="2044761"/>
                  </a:cubicBezTo>
                  <a:cubicBezTo>
                    <a:pt x="1991963" y="2043493"/>
                    <a:pt x="1990804" y="2042286"/>
                    <a:pt x="1989572" y="2041139"/>
                  </a:cubicBezTo>
                  <a:cubicBezTo>
                    <a:pt x="1988485" y="2039931"/>
                    <a:pt x="1987277" y="2038844"/>
                    <a:pt x="1986070" y="2037637"/>
                  </a:cubicBezTo>
                  <a:cubicBezTo>
                    <a:pt x="1984923" y="2036405"/>
                    <a:pt x="1983715" y="2035246"/>
                    <a:pt x="1982447" y="2034135"/>
                  </a:cubicBezTo>
                  <a:lnTo>
                    <a:pt x="1978945" y="2030633"/>
                  </a:lnTo>
                  <a:lnTo>
                    <a:pt x="1975443" y="2027131"/>
                  </a:lnTo>
                  <a:lnTo>
                    <a:pt x="1971941" y="2023629"/>
                  </a:lnTo>
                  <a:cubicBezTo>
                    <a:pt x="1970866" y="2022373"/>
                    <a:pt x="1969695" y="2021202"/>
                    <a:pt x="1968439" y="2020127"/>
                  </a:cubicBezTo>
                  <a:cubicBezTo>
                    <a:pt x="1967328" y="2018859"/>
                    <a:pt x="1966169" y="2017651"/>
                    <a:pt x="1964937" y="2016504"/>
                  </a:cubicBezTo>
                  <a:cubicBezTo>
                    <a:pt x="1963850" y="2015296"/>
                    <a:pt x="1962643" y="2014210"/>
                    <a:pt x="1961314" y="2013002"/>
                  </a:cubicBezTo>
                  <a:cubicBezTo>
                    <a:pt x="1960240" y="2011746"/>
                    <a:pt x="1959068" y="2010575"/>
                    <a:pt x="1957812" y="2009500"/>
                  </a:cubicBezTo>
                  <a:lnTo>
                    <a:pt x="1954310" y="2005998"/>
                  </a:lnTo>
                  <a:lnTo>
                    <a:pt x="1950808" y="2002496"/>
                  </a:lnTo>
                  <a:cubicBezTo>
                    <a:pt x="1949697" y="2001264"/>
                    <a:pt x="1948538" y="2000105"/>
                    <a:pt x="1947306" y="1998994"/>
                  </a:cubicBezTo>
                  <a:cubicBezTo>
                    <a:pt x="1946195" y="1997726"/>
                    <a:pt x="1945036" y="1996518"/>
                    <a:pt x="1943804" y="1995371"/>
                  </a:cubicBezTo>
                  <a:lnTo>
                    <a:pt x="1940302" y="1991869"/>
                  </a:lnTo>
                  <a:cubicBezTo>
                    <a:pt x="1939215" y="1990661"/>
                    <a:pt x="1938008" y="1989575"/>
                    <a:pt x="1936680" y="1988367"/>
                  </a:cubicBezTo>
                  <a:lnTo>
                    <a:pt x="1933177" y="1984865"/>
                  </a:lnTo>
                  <a:lnTo>
                    <a:pt x="1929676" y="1981363"/>
                  </a:lnTo>
                  <a:cubicBezTo>
                    <a:pt x="1928564" y="1980131"/>
                    <a:pt x="1927405" y="1978972"/>
                    <a:pt x="1926173" y="1977861"/>
                  </a:cubicBezTo>
                  <a:cubicBezTo>
                    <a:pt x="1925099" y="1976605"/>
                    <a:pt x="1923927" y="1975434"/>
                    <a:pt x="1922672" y="1974359"/>
                  </a:cubicBezTo>
                  <a:cubicBezTo>
                    <a:pt x="1921560" y="1973091"/>
                    <a:pt x="1920401" y="1971883"/>
                    <a:pt x="1919169" y="1970736"/>
                  </a:cubicBezTo>
                  <a:lnTo>
                    <a:pt x="1915667" y="1967234"/>
                  </a:lnTo>
                  <a:cubicBezTo>
                    <a:pt x="1914520" y="1966003"/>
                    <a:pt x="1913313" y="1964831"/>
                    <a:pt x="1912045" y="1963732"/>
                  </a:cubicBezTo>
                  <a:lnTo>
                    <a:pt x="1908543" y="1960230"/>
                  </a:lnTo>
                  <a:cubicBezTo>
                    <a:pt x="1907468" y="1958974"/>
                    <a:pt x="1906297" y="1957803"/>
                    <a:pt x="1905041" y="1956728"/>
                  </a:cubicBezTo>
                  <a:cubicBezTo>
                    <a:pt x="1903930" y="1955460"/>
                    <a:pt x="1902770" y="1954253"/>
                    <a:pt x="1901539" y="1953106"/>
                  </a:cubicBezTo>
                  <a:cubicBezTo>
                    <a:pt x="1893448" y="1944894"/>
                    <a:pt x="1892240" y="1943807"/>
                    <a:pt x="1891033" y="1942600"/>
                  </a:cubicBezTo>
                  <a:cubicBezTo>
                    <a:pt x="1889886" y="1941368"/>
                    <a:pt x="1888678" y="1940209"/>
                    <a:pt x="1887410" y="1939097"/>
                  </a:cubicBezTo>
                  <a:lnTo>
                    <a:pt x="1876904" y="1928592"/>
                  </a:lnTo>
                  <a:cubicBezTo>
                    <a:pt x="1875829" y="1927336"/>
                    <a:pt x="1874658" y="1926164"/>
                    <a:pt x="1873402" y="1925089"/>
                  </a:cubicBezTo>
                  <a:cubicBezTo>
                    <a:pt x="1872291" y="1923822"/>
                    <a:pt x="1871132" y="1922614"/>
                    <a:pt x="1869900" y="1921467"/>
                  </a:cubicBezTo>
                  <a:cubicBezTo>
                    <a:pt x="1868813" y="1920259"/>
                    <a:pt x="1867606" y="1919172"/>
                    <a:pt x="1866277" y="1917965"/>
                  </a:cubicBezTo>
                  <a:cubicBezTo>
                    <a:pt x="1865166" y="1916733"/>
                    <a:pt x="1864007" y="1915574"/>
                    <a:pt x="1862775" y="1914463"/>
                  </a:cubicBezTo>
                  <a:cubicBezTo>
                    <a:pt x="1861664" y="1913231"/>
                    <a:pt x="1860505" y="1912072"/>
                    <a:pt x="1859273" y="1910961"/>
                  </a:cubicBezTo>
                  <a:cubicBezTo>
                    <a:pt x="1858162" y="1909729"/>
                    <a:pt x="1857003" y="1908570"/>
                    <a:pt x="1855771" y="1907459"/>
                  </a:cubicBezTo>
                  <a:cubicBezTo>
                    <a:pt x="1854696" y="1906203"/>
                    <a:pt x="1853525" y="1905031"/>
                    <a:pt x="1852269" y="1903957"/>
                  </a:cubicBezTo>
                  <a:cubicBezTo>
                    <a:pt x="1851170" y="1902689"/>
                    <a:pt x="1849999" y="1901481"/>
                    <a:pt x="1848767" y="1900334"/>
                  </a:cubicBezTo>
                  <a:cubicBezTo>
                    <a:pt x="1847680" y="1899126"/>
                    <a:pt x="1846473" y="1898040"/>
                    <a:pt x="1845265" y="1896832"/>
                  </a:cubicBezTo>
                  <a:cubicBezTo>
                    <a:pt x="1844118" y="1895600"/>
                    <a:pt x="1842910" y="1894441"/>
                    <a:pt x="1841642" y="1893330"/>
                  </a:cubicBezTo>
                  <a:cubicBezTo>
                    <a:pt x="1840531" y="1892098"/>
                    <a:pt x="1839372" y="1890939"/>
                    <a:pt x="1838140" y="1889828"/>
                  </a:cubicBezTo>
                  <a:cubicBezTo>
                    <a:pt x="1837066" y="1888572"/>
                    <a:pt x="1835894" y="1887401"/>
                    <a:pt x="1834638" y="1886326"/>
                  </a:cubicBezTo>
                  <a:cubicBezTo>
                    <a:pt x="1793218" y="1840317"/>
                    <a:pt x="1692384" y="1861329"/>
                    <a:pt x="1638526" y="1900092"/>
                  </a:cubicBezTo>
                  <a:cubicBezTo>
                    <a:pt x="1638683" y="1823121"/>
                    <a:pt x="1642825" y="1746221"/>
                    <a:pt x="1650964" y="1669685"/>
                  </a:cubicBezTo>
                  <a:close/>
                  <a:moveTo>
                    <a:pt x="456538" y="849853"/>
                  </a:moveTo>
                  <a:cubicBezTo>
                    <a:pt x="454083" y="847558"/>
                    <a:pt x="451707" y="845179"/>
                    <a:pt x="449414" y="842728"/>
                  </a:cubicBezTo>
                  <a:cubicBezTo>
                    <a:pt x="448403" y="841412"/>
                    <a:pt x="447225" y="840240"/>
                    <a:pt x="445912" y="839226"/>
                  </a:cubicBezTo>
                  <a:cubicBezTo>
                    <a:pt x="444867" y="837946"/>
                    <a:pt x="443693" y="836763"/>
                    <a:pt x="442410" y="835724"/>
                  </a:cubicBezTo>
                  <a:cubicBezTo>
                    <a:pt x="441399" y="834408"/>
                    <a:pt x="440221" y="833236"/>
                    <a:pt x="438908" y="832222"/>
                  </a:cubicBezTo>
                  <a:cubicBezTo>
                    <a:pt x="437856" y="830869"/>
                    <a:pt x="436638" y="829650"/>
                    <a:pt x="435285" y="828599"/>
                  </a:cubicBezTo>
                  <a:cubicBezTo>
                    <a:pt x="432830" y="826305"/>
                    <a:pt x="430453" y="823926"/>
                    <a:pt x="428160" y="821474"/>
                  </a:cubicBezTo>
                  <a:lnTo>
                    <a:pt x="403646" y="796960"/>
                  </a:lnTo>
                  <a:cubicBezTo>
                    <a:pt x="403646" y="795994"/>
                    <a:pt x="403646" y="794907"/>
                    <a:pt x="403646" y="793941"/>
                  </a:cubicBezTo>
                  <a:cubicBezTo>
                    <a:pt x="401593" y="748778"/>
                    <a:pt x="431058" y="717622"/>
                    <a:pt x="469701" y="702889"/>
                  </a:cubicBezTo>
                  <a:cubicBezTo>
                    <a:pt x="467890" y="754212"/>
                    <a:pt x="465837" y="805534"/>
                    <a:pt x="463905" y="857098"/>
                  </a:cubicBezTo>
                  <a:cubicBezTo>
                    <a:pt x="462974" y="855867"/>
                    <a:pt x="461877" y="854768"/>
                    <a:pt x="460644" y="853838"/>
                  </a:cubicBezTo>
                  <a:cubicBezTo>
                    <a:pt x="459525" y="852280"/>
                    <a:pt x="458135" y="850928"/>
                    <a:pt x="456538" y="849853"/>
                  </a:cubicBezTo>
                  <a:close/>
                  <a:moveTo>
                    <a:pt x="1916634" y="900209"/>
                  </a:moveTo>
                  <a:lnTo>
                    <a:pt x="1914460" y="898036"/>
                  </a:lnTo>
                  <a:lnTo>
                    <a:pt x="1910958" y="894533"/>
                  </a:lnTo>
                  <a:lnTo>
                    <a:pt x="1907335" y="891032"/>
                  </a:lnTo>
                  <a:cubicBezTo>
                    <a:pt x="1906248" y="889824"/>
                    <a:pt x="1905041" y="888737"/>
                    <a:pt x="1903833" y="887529"/>
                  </a:cubicBezTo>
                  <a:lnTo>
                    <a:pt x="1900331" y="884028"/>
                  </a:lnTo>
                  <a:lnTo>
                    <a:pt x="1896829" y="880525"/>
                  </a:lnTo>
                  <a:cubicBezTo>
                    <a:pt x="1895718" y="879258"/>
                    <a:pt x="1894559" y="878050"/>
                    <a:pt x="1893327" y="876903"/>
                  </a:cubicBezTo>
                  <a:lnTo>
                    <a:pt x="1889825" y="873401"/>
                  </a:lnTo>
                  <a:lnTo>
                    <a:pt x="1886323" y="869899"/>
                  </a:lnTo>
                  <a:lnTo>
                    <a:pt x="1882700" y="866397"/>
                  </a:lnTo>
                  <a:lnTo>
                    <a:pt x="1879198" y="862895"/>
                  </a:lnTo>
                  <a:lnTo>
                    <a:pt x="1875696" y="859393"/>
                  </a:lnTo>
                  <a:cubicBezTo>
                    <a:pt x="1874585" y="858161"/>
                    <a:pt x="1873426" y="857002"/>
                    <a:pt x="1872194" y="855891"/>
                  </a:cubicBezTo>
                  <a:cubicBezTo>
                    <a:pt x="1871083" y="854623"/>
                    <a:pt x="1869924" y="853415"/>
                    <a:pt x="1868692" y="852268"/>
                  </a:cubicBezTo>
                  <a:lnTo>
                    <a:pt x="1865190" y="848766"/>
                  </a:lnTo>
                  <a:cubicBezTo>
                    <a:pt x="1863983" y="847558"/>
                    <a:pt x="1862775" y="846472"/>
                    <a:pt x="1861688" y="845264"/>
                  </a:cubicBezTo>
                  <a:lnTo>
                    <a:pt x="1858065" y="841762"/>
                  </a:lnTo>
                  <a:lnTo>
                    <a:pt x="1854564" y="838260"/>
                  </a:lnTo>
                  <a:cubicBezTo>
                    <a:pt x="1853452" y="837028"/>
                    <a:pt x="1852293" y="835869"/>
                    <a:pt x="1851061" y="834758"/>
                  </a:cubicBezTo>
                  <a:cubicBezTo>
                    <a:pt x="1849975" y="833550"/>
                    <a:pt x="1848767" y="832463"/>
                    <a:pt x="1847560" y="831256"/>
                  </a:cubicBezTo>
                  <a:cubicBezTo>
                    <a:pt x="1887748" y="822054"/>
                    <a:pt x="1926995" y="809157"/>
                    <a:pt x="1964816" y="792734"/>
                  </a:cubicBezTo>
                  <a:cubicBezTo>
                    <a:pt x="1945253" y="826884"/>
                    <a:pt x="1929120" y="862883"/>
                    <a:pt x="1916634" y="900209"/>
                  </a:cubicBezTo>
                  <a:close/>
                </a:path>
              </a:pathLst>
            </a:custGeom>
            <a:solidFill>
              <a:srgbClr val="27365B"/>
            </a:solidFill>
            <a:ln w="12059" cap="flat">
              <a:noFill/>
              <a:prstDash val="solid"/>
              <a:miter/>
            </a:ln>
          </p:spPr>
          <p:txBody>
            <a:bodyPr rtlCol="0" anchor="ctr"/>
            <a:lstStyle/>
            <a:p>
              <a:endParaRPr lang="en-US" sz="1350"/>
            </a:p>
          </p:txBody>
        </p:sp>
        <p:sp>
          <p:nvSpPr>
            <p:cNvPr id="171" name="Freeform: Shape 170">
              <a:extLst>
                <a:ext uri="{FF2B5EF4-FFF2-40B4-BE49-F238E27FC236}">
                  <a16:creationId xmlns:a16="http://schemas.microsoft.com/office/drawing/2014/main" id="{ED124851-E50D-25DA-D1B7-04D01322325D}"/>
                </a:ext>
              </a:extLst>
            </p:cNvPr>
            <p:cNvSpPr/>
            <p:nvPr/>
          </p:nvSpPr>
          <p:spPr>
            <a:xfrm>
              <a:off x="4128113" y="1726300"/>
              <a:ext cx="1811" cy="12075"/>
            </a:xfrm>
            <a:custGeom>
              <a:avLst/>
              <a:gdLst>
                <a:gd name="connsiteX0" fmla="*/ 1811 w 1811"/>
                <a:gd name="connsiteY0" fmla="*/ 0 h 12075"/>
                <a:gd name="connsiteX1" fmla="*/ 0 w 1811"/>
                <a:gd name="connsiteY1" fmla="*/ 0 h 12075"/>
                <a:gd name="connsiteX2" fmla="*/ 1811 w 1811"/>
                <a:gd name="connsiteY2" fmla="*/ 0 h 12075"/>
              </a:gdLst>
              <a:ahLst/>
              <a:cxnLst>
                <a:cxn ang="0">
                  <a:pos x="connsiteX0" y="connsiteY0"/>
                </a:cxn>
                <a:cxn ang="0">
                  <a:pos x="connsiteX1" y="connsiteY1"/>
                </a:cxn>
                <a:cxn ang="0">
                  <a:pos x="connsiteX2" y="connsiteY2"/>
                </a:cxn>
              </a:cxnLst>
              <a:rect l="l" t="t" r="r" b="b"/>
              <a:pathLst>
                <a:path w="1811" h="12075">
                  <a:moveTo>
                    <a:pt x="1811" y="0"/>
                  </a:moveTo>
                  <a:lnTo>
                    <a:pt x="0" y="0"/>
                  </a:lnTo>
                  <a:cubicBezTo>
                    <a:pt x="0" y="0"/>
                    <a:pt x="604" y="0"/>
                    <a:pt x="1811" y="0"/>
                  </a:cubicBezTo>
                  <a:close/>
                </a:path>
              </a:pathLst>
            </a:custGeom>
            <a:solidFill>
              <a:srgbClr val="FFFFFF"/>
            </a:solidFill>
            <a:ln w="12059" cap="flat">
              <a:noFill/>
              <a:prstDash val="solid"/>
              <a:miter/>
            </a:ln>
          </p:spPr>
          <p:txBody>
            <a:bodyPr rtlCol="0" anchor="ctr"/>
            <a:lstStyle/>
            <a:p>
              <a:endParaRPr lang="en-US" sz="1350"/>
            </a:p>
          </p:txBody>
        </p:sp>
        <p:sp>
          <p:nvSpPr>
            <p:cNvPr id="172" name="Freeform: Shape 171">
              <a:extLst>
                <a:ext uri="{FF2B5EF4-FFF2-40B4-BE49-F238E27FC236}">
                  <a16:creationId xmlns:a16="http://schemas.microsoft.com/office/drawing/2014/main" id="{FE2E53D4-A30C-D3D0-51F4-7420F37679A8}"/>
                </a:ext>
              </a:extLst>
            </p:cNvPr>
            <p:cNvSpPr/>
            <p:nvPr/>
          </p:nvSpPr>
          <p:spPr>
            <a:xfrm>
              <a:off x="5564173" y="2122274"/>
              <a:ext cx="823102" cy="1089760"/>
            </a:xfrm>
            <a:custGeom>
              <a:avLst/>
              <a:gdLst>
                <a:gd name="connsiteX0" fmla="*/ 193702 w 823102"/>
                <a:gd name="connsiteY0" fmla="*/ 1085858 h 1089760"/>
                <a:gd name="connsiteX1" fmla="*/ 462391 w 823102"/>
                <a:gd name="connsiteY1" fmla="*/ 812460 h 1089760"/>
                <a:gd name="connsiteX2" fmla="*/ 493063 w 823102"/>
                <a:gd name="connsiteY2" fmla="*/ 964737 h 1089760"/>
                <a:gd name="connsiteX3" fmla="*/ 666594 w 823102"/>
                <a:gd name="connsiteY3" fmla="*/ 1089722 h 1089760"/>
                <a:gd name="connsiteX4" fmla="*/ 816093 w 823102"/>
                <a:gd name="connsiteY4" fmla="*/ 1018112 h 1089760"/>
                <a:gd name="connsiteX5" fmla="*/ 768514 w 823102"/>
                <a:gd name="connsiteY5" fmla="*/ 955680 h 1089760"/>
                <a:gd name="connsiteX6" fmla="*/ 765858 w 823102"/>
                <a:gd name="connsiteY6" fmla="*/ 954714 h 1089760"/>
                <a:gd name="connsiteX7" fmla="*/ 765133 w 823102"/>
                <a:gd name="connsiteY7" fmla="*/ 954714 h 1089760"/>
                <a:gd name="connsiteX8" fmla="*/ 764409 w 823102"/>
                <a:gd name="connsiteY8" fmla="*/ 954714 h 1089760"/>
                <a:gd name="connsiteX9" fmla="*/ 762960 w 823102"/>
                <a:gd name="connsiteY9" fmla="*/ 954714 h 1089760"/>
                <a:gd name="connsiteX10" fmla="*/ 762960 w 823102"/>
                <a:gd name="connsiteY10" fmla="*/ 954714 h 1089760"/>
                <a:gd name="connsiteX11" fmla="*/ 762114 w 823102"/>
                <a:gd name="connsiteY11" fmla="*/ 954714 h 1089760"/>
                <a:gd name="connsiteX12" fmla="*/ 761027 w 823102"/>
                <a:gd name="connsiteY12" fmla="*/ 953627 h 1089760"/>
                <a:gd name="connsiteX13" fmla="*/ 761027 w 823102"/>
                <a:gd name="connsiteY13" fmla="*/ 953627 h 1089760"/>
                <a:gd name="connsiteX14" fmla="*/ 761027 w 823102"/>
                <a:gd name="connsiteY14" fmla="*/ 953627 h 1089760"/>
                <a:gd name="connsiteX15" fmla="*/ 743034 w 823102"/>
                <a:gd name="connsiteY15" fmla="*/ 935030 h 1089760"/>
                <a:gd name="connsiteX16" fmla="*/ 739170 w 823102"/>
                <a:gd name="connsiteY16" fmla="*/ 929596 h 1089760"/>
                <a:gd name="connsiteX17" fmla="*/ 730234 w 823102"/>
                <a:gd name="connsiteY17" fmla="*/ 912327 h 1089760"/>
                <a:gd name="connsiteX18" fmla="*/ 713327 w 823102"/>
                <a:gd name="connsiteY18" fmla="*/ 865714 h 1089760"/>
                <a:gd name="connsiteX19" fmla="*/ 684466 w 823102"/>
                <a:gd name="connsiteY19" fmla="*/ 638929 h 1089760"/>
                <a:gd name="connsiteX20" fmla="*/ 684466 w 823102"/>
                <a:gd name="connsiteY20" fmla="*/ 130052 h 1089760"/>
                <a:gd name="connsiteX21" fmla="*/ 605369 w 823102"/>
                <a:gd name="connsiteY21" fmla="*/ 477 h 1089760"/>
                <a:gd name="connsiteX22" fmla="*/ 443794 w 823102"/>
                <a:gd name="connsiteY22" fmla="*/ 53490 h 1089760"/>
                <a:gd name="connsiteX23" fmla="*/ 443794 w 823102"/>
                <a:gd name="connsiteY23" fmla="*/ 125946 h 1089760"/>
                <a:gd name="connsiteX24" fmla="*/ 448262 w 823102"/>
                <a:gd name="connsiteY24" fmla="*/ 139954 h 1089760"/>
                <a:gd name="connsiteX25" fmla="*/ 453575 w 823102"/>
                <a:gd name="connsiteY25" fmla="*/ 173766 h 1089760"/>
                <a:gd name="connsiteX26" fmla="*/ 455990 w 823102"/>
                <a:gd name="connsiteY26" fmla="*/ 206613 h 1089760"/>
                <a:gd name="connsiteX27" fmla="*/ 457198 w 823102"/>
                <a:gd name="connsiteY27" fmla="*/ 271219 h 1089760"/>
                <a:gd name="connsiteX28" fmla="*/ 441137 w 823102"/>
                <a:gd name="connsiteY28" fmla="*/ 230040 h 1089760"/>
                <a:gd name="connsiteX29" fmla="*/ 343685 w 823102"/>
                <a:gd name="connsiteY29" fmla="*/ 121357 h 1089760"/>
                <a:gd name="connsiteX30" fmla="*/ 323880 w 823102"/>
                <a:gd name="connsiteY30" fmla="*/ 115561 h 1089760"/>
                <a:gd name="connsiteX31" fmla="*/ 162426 w 823102"/>
                <a:gd name="connsiteY31" fmla="*/ 168574 h 1089760"/>
                <a:gd name="connsiteX32" fmla="*/ 5 w 823102"/>
                <a:gd name="connsiteY32" fmla="*/ 696048 h 1089760"/>
                <a:gd name="connsiteX33" fmla="*/ 193702 w 823102"/>
                <a:gd name="connsiteY33" fmla="*/ 1085858 h 1089760"/>
                <a:gd name="connsiteX34" fmla="*/ 763563 w 823102"/>
                <a:gd name="connsiteY34" fmla="*/ 954593 h 1089760"/>
                <a:gd name="connsiteX35" fmla="*/ 763563 w 823102"/>
                <a:gd name="connsiteY35" fmla="*/ 954593 h 1089760"/>
                <a:gd name="connsiteX36" fmla="*/ 762597 w 823102"/>
                <a:gd name="connsiteY36" fmla="*/ 954593 h 1089760"/>
                <a:gd name="connsiteX37" fmla="*/ 762597 w 823102"/>
                <a:gd name="connsiteY37" fmla="*/ 954593 h 1089760"/>
                <a:gd name="connsiteX38" fmla="*/ 760061 w 823102"/>
                <a:gd name="connsiteY38" fmla="*/ 952902 h 1089760"/>
                <a:gd name="connsiteX39" fmla="*/ 761510 w 823102"/>
                <a:gd name="connsiteY39" fmla="*/ 954231 h 1089760"/>
                <a:gd name="connsiteX40" fmla="*/ 759578 w 823102"/>
                <a:gd name="connsiteY40" fmla="*/ 952902 h 1089760"/>
                <a:gd name="connsiteX41" fmla="*/ 761872 w 823102"/>
                <a:gd name="connsiteY41" fmla="*/ 954593 h 1089760"/>
                <a:gd name="connsiteX42" fmla="*/ 761872 w 823102"/>
                <a:gd name="connsiteY42" fmla="*/ 954593 h 1089760"/>
                <a:gd name="connsiteX43" fmla="*/ 749796 w 823102"/>
                <a:gd name="connsiteY43" fmla="*/ 953748 h 1089760"/>
                <a:gd name="connsiteX44" fmla="*/ 229930 w 823102"/>
                <a:gd name="connsiteY44" fmla="*/ 632891 h 1089760"/>
                <a:gd name="connsiteX45" fmla="*/ 265433 w 823102"/>
                <a:gd name="connsiteY45" fmla="*/ 371931 h 1089760"/>
                <a:gd name="connsiteX46" fmla="*/ 300815 w 823102"/>
                <a:gd name="connsiteY46" fmla="*/ 272064 h 1089760"/>
                <a:gd name="connsiteX47" fmla="*/ 325691 w 823102"/>
                <a:gd name="connsiteY47" fmla="*/ 226900 h 1089760"/>
                <a:gd name="connsiteX48" fmla="*/ 340545 w 823102"/>
                <a:gd name="connsiteY48" fmla="*/ 205284 h 1089760"/>
                <a:gd name="connsiteX49" fmla="*/ 349723 w 823102"/>
                <a:gd name="connsiteY49" fmla="*/ 195503 h 1089760"/>
                <a:gd name="connsiteX50" fmla="*/ 358538 w 823102"/>
                <a:gd name="connsiteY50" fmla="*/ 184755 h 1089760"/>
                <a:gd name="connsiteX51" fmla="*/ 414208 w 823102"/>
                <a:gd name="connsiteY51" fmla="*/ 295853 h 1089760"/>
                <a:gd name="connsiteX52" fmla="*/ 450435 w 823102"/>
                <a:gd name="connsiteY52" fmla="*/ 561523 h 1089760"/>
                <a:gd name="connsiteX53" fmla="*/ 306249 w 823102"/>
                <a:gd name="connsiteY53" fmla="*/ 941793 h 1089760"/>
                <a:gd name="connsiteX54" fmla="*/ 293449 w 823102"/>
                <a:gd name="connsiteY54" fmla="*/ 928630 h 1089760"/>
                <a:gd name="connsiteX55" fmla="*/ 259878 w 823102"/>
                <a:gd name="connsiteY55" fmla="*/ 860763 h 1089760"/>
                <a:gd name="connsiteX56" fmla="*/ 229930 w 823102"/>
                <a:gd name="connsiteY56" fmla="*/ 632891 h 1089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23102" h="1089760">
                  <a:moveTo>
                    <a:pt x="193702" y="1085858"/>
                  </a:moveTo>
                  <a:cubicBezTo>
                    <a:pt x="344047" y="1089722"/>
                    <a:pt x="442224" y="873322"/>
                    <a:pt x="462391" y="812460"/>
                  </a:cubicBezTo>
                  <a:cubicBezTo>
                    <a:pt x="466086" y="864314"/>
                    <a:pt x="476386" y="915491"/>
                    <a:pt x="493063" y="964737"/>
                  </a:cubicBezTo>
                  <a:cubicBezTo>
                    <a:pt x="523132" y="1046853"/>
                    <a:pt x="579044" y="1087428"/>
                    <a:pt x="666594" y="1089722"/>
                  </a:cubicBezTo>
                  <a:cubicBezTo>
                    <a:pt x="715743" y="1090930"/>
                    <a:pt x="791338" y="1063759"/>
                    <a:pt x="816093" y="1018112"/>
                  </a:cubicBezTo>
                  <a:cubicBezTo>
                    <a:pt x="838554" y="976692"/>
                    <a:pt x="802810" y="960389"/>
                    <a:pt x="768514" y="955680"/>
                  </a:cubicBezTo>
                  <a:cubicBezTo>
                    <a:pt x="767705" y="955185"/>
                    <a:pt x="766800" y="954859"/>
                    <a:pt x="765858" y="954714"/>
                  </a:cubicBezTo>
                  <a:cubicBezTo>
                    <a:pt x="766703" y="954714"/>
                    <a:pt x="766582" y="954714"/>
                    <a:pt x="765133" y="954714"/>
                  </a:cubicBezTo>
                  <a:lnTo>
                    <a:pt x="764409" y="954714"/>
                  </a:lnTo>
                  <a:cubicBezTo>
                    <a:pt x="763925" y="954786"/>
                    <a:pt x="763442" y="954786"/>
                    <a:pt x="762960" y="954714"/>
                  </a:cubicBezTo>
                  <a:lnTo>
                    <a:pt x="762960" y="954714"/>
                  </a:lnTo>
                  <a:lnTo>
                    <a:pt x="762114" y="954714"/>
                  </a:lnTo>
                  <a:lnTo>
                    <a:pt x="761027" y="953627"/>
                  </a:lnTo>
                  <a:lnTo>
                    <a:pt x="761027" y="953627"/>
                  </a:lnTo>
                  <a:lnTo>
                    <a:pt x="761027" y="953627"/>
                  </a:lnTo>
                  <a:cubicBezTo>
                    <a:pt x="756197" y="948555"/>
                    <a:pt x="745812" y="938291"/>
                    <a:pt x="743034" y="935030"/>
                  </a:cubicBezTo>
                  <a:cubicBezTo>
                    <a:pt x="735668" y="926577"/>
                    <a:pt x="739532" y="930200"/>
                    <a:pt x="739170" y="929596"/>
                  </a:cubicBezTo>
                  <a:cubicBezTo>
                    <a:pt x="735909" y="924041"/>
                    <a:pt x="733011" y="918245"/>
                    <a:pt x="730234" y="912327"/>
                  </a:cubicBezTo>
                  <a:cubicBezTo>
                    <a:pt x="723387" y="897257"/>
                    <a:pt x="717735" y="881667"/>
                    <a:pt x="713327" y="865714"/>
                  </a:cubicBezTo>
                  <a:cubicBezTo>
                    <a:pt x="692316" y="792535"/>
                    <a:pt x="687002" y="714645"/>
                    <a:pt x="684466" y="638929"/>
                  </a:cubicBezTo>
                  <a:cubicBezTo>
                    <a:pt x="678911" y="469867"/>
                    <a:pt x="694610" y="299356"/>
                    <a:pt x="684466" y="130052"/>
                  </a:cubicBezTo>
                  <a:cubicBezTo>
                    <a:pt x="681085" y="76314"/>
                    <a:pt x="675047" y="4825"/>
                    <a:pt x="605369" y="477"/>
                  </a:cubicBezTo>
                  <a:cubicBezTo>
                    <a:pt x="548975" y="-3025"/>
                    <a:pt x="484610" y="12553"/>
                    <a:pt x="443794" y="53490"/>
                  </a:cubicBezTo>
                  <a:cubicBezTo>
                    <a:pt x="418917" y="78729"/>
                    <a:pt x="417831" y="112059"/>
                    <a:pt x="443794" y="125946"/>
                  </a:cubicBezTo>
                  <a:cubicBezTo>
                    <a:pt x="445533" y="130535"/>
                    <a:pt x="447030" y="135208"/>
                    <a:pt x="448262" y="139954"/>
                  </a:cubicBezTo>
                  <a:cubicBezTo>
                    <a:pt x="450810" y="151088"/>
                    <a:pt x="452585" y="162391"/>
                    <a:pt x="453575" y="173766"/>
                  </a:cubicBezTo>
                  <a:cubicBezTo>
                    <a:pt x="455266" y="188740"/>
                    <a:pt x="455870" y="201903"/>
                    <a:pt x="455990" y="206613"/>
                  </a:cubicBezTo>
                  <a:cubicBezTo>
                    <a:pt x="456836" y="228108"/>
                    <a:pt x="457198" y="249603"/>
                    <a:pt x="457198" y="271219"/>
                  </a:cubicBezTo>
                  <a:cubicBezTo>
                    <a:pt x="452247" y="257211"/>
                    <a:pt x="447054" y="243444"/>
                    <a:pt x="441137" y="230040"/>
                  </a:cubicBezTo>
                  <a:cubicBezTo>
                    <a:pt x="421091" y="184514"/>
                    <a:pt x="391022" y="137780"/>
                    <a:pt x="343685" y="121357"/>
                  </a:cubicBezTo>
                  <a:cubicBezTo>
                    <a:pt x="337357" y="118579"/>
                    <a:pt x="330703" y="116623"/>
                    <a:pt x="323880" y="115561"/>
                  </a:cubicBezTo>
                  <a:cubicBezTo>
                    <a:pt x="264902" y="108786"/>
                    <a:pt x="205911" y="128156"/>
                    <a:pt x="162426" y="168574"/>
                  </a:cubicBezTo>
                  <a:cubicBezTo>
                    <a:pt x="33576" y="302374"/>
                    <a:pt x="-478" y="517688"/>
                    <a:pt x="5" y="696048"/>
                  </a:cubicBezTo>
                  <a:cubicBezTo>
                    <a:pt x="488" y="830211"/>
                    <a:pt x="15583" y="1081148"/>
                    <a:pt x="193702" y="1085858"/>
                  </a:cubicBezTo>
                  <a:close/>
                  <a:moveTo>
                    <a:pt x="763563" y="954593"/>
                  </a:moveTo>
                  <a:lnTo>
                    <a:pt x="763563" y="954593"/>
                  </a:lnTo>
                  <a:lnTo>
                    <a:pt x="762597" y="954593"/>
                  </a:lnTo>
                  <a:lnTo>
                    <a:pt x="762597" y="954593"/>
                  </a:lnTo>
                  <a:close/>
                  <a:moveTo>
                    <a:pt x="760061" y="952902"/>
                  </a:moveTo>
                  <a:lnTo>
                    <a:pt x="761510" y="954231"/>
                  </a:lnTo>
                  <a:cubicBezTo>
                    <a:pt x="756438" y="953868"/>
                    <a:pt x="757404" y="952782"/>
                    <a:pt x="759578" y="952902"/>
                  </a:cubicBezTo>
                  <a:close/>
                  <a:moveTo>
                    <a:pt x="761872" y="954593"/>
                  </a:moveTo>
                  <a:lnTo>
                    <a:pt x="761872" y="954593"/>
                  </a:lnTo>
                  <a:cubicBezTo>
                    <a:pt x="757525" y="954593"/>
                    <a:pt x="753299" y="953868"/>
                    <a:pt x="749796" y="953748"/>
                  </a:cubicBezTo>
                  <a:close/>
                  <a:moveTo>
                    <a:pt x="229930" y="632891"/>
                  </a:moveTo>
                  <a:cubicBezTo>
                    <a:pt x="230968" y="544774"/>
                    <a:pt x="242887" y="457127"/>
                    <a:pt x="265433" y="371931"/>
                  </a:cubicBezTo>
                  <a:cubicBezTo>
                    <a:pt x="274164" y="337636"/>
                    <a:pt x="285998" y="304210"/>
                    <a:pt x="300815" y="272064"/>
                  </a:cubicBezTo>
                  <a:cubicBezTo>
                    <a:pt x="308157" y="256498"/>
                    <a:pt x="316466" y="241415"/>
                    <a:pt x="325691" y="226900"/>
                  </a:cubicBezTo>
                  <a:cubicBezTo>
                    <a:pt x="330401" y="219534"/>
                    <a:pt x="335352" y="212288"/>
                    <a:pt x="340545" y="205284"/>
                  </a:cubicBezTo>
                  <a:cubicBezTo>
                    <a:pt x="343564" y="202024"/>
                    <a:pt x="346583" y="198643"/>
                    <a:pt x="349723" y="195503"/>
                  </a:cubicBezTo>
                  <a:cubicBezTo>
                    <a:pt x="352971" y="192194"/>
                    <a:pt x="355930" y="188596"/>
                    <a:pt x="358538" y="184755"/>
                  </a:cubicBezTo>
                  <a:cubicBezTo>
                    <a:pt x="387520" y="213617"/>
                    <a:pt x="404426" y="264818"/>
                    <a:pt x="414208" y="295853"/>
                  </a:cubicBezTo>
                  <a:cubicBezTo>
                    <a:pt x="439881" y="382015"/>
                    <a:pt x="452102" y="471630"/>
                    <a:pt x="450435" y="561523"/>
                  </a:cubicBezTo>
                  <a:cubicBezTo>
                    <a:pt x="450435" y="668515"/>
                    <a:pt x="434616" y="899648"/>
                    <a:pt x="306249" y="941793"/>
                  </a:cubicBezTo>
                  <a:cubicBezTo>
                    <a:pt x="301902" y="937566"/>
                    <a:pt x="297555" y="933339"/>
                    <a:pt x="293449" y="928630"/>
                  </a:cubicBezTo>
                  <a:cubicBezTo>
                    <a:pt x="278620" y="908004"/>
                    <a:pt x="267281" y="885072"/>
                    <a:pt x="259878" y="860763"/>
                  </a:cubicBezTo>
                  <a:cubicBezTo>
                    <a:pt x="236970" y="787076"/>
                    <a:pt x="226838" y="709996"/>
                    <a:pt x="229930" y="632891"/>
                  </a:cubicBezTo>
                  <a:close/>
                </a:path>
              </a:pathLst>
            </a:custGeom>
            <a:solidFill>
              <a:srgbClr val="FFFFFF"/>
            </a:solidFill>
            <a:ln w="12059" cap="flat">
              <a:noFill/>
              <a:prstDash val="solid"/>
              <a:miter/>
            </a:ln>
          </p:spPr>
          <p:txBody>
            <a:bodyPr rtlCol="0" anchor="ctr"/>
            <a:lstStyle/>
            <a:p>
              <a:endParaRPr lang="en-US" sz="1350"/>
            </a:p>
          </p:txBody>
        </p:sp>
        <p:sp>
          <p:nvSpPr>
            <p:cNvPr id="173" name="Freeform: Shape 172">
              <a:extLst>
                <a:ext uri="{FF2B5EF4-FFF2-40B4-BE49-F238E27FC236}">
                  <a16:creationId xmlns:a16="http://schemas.microsoft.com/office/drawing/2014/main" id="{DF2F25D5-1F18-B785-7096-419E2F542551}"/>
                </a:ext>
              </a:extLst>
            </p:cNvPr>
            <p:cNvSpPr/>
            <p:nvPr/>
          </p:nvSpPr>
          <p:spPr>
            <a:xfrm>
              <a:off x="6324958" y="3075418"/>
              <a:ext cx="1690" cy="724"/>
            </a:xfrm>
            <a:custGeom>
              <a:avLst/>
              <a:gdLst>
                <a:gd name="connsiteX0" fmla="*/ 1691 w 1690"/>
                <a:gd name="connsiteY0" fmla="*/ 725 h 724"/>
                <a:gd name="connsiteX1" fmla="*/ 0 w 1690"/>
                <a:gd name="connsiteY1" fmla="*/ 0 h 724"/>
                <a:gd name="connsiteX2" fmla="*/ 0 w 1690"/>
                <a:gd name="connsiteY2" fmla="*/ 0 h 724"/>
              </a:gdLst>
              <a:ahLst/>
              <a:cxnLst>
                <a:cxn ang="0">
                  <a:pos x="connsiteX0" y="connsiteY0"/>
                </a:cxn>
                <a:cxn ang="0">
                  <a:pos x="connsiteX1" y="connsiteY1"/>
                </a:cxn>
                <a:cxn ang="0">
                  <a:pos x="connsiteX2" y="connsiteY2"/>
                </a:cxn>
              </a:cxnLst>
              <a:rect l="l" t="t" r="r" b="b"/>
              <a:pathLst>
                <a:path w="1690" h="724">
                  <a:moveTo>
                    <a:pt x="1691" y="725"/>
                  </a:moveTo>
                  <a:cubicBezTo>
                    <a:pt x="1184" y="362"/>
                    <a:pt x="604" y="109"/>
                    <a:pt x="0" y="0"/>
                  </a:cubicBezTo>
                  <a:lnTo>
                    <a:pt x="0" y="0"/>
                  </a:lnTo>
                  <a:close/>
                </a:path>
              </a:pathLst>
            </a:custGeom>
            <a:solidFill>
              <a:srgbClr val="FFFFFF"/>
            </a:solidFill>
            <a:ln w="12059" cap="flat">
              <a:noFill/>
              <a:prstDash val="solid"/>
              <a:miter/>
            </a:ln>
          </p:spPr>
          <p:txBody>
            <a:bodyPr rtlCol="0" anchor="ctr"/>
            <a:lstStyle/>
            <a:p>
              <a:endParaRPr lang="en-US" sz="1350"/>
            </a:p>
          </p:txBody>
        </p:sp>
        <p:sp>
          <p:nvSpPr>
            <p:cNvPr id="174" name="Freeform: Shape 173">
              <a:extLst>
                <a:ext uri="{FF2B5EF4-FFF2-40B4-BE49-F238E27FC236}">
                  <a16:creationId xmlns:a16="http://schemas.microsoft.com/office/drawing/2014/main" id="{3F050E9A-F94A-703D-CD13-80314429FD7C}"/>
                </a:ext>
              </a:extLst>
            </p:cNvPr>
            <p:cNvSpPr/>
            <p:nvPr/>
          </p:nvSpPr>
          <p:spPr>
            <a:xfrm>
              <a:off x="4658124" y="1720383"/>
              <a:ext cx="671" cy="4358"/>
            </a:xfrm>
            <a:custGeom>
              <a:avLst/>
              <a:gdLst>
                <a:gd name="connsiteX0" fmla="*/ 0 w 671"/>
                <a:gd name="connsiteY0" fmla="*/ 725 h 4358"/>
                <a:gd name="connsiteX1" fmla="*/ 0 w 671"/>
                <a:gd name="connsiteY1" fmla="*/ 0 h 4358"/>
                <a:gd name="connsiteX2" fmla="*/ 0 w 671"/>
                <a:gd name="connsiteY2" fmla="*/ 725 h 4358"/>
              </a:gdLst>
              <a:ahLst/>
              <a:cxnLst>
                <a:cxn ang="0">
                  <a:pos x="connsiteX0" y="connsiteY0"/>
                </a:cxn>
                <a:cxn ang="0">
                  <a:pos x="connsiteX1" y="connsiteY1"/>
                </a:cxn>
                <a:cxn ang="0">
                  <a:pos x="connsiteX2" y="connsiteY2"/>
                </a:cxn>
              </a:cxnLst>
              <a:rect l="l" t="t" r="r" b="b"/>
              <a:pathLst>
                <a:path w="671" h="4358">
                  <a:moveTo>
                    <a:pt x="0" y="725"/>
                  </a:moveTo>
                  <a:cubicBezTo>
                    <a:pt x="73" y="483"/>
                    <a:pt x="73" y="241"/>
                    <a:pt x="0" y="0"/>
                  </a:cubicBezTo>
                  <a:cubicBezTo>
                    <a:pt x="121" y="2777"/>
                    <a:pt x="1449" y="7849"/>
                    <a:pt x="0" y="725"/>
                  </a:cubicBezTo>
                  <a:close/>
                </a:path>
              </a:pathLst>
            </a:custGeom>
            <a:solidFill>
              <a:srgbClr val="FFFFFF"/>
            </a:solidFill>
            <a:ln w="12059" cap="flat">
              <a:noFill/>
              <a:prstDash val="solid"/>
              <a:miter/>
            </a:ln>
          </p:spPr>
          <p:txBody>
            <a:bodyPr rtlCol="0" anchor="ctr"/>
            <a:lstStyle/>
            <a:p>
              <a:endParaRPr lang="en-US" sz="1350"/>
            </a:p>
          </p:txBody>
        </p:sp>
        <p:sp>
          <p:nvSpPr>
            <p:cNvPr id="175" name="Freeform: Shape 174">
              <a:extLst>
                <a:ext uri="{FF2B5EF4-FFF2-40B4-BE49-F238E27FC236}">
                  <a16:creationId xmlns:a16="http://schemas.microsoft.com/office/drawing/2014/main" id="{C05C703C-0292-EBC5-923E-DF6CED025BD2}"/>
                </a:ext>
              </a:extLst>
            </p:cNvPr>
            <p:cNvSpPr/>
            <p:nvPr/>
          </p:nvSpPr>
          <p:spPr>
            <a:xfrm>
              <a:off x="3694964" y="1587958"/>
              <a:ext cx="1837037" cy="1656454"/>
            </a:xfrm>
            <a:custGeom>
              <a:avLst/>
              <a:gdLst>
                <a:gd name="connsiteX0" fmla="*/ 1240543 w 1837037"/>
                <a:gd name="connsiteY0" fmla="*/ 1606528 h 1656454"/>
                <a:gd name="connsiteX1" fmla="*/ 1276771 w 1837037"/>
                <a:gd name="connsiteY1" fmla="*/ 1563538 h 1656454"/>
                <a:gd name="connsiteX2" fmla="*/ 1282930 w 1837037"/>
                <a:gd name="connsiteY2" fmla="*/ 1547718 h 1656454"/>
                <a:gd name="connsiteX3" fmla="*/ 1365166 w 1837037"/>
                <a:gd name="connsiteY3" fmla="*/ 984982 h 1656454"/>
                <a:gd name="connsiteX4" fmla="*/ 1471675 w 1837037"/>
                <a:gd name="connsiteY4" fmla="*/ 775465 h 1656454"/>
                <a:gd name="connsiteX5" fmla="*/ 1526500 w 1837037"/>
                <a:gd name="connsiteY5" fmla="*/ 870623 h 1656454"/>
                <a:gd name="connsiteX6" fmla="*/ 1543406 w 1837037"/>
                <a:gd name="connsiteY6" fmla="*/ 1073860 h 1656454"/>
                <a:gd name="connsiteX7" fmla="*/ 1563090 w 1837037"/>
                <a:gd name="connsiteY7" fmla="*/ 1528517 h 1656454"/>
                <a:gd name="connsiteX8" fmla="*/ 1656557 w 1837037"/>
                <a:gd name="connsiteY8" fmla="*/ 1643118 h 1656454"/>
                <a:gd name="connsiteX9" fmla="*/ 1818012 w 1837037"/>
                <a:gd name="connsiteY9" fmla="*/ 1590104 h 1656454"/>
                <a:gd name="connsiteX10" fmla="*/ 1807747 w 1837037"/>
                <a:gd name="connsiteY10" fmla="*/ 1512698 h 1656454"/>
                <a:gd name="connsiteX11" fmla="*/ 1804849 w 1837037"/>
                <a:gd name="connsiteY11" fmla="*/ 1506056 h 1656454"/>
                <a:gd name="connsiteX12" fmla="*/ 1788667 w 1837037"/>
                <a:gd name="connsiteY12" fmla="*/ 1434929 h 1656454"/>
                <a:gd name="connsiteX13" fmla="*/ 1777195 w 1837037"/>
                <a:gd name="connsiteY13" fmla="*/ 1228552 h 1656454"/>
                <a:gd name="connsiteX14" fmla="*/ 1749662 w 1837037"/>
                <a:gd name="connsiteY14" fmla="*/ 770876 h 1656454"/>
                <a:gd name="connsiteX15" fmla="*/ 1617794 w 1837037"/>
                <a:gd name="connsiteY15" fmla="*/ 658088 h 1656454"/>
                <a:gd name="connsiteX16" fmla="*/ 1510077 w 1837037"/>
                <a:gd name="connsiteY16" fmla="*/ 688640 h 1656454"/>
                <a:gd name="connsiteX17" fmla="*/ 1337150 w 1837037"/>
                <a:gd name="connsiteY17" fmla="*/ 923274 h 1656454"/>
                <a:gd name="connsiteX18" fmla="*/ 1239577 w 1837037"/>
                <a:gd name="connsiteY18" fmla="*/ 1406309 h 1656454"/>
                <a:gd name="connsiteX19" fmla="*/ 1236920 w 1837037"/>
                <a:gd name="connsiteY19" fmla="*/ 1364889 h 1656454"/>
                <a:gd name="connsiteX20" fmla="*/ 1236075 w 1837037"/>
                <a:gd name="connsiteY20" fmla="*/ 1000197 h 1656454"/>
                <a:gd name="connsiteX21" fmla="*/ 1245615 w 1837037"/>
                <a:gd name="connsiteY21" fmla="*/ 497599 h 1656454"/>
                <a:gd name="connsiteX22" fmla="*/ 1329301 w 1837037"/>
                <a:gd name="connsiteY22" fmla="*/ 497599 h 1656454"/>
                <a:gd name="connsiteX23" fmla="*/ 1679502 w 1837037"/>
                <a:gd name="connsiteY23" fmla="*/ 400268 h 1656454"/>
                <a:gd name="connsiteX24" fmla="*/ 1655350 w 1837037"/>
                <a:gd name="connsiteY24" fmla="*/ 358726 h 1656454"/>
                <a:gd name="connsiteX25" fmla="*/ 1244770 w 1837037"/>
                <a:gd name="connsiteY25" fmla="*/ 451952 h 1656454"/>
                <a:gd name="connsiteX26" fmla="*/ 1226052 w 1837037"/>
                <a:gd name="connsiteY26" fmla="*/ 192200 h 1656454"/>
                <a:gd name="connsiteX27" fmla="*/ 1195983 w 1837037"/>
                <a:gd name="connsiteY27" fmla="*/ 67335 h 1656454"/>
                <a:gd name="connsiteX28" fmla="*/ 1080779 w 1837037"/>
                <a:gd name="connsiteY28" fmla="*/ 73 h 1656454"/>
                <a:gd name="connsiteX29" fmla="*/ 931159 w 1837037"/>
                <a:gd name="connsiteY29" fmla="*/ 71683 h 1656454"/>
                <a:gd name="connsiteX30" fmla="*/ 959537 w 1837037"/>
                <a:gd name="connsiteY30" fmla="*/ 130009 h 1656454"/>
                <a:gd name="connsiteX31" fmla="*/ 966058 w 1837037"/>
                <a:gd name="connsiteY31" fmla="*/ 139066 h 1656454"/>
                <a:gd name="connsiteX32" fmla="*/ 974994 w 1837037"/>
                <a:gd name="connsiteY32" fmla="*/ 160078 h 1656454"/>
                <a:gd name="connsiteX33" fmla="*/ 999146 w 1837037"/>
                <a:gd name="connsiteY33" fmla="*/ 276610 h 1656454"/>
                <a:gd name="connsiteX34" fmla="*/ 1010377 w 1837037"/>
                <a:gd name="connsiteY34" fmla="*/ 426593 h 1656454"/>
                <a:gd name="connsiteX35" fmla="*/ 821148 w 1837037"/>
                <a:gd name="connsiteY35" fmla="*/ 392539 h 1656454"/>
                <a:gd name="connsiteX36" fmla="*/ 706668 w 1837037"/>
                <a:gd name="connsiteY36" fmla="*/ 370802 h 1656454"/>
                <a:gd name="connsiteX37" fmla="*/ 696525 w 1837037"/>
                <a:gd name="connsiteY37" fmla="*/ 194736 h 1656454"/>
                <a:gd name="connsiteX38" fmla="*/ 670924 w 1837037"/>
                <a:gd name="connsiteY38" fmla="*/ 74943 h 1656454"/>
                <a:gd name="connsiteX39" fmla="*/ 557169 w 1837037"/>
                <a:gd name="connsiteY39" fmla="*/ 9733 h 1656454"/>
                <a:gd name="connsiteX40" fmla="*/ 407549 w 1837037"/>
                <a:gd name="connsiteY40" fmla="*/ 81343 h 1656454"/>
                <a:gd name="connsiteX41" fmla="*/ 433391 w 1837037"/>
                <a:gd name="connsiteY41" fmla="*/ 138825 h 1656454"/>
                <a:gd name="connsiteX42" fmla="*/ 435685 w 1837037"/>
                <a:gd name="connsiteY42" fmla="*/ 138825 h 1656454"/>
                <a:gd name="connsiteX43" fmla="*/ 435685 w 1837037"/>
                <a:gd name="connsiteY43" fmla="*/ 138825 h 1656454"/>
                <a:gd name="connsiteX44" fmla="*/ 436772 w 1837037"/>
                <a:gd name="connsiteY44" fmla="*/ 138825 h 1656454"/>
                <a:gd name="connsiteX45" fmla="*/ 440757 w 1837037"/>
                <a:gd name="connsiteY45" fmla="*/ 143655 h 1656454"/>
                <a:gd name="connsiteX46" fmla="*/ 449935 w 1837037"/>
                <a:gd name="connsiteY46" fmla="*/ 166720 h 1656454"/>
                <a:gd name="connsiteX47" fmla="*/ 468894 w 1837037"/>
                <a:gd name="connsiteY47" fmla="*/ 277939 h 1656454"/>
                <a:gd name="connsiteX48" fmla="*/ 472155 w 1837037"/>
                <a:gd name="connsiteY48" fmla="*/ 324672 h 1656454"/>
                <a:gd name="connsiteX49" fmla="*/ 355260 w 1837037"/>
                <a:gd name="connsiteY49" fmla="*/ 304989 h 1656454"/>
                <a:gd name="connsiteX50" fmla="*/ 37302 w 1837037"/>
                <a:gd name="connsiteY50" fmla="*/ 338198 h 1656454"/>
                <a:gd name="connsiteX51" fmla="*/ 117727 w 1837037"/>
                <a:gd name="connsiteY51" fmla="*/ 574160 h 1656454"/>
                <a:gd name="connsiteX52" fmla="*/ 130407 w 1837037"/>
                <a:gd name="connsiteY52" fmla="*/ 527910 h 1656454"/>
                <a:gd name="connsiteX53" fmla="*/ 48050 w 1837037"/>
                <a:gd name="connsiteY53" fmla="*/ 436857 h 1656454"/>
                <a:gd name="connsiteX54" fmla="*/ 137411 w 1837037"/>
                <a:gd name="connsiteY54" fmla="*/ 339043 h 1656454"/>
                <a:gd name="connsiteX55" fmla="*/ 292707 w 1837037"/>
                <a:gd name="connsiteY55" fmla="*/ 344235 h 1656454"/>
                <a:gd name="connsiteX56" fmla="*/ 473845 w 1837037"/>
                <a:gd name="connsiteY56" fmla="*/ 373942 h 1656454"/>
                <a:gd name="connsiteX57" fmla="*/ 471672 w 1837037"/>
                <a:gd name="connsiteY57" fmla="*/ 622222 h 1656454"/>
                <a:gd name="connsiteX58" fmla="*/ 473845 w 1837037"/>
                <a:gd name="connsiteY58" fmla="*/ 1412468 h 1656454"/>
                <a:gd name="connsiteX59" fmla="*/ 582528 w 1837037"/>
                <a:gd name="connsiteY59" fmla="*/ 1647103 h 1656454"/>
                <a:gd name="connsiteX60" fmla="*/ 745432 w 1837037"/>
                <a:gd name="connsiteY60" fmla="*/ 1616068 h 1656454"/>
                <a:gd name="connsiteX61" fmla="*/ 764029 w 1837037"/>
                <a:gd name="connsiteY61" fmla="*/ 1527068 h 1656454"/>
                <a:gd name="connsiteX62" fmla="*/ 757991 w 1837037"/>
                <a:gd name="connsiteY62" fmla="*/ 1521755 h 1656454"/>
                <a:gd name="connsiteX63" fmla="*/ 745915 w 1837037"/>
                <a:gd name="connsiteY63" fmla="*/ 1508592 h 1656454"/>
                <a:gd name="connsiteX64" fmla="*/ 745915 w 1837037"/>
                <a:gd name="connsiteY64" fmla="*/ 1508592 h 1656454"/>
                <a:gd name="connsiteX65" fmla="*/ 741809 w 1837037"/>
                <a:gd name="connsiteY65" fmla="*/ 1500984 h 1656454"/>
                <a:gd name="connsiteX66" fmla="*/ 730820 w 1837037"/>
                <a:gd name="connsiteY66" fmla="*/ 1475021 h 1656454"/>
                <a:gd name="connsiteX67" fmla="*/ 702804 w 1837037"/>
                <a:gd name="connsiteY67" fmla="*/ 1345085 h 1656454"/>
                <a:gd name="connsiteX68" fmla="*/ 690728 w 1837037"/>
                <a:gd name="connsiteY68" fmla="*/ 977133 h 1656454"/>
                <a:gd name="connsiteX69" fmla="*/ 706427 w 1837037"/>
                <a:gd name="connsiteY69" fmla="*/ 419106 h 1656454"/>
                <a:gd name="connsiteX70" fmla="*/ 922102 w 1837037"/>
                <a:gd name="connsiteY70" fmla="*/ 458473 h 1656454"/>
                <a:gd name="connsiteX71" fmla="*/ 1010739 w 1837037"/>
                <a:gd name="connsiteY71" fmla="*/ 472723 h 1656454"/>
                <a:gd name="connsiteX72" fmla="*/ 1011584 w 1837037"/>
                <a:gd name="connsiteY72" fmla="*/ 633936 h 1656454"/>
                <a:gd name="connsiteX73" fmla="*/ 1007479 w 1837037"/>
                <a:gd name="connsiteY73" fmla="*/ 1432876 h 1656454"/>
                <a:gd name="connsiteX74" fmla="*/ 1076915 w 1837037"/>
                <a:gd name="connsiteY74" fmla="*/ 1638166 h 1656454"/>
                <a:gd name="connsiteX75" fmla="*/ 1240543 w 1837037"/>
                <a:gd name="connsiteY75" fmla="*/ 1606528 h 1656454"/>
                <a:gd name="connsiteX76" fmla="*/ 437738 w 1837037"/>
                <a:gd name="connsiteY76" fmla="*/ 139308 h 1656454"/>
                <a:gd name="connsiteX77" fmla="*/ 438704 w 1837037"/>
                <a:gd name="connsiteY77" fmla="*/ 139308 h 1656454"/>
                <a:gd name="connsiteX78" fmla="*/ 438704 w 1837037"/>
                <a:gd name="connsiteY78" fmla="*/ 139308 h 165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837037" h="1656454">
                  <a:moveTo>
                    <a:pt x="1240543" y="1606528"/>
                  </a:moveTo>
                  <a:cubicBezTo>
                    <a:pt x="1255771" y="1595176"/>
                    <a:pt x="1268161" y="1580468"/>
                    <a:pt x="1276771" y="1563538"/>
                  </a:cubicBezTo>
                  <a:cubicBezTo>
                    <a:pt x="1280889" y="1559323"/>
                    <a:pt x="1283111" y="1553611"/>
                    <a:pt x="1282930" y="1547718"/>
                  </a:cubicBezTo>
                  <a:cubicBezTo>
                    <a:pt x="1283654" y="1358247"/>
                    <a:pt x="1304304" y="1165275"/>
                    <a:pt x="1365166" y="984982"/>
                  </a:cubicBezTo>
                  <a:cubicBezTo>
                    <a:pt x="1385091" y="926172"/>
                    <a:pt x="1418421" y="833792"/>
                    <a:pt x="1471675" y="775465"/>
                  </a:cubicBezTo>
                  <a:cubicBezTo>
                    <a:pt x="1519979" y="770514"/>
                    <a:pt x="1521911" y="846351"/>
                    <a:pt x="1526500" y="870623"/>
                  </a:cubicBezTo>
                  <a:cubicBezTo>
                    <a:pt x="1537260" y="937850"/>
                    <a:pt x="1542911" y="1005788"/>
                    <a:pt x="1543406" y="1073860"/>
                  </a:cubicBezTo>
                  <a:cubicBezTo>
                    <a:pt x="1547874" y="1224084"/>
                    <a:pt x="1537610" y="1379863"/>
                    <a:pt x="1563090" y="1528517"/>
                  </a:cubicBezTo>
                  <a:cubicBezTo>
                    <a:pt x="1572147" y="1581289"/>
                    <a:pt x="1593521" y="1639736"/>
                    <a:pt x="1656557" y="1643118"/>
                  </a:cubicBezTo>
                  <a:cubicBezTo>
                    <a:pt x="1713072" y="1646016"/>
                    <a:pt x="1776712" y="1631887"/>
                    <a:pt x="1818012" y="1590104"/>
                  </a:cubicBezTo>
                  <a:cubicBezTo>
                    <a:pt x="1845545" y="1562088"/>
                    <a:pt x="1844096" y="1523204"/>
                    <a:pt x="1807747" y="1512698"/>
                  </a:cubicBezTo>
                  <a:cubicBezTo>
                    <a:pt x="1806661" y="1510536"/>
                    <a:pt x="1805694" y="1508327"/>
                    <a:pt x="1804849" y="1506056"/>
                  </a:cubicBezTo>
                  <a:cubicBezTo>
                    <a:pt x="1797000" y="1482979"/>
                    <a:pt x="1791578" y="1459141"/>
                    <a:pt x="1788667" y="1434929"/>
                  </a:cubicBezTo>
                  <a:cubicBezTo>
                    <a:pt x="1780794" y="1366423"/>
                    <a:pt x="1776966" y="1297506"/>
                    <a:pt x="1777195" y="1228552"/>
                  </a:cubicBezTo>
                  <a:cubicBezTo>
                    <a:pt x="1774297" y="1078691"/>
                    <a:pt x="1785407" y="917598"/>
                    <a:pt x="1749662" y="770876"/>
                  </a:cubicBezTo>
                  <a:cubicBezTo>
                    <a:pt x="1731911" y="698421"/>
                    <a:pt x="1694596" y="661348"/>
                    <a:pt x="1617794" y="658088"/>
                  </a:cubicBezTo>
                  <a:cubicBezTo>
                    <a:pt x="1579755" y="658124"/>
                    <a:pt x="1542476" y="668702"/>
                    <a:pt x="1510077" y="688640"/>
                  </a:cubicBezTo>
                  <a:cubicBezTo>
                    <a:pt x="1422889" y="729215"/>
                    <a:pt x="1369997" y="839709"/>
                    <a:pt x="1337150" y="923274"/>
                  </a:cubicBezTo>
                  <a:cubicBezTo>
                    <a:pt x="1276771" y="1075551"/>
                    <a:pt x="1249359" y="1241353"/>
                    <a:pt x="1239577" y="1406309"/>
                  </a:cubicBezTo>
                  <a:cubicBezTo>
                    <a:pt x="1238490" y="1392422"/>
                    <a:pt x="1237645" y="1378656"/>
                    <a:pt x="1236920" y="1364889"/>
                  </a:cubicBezTo>
                  <a:cubicBezTo>
                    <a:pt x="1231124" y="1257414"/>
                    <a:pt x="1233901" y="1118903"/>
                    <a:pt x="1236075" y="1000197"/>
                  </a:cubicBezTo>
                  <a:cubicBezTo>
                    <a:pt x="1238973" y="834275"/>
                    <a:pt x="1248151" y="665454"/>
                    <a:pt x="1245615" y="497599"/>
                  </a:cubicBezTo>
                  <a:cubicBezTo>
                    <a:pt x="1273510" y="498565"/>
                    <a:pt x="1301406" y="498565"/>
                    <a:pt x="1329301" y="497599"/>
                  </a:cubicBezTo>
                  <a:cubicBezTo>
                    <a:pt x="1447161" y="492648"/>
                    <a:pt x="1578306" y="465115"/>
                    <a:pt x="1679502" y="400268"/>
                  </a:cubicBezTo>
                  <a:cubicBezTo>
                    <a:pt x="1705465" y="383482"/>
                    <a:pt x="1681434" y="341941"/>
                    <a:pt x="1655350" y="358726"/>
                  </a:cubicBezTo>
                  <a:cubicBezTo>
                    <a:pt x="1534591" y="436616"/>
                    <a:pt x="1391009" y="457024"/>
                    <a:pt x="1244770" y="451952"/>
                  </a:cubicBezTo>
                  <a:cubicBezTo>
                    <a:pt x="1243079" y="365103"/>
                    <a:pt x="1236836" y="278398"/>
                    <a:pt x="1226052" y="192200"/>
                  </a:cubicBezTo>
                  <a:cubicBezTo>
                    <a:pt x="1220739" y="150417"/>
                    <a:pt x="1214580" y="105616"/>
                    <a:pt x="1195983" y="67335"/>
                  </a:cubicBezTo>
                  <a:cubicBezTo>
                    <a:pt x="1171831" y="17583"/>
                    <a:pt x="1135604" y="2005"/>
                    <a:pt x="1080779" y="73"/>
                  </a:cubicBezTo>
                  <a:cubicBezTo>
                    <a:pt x="1031751" y="-1618"/>
                    <a:pt x="955794" y="26277"/>
                    <a:pt x="931159" y="71683"/>
                  </a:cubicBezTo>
                  <a:cubicBezTo>
                    <a:pt x="912924" y="105374"/>
                    <a:pt x="933091" y="122281"/>
                    <a:pt x="959537" y="130009"/>
                  </a:cubicBezTo>
                  <a:cubicBezTo>
                    <a:pt x="960986" y="131338"/>
                    <a:pt x="962919" y="130613"/>
                    <a:pt x="966058" y="139066"/>
                  </a:cubicBezTo>
                  <a:cubicBezTo>
                    <a:pt x="969198" y="147519"/>
                    <a:pt x="972458" y="152953"/>
                    <a:pt x="974994" y="160078"/>
                  </a:cubicBezTo>
                  <a:cubicBezTo>
                    <a:pt x="987445" y="197876"/>
                    <a:pt x="995548" y="236977"/>
                    <a:pt x="999146" y="276610"/>
                  </a:cubicBezTo>
                  <a:cubicBezTo>
                    <a:pt x="1005184" y="326484"/>
                    <a:pt x="1008445" y="376478"/>
                    <a:pt x="1010377" y="426593"/>
                  </a:cubicBezTo>
                  <a:cubicBezTo>
                    <a:pt x="945046" y="415966"/>
                    <a:pt x="881286" y="403649"/>
                    <a:pt x="821148" y="392539"/>
                  </a:cubicBezTo>
                  <a:cubicBezTo>
                    <a:pt x="782988" y="385535"/>
                    <a:pt x="744828" y="378289"/>
                    <a:pt x="706668" y="370802"/>
                  </a:cubicBezTo>
                  <a:cubicBezTo>
                    <a:pt x="705340" y="311872"/>
                    <a:pt x="702321" y="253183"/>
                    <a:pt x="696525" y="194736"/>
                  </a:cubicBezTo>
                  <a:cubicBezTo>
                    <a:pt x="692539" y="154886"/>
                    <a:pt x="688071" y="111654"/>
                    <a:pt x="670924" y="74943"/>
                  </a:cubicBezTo>
                  <a:cubicBezTo>
                    <a:pt x="647859" y="25794"/>
                    <a:pt x="609820" y="11545"/>
                    <a:pt x="557169" y="9733"/>
                  </a:cubicBezTo>
                  <a:cubicBezTo>
                    <a:pt x="508141" y="8043"/>
                    <a:pt x="432183" y="35817"/>
                    <a:pt x="407549" y="81343"/>
                  </a:cubicBezTo>
                  <a:cubicBezTo>
                    <a:pt x="389918" y="113948"/>
                    <a:pt x="407549" y="130734"/>
                    <a:pt x="433391" y="138825"/>
                  </a:cubicBezTo>
                  <a:cubicBezTo>
                    <a:pt x="433391" y="138825"/>
                    <a:pt x="434116" y="137859"/>
                    <a:pt x="435685" y="138825"/>
                  </a:cubicBezTo>
                  <a:lnTo>
                    <a:pt x="435685" y="138825"/>
                  </a:lnTo>
                  <a:lnTo>
                    <a:pt x="436772" y="138825"/>
                  </a:lnTo>
                  <a:cubicBezTo>
                    <a:pt x="437738" y="139670"/>
                    <a:pt x="440757" y="143776"/>
                    <a:pt x="440757" y="143655"/>
                  </a:cubicBezTo>
                  <a:cubicBezTo>
                    <a:pt x="440757" y="143534"/>
                    <a:pt x="447520" y="159595"/>
                    <a:pt x="449935" y="166720"/>
                  </a:cubicBezTo>
                  <a:cubicBezTo>
                    <a:pt x="460678" y="202899"/>
                    <a:pt x="467042" y="240238"/>
                    <a:pt x="468894" y="277939"/>
                  </a:cubicBezTo>
                  <a:cubicBezTo>
                    <a:pt x="470343" y="293275"/>
                    <a:pt x="471309" y="308853"/>
                    <a:pt x="472155" y="324672"/>
                  </a:cubicBezTo>
                  <a:cubicBezTo>
                    <a:pt x="433270" y="317668"/>
                    <a:pt x="394265" y="311027"/>
                    <a:pt x="355260" y="304989"/>
                  </a:cubicBezTo>
                  <a:cubicBezTo>
                    <a:pt x="257687" y="289894"/>
                    <a:pt x="115071" y="256685"/>
                    <a:pt x="37302" y="338198"/>
                  </a:cubicBezTo>
                  <a:cubicBezTo>
                    <a:pt x="-40467" y="419710"/>
                    <a:pt x="11580" y="555563"/>
                    <a:pt x="117727" y="574160"/>
                  </a:cubicBezTo>
                  <a:cubicBezTo>
                    <a:pt x="147917" y="579594"/>
                    <a:pt x="160838" y="533344"/>
                    <a:pt x="130407" y="527910"/>
                  </a:cubicBezTo>
                  <a:cubicBezTo>
                    <a:pt x="84719" y="521147"/>
                    <a:pt x="50208" y="482987"/>
                    <a:pt x="48050" y="436857"/>
                  </a:cubicBezTo>
                  <a:cubicBezTo>
                    <a:pt x="45514" y="382878"/>
                    <a:pt x="88021" y="348824"/>
                    <a:pt x="137411" y="339043"/>
                  </a:cubicBezTo>
                  <a:cubicBezTo>
                    <a:pt x="186801" y="329261"/>
                    <a:pt x="242713" y="337714"/>
                    <a:pt x="292707" y="344235"/>
                  </a:cubicBezTo>
                  <a:cubicBezTo>
                    <a:pt x="353086" y="351964"/>
                    <a:pt x="413466" y="362832"/>
                    <a:pt x="473845" y="373942"/>
                  </a:cubicBezTo>
                  <a:cubicBezTo>
                    <a:pt x="476019" y="455213"/>
                    <a:pt x="473845" y="540589"/>
                    <a:pt x="471672" y="622222"/>
                  </a:cubicBezTo>
                  <a:cubicBezTo>
                    <a:pt x="465030" y="884148"/>
                    <a:pt x="442931" y="1151508"/>
                    <a:pt x="473845" y="1412468"/>
                  </a:cubicBezTo>
                  <a:cubicBezTo>
                    <a:pt x="483627" y="1495671"/>
                    <a:pt x="498722" y="1605682"/>
                    <a:pt x="582528" y="1647103"/>
                  </a:cubicBezTo>
                  <a:cubicBezTo>
                    <a:pt x="630832" y="1671254"/>
                    <a:pt x="704978" y="1644204"/>
                    <a:pt x="745432" y="1616068"/>
                  </a:cubicBezTo>
                  <a:cubicBezTo>
                    <a:pt x="777312" y="1593969"/>
                    <a:pt x="807743" y="1551462"/>
                    <a:pt x="764029" y="1527068"/>
                  </a:cubicBezTo>
                  <a:cubicBezTo>
                    <a:pt x="761795" y="1525559"/>
                    <a:pt x="759766" y="1523772"/>
                    <a:pt x="757991" y="1521755"/>
                  </a:cubicBezTo>
                  <a:cubicBezTo>
                    <a:pt x="754368" y="1517287"/>
                    <a:pt x="750262" y="1513060"/>
                    <a:pt x="745915" y="1508592"/>
                  </a:cubicBezTo>
                  <a:lnTo>
                    <a:pt x="745915" y="1508592"/>
                  </a:lnTo>
                  <a:cubicBezTo>
                    <a:pt x="744587" y="1506056"/>
                    <a:pt x="743017" y="1503520"/>
                    <a:pt x="741809" y="1500984"/>
                  </a:cubicBezTo>
                  <a:cubicBezTo>
                    <a:pt x="738186" y="1492290"/>
                    <a:pt x="734081" y="1483957"/>
                    <a:pt x="730820" y="1475021"/>
                  </a:cubicBezTo>
                  <a:cubicBezTo>
                    <a:pt x="716498" y="1432937"/>
                    <a:pt x="707103" y="1389331"/>
                    <a:pt x="702804" y="1345085"/>
                  </a:cubicBezTo>
                  <a:cubicBezTo>
                    <a:pt x="687588" y="1223360"/>
                    <a:pt x="689038" y="1099582"/>
                    <a:pt x="690728" y="977133"/>
                  </a:cubicBezTo>
                  <a:cubicBezTo>
                    <a:pt x="693506" y="792372"/>
                    <a:pt x="707755" y="605195"/>
                    <a:pt x="706427" y="419106"/>
                  </a:cubicBezTo>
                  <a:cubicBezTo>
                    <a:pt x="778882" y="432993"/>
                    <a:pt x="850009" y="446397"/>
                    <a:pt x="922102" y="458473"/>
                  </a:cubicBezTo>
                  <a:cubicBezTo>
                    <a:pt x="951567" y="463304"/>
                    <a:pt x="981032" y="468134"/>
                    <a:pt x="1010739" y="472723"/>
                  </a:cubicBezTo>
                  <a:cubicBezTo>
                    <a:pt x="1011947" y="526219"/>
                    <a:pt x="1011826" y="579836"/>
                    <a:pt x="1011584" y="633936"/>
                  </a:cubicBezTo>
                  <a:cubicBezTo>
                    <a:pt x="1010618" y="899605"/>
                    <a:pt x="992746" y="1167086"/>
                    <a:pt x="1007479" y="1432876"/>
                  </a:cubicBezTo>
                  <a:cubicBezTo>
                    <a:pt x="1010498" y="1487218"/>
                    <a:pt x="1005546" y="1618604"/>
                    <a:pt x="1076915" y="1638166"/>
                  </a:cubicBezTo>
                  <a:cubicBezTo>
                    <a:pt x="1133466" y="1651945"/>
                    <a:pt x="1193206" y="1640400"/>
                    <a:pt x="1240543" y="1606528"/>
                  </a:cubicBezTo>
                  <a:close/>
                  <a:moveTo>
                    <a:pt x="437738" y="139308"/>
                  </a:moveTo>
                  <a:lnTo>
                    <a:pt x="438704" y="139308"/>
                  </a:lnTo>
                  <a:lnTo>
                    <a:pt x="438704" y="139308"/>
                  </a:lnTo>
                  <a:close/>
                </a:path>
              </a:pathLst>
            </a:custGeom>
            <a:solidFill>
              <a:srgbClr val="FFFFFF"/>
            </a:solidFill>
            <a:ln w="12059" cap="flat">
              <a:noFill/>
              <a:prstDash val="solid"/>
              <a:miter/>
            </a:ln>
          </p:spPr>
          <p:txBody>
            <a:bodyPr rtlCol="0" anchor="ctr"/>
            <a:lstStyle/>
            <a:p>
              <a:endParaRPr lang="en-US" sz="1350"/>
            </a:p>
          </p:txBody>
        </p:sp>
        <p:sp>
          <p:nvSpPr>
            <p:cNvPr id="176" name="Freeform: Shape 175">
              <a:extLst>
                <a:ext uri="{FF2B5EF4-FFF2-40B4-BE49-F238E27FC236}">
                  <a16:creationId xmlns:a16="http://schemas.microsoft.com/office/drawing/2014/main" id="{7289AB23-8AD7-B36B-B9F7-0F7CBE130EA1}"/>
                </a:ext>
              </a:extLst>
            </p:cNvPr>
            <p:cNvSpPr/>
            <p:nvPr/>
          </p:nvSpPr>
          <p:spPr>
            <a:xfrm>
              <a:off x="7265187" y="1720383"/>
              <a:ext cx="644" cy="4358"/>
            </a:xfrm>
            <a:custGeom>
              <a:avLst/>
              <a:gdLst>
                <a:gd name="connsiteX0" fmla="*/ 0 w 644"/>
                <a:gd name="connsiteY0" fmla="*/ 725 h 4358"/>
                <a:gd name="connsiteX1" fmla="*/ 0 w 644"/>
                <a:gd name="connsiteY1" fmla="*/ 0 h 4358"/>
                <a:gd name="connsiteX2" fmla="*/ 0 w 644"/>
                <a:gd name="connsiteY2" fmla="*/ 725 h 4358"/>
              </a:gdLst>
              <a:ahLst/>
              <a:cxnLst>
                <a:cxn ang="0">
                  <a:pos x="connsiteX0" y="connsiteY0"/>
                </a:cxn>
                <a:cxn ang="0">
                  <a:pos x="connsiteX1" y="connsiteY1"/>
                </a:cxn>
                <a:cxn ang="0">
                  <a:pos x="connsiteX2" y="connsiteY2"/>
                </a:cxn>
              </a:cxnLst>
              <a:rect l="l" t="t" r="r" b="b"/>
              <a:pathLst>
                <a:path w="644" h="4358">
                  <a:moveTo>
                    <a:pt x="0" y="725"/>
                  </a:moveTo>
                  <a:lnTo>
                    <a:pt x="0" y="0"/>
                  </a:lnTo>
                  <a:cubicBezTo>
                    <a:pt x="0" y="2777"/>
                    <a:pt x="1449" y="7849"/>
                    <a:pt x="0" y="725"/>
                  </a:cubicBezTo>
                  <a:close/>
                </a:path>
              </a:pathLst>
            </a:custGeom>
            <a:solidFill>
              <a:srgbClr val="FFFFFF"/>
            </a:solidFill>
            <a:ln w="12059" cap="flat">
              <a:noFill/>
              <a:prstDash val="solid"/>
              <a:miter/>
            </a:ln>
          </p:spPr>
          <p:txBody>
            <a:bodyPr rtlCol="0" anchor="ctr"/>
            <a:lstStyle/>
            <a:p>
              <a:endParaRPr lang="en-US" sz="1350"/>
            </a:p>
          </p:txBody>
        </p:sp>
        <p:sp>
          <p:nvSpPr>
            <p:cNvPr id="177" name="Freeform: Shape 176">
              <a:extLst>
                <a:ext uri="{FF2B5EF4-FFF2-40B4-BE49-F238E27FC236}">
                  <a16:creationId xmlns:a16="http://schemas.microsoft.com/office/drawing/2014/main" id="{59EBF525-74C9-6A99-150E-279BEE6FA019}"/>
                </a:ext>
              </a:extLst>
            </p:cNvPr>
            <p:cNvSpPr/>
            <p:nvPr/>
          </p:nvSpPr>
          <p:spPr>
            <a:xfrm>
              <a:off x="7225819" y="1587354"/>
              <a:ext cx="915527" cy="1644628"/>
            </a:xfrm>
            <a:custGeom>
              <a:avLst/>
              <a:gdLst>
                <a:gd name="connsiteX0" fmla="*/ 863788 w 915527"/>
                <a:gd name="connsiteY0" fmla="*/ 1501950 h 1644628"/>
                <a:gd name="connsiteX1" fmla="*/ 866204 w 915527"/>
                <a:gd name="connsiteY1" fmla="*/ 1501950 h 1644628"/>
                <a:gd name="connsiteX2" fmla="*/ 855094 w 915527"/>
                <a:gd name="connsiteY2" fmla="*/ 1497241 h 1644628"/>
                <a:gd name="connsiteX3" fmla="*/ 838671 w 915527"/>
                <a:gd name="connsiteY3" fmla="*/ 1486131 h 1644628"/>
                <a:gd name="connsiteX4" fmla="*/ 780827 w 915527"/>
                <a:gd name="connsiteY4" fmla="*/ 1432635 h 1644628"/>
                <a:gd name="connsiteX5" fmla="*/ 654151 w 915527"/>
                <a:gd name="connsiteY5" fmla="*/ 1287724 h 1644628"/>
                <a:gd name="connsiteX6" fmla="*/ 522282 w 915527"/>
                <a:gd name="connsiteY6" fmla="*/ 1154890 h 1644628"/>
                <a:gd name="connsiteX7" fmla="*/ 805341 w 915527"/>
                <a:gd name="connsiteY7" fmla="*/ 873038 h 1644628"/>
                <a:gd name="connsiteX8" fmla="*/ 861373 w 915527"/>
                <a:gd name="connsiteY8" fmla="*/ 663643 h 1644628"/>
                <a:gd name="connsiteX9" fmla="*/ 694122 w 915527"/>
                <a:gd name="connsiteY9" fmla="*/ 563171 h 1644628"/>
                <a:gd name="connsiteX10" fmla="*/ 311800 w 915527"/>
                <a:gd name="connsiteY10" fmla="*/ 1024591 h 1644628"/>
                <a:gd name="connsiteX11" fmla="*/ 311800 w 915527"/>
                <a:gd name="connsiteY11" fmla="*/ 1000439 h 1644628"/>
                <a:gd name="connsiteX12" fmla="*/ 301898 w 915527"/>
                <a:gd name="connsiteY12" fmla="*/ 192200 h 1644628"/>
                <a:gd name="connsiteX13" fmla="*/ 271829 w 915527"/>
                <a:gd name="connsiteY13" fmla="*/ 67335 h 1644628"/>
                <a:gd name="connsiteX14" fmla="*/ 156504 w 915527"/>
                <a:gd name="connsiteY14" fmla="*/ 73 h 1644628"/>
                <a:gd name="connsiteX15" fmla="*/ 7005 w 915527"/>
                <a:gd name="connsiteY15" fmla="*/ 71683 h 1644628"/>
                <a:gd name="connsiteX16" fmla="*/ 35383 w 915527"/>
                <a:gd name="connsiteY16" fmla="*/ 130009 h 1644628"/>
                <a:gd name="connsiteX17" fmla="*/ 38643 w 915527"/>
                <a:gd name="connsiteY17" fmla="*/ 133632 h 1644628"/>
                <a:gd name="connsiteX18" fmla="*/ 41904 w 915527"/>
                <a:gd name="connsiteY18" fmla="*/ 139066 h 1644628"/>
                <a:gd name="connsiteX19" fmla="*/ 50840 w 915527"/>
                <a:gd name="connsiteY19" fmla="*/ 160078 h 1644628"/>
                <a:gd name="connsiteX20" fmla="*/ 74992 w 915527"/>
                <a:gd name="connsiteY20" fmla="*/ 276611 h 1644628"/>
                <a:gd name="connsiteX21" fmla="*/ 88396 w 915527"/>
                <a:gd name="connsiteY21" fmla="*/ 634661 h 1644628"/>
                <a:gd name="connsiteX22" fmla="*/ 84290 w 915527"/>
                <a:gd name="connsiteY22" fmla="*/ 1433601 h 1644628"/>
                <a:gd name="connsiteX23" fmla="*/ 153727 w 915527"/>
                <a:gd name="connsiteY23" fmla="*/ 1638891 h 1644628"/>
                <a:gd name="connsiteX24" fmla="*/ 316630 w 915527"/>
                <a:gd name="connsiteY24" fmla="*/ 1607977 h 1644628"/>
                <a:gd name="connsiteX25" fmla="*/ 337401 w 915527"/>
                <a:gd name="connsiteY25" fmla="*/ 1518736 h 1644628"/>
                <a:gd name="connsiteX26" fmla="*/ 326653 w 915527"/>
                <a:gd name="connsiteY26" fmla="*/ 1485527 h 1644628"/>
                <a:gd name="connsiteX27" fmla="*/ 313008 w 915527"/>
                <a:gd name="connsiteY27" fmla="*/ 1365372 h 1644628"/>
                <a:gd name="connsiteX28" fmla="*/ 309747 w 915527"/>
                <a:gd name="connsiteY28" fmla="*/ 1254274 h 1644628"/>
                <a:gd name="connsiteX29" fmla="*/ 356722 w 915527"/>
                <a:gd name="connsiteY29" fmla="*/ 1296177 h 1644628"/>
                <a:gd name="connsiteX30" fmla="*/ 486900 w 915527"/>
                <a:gd name="connsiteY30" fmla="*/ 1441088 h 1644628"/>
                <a:gd name="connsiteX31" fmla="*/ 758849 w 915527"/>
                <a:gd name="connsiteY31" fmla="*/ 1635993 h 1644628"/>
                <a:gd name="connsiteX32" fmla="*/ 908348 w 915527"/>
                <a:gd name="connsiteY32" fmla="*/ 1564383 h 1644628"/>
                <a:gd name="connsiteX33" fmla="*/ 863788 w 915527"/>
                <a:gd name="connsiteY33" fmla="*/ 1501950 h 1644628"/>
                <a:gd name="connsiteX34" fmla="*/ 395969 w 915527"/>
                <a:gd name="connsiteY34" fmla="*/ 1079294 h 1644628"/>
                <a:gd name="connsiteX35" fmla="*/ 394882 w 915527"/>
                <a:gd name="connsiteY35" fmla="*/ 1079294 h 1644628"/>
                <a:gd name="connsiteX36" fmla="*/ 402248 w 915527"/>
                <a:gd name="connsiteY36" fmla="*/ 1076396 h 1644628"/>
                <a:gd name="connsiteX37" fmla="*/ 395969 w 915527"/>
                <a:gd name="connsiteY37" fmla="*/ 1079053 h 1644628"/>
                <a:gd name="connsiteX38" fmla="*/ 395969 w 915527"/>
                <a:gd name="connsiteY38" fmla="*/ 1079294 h 1644628"/>
                <a:gd name="connsiteX39" fmla="*/ 394882 w 915527"/>
                <a:gd name="connsiteY39" fmla="*/ 1079294 h 1644628"/>
                <a:gd name="connsiteX40" fmla="*/ 608021 w 915527"/>
                <a:gd name="connsiteY40" fmla="*/ 651084 h 1644628"/>
                <a:gd name="connsiteX41" fmla="*/ 609833 w 915527"/>
                <a:gd name="connsiteY41" fmla="*/ 652291 h 1644628"/>
                <a:gd name="connsiteX42" fmla="*/ 610919 w 915527"/>
                <a:gd name="connsiteY42" fmla="*/ 652291 h 1644628"/>
                <a:gd name="connsiteX43" fmla="*/ 612127 w 915527"/>
                <a:gd name="connsiteY43" fmla="*/ 653378 h 1644628"/>
                <a:gd name="connsiteX44" fmla="*/ 621305 w 915527"/>
                <a:gd name="connsiteY44" fmla="*/ 662435 h 1644628"/>
                <a:gd name="connsiteX45" fmla="*/ 622512 w 915527"/>
                <a:gd name="connsiteY45" fmla="*/ 663763 h 1644628"/>
                <a:gd name="connsiteX46" fmla="*/ 623599 w 915527"/>
                <a:gd name="connsiteY46" fmla="*/ 666420 h 1644628"/>
                <a:gd name="connsiteX47" fmla="*/ 628671 w 915527"/>
                <a:gd name="connsiteY47" fmla="*/ 679221 h 1644628"/>
                <a:gd name="connsiteX48" fmla="*/ 633864 w 915527"/>
                <a:gd name="connsiteY48" fmla="*/ 701561 h 1644628"/>
                <a:gd name="connsiteX49" fmla="*/ 589424 w 915527"/>
                <a:gd name="connsiteY49" fmla="*/ 879680 h 1644628"/>
                <a:gd name="connsiteX50" fmla="*/ 465647 w 915527"/>
                <a:gd name="connsiteY50" fmla="*/ 1036063 h 1644628"/>
                <a:gd name="connsiteX51" fmla="*/ 455744 w 915527"/>
                <a:gd name="connsiteY51" fmla="*/ 1043791 h 1644628"/>
                <a:gd name="connsiteX52" fmla="*/ 435578 w 915527"/>
                <a:gd name="connsiteY52" fmla="*/ 1058041 h 1644628"/>
                <a:gd name="connsiteX53" fmla="*/ 419034 w 915527"/>
                <a:gd name="connsiteY53" fmla="*/ 1067943 h 1644628"/>
                <a:gd name="connsiteX54" fmla="*/ 405750 w 915527"/>
                <a:gd name="connsiteY54" fmla="*/ 1074585 h 1644628"/>
                <a:gd name="connsiteX55" fmla="*/ 402731 w 915527"/>
                <a:gd name="connsiteY55" fmla="*/ 1076034 h 1644628"/>
                <a:gd name="connsiteX56" fmla="*/ 388482 w 915527"/>
                <a:gd name="connsiteY56" fmla="*/ 1080381 h 1644628"/>
                <a:gd name="connsiteX57" fmla="*/ 378821 w 915527"/>
                <a:gd name="connsiteY57" fmla="*/ 1082072 h 1644628"/>
                <a:gd name="connsiteX58" fmla="*/ 361673 w 915527"/>
                <a:gd name="connsiteY58" fmla="*/ 1082797 h 1644628"/>
                <a:gd name="connsiteX59" fmla="*/ 349597 w 915527"/>
                <a:gd name="connsiteY59" fmla="*/ 1082797 h 1644628"/>
                <a:gd name="connsiteX60" fmla="*/ 447533 w 915527"/>
                <a:gd name="connsiteY60" fmla="*/ 813021 h 1644628"/>
                <a:gd name="connsiteX61" fmla="*/ 607900 w 915527"/>
                <a:gd name="connsiteY61" fmla="*/ 650842 h 164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15527" h="1644628">
                  <a:moveTo>
                    <a:pt x="863788" y="1501950"/>
                  </a:moveTo>
                  <a:lnTo>
                    <a:pt x="866204" y="1501950"/>
                  </a:lnTo>
                  <a:cubicBezTo>
                    <a:pt x="865117" y="1500139"/>
                    <a:pt x="857026" y="1498569"/>
                    <a:pt x="855094" y="1497241"/>
                  </a:cubicBezTo>
                  <a:cubicBezTo>
                    <a:pt x="843984" y="1489875"/>
                    <a:pt x="852075" y="1497241"/>
                    <a:pt x="838671" y="1486131"/>
                  </a:cubicBezTo>
                  <a:cubicBezTo>
                    <a:pt x="818359" y="1469442"/>
                    <a:pt x="799050" y="1451582"/>
                    <a:pt x="780827" y="1432635"/>
                  </a:cubicBezTo>
                  <a:cubicBezTo>
                    <a:pt x="736388" y="1386263"/>
                    <a:pt x="696296" y="1336028"/>
                    <a:pt x="654151" y="1287724"/>
                  </a:cubicBezTo>
                  <a:cubicBezTo>
                    <a:pt x="612006" y="1239421"/>
                    <a:pt x="571190" y="1191117"/>
                    <a:pt x="522282" y="1154890"/>
                  </a:cubicBezTo>
                  <a:cubicBezTo>
                    <a:pt x="642474" y="1091056"/>
                    <a:pt x="741001" y="992964"/>
                    <a:pt x="805341" y="873038"/>
                  </a:cubicBezTo>
                  <a:cubicBezTo>
                    <a:pt x="841569" y="805051"/>
                    <a:pt x="874174" y="742377"/>
                    <a:pt x="861373" y="663643"/>
                  </a:cubicBezTo>
                  <a:cubicBezTo>
                    <a:pt x="847728" y="579111"/>
                    <a:pt x="769234" y="557012"/>
                    <a:pt x="694122" y="563171"/>
                  </a:cubicBezTo>
                  <a:cubicBezTo>
                    <a:pt x="487746" y="580440"/>
                    <a:pt x="342714" y="877144"/>
                    <a:pt x="311800" y="1024591"/>
                  </a:cubicBezTo>
                  <a:cubicBezTo>
                    <a:pt x="311800" y="1016500"/>
                    <a:pt x="311800" y="1008409"/>
                    <a:pt x="311800" y="1000439"/>
                  </a:cubicBezTo>
                  <a:cubicBezTo>
                    <a:pt x="316630" y="733079"/>
                    <a:pt x="335952" y="458232"/>
                    <a:pt x="301898" y="192200"/>
                  </a:cubicBezTo>
                  <a:cubicBezTo>
                    <a:pt x="296463" y="150417"/>
                    <a:pt x="290425" y="105616"/>
                    <a:pt x="271829" y="67335"/>
                  </a:cubicBezTo>
                  <a:cubicBezTo>
                    <a:pt x="247677" y="17583"/>
                    <a:pt x="210845" y="2005"/>
                    <a:pt x="156504" y="73"/>
                  </a:cubicBezTo>
                  <a:cubicBezTo>
                    <a:pt x="107476" y="-1618"/>
                    <a:pt x="31639" y="26277"/>
                    <a:pt x="7005" y="71683"/>
                  </a:cubicBezTo>
                  <a:cubicBezTo>
                    <a:pt x="-11230" y="105374"/>
                    <a:pt x="8936" y="122281"/>
                    <a:pt x="35383" y="130009"/>
                  </a:cubicBezTo>
                  <a:cubicBezTo>
                    <a:pt x="36615" y="131084"/>
                    <a:pt x="37701" y="132304"/>
                    <a:pt x="38643" y="133632"/>
                  </a:cubicBezTo>
                  <a:cubicBezTo>
                    <a:pt x="38643" y="131458"/>
                    <a:pt x="38643" y="130613"/>
                    <a:pt x="41904" y="139066"/>
                  </a:cubicBezTo>
                  <a:cubicBezTo>
                    <a:pt x="45164" y="147519"/>
                    <a:pt x="48183" y="152953"/>
                    <a:pt x="50840" y="160078"/>
                  </a:cubicBezTo>
                  <a:cubicBezTo>
                    <a:pt x="63290" y="197876"/>
                    <a:pt x="71393" y="236977"/>
                    <a:pt x="74992" y="276611"/>
                  </a:cubicBezTo>
                  <a:cubicBezTo>
                    <a:pt x="89241" y="395075"/>
                    <a:pt x="88879" y="513781"/>
                    <a:pt x="88396" y="634661"/>
                  </a:cubicBezTo>
                  <a:cubicBezTo>
                    <a:pt x="87430" y="900330"/>
                    <a:pt x="69558" y="1167811"/>
                    <a:pt x="84290" y="1433601"/>
                  </a:cubicBezTo>
                  <a:cubicBezTo>
                    <a:pt x="87309" y="1487943"/>
                    <a:pt x="82358" y="1619328"/>
                    <a:pt x="153727" y="1638891"/>
                  </a:cubicBezTo>
                  <a:cubicBezTo>
                    <a:pt x="209940" y="1652658"/>
                    <a:pt x="269365" y="1641379"/>
                    <a:pt x="316630" y="1607977"/>
                  </a:cubicBezTo>
                  <a:cubicBezTo>
                    <a:pt x="340782" y="1591191"/>
                    <a:pt x="384738" y="1535521"/>
                    <a:pt x="337401" y="1518736"/>
                  </a:cubicBezTo>
                  <a:cubicBezTo>
                    <a:pt x="333077" y="1507916"/>
                    <a:pt x="329491" y="1496830"/>
                    <a:pt x="326653" y="1485527"/>
                  </a:cubicBezTo>
                  <a:cubicBezTo>
                    <a:pt x="318671" y="1445942"/>
                    <a:pt x="314106" y="1405742"/>
                    <a:pt x="313008" y="1365372"/>
                  </a:cubicBezTo>
                  <a:cubicBezTo>
                    <a:pt x="311075" y="1330956"/>
                    <a:pt x="310109" y="1292917"/>
                    <a:pt x="309747" y="1254274"/>
                  </a:cubicBezTo>
                  <a:cubicBezTo>
                    <a:pt x="326218" y="1267304"/>
                    <a:pt x="341893" y="1281300"/>
                    <a:pt x="356722" y="1296177"/>
                  </a:cubicBezTo>
                  <a:cubicBezTo>
                    <a:pt x="403335" y="1341583"/>
                    <a:pt x="444876" y="1391939"/>
                    <a:pt x="486900" y="1441088"/>
                  </a:cubicBezTo>
                  <a:cubicBezTo>
                    <a:pt x="561167" y="1528276"/>
                    <a:pt x="635554" y="1630196"/>
                    <a:pt x="758849" y="1635993"/>
                  </a:cubicBezTo>
                  <a:cubicBezTo>
                    <a:pt x="807153" y="1638166"/>
                    <a:pt x="883955" y="1609426"/>
                    <a:pt x="908348" y="1564383"/>
                  </a:cubicBezTo>
                  <a:cubicBezTo>
                    <a:pt x="930568" y="1523083"/>
                    <a:pt x="897118" y="1507264"/>
                    <a:pt x="863788" y="1501950"/>
                  </a:cubicBezTo>
                  <a:close/>
                  <a:moveTo>
                    <a:pt x="395969" y="1079294"/>
                  </a:moveTo>
                  <a:lnTo>
                    <a:pt x="394882" y="1079294"/>
                  </a:lnTo>
                  <a:lnTo>
                    <a:pt x="402248" y="1076396"/>
                  </a:lnTo>
                  <a:cubicBezTo>
                    <a:pt x="399471" y="1077604"/>
                    <a:pt x="397418" y="1078570"/>
                    <a:pt x="395969" y="1079053"/>
                  </a:cubicBezTo>
                  <a:close/>
                  <a:moveTo>
                    <a:pt x="395969" y="1079294"/>
                  </a:moveTo>
                  <a:cubicBezTo>
                    <a:pt x="394520" y="1079898"/>
                    <a:pt x="394157" y="1080019"/>
                    <a:pt x="394882" y="1079294"/>
                  </a:cubicBezTo>
                  <a:close/>
                  <a:moveTo>
                    <a:pt x="608021" y="651084"/>
                  </a:moveTo>
                  <a:lnTo>
                    <a:pt x="609833" y="652291"/>
                  </a:lnTo>
                  <a:lnTo>
                    <a:pt x="610919" y="652291"/>
                  </a:lnTo>
                  <a:lnTo>
                    <a:pt x="612127" y="653378"/>
                  </a:lnTo>
                  <a:cubicBezTo>
                    <a:pt x="615387" y="656180"/>
                    <a:pt x="618455" y="659211"/>
                    <a:pt x="621305" y="662435"/>
                  </a:cubicBezTo>
                  <a:lnTo>
                    <a:pt x="622512" y="663763"/>
                  </a:lnTo>
                  <a:lnTo>
                    <a:pt x="623599" y="666420"/>
                  </a:lnTo>
                  <a:cubicBezTo>
                    <a:pt x="625568" y="670574"/>
                    <a:pt x="627258" y="674849"/>
                    <a:pt x="628671" y="679221"/>
                  </a:cubicBezTo>
                  <a:cubicBezTo>
                    <a:pt x="630120" y="684534"/>
                    <a:pt x="634226" y="708565"/>
                    <a:pt x="633864" y="701561"/>
                  </a:cubicBezTo>
                  <a:cubicBezTo>
                    <a:pt x="637245" y="757593"/>
                    <a:pt x="614180" y="833429"/>
                    <a:pt x="589424" y="879680"/>
                  </a:cubicBezTo>
                  <a:cubicBezTo>
                    <a:pt x="558836" y="939432"/>
                    <a:pt x="516776" y="992578"/>
                    <a:pt x="465647" y="1036063"/>
                  </a:cubicBezTo>
                  <a:cubicBezTo>
                    <a:pt x="463352" y="1037874"/>
                    <a:pt x="458160" y="1042101"/>
                    <a:pt x="455744" y="1043791"/>
                  </a:cubicBezTo>
                  <a:cubicBezTo>
                    <a:pt x="449103" y="1048622"/>
                    <a:pt x="442461" y="1053452"/>
                    <a:pt x="435578" y="1058041"/>
                  </a:cubicBezTo>
                  <a:cubicBezTo>
                    <a:pt x="433645" y="1059249"/>
                    <a:pt x="419758" y="1067219"/>
                    <a:pt x="419034" y="1067943"/>
                  </a:cubicBezTo>
                  <a:lnTo>
                    <a:pt x="405750" y="1074585"/>
                  </a:lnTo>
                  <a:lnTo>
                    <a:pt x="402731" y="1076034"/>
                  </a:lnTo>
                  <a:cubicBezTo>
                    <a:pt x="396210" y="1078208"/>
                    <a:pt x="389569" y="1080019"/>
                    <a:pt x="388482" y="1080381"/>
                  </a:cubicBezTo>
                  <a:lnTo>
                    <a:pt x="378821" y="1082072"/>
                  </a:lnTo>
                  <a:cubicBezTo>
                    <a:pt x="377855" y="1082072"/>
                    <a:pt x="366745" y="1082072"/>
                    <a:pt x="361673" y="1082797"/>
                  </a:cubicBezTo>
                  <a:cubicBezTo>
                    <a:pt x="356601" y="1083521"/>
                    <a:pt x="353582" y="1082797"/>
                    <a:pt x="349597" y="1082797"/>
                  </a:cubicBezTo>
                  <a:cubicBezTo>
                    <a:pt x="360985" y="986515"/>
                    <a:pt x="394495" y="894183"/>
                    <a:pt x="447533" y="813021"/>
                  </a:cubicBezTo>
                  <a:cubicBezTo>
                    <a:pt x="486176" y="754816"/>
                    <a:pt x="541121" y="677892"/>
                    <a:pt x="607900" y="650842"/>
                  </a:cubicBezTo>
                  <a:close/>
                </a:path>
              </a:pathLst>
            </a:custGeom>
            <a:solidFill>
              <a:srgbClr val="FFFFFF"/>
            </a:solidFill>
            <a:ln w="12059" cap="flat">
              <a:noFill/>
              <a:prstDash val="solid"/>
              <a:miter/>
            </a:ln>
          </p:spPr>
          <p:txBody>
            <a:bodyPr rtlCol="0" anchor="ctr"/>
            <a:lstStyle/>
            <a:p>
              <a:endParaRPr lang="en-US" sz="1350"/>
            </a:p>
          </p:txBody>
        </p:sp>
        <p:sp>
          <p:nvSpPr>
            <p:cNvPr id="178" name="Freeform: Shape 177">
              <a:extLst>
                <a:ext uri="{FF2B5EF4-FFF2-40B4-BE49-F238E27FC236}">
                  <a16:creationId xmlns:a16="http://schemas.microsoft.com/office/drawing/2014/main" id="{F5638383-E726-922D-7611-3738D8B05673}"/>
                </a:ext>
              </a:extLst>
            </p:cNvPr>
            <p:cNvSpPr/>
            <p:nvPr/>
          </p:nvSpPr>
          <p:spPr>
            <a:xfrm>
              <a:off x="6361081" y="2184458"/>
              <a:ext cx="873933" cy="1048533"/>
            </a:xfrm>
            <a:custGeom>
              <a:avLst/>
              <a:gdLst>
                <a:gd name="connsiteX0" fmla="*/ 22807 w 873933"/>
                <a:gd name="connsiteY0" fmla="*/ 129576 h 1048533"/>
                <a:gd name="connsiteX1" fmla="*/ 23894 w 873933"/>
                <a:gd name="connsiteY1" fmla="*/ 131749 h 1048533"/>
                <a:gd name="connsiteX2" fmla="*/ 27275 w 873933"/>
                <a:gd name="connsiteY2" fmla="*/ 135493 h 1048533"/>
                <a:gd name="connsiteX3" fmla="*/ 40800 w 873933"/>
                <a:gd name="connsiteY3" fmla="*/ 170151 h 1048533"/>
                <a:gd name="connsiteX4" fmla="*/ 56862 w 873933"/>
                <a:gd name="connsiteY4" fmla="*/ 269414 h 1048533"/>
                <a:gd name="connsiteX5" fmla="*/ 61692 w 873933"/>
                <a:gd name="connsiteY5" fmla="*/ 551024 h 1048533"/>
                <a:gd name="connsiteX6" fmla="*/ 68454 w 873933"/>
                <a:gd name="connsiteY6" fmla="*/ 844468 h 1048533"/>
                <a:gd name="connsiteX7" fmla="*/ 127143 w 873933"/>
                <a:gd name="connsiteY7" fmla="*/ 1031282 h 1048533"/>
                <a:gd name="connsiteX8" fmla="*/ 348494 w 873933"/>
                <a:gd name="connsiteY8" fmla="*/ 951702 h 1048533"/>
                <a:gd name="connsiteX9" fmla="*/ 348494 w 873933"/>
                <a:gd name="connsiteY9" fmla="*/ 951702 h 1048533"/>
                <a:gd name="connsiteX10" fmla="*/ 433025 w 873933"/>
                <a:gd name="connsiteY10" fmla="*/ 380633 h 1048533"/>
                <a:gd name="connsiteX11" fmla="*/ 506567 w 873933"/>
                <a:gd name="connsiteY11" fmla="*/ 163267 h 1048533"/>
                <a:gd name="connsiteX12" fmla="*/ 520334 w 873933"/>
                <a:gd name="connsiteY12" fmla="*/ 138512 h 1048533"/>
                <a:gd name="connsiteX13" fmla="*/ 562841 w 873933"/>
                <a:gd name="connsiteY13" fmla="*/ 230409 h 1048533"/>
                <a:gd name="connsiteX14" fmla="*/ 580230 w 873933"/>
                <a:gd name="connsiteY14" fmla="*/ 448862 h 1048533"/>
                <a:gd name="connsiteX15" fmla="*/ 599552 w 873933"/>
                <a:gd name="connsiteY15" fmla="*/ 924652 h 1048533"/>
                <a:gd name="connsiteX16" fmla="*/ 693381 w 873933"/>
                <a:gd name="connsiteY16" fmla="*/ 1046618 h 1048533"/>
                <a:gd name="connsiteX17" fmla="*/ 854836 w 873933"/>
                <a:gd name="connsiteY17" fmla="*/ 993605 h 1048533"/>
                <a:gd name="connsiteX18" fmla="*/ 845417 w 873933"/>
                <a:gd name="connsiteY18" fmla="*/ 916320 h 1048533"/>
                <a:gd name="connsiteX19" fmla="*/ 841553 w 873933"/>
                <a:gd name="connsiteY19" fmla="*/ 907504 h 1048533"/>
                <a:gd name="connsiteX20" fmla="*/ 825733 w 873933"/>
                <a:gd name="connsiteY20" fmla="*/ 834203 h 1048533"/>
                <a:gd name="connsiteX21" fmla="*/ 813657 w 873933"/>
                <a:gd name="connsiteY21" fmla="*/ 616838 h 1048533"/>
                <a:gd name="connsiteX22" fmla="*/ 786607 w 873933"/>
                <a:gd name="connsiteY22" fmla="*/ 133802 h 1048533"/>
                <a:gd name="connsiteX23" fmla="*/ 653772 w 873933"/>
                <a:gd name="connsiteY23" fmla="*/ 13647 h 1048533"/>
                <a:gd name="connsiteX24" fmla="*/ 605469 w 873933"/>
                <a:gd name="connsiteY24" fmla="*/ 19444 h 1048533"/>
                <a:gd name="connsiteX25" fmla="*/ 398851 w 873933"/>
                <a:gd name="connsiteY25" fmla="*/ 317356 h 1048533"/>
                <a:gd name="connsiteX26" fmla="*/ 308885 w 873933"/>
                <a:gd name="connsiteY26" fmla="*/ 859684 h 1048533"/>
                <a:gd name="connsiteX27" fmla="*/ 294515 w 873933"/>
                <a:gd name="connsiteY27" fmla="*/ 747619 h 1048533"/>
                <a:gd name="connsiteX28" fmla="*/ 291375 w 873933"/>
                <a:gd name="connsiteY28" fmla="*/ 456470 h 1048533"/>
                <a:gd name="connsiteX29" fmla="*/ 282077 w 873933"/>
                <a:gd name="connsiteY29" fmla="*/ 170392 h 1048533"/>
                <a:gd name="connsiteX30" fmla="*/ 202738 w 873933"/>
                <a:gd name="connsiteY30" fmla="*/ 9058 h 1048533"/>
                <a:gd name="connsiteX31" fmla="*/ 39835 w 873933"/>
                <a:gd name="connsiteY31" fmla="*/ 40093 h 1048533"/>
                <a:gd name="connsiteX32" fmla="*/ 22807 w 873933"/>
                <a:gd name="connsiteY32" fmla="*/ 129576 h 1048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73933" h="1048533">
                  <a:moveTo>
                    <a:pt x="22807" y="129576"/>
                  </a:moveTo>
                  <a:lnTo>
                    <a:pt x="23894" y="131749"/>
                  </a:lnTo>
                  <a:cubicBezTo>
                    <a:pt x="32710" y="147086"/>
                    <a:pt x="21479" y="124383"/>
                    <a:pt x="27275" y="135493"/>
                  </a:cubicBezTo>
                  <a:cubicBezTo>
                    <a:pt x="32915" y="146578"/>
                    <a:pt x="37444" y="158183"/>
                    <a:pt x="40800" y="170151"/>
                  </a:cubicBezTo>
                  <a:cubicBezTo>
                    <a:pt x="49399" y="202635"/>
                    <a:pt x="54785" y="235880"/>
                    <a:pt x="56862" y="269414"/>
                  </a:cubicBezTo>
                  <a:cubicBezTo>
                    <a:pt x="65073" y="362882"/>
                    <a:pt x="62175" y="457315"/>
                    <a:pt x="61692" y="551024"/>
                  </a:cubicBezTo>
                  <a:cubicBezTo>
                    <a:pt x="61088" y="648839"/>
                    <a:pt x="60243" y="746895"/>
                    <a:pt x="68454" y="844468"/>
                  </a:cubicBezTo>
                  <a:cubicBezTo>
                    <a:pt x="73768" y="907021"/>
                    <a:pt x="80530" y="983824"/>
                    <a:pt x="127143" y="1031282"/>
                  </a:cubicBezTo>
                  <a:cubicBezTo>
                    <a:pt x="176654" y="1081397"/>
                    <a:pt x="352238" y="1012323"/>
                    <a:pt x="348494" y="951702"/>
                  </a:cubicBezTo>
                  <a:lnTo>
                    <a:pt x="348494" y="951702"/>
                  </a:lnTo>
                  <a:cubicBezTo>
                    <a:pt x="366849" y="760420"/>
                    <a:pt x="388224" y="567809"/>
                    <a:pt x="433025" y="380633"/>
                  </a:cubicBezTo>
                  <a:cubicBezTo>
                    <a:pt x="450656" y="306850"/>
                    <a:pt x="471306" y="231375"/>
                    <a:pt x="506567" y="163267"/>
                  </a:cubicBezTo>
                  <a:cubicBezTo>
                    <a:pt x="510673" y="155297"/>
                    <a:pt x="515262" y="146844"/>
                    <a:pt x="520334" y="138512"/>
                  </a:cubicBezTo>
                  <a:cubicBezTo>
                    <a:pt x="522145" y="139357"/>
                    <a:pt x="544486" y="129576"/>
                    <a:pt x="562841" y="230409"/>
                  </a:cubicBezTo>
                  <a:cubicBezTo>
                    <a:pt x="574434" y="302647"/>
                    <a:pt x="580243" y="375694"/>
                    <a:pt x="580230" y="448862"/>
                  </a:cubicBezTo>
                  <a:cubicBezTo>
                    <a:pt x="584578" y="605848"/>
                    <a:pt x="574917" y="768631"/>
                    <a:pt x="599552" y="924652"/>
                  </a:cubicBezTo>
                  <a:cubicBezTo>
                    <a:pt x="608126" y="978872"/>
                    <a:pt x="627326" y="1043116"/>
                    <a:pt x="693381" y="1046618"/>
                  </a:cubicBezTo>
                  <a:cubicBezTo>
                    <a:pt x="749896" y="1049517"/>
                    <a:pt x="813537" y="1035388"/>
                    <a:pt x="854836" y="993605"/>
                  </a:cubicBezTo>
                  <a:cubicBezTo>
                    <a:pt x="882248" y="965831"/>
                    <a:pt x="881041" y="927188"/>
                    <a:pt x="845417" y="916320"/>
                  </a:cubicBezTo>
                  <a:cubicBezTo>
                    <a:pt x="843955" y="913457"/>
                    <a:pt x="842663" y="910511"/>
                    <a:pt x="841553" y="907504"/>
                  </a:cubicBezTo>
                  <a:cubicBezTo>
                    <a:pt x="833812" y="883666"/>
                    <a:pt x="828511" y="859104"/>
                    <a:pt x="825733" y="834203"/>
                  </a:cubicBezTo>
                  <a:cubicBezTo>
                    <a:pt x="817521" y="762038"/>
                    <a:pt x="813488" y="689462"/>
                    <a:pt x="813657" y="616838"/>
                  </a:cubicBezTo>
                  <a:cubicBezTo>
                    <a:pt x="810638" y="458160"/>
                    <a:pt x="821507" y="289339"/>
                    <a:pt x="786607" y="133802"/>
                  </a:cubicBezTo>
                  <a:cubicBezTo>
                    <a:pt x="769701" y="58569"/>
                    <a:pt x="734802" y="17028"/>
                    <a:pt x="653772" y="13647"/>
                  </a:cubicBezTo>
                  <a:cubicBezTo>
                    <a:pt x="637482" y="13236"/>
                    <a:pt x="621204" y="15193"/>
                    <a:pt x="605469" y="19444"/>
                  </a:cubicBezTo>
                  <a:cubicBezTo>
                    <a:pt x="476015" y="30070"/>
                    <a:pt x="426263" y="216280"/>
                    <a:pt x="398851" y="317356"/>
                  </a:cubicBezTo>
                  <a:cubicBezTo>
                    <a:pt x="350547" y="493905"/>
                    <a:pt x="327361" y="677338"/>
                    <a:pt x="308885" y="859684"/>
                  </a:cubicBezTo>
                  <a:cubicBezTo>
                    <a:pt x="301205" y="822756"/>
                    <a:pt x="296399" y="785284"/>
                    <a:pt x="294515" y="747619"/>
                  </a:cubicBezTo>
                  <a:cubicBezTo>
                    <a:pt x="288115" y="651012"/>
                    <a:pt x="290892" y="553439"/>
                    <a:pt x="291375" y="456470"/>
                  </a:cubicBezTo>
                  <a:cubicBezTo>
                    <a:pt x="291375" y="361312"/>
                    <a:pt x="292945" y="265188"/>
                    <a:pt x="282077" y="170392"/>
                  </a:cubicBezTo>
                  <a:cubicBezTo>
                    <a:pt x="275193" y="110013"/>
                    <a:pt x="263480" y="38644"/>
                    <a:pt x="202738" y="9058"/>
                  </a:cubicBezTo>
                  <a:cubicBezTo>
                    <a:pt x="154435" y="-14369"/>
                    <a:pt x="80530" y="11836"/>
                    <a:pt x="39835" y="40093"/>
                  </a:cubicBezTo>
                  <a:cubicBezTo>
                    <a:pt x="8679" y="62071"/>
                    <a:pt x="-22598" y="105544"/>
                    <a:pt x="22807" y="129576"/>
                  </a:cubicBezTo>
                  <a:close/>
                </a:path>
              </a:pathLst>
            </a:custGeom>
            <a:solidFill>
              <a:srgbClr val="FFFFFF"/>
            </a:solidFill>
            <a:ln w="12059" cap="flat">
              <a:noFill/>
              <a:prstDash val="solid"/>
              <a:miter/>
            </a:ln>
          </p:spPr>
          <p:txBody>
            <a:bodyPr rtlCol="0" anchor="ctr"/>
            <a:lstStyle/>
            <a:p>
              <a:endParaRPr lang="en-US" sz="1350"/>
            </a:p>
          </p:txBody>
        </p:sp>
        <p:sp>
          <p:nvSpPr>
            <p:cNvPr id="179" name="Freeform: Shape 178">
              <a:extLst>
                <a:ext uri="{FF2B5EF4-FFF2-40B4-BE49-F238E27FC236}">
                  <a16:creationId xmlns:a16="http://schemas.microsoft.com/office/drawing/2014/main" id="{D47DD69C-0878-63FC-97A5-6B1F42CCA2F9}"/>
                </a:ext>
              </a:extLst>
            </p:cNvPr>
            <p:cNvSpPr/>
            <p:nvPr/>
          </p:nvSpPr>
          <p:spPr>
            <a:xfrm>
              <a:off x="5677208" y="3391150"/>
              <a:ext cx="1525443" cy="1087486"/>
            </a:xfrm>
            <a:custGeom>
              <a:avLst/>
              <a:gdLst>
                <a:gd name="connsiteX0" fmla="*/ 1242609 w 1525443"/>
                <a:gd name="connsiteY0" fmla="*/ 878210 h 1087486"/>
                <a:gd name="connsiteX1" fmla="*/ 1322068 w 1525443"/>
                <a:gd name="connsiteY1" fmla="*/ 1039544 h 1087486"/>
                <a:gd name="connsiteX2" fmla="*/ 1484972 w 1525443"/>
                <a:gd name="connsiteY2" fmla="*/ 1008630 h 1087486"/>
                <a:gd name="connsiteX3" fmla="*/ 1502723 w 1525443"/>
                <a:gd name="connsiteY3" fmla="*/ 918905 h 1087486"/>
                <a:gd name="connsiteX4" fmla="*/ 1501516 w 1525443"/>
                <a:gd name="connsiteY4" fmla="*/ 916853 h 1087486"/>
                <a:gd name="connsiteX5" fmla="*/ 1498134 w 1525443"/>
                <a:gd name="connsiteY5" fmla="*/ 913109 h 1087486"/>
                <a:gd name="connsiteX6" fmla="*/ 1484609 w 1525443"/>
                <a:gd name="connsiteY6" fmla="*/ 878331 h 1087486"/>
                <a:gd name="connsiteX7" fmla="*/ 1468548 w 1525443"/>
                <a:gd name="connsiteY7" fmla="*/ 779067 h 1087486"/>
                <a:gd name="connsiteX8" fmla="*/ 1463839 w 1525443"/>
                <a:gd name="connsiteY8" fmla="*/ 497457 h 1087486"/>
                <a:gd name="connsiteX9" fmla="*/ 1456956 w 1525443"/>
                <a:gd name="connsiteY9" fmla="*/ 204134 h 1087486"/>
                <a:gd name="connsiteX10" fmla="*/ 1398387 w 1525443"/>
                <a:gd name="connsiteY10" fmla="*/ 17320 h 1087486"/>
                <a:gd name="connsiteX11" fmla="*/ 1176916 w 1525443"/>
                <a:gd name="connsiteY11" fmla="*/ 96779 h 1087486"/>
                <a:gd name="connsiteX12" fmla="*/ 1176916 w 1525443"/>
                <a:gd name="connsiteY12" fmla="*/ 97383 h 1087486"/>
                <a:gd name="connsiteX13" fmla="*/ 1092385 w 1525443"/>
                <a:gd name="connsiteY13" fmla="*/ 673161 h 1087486"/>
                <a:gd name="connsiteX14" fmla="*/ 1019929 w 1525443"/>
                <a:gd name="connsiteY14" fmla="*/ 891131 h 1087486"/>
                <a:gd name="connsiteX15" fmla="*/ 1008819 w 1525443"/>
                <a:gd name="connsiteY15" fmla="*/ 912022 h 1087486"/>
                <a:gd name="connsiteX16" fmla="*/ 962569 w 1525443"/>
                <a:gd name="connsiteY16" fmla="*/ 818193 h 1087486"/>
                <a:gd name="connsiteX17" fmla="*/ 945300 w 1525443"/>
                <a:gd name="connsiteY17" fmla="*/ 599619 h 1087486"/>
                <a:gd name="connsiteX18" fmla="*/ 926100 w 1525443"/>
                <a:gd name="connsiteY18" fmla="*/ 123950 h 1087486"/>
                <a:gd name="connsiteX19" fmla="*/ 832270 w 1525443"/>
                <a:gd name="connsiteY19" fmla="*/ 1984 h 1087486"/>
                <a:gd name="connsiteX20" fmla="*/ 670815 w 1525443"/>
                <a:gd name="connsiteY20" fmla="*/ 54997 h 1087486"/>
                <a:gd name="connsiteX21" fmla="*/ 680235 w 1525443"/>
                <a:gd name="connsiteY21" fmla="*/ 132162 h 1087486"/>
                <a:gd name="connsiteX22" fmla="*/ 683978 w 1525443"/>
                <a:gd name="connsiteY22" fmla="*/ 141098 h 1087486"/>
                <a:gd name="connsiteX23" fmla="*/ 699918 w 1525443"/>
                <a:gd name="connsiteY23" fmla="*/ 214398 h 1087486"/>
                <a:gd name="connsiteX24" fmla="*/ 700884 w 1525443"/>
                <a:gd name="connsiteY24" fmla="*/ 222489 h 1087486"/>
                <a:gd name="connsiteX25" fmla="*/ 566600 w 1525443"/>
                <a:gd name="connsiteY25" fmla="*/ 391552 h 1087486"/>
                <a:gd name="connsiteX26" fmla="*/ 502236 w 1525443"/>
                <a:gd name="connsiteY26" fmla="*/ 189039 h 1087486"/>
                <a:gd name="connsiteX27" fmla="*/ 348993 w 1525443"/>
                <a:gd name="connsiteY27" fmla="*/ 72265 h 1087486"/>
                <a:gd name="connsiteX28" fmla="*/ 36107 w 1525443"/>
                <a:gd name="connsiteY28" fmla="*/ 293496 h 1087486"/>
                <a:gd name="connsiteX29" fmla="*/ 85618 w 1525443"/>
                <a:gd name="connsiteY29" fmla="*/ 483329 h 1087486"/>
                <a:gd name="connsiteX30" fmla="*/ 281127 w 1525443"/>
                <a:gd name="connsiteY30" fmla="*/ 571120 h 1087486"/>
                <a:gd name="connsiteX31" fmla="*/ 341506 w 1525443"/>
                <a:gd name="connsiteY31" fmla="*/ 561580 h 1087486"/>
                <a:gd name="connsiteX32" fmla="*/ 525422 w 1525443"/>
                <a:gd name="connsiteY32" fmla="*/ 485744 h 1087486"/>
                <a:gd name="connsiteX33" fmla="*/ 474824 w 1525443"/>
                <a:gd name="connsiteY33" fmla="*/ 832442 h 1087486"/>
                <a:gd name="connsiteX34" fmla="*/ 334623 w 1525443"/>
                <a:gd name="connsiteY34" fmla="*/ 974092 h 1087486"/>
                <a:gd name="connsiteX35" fmla="*/ 312886 w 1525443"/>
                <a:gd name="connsiteY35" fmla="*/ 953805 h 1087486"/>
                <a:gd name="connsiteX36" fmla="*/ 264583 w 1525443"/>
                <a:gd name="connsiteY36" fmla="*/ 855628 h 1087486"/>
                <a:gd name="connsiteX37" fmla="*/ 230046 w 1525443"/>
                <a:gd name="connsiteY37" fmla="*/ 634035 h 1087486"/>
                <a:gd name="connsiteX38" fmla="*/ 127521 w 1525443"/>
                <a:gd name="connsiteY38" fmla="*/ 590562 h 1087486"/>
                <a:gd name="connsiteX39" fmla="*/ 0 w 1525443"/>
                <a:gd name="connsiteY39" fmla="*/ 676180 h 1087486"/>
                <a:gd name="connsiteX40" fmla="*/ 50719 w 1525443"/>
                <a:gd name="connsiteY40" fmla="*/ 963949 h 1087486"/>
                <a:gd name="connsiteX41" fmla="*/ 248763 w 1525443"/>
                <a:gd name="connsiteY41" fmla="*/ 1087485 h 1087486"/>
                <a:gd name="connsiteX42" fmla="*/ 558872 w 1525443"/>
                <a:gd name="connsiteY42" fmla="*/ 687531 h 1087486"/>
                <a:gd name="connsiteX43" fmla="*/ 572638 w 1525443"/>
                <a:gd name="connsiteY43" fmla="*/ 449757 h 1087486"/>
                <a:gd name="connsiteX44" fmla="*/ 707526 w 1525443"/>
                <a:gd name="connsiteY44" fmla="*/ 300500 h 1087486"/>
                <a:gd name="connsiteX45" fmla="*/ 711391 w 1525443"/>
                <a:gd name="connsiteY45" fmla="*/ 431402 h 1087486"/>
                <a:gd name="connsiteX46" fmla="*/ 738440 w 1525443"/>
                <a:gd name="connsiteY46" fmla="*/ 914437 h 1087486"/>
                <a:gd name="connsiteX47" fmla="*/ 871275 w 1525443"/>
                <a:gd name="connsiteY47" fmla="*/ 1034593 h 1087486"/>
                <a:gd name="connsiteX48" fmla="*/ 1126318 w 1525443"/>
                <a:gd name="connsiteY48" fmla="*/ 735715 h 1087486"/>
                <a:gd name="connsiteX49" fmla="*/ 1216283 w 1525443"/>
                <a:gd name="connsiteY49" fmla="*/ 188556 h 1087486"/>
                <a:gd name="connsiteX50" fmla="*/ 1230654 w 1525443"/>
                <a:gd name="connsiteY50" fmla="*/ 300620 h 1087486"/>
                <a:gd name="connsiteX51" fmla="*/ 1233793 w 1525443"/>
                <a:gd name="connsiteY51" fmla="*/ 591649 h 1087486"/>
                <a:gd name="connsiteX52" fmla="*/ 1242609 w 1525443"/>
                <a:gd name="connsiteY52" fmla="*/ 878210 h 1087486"/>
                <a:gd name="connsiteX53" fmla="*/ 436906 w 1525443"/>
                <a:gd name="connsiteY53" fmla="*/ 482362 h 1087486"/>
                <a:gd name="connsiteX54" fmla="*/ 265307 w 1525443"/>
                <a:gd name="connsiteY54" fmla="*/ 267170 h 1087486"/>
                <a:gd name="connsiteX55" fmla="*/ 302380 w 1525443"/>
                <a:gd name="connsiteY55" fmla="*/ 143392 h 1087486"/>
                <a:gd name="connsiteX56" fmla="*/ 303588 w 1525443"/>
                <a:gd name="connsiteY56" fmla="*/ 141702 h 1087486"/>
                <a:gd name="connsiteX57" fmla="*/ 316509 w 1525443"/>
                <a:gd name="connsiteY57" fmla="*/ 128539 h 1087486"/>
                <a:gd name="connsiteX58" fmla="*/ 517572 w 1525443"/>
                <a:gd name="connsiteY58" fmla="*/ 404473 h 1087486"/>
                <a:gd name="connsiteX59" fmla="*/ 520712 w 1525443"/>
                <a:gd name="connsiteY59" fmla="*/ 430436 h 1087486"/>
                <a:gd name="connsiteX60" fmla="*/ 436906 w 1525443"/>
                <a:gd name="connsiteY60" fmla="*/ 482362 h 108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25443" h="1087486">
                  <a:moveTo>
                    <a:pt x="1242609" y="878210"/>
                  </a:moveTo>
                  <a:cubicBezTo>
                    <a:pt x="1249612" y="938589"/>
                    <a:pt x="1261326" y="1009958"/>
                    <a:pt x="1322068" y="1039544"/>
                  </a:cubicBezTo>
                  <a:cubicBezTo>
                    <a:pt x="1370371" y="1063092"/>
                    <a:pt x="1444276" y="1036887"/>
                    <a:pt x="1484972" y="1008630"/>
                  </a:cubicBezTo>
                  <a:cubicBezTo>
                    <a:pt x="1516852" y="986530"/>
                    <a:pt x="1548008" y="943057"/>
                    <a:pt x="1502723" y="918905"/>
                  </a:cubicBezTo>
                  <a:lnTo>
                    <a:pt x="1501516" y="916853"/>
                  </a:lnTo>
                  <a:cubicBezTo>
                    <a:pt x="1492821" y="901396"/>
                    <a:pt x="1503931" y="924098"/>
                    <a:pt x="1498134" y="913109"/>
                  </a:cubicBezTo>
                  <a:cubicBezTo>
                    <a:pt x="1492580" y="901951"/>
                    <a:pt x="1488051" y="890310"/>
                    <a:pt x="1484609" y="878331"/>
                  </a:cubicBezTo>
                  <a:cubicBezTo>
                    <a:pt x="1475999" y="845859"/>
                    <a:pt x="1470613" y="812602"/>
                    <a:pt x="1468548" y="779067"/>
                  </a:cubicBezTo>
                  <a:cubicBezTo>
                    <a:pt x="1460458" y="685720"/>
                    <a:pt x="1463235" y="591166"/>
                    <a:pt x="1463839" y="497457"/>
                  </a:cubicBezTo>
                  <a:cubicBezTo>
                    <a:pt x="1463839" y="399763"/>
                    <a:pt x="1465288" y="301586"/>
                    <a:pt x="1456956" y="204134"/>
                  </a:cubicBezTo>
                  <a:cubicBezTo>
                    <a:pt x="1451642" y="141581"/>
                    <a:pt x="1444880" y="64658"/>
                    <a:pt x="1398387" y="17320"/>
                  </a:cubicBezTo>
                  <a:cubicBezTo>
                    <a:pt x="1348876" y="-32916"/>
                    <a:pt x="1173293" y="36158"/>
                    <a:pt x="1176916" y="96779"/>
                  </a:cubicBezTo>
                  <a:lnTo>
                    <a:pt x="1176916" y="97383"/>
                  </a:lnTo>
                  <a:cubicBezTo>
                    <a:pt x="1158440" y="290597"/>
                    <a:pt x="1136945" y="483811"/>
                    <a:pt x="1092385" y="673161"/>
                  </a:cubicBezTo>
                  <a:cubicBezTo>
                    <a:pt x="1074874" y="747307"/>
                    <a:pt x="1054466" y="823023"/>
                    <a:pt x="1019929" y="891131"/>
                  </a:cubicBezTo>
                  <a:cubicBezTo>
                    <a:pt x="1016548" y="897773"/>
                    <a:pt x="1012804" y="904897"/>
                    <a:pt x="1008819" y="912022"/>
                  </a:cubicBezTo>
                  <a:cubicBezTo>
                    <a:pt x="982132" y="913472"/>
                    <a:pt x="967037" y="843311"/>
                    <a:pt x="962569" y="818193"/>
                  </a:cubicBezTo>
                  <a:cubicBezTo>
                    <a:pt x="951447" y="745858"/>
                    <a:pt x="945675" y="672799"/>
                    <a:pt x="945300" y="599619"/>
                  </a:cubicBezTo>
                  <a:cubicBezTo>
                    <a:pt x="940953" y="442633"/>
                    <a:pt x="950614" y="279970"/>
                    <a:pt x="926100" y="123950"/>
                  </a:cubicBezTo>
                  <a:cubicBezTo>
                    <a:pt x="917526" y="69729"/>
                    <a:pt x="898325" y="5486"/>
                    <a:pt x="832270" y="1984"/>
                  </a:cubicBezTo>
                  <a:cubicBezTo>
                    <a:pt x="775634" y="-1035"/>
                    <a:pt x="711511" y="13093"/>
                    <a:pt x="670815" y="54997"/>
                  </a:cubicBezTo>
                  <a:cubicBezTo>
                    <a:pt x="643403" y="82651"/>
                    <a:pt x="644611" y="121293"/>
                    <a:pt x="680235" y="132162"/>
                  </a:cubicBezTo>
                  <a:cubicBezTo>
                    <a:pt x="681563" y="135060"/>
                    <a:pt x="682891" y="137958"/>
                    <a:pt x="683978" y="141098"/>
                  </a:cubicBezTo>
                  <a:cubicBezTo>
                    <a:pt x="691767" y="164924"/>
                    <a:pt x="697105" y="189486"/>
                    <a:pt x="699918" y="214398"/>
                  </a:cubicBezTo>
                  <a:cubicBezTo>
                    <a:pt x="699918" y="217055"/>
                    <a:pt x="700522" y="219833"/>
                    <a:pt x="700884" y="222489"/>
                  </a:cubicBezTo>
                  <a:cubicBezTo>
                    <a:pt x="664234" y="284837"/>
                    <a:pt x="619034" y="341739"/>
                    <a:pt x="566600" y="391552"/>
                  </a:cubicBezTo>
                  <a:cubicBezTo>
                    <a:pt x="557399" y="320751"/>
                    <a:pt x="535602" y="252160"/>
                    <a:pt x="502236" y="189039"/>
                  </a:cubicBezTo>
                  <a:cubicBezTo>
                    <a:pt x="484001" y="156072"/>
                    <a:pt x="426520" y="81926"/>
                    <a:pt x="348993" y="72265"/>
                  </a:cubicBezTo>
                  <a:cubicBezTo>
                    <a:pt x="173168" y="50408"/>
                    <a:pt x="50357" y="99678"/>
                    <a:pt x="36107" y="293496"/>
                  </a:cubicBezTo>
                  <a:cubicBezTo>
                    <a:pt x="29550" y="360649"/>
                    <a:pt x="47096" y="427936"/>
                    <a:pt x="85618" y="483329"/>
                  </a:cubicBezTo>
                  <a:cubicBezTo>
                    <a:pt x="131748" y="547814"/>
                    <a:pt x="204928" y="569429"/>
                    <a:pt x="281127" y="571120"/>
                  </a:cubicBezTo>
                  <a:cubicBezTo>
                    <a:pt x="301632" y="571132"/>
                    <a:pt x="322003" y="567920"/>
                    <a:pt x="341506" y="561580"/>
                  </a:cubicBezTo>
                  <a:cubicBezTo>
                    <a:pt x="407754" y="550531"/>
                    <a:pt x="470633" y="524604"/>
                    <a:pt x="525422" y="485744"/>
                  </a:cubicBezTo>
                  <a:cubicBezTo>
                    <a:pt x="531943" y="607589"/>
                    <a:pt x="519142" y="721344"/>
                    <a:pt x="474824" y="832442"/>
                  </a:cubicBezTo>
                  <a:cubicBezTo>
                    <a:pt x="446929" y="902120"/>
                    <a:pt x="391742" y="962862"/>
                    <a:pt x="334623" y="974092"/>
                  </a:cubicBezTo>
                  <a:cubicBezTo>
                    <a:pt x="326689" y="968103"/>
                    <a:pt x="319407" y="961304"/>
                    <a:pt x="312886" y="953805"/>
                  </a:cubicBezTo>
                  <a:cubicBezTo>
                    <a:pt x="294772" y="933880"/>
                    <a:pt x="274123" y="880504"/>
                    <a:pt x="264583" y="855628"/>
                  </a:cubicBezTo>
                  <a:cubicBezTo>
                    <a:pt x="240044" y="784392"/>
                    <a:pt x="228355" y="709365"/>
                    <a:pt x="230046" y="634035"/>
                  </a:cubicBezTo>
                  <a:cubicBezTo>
                    <a:pt x="230046" y="582955"/>
                    <a:pt x="164715" y="583800"/>
                    <a:pt x="127521" y="590562"/>
                  </a:cubicBezTo>
                  <a:cubicBezTo>
                    <a:pt x="92984" y="596721"/>
                    <a:pt x="-121" y="627394"/>
                    <a:pt x="0" y="676180"/>
                  </a:cubicBezTo>
                  <a:cubicBezTo>
                    <a:pt x="0" y="772787"/>
                    <a:pt x="6642" y="876519"/>
                    <a:pt x="50719" y="963949"/>
                  </a:cubicBezTo>
                  <a:cubicBezTo>
                    <a:pt x="92622" y="1046910"/>
                    <a:pt x="156745" y="1087123"/>
                    <a:pt x="248763" y="1087485"/>
                  </a:cubicBezTo>
                  <a:cubicBezTo>
                    <a:pt x="444393" y="1088210"/>
                    <a:pt x="540516" y="815536"/>
                    <a:pt x="558872" y="687531"/>
                  </a:cubicBezTo>
                  <a:cubicBezTo>
                    <a:pt x="571914" y="608990"/>
                    <a:pt x="576539" y="529277"/>
                    <a:pt x="572638" y="449757"/>
                  </a:cubicBezTo>
                  <a:cubicBezTo>
                    <a:pt x="623937" y="406115"/>
                    <a:pt x="669282" y="355940"/>
                    <a:pt x="707526" y="300500"/>
                  </a:cubicBezTo>
                  <a:cubicBezTo>
                    <a:pt x="709941" y="343973"/>
                    <a:pt x="710545" y="387446"/>
                    <a:pt x="711391" y="431402"/>
                  </a:cubicBezTo>
                  <a:cubicBezTo>
                    <a:pt x="714289" y="590079"/>
                    <a:pt x="703541" y="758900"/>
                    <a:pt x="738440" y="914437"/>
                  </a:cubicBezTo>
                  <a:cubicBezTo>
                    <a:pt x="755226" y="989670"/>
                    <a:pt x="790125" y="1034593"/>
                    <a:pt x="871275" y="1034593"/>
                  </a:cubicBezTo>
                  <a:cubicBezTo>
                    <a:pt x="1027175" y="1034593"/>
                    <a:pt x="1098785" y="838722"/>
                    <a:pt x="1126318" y="735715"/>
                  </a:cubicBezTo>
                  <a:cubicBezTo>
                    <a:pt x="1174621" y="557474"/>
                    <a:pt x="1197686" y="372472"/>
                    <a:pt x="1216283" y="188556"/>
                  </a:cubicBezTo>
                  <a:cubicBezTo>
                    <a:pt x="1223903" y="225496"/>
                    <a:pt x="1228709" y="262956"/>
                    <a:pt x="1230654" y="300620"/>
                  </a:cubicBezTo>
                  <a:cubicBezTo>
                    <a:pt x="1236933" y="397227"/>
                    <a:pt x="1234276" y="494800"/>
                    <a:pt x="1233793" y="591649"/>
                  </a:cubicBezTo>
                  <a:cubicBezTo>
                    <a:pt x="1233310" y="688498"/>
                    <a:pt x="1231861" y="783535"/>
                    <a:pt x="1242609" y="878210"/>
                  </a:cubicBezTo>
                  <a:close/>
                  <a:moveTo>
                    <a:pt x="436906" y="482362"/>
                  </a:moveTo>
                  <a:cubicBezTo>
                    <a:pt x="316147" y="510499"/>
                    <a:pt x="262892" y="339746"/>
                    <a:pt x="265307" y="267170"/>
                  </a:cubicBezTo>
                  <a:cubicBezTo>
                    <a:pt x="264691" y="223081"/>
                    <a:pt x="277625" y="179873"/>
                    <a:pt x="302380" y="143392"/>
                  </a:cubicBezTo>
                  <a:cubicBezTo>
                    <a:pt x="302380" y="142668"/>
                    <a:pt x="303346" y="142185"/>
                    <a:pt x="303588" y="141702"/>
                  </a:cubicBezTo>
                  <a:cubicBezTo>
                    <a:pt x="307694" y="137113"/>
                    <a:pt x="312162" y="132765"/>
                    <a:pt x="316509" y="128539"/>
                  </a:cubicBezTo>
                  <a:cubicBezTo>
                    <a:pt x="442702" y="117550"/>
                    <a:pt x="505134" y="314024"/>
                    <a:pt x="517572" y="404473"/>
                  </a:cubicBezTo>
                  <a:cubicBezTo>
                    <a:pt x="518659" y="413047"/>
                    <a:pt x="519746" y="421742"/>
                    <a:pt x="520712" y="430436"/>
                  </a:cubicBezTo>
                  <a:cubicBezTo>
                    <a:pt x="494628" y="450579"/>
                    <a:pt x="466552" y="467968"/>
                    <a:pt x="436906" y="482362"/>
                  </a:cubicBezTo>
                  <a:close/>
                </a:path>
              </a:pathLst>
            </a:custGeom>
            <a:solidFill>
              <a:srgbClr val="FFFFFF"/>
            </a:solidFill>
            <a:ln w="12059" cap="flat">
              <a:noFill/>
              <a:prstDash val="solid"/>
              <a:miter/>
            </a:ln>
          </p:spPr>
          <p:txBody>
            <a:bodyPr rtlCol="0" anchor="ctr"/>
            <a:lstStyle/>
            <a:p>
              <a:endParaRPr lang="en-US" sz="1350"/>
            </a:p>
          </p:txBody>
        </p:sp>
        <p:sp>
          <p:nvSpPr>
            <p:cNvPr id="180" name="Freeform: Shape 179">
              <a:extLst>
                <a:ext uri="{FF2B5EF4-FFF2-40B4-BE49-F238E27FC236}">
                  <a16:creationId xmlns:a16="http://schemas.microsoft.com/office/drawing/2014/main" id="{9BE90257-E8C7-91B8-A495-8F1C7302863D}"/>
                </a:ext>
              </a:extLst>
            </p:cNvPr>
            <p:cNvSpPr/>
            <p:nvPr/>
          </p:nvSpPr>
          <p:spPr>
            <a:xfrm>
              <a:off x="4774808" y="3444004"/>
              <a:ext cx="2754285" cy="1905665"/>
            </a:xfrm>
            <a:custGeom>
              <a:avLst/>
              <a:gdLst>
                <a:gd name="connsiteX0" fmla="*/ 2544720 w 2754285"/>
                <a:gd name="connsiteY0" fmla="*/ 1030647 h 1905665"/>
                <a:gd name="connsiteX1" fmla="*/ 2557520 w 2754285"/>
                <a:gd name="connsiteY1" fmla="*/ 1077018 h 1905665"/>
                <a:gd name="connsiteX2" fmla="*/ 2690355 w 2754285"/>
                <a:gd name="connsiteY2" fmla="*/ 1115057 h 1905665"/>
                <a:gd name="connsiteX3" fmla="*/ 2684438 w 2754285"/>
                <a:gd name="connsiteY3" fmla="*/ 1241129 h 1905665"/>
                <a:gd name="connsiteX4" fmla="*/ 2374933 w 2754285"/>
                <a:gd name="connsiteY4" fmla="*/ 1332544 h 1905665"/>
                <a:gd name="connsiteX5" fmla="*/ 1514768 w 2754285"/>
                <a:gd name="connsiteY5" fmla="*/ 1216012 h 1905665"/>
                <a:gd name="connsiteX6" fmla="*/ 806275 w 2754285"/>
                <a:gd name="connsiteY6" fmla="*/ 1143556 h 1905665"/>
                <a:gd name="connsiteX7" fmla="*/ 795770 w 2754285"/>
                <a:gd name="connsiteY7" fmla="*/ 330125 h 1905665"/>
                <a:gd name="connsiteX8" fmla="*/ 778742 w 2754285"/>
                <a:gd name="connsiteY8" fmla="*/ 140775 h 1905665"/>
                <a:gd name="connsiteX9" fmla="*/ 755798 w 2754285"/>
                <a:gd name="connsiteY9" fmla="*/ 32092 h 1905665"/>
                <a:gd name="connsiteX10" fmla="*/ 525149 w 2754285"/>
                <a:gd name="connsiteY10" fmla="*/ 100200 h 1905665"/>
                <a:gd name="connsiteX11" fmla="*/ 440618 w 2754285"/>
                <a:gd name="connsiteY11" fmla="*/ 674287 h 1905665"/>
                <a:gd name="connsiteX12" fmla="*/ 368162 w 2754285"/>
                <a:gd name="connsiteY12" fmla="*/ 892257 h 1905665"/>
                <a:gd name="connsiteX13" fmla="*/ 357053 w 2754285"/>
                <a:gd name="connsiteY13" fmla="*/ 913028 h 1905665"/>
                <a:gd name="connsiteX14" fmla="*/ 310923 w 2754285"/>
                <a:gd name="connsiteY14" fmla="*/ 819198 h 1905665"/>
                <a:gd name="connsiteX15" fmla="*/ 293654 w 2754285"/>
                <a:gd name="connsiteY15" fmla="*/ 600745 h 1905665"/>
                <a:gd name="connsiteX16" fmla="*/ 274333 w 2754285"/>
                <a:gd name="connsiteY16" fmla="*/ 124955 h 1905665"/>
                <a:gd name="connsiteX17" fmla="*/ 180503 w 2754285"/>
                <a:gd name="connsiteY17" fmla="*/ 2989 h 1905665"/>
                <a:gd name="connsiteX18" fmla="*/ 19049 w 2754285"/>
                <a:gd name="connsiteY18" fmla="*/ 56002 h 1905665"/>
                <a:gd name="connsiteX19" fmla="*/ 28468 w 2754285"/>
                <a:gd name="connsiteY19" fmla="*/ 133288 h 1905665"/>
                <a:gd name="connsiteX20" fmla="*/ 32332 w 2754285"/>
                <a:gd name="connsiteY20" fmla="*/ 142103 h 1905665"/>
                <a:gd name="connsiteX21" fmla="*/ 48272 w 2754285"/>
                <a:gd name="connsiteY21" fmla="*/ 215404 h 1905665"/>
                <a:gd name="connsiteX22" fmla="*/ 59744 w 2754285"/>
                <a:gd name="connsiteY22" fmla="*/ 432770 h 1905665"/>
                <a:gd name="connsiteX23" fmla="*/ 86794 w 2754285"/>
                <a:gd name="connsiteY23" fmla="*/ 915805 h 1905665"/>
                <a:gd name="connsiteX24" fmla="*/ 260929 w 2754285"/>
                <a:gd name="connsiteY24" fmla="*/ 1040308 h 1905665"/>
                <a:gd name="connsiteX25" fmla="*/ 474430 w 2754285"/>
                <a:gd name="connsiteY25" fmla="*/ 737203 h 1905665"/>
                <a:gd name="connsiteX26" fmla="*/ 557392 w 2754285"/>
                <a:gd name="connsiteY26" fmla="*/ 256100 h 1905665"/>
                <a:gd name="connsiteX27" fmla="*/ 562705 w 2754285"/>
                <a:gd name="connsiteY27" fmla="*/ 337370 h 1905665"/>
                <a:gd name="connsiteX28" fmla="*/ 579611 w 2754285"/>
                <a:gd name="connsiteY28" fmla="*/ 744690 h 1905665"/>
                <a:gd name="connsiteX29" fmla="*/ 578645 w 2754285"/>
                <a:gd name="connsiteY29" fmla="*/ 1169640 h 1905665"/>
                <a:gd name="connsiteX30" fmla="*/ 242936 w 2754285"/>
                <a:gd name="connsiteY30" fmla="*/ 1527449 h 1905665"/>
                <a:gd name="connsiteX31" fmla="*/ 523096 w 2754285"/>
                <a:gd name="connsiteY31" fmla="*/ 1905665 h 1905665"/>
                <a:gd name="connsiteX32" fmla="*/ 752538 w 2754285"/>
                <a:gd name="connsiteY32" fmla="*/ 1704481 h 1905665"/>
                <a:gd name="connsiteX33" fmla="*/ 798789 w 2754285"/>
                <a:gd name="connsiteY33" fmla="*/ 1311773 h 1905665"/>
                <a:gd name="connsiteX34" fmla="*/ 804947 w 2754285"/>
                <a:gd name="connsiteY34" fmla="*/ 1192343 h 1905665"/>
                <a:gd name="connsiteX35" fmla="*/ 856390 w 2754285"/>
                <a:gd name="connsiteY35" fmla="*/ 1192343 h 1905665"/>
                <a:gd name="connsiteX36" fmla="*/ 1770172 w 2754285"/>
                <a:gd name="connsiteY36" fmla="*/ 1307184 h 1905665"/>
                <a:gd name="connsiteX37" fmla="*/ 2192225 w 2754285"/>
                <a:gd name="connsiteY37" fmla="*/ 1368530 h 1905665"/>
                <a:gd name="connsiteX38" fmla="*/ 2537716 w 2754285"/>
                <a:gd name="connsiteY38" fmla="*/ 1370583 h 1905665"/>
                <a:gd name="connsiteX39" fmla="*/ 2754116 w 2754285"/>
                <a:gd name="connsiteY39" fmla="*/ 1163844 h 1905665"/>
                <a:gd name="connsiteX40" fmla="*/ 2544720 w 2754285"/>
                <a:gd name="connsiteY40" fmla="*/ 1030647 h 1905665"/>
                <a:gd name="connsiteX41" fmla="*/ 490612 w 2754285"/>
                <a:gd name="connsiteY41" fmla="*/ 1854464 h 1905665"/>
                <a:gd name="connsiteX42" fmla="*/ 298847 w 2754285"/>
                <a:gd name="connsiteY42" fmla="*/ 1485062 h 1905665"/>
                <a:gd name="connsiteX43" fmla="*/ 576592 w 2754285"/>
                <a:gd name="connsiteY43" fmla="*/ 1223378 h 1905665"/>
                <a:gd name="connsiteX44" fmla="*/ 490612 w 2754285"/>
                <a:gd name="connsiteY44" fmla="*/ 1854464 h 1905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754285" h="1905665">
                  <a:moveTo>
                    <a:pt x="2544720" y="1030647"/>
                  </a:moveTo>
                  <a:cubicBezTo>
                    <a:pt x="2514772" y="1038134"/>
                    <a:pt x="2527452" y="1084505"/>
                    <a:pt x="2557520" y="1077018"/>
                  </a:cubicBezTo>
                  <a:cubicBezTo>
                    <a:pt x="2605824" y="1064942"/>
                    <a:pt x="2661131" y="1068565"/>
                    <a:pt x="2690355" y="1115057"/>
                  </a:cubicBezTo>
                  <a:cubicBezTo>
                    <a:pt x="2714507" y="1153700"/>
                    <a:pt x="2708348" y="1204057"/>
                    <a:pt x="2684438" y="1241129"/>
                  </a:cubicBezTo>
                  <a:cubicBezTo>
                    <a:pt x="2622730" y="1336771"/>
                    <a:pt x="2475525" y="1333872"/>
                    <a:pt x="2374933" y="1332544"/>
                  </a:cubicBezTo>
                  <a:cubicBezTo>
                    <a:pt x="2086078" y="1328438"/>
                    <a:pt x="1798672" y="1262624"/>
                    <a:pt x="1514768" y="1216012"/>
                  </a:cubicBezTo>
                  <a:cubicBezTo>
                    <a:pt x="1283635" y="1178093"/>
                    <a:pt x="1043084" y="1136794"/>
                    <a:pt x="806275" y="1143556"/>
                  </a:cubicBezTo>
                  <a:cubicBezTo>
                    <a:pt x="816480" y="872404"/>
                    <a:pt x="812978" y="600914"/>
                    <a:pt x="795770" y="330125"/>
                  </a:cubicBezTo>
                  <a:cubicBezTo>
                    <a:pt x="791784" y="266847"/>
                    <a:pt x="786954" y="203570"/>
                    <a:pt x="778742" y="140775"/>
                  </a:cubicBezTo>
                  <a:cubicBezTo>
                    <a:pt x="774154" y="105151"/>
                    <a:pt x="770652" y="65663"/>
                    <a:pt x="755798" y="32092"/>
                  </a:cubicBezTo>
                  <a:cubicBezTo>
                    <a:pt x="721744" y="-43865"/>
                    <a:pt x="509088" y="29798"/>
                    <a:pt x="525149" y="100200"/>
                  </a:cubicBezTo>
                  <a:cubicBezTo>
                    <a:pt x="506673" y="292448"/>
                    <a:pt x="485178" y="486024"/>
                    <a:pt x="440618" y="674287"/>
                  </a:cubicBezTo>
                  <a:cubicBezTo>
                    <a:pt x="423108" y="748433"/>
                    <a:pt x="402699" y="824029"/>
                    <a:pt x="368162" y="892257"/>
                  </a:cubicBezTo>
                  <a:cubicBezTo>
                    <a:pt x="364781" y="898899"/>
                    <a:pt x="361158" y="905903"/>
                    <a:pt x="357053" y="913028"/>
                  </a:cubicBezTo>
                  <a:cubicBezTo>
                    <a:pt x="335920" y="917737"/>
                    <a:pt x="315391" y="844437"/>
                    <a:pt x="310923" y="819198"/>
                  </a:cubicBezTo>
                  <a:cubicBezTo>
                    <a:pt x="299801" y="746900"/>
                    <a:pt x="294028" y="673889"/>
                    <a:pt x="293654" y="600745"/>
                  </a:cubicBezTo>
                  <a:cubicBezTo>
                    <a:pt x="289307" y="443759"/>
                    <a:pt x="298968" y="281097"/>
                    <a:pt x="274333" y="124955"/>
                  </a:cubicBezTo>
                  <a:cubicBezTo>
                    <a:pt x="265880" y="70735"/>
                    <a:pt x="246558" y="6491"/>
                    <a:pt x="180503" y="2989"/>
                  </a:cubicBezTo>
                  <a:cubicBezTo>
                    <a:pt x="123988" y="91"/>
                    <a:pt x="60348" y="14220"/>
                    <a:pt x="19049" y="56002"/>
                  </a:cubicBezTo>
                  <a:cubicBezTo>
                    <a:pt x="-8243" y="83777"/>
                    <a:pt x="-7156" y="122420"/>
                    <a:pt x="28468" y="133288"/>
                  </a:cubicBezTo>
                  <a:cubicBezTo>
                    <a:pt x="29929" y="136150"/>
                    <a:pt x="31221" y="139096"/>
                    <a:pt x="32332" y="142103"/>
                  </a:cubicBezTo>
                  <a:cubicBezTo>
                    <a:pt x="40048" y="165953"/>
                    <a:pt x="45386" y="190503"/>
                    <a:pt x="48272" y="215404"/>
                  </a:cubicBezTo>
                  <a:cubicBezTo>
                    <a:pt x="56218" y="287582"/>
                    <a:pt x="60046" y="360157"/>
                    <a:pt x="59744" y="432770"/>
                  </a:cubicBezTo>
                  <a:cubicBezTo>
                    <a:pt x="62763" y="591568"/>
                    <a:pt x="51895" y="760268"/>
                    <a:pt x="86794" y="915805"/>
                  </a:cubicBezTo>
                  <a:cubicBezTo>
                    <a:pt x="103700" y="991038"/>
                    <a:pt x="159853" y="1045621"/>
                    <a:pt x="260929" y="1040308"/>
                  </a:cubicBezTo>
                  <a:cubicBezTo>
                    <a:pt x="396299" y="1033303"/>
                    <a:pt x="446897" y="840089"/>
                    <a:pt x="474430" y="737203"/>
                  </a:cubicBezTo>
                  <a:cubicBezTo>
                    <a:pt x="516454" y="580216"/>
                    <a:pt x="539761" y="418158"/>
                    <a:pt x="557392" y="256100"/>
                  </a:cubicBezTo>
                  <a:cubicBezTo>
                    <a:pt x="559444" y="284236"/>
                    <a:pt x="560652" y="311890"/>
                    <a:pt x="562705" y="337370"/>
                  </a:cubicBezTo>
                  <a:cubicBezTo>
                    <a:pt x="573332" y="472862"/>
                    <a:pt x="577558" y="608836"/>
                    <a:pt x="579611" y="744690"/>
                  </a:cubicBezTo>
                  <a:cubicBezTo>
                    <a:pt x="581785" y="885495"/>
                    <a:pt x="582751" y="1027628"/>
                    <a:pt x="578645" y="1169640"/>
                  </a:cubicBezTo>
                  <a:cubicBezTo>
                    <a:pt x="405598" y="1215045"/>
                    <a:pt x="255736" y="1336287"/>
                    <a:pt x="242936" y="1527449"/>
                  </a:cubicBezTo>
                  <a:cubicBezTo>
                    <a:pt x="230860" y="1702549"/>
                    <a:pt x="291964" y="1905665"/>
                    <a:pt x="523096" y="1905665"/>
                  </a:cubicBezTo>
                  <a:cubicBezTo>
                    <a:pt x="661244" y="1905665"/>
                    <a:pt x="724522" y="1824515"/>
                    <a:pt x="752538" y="1704481"/>
                  </a:cubicBezTo>
                  <a:cubicBezTo>
                    <a:pt x="782003" y="1576235"/>
                    <a:pt x="791060" y="1442797"/>
                    <a:pt x="798789" y="1311773"/>
                  </a:cubicBezTo>
                  <a:cubicBezTo>
                    <a:pt x="801204" y="1272007"/>
                    <a:pt x="803257" y="1232193"/>
                    <a:pt x="804947" y="1192343"/>
                  </a:cubicBezTo>
                  <a:cubicBezTo>
                    <a:pt x="822336" y="1192343"/>
                    <a:pt x="839484" y="1191739"/>
                    <a:pt x="856390" y="1192343"/>
                  </a:cubicBezTo>
                  <a:cubicBezTo>
                    <a:pt x="1163601" y="1194517"/>
                    <a:pt x="1468396" y="1256345"/>
                    <a:pt x="1770172" y="1307184"/>
                  </a:cubicBezTo>
                  <a:cubicBezTo>
                    <a:pt x="1910374" y="1331336"/>
                    <a:pt x="2050816" y="1354039"/>
                    <a:pt x="2192225" y="1368530"/>
                  </a:cubicBezTo>
                  <a:cubicBezTo>
                    <a:pt x="2306463" y="1380606"/>
                    <a:pt x="2423599" y="1387972"/>
                    <a:pt x="2537716" y="1370583"/>
                  </a:cubicBezTo>
                  <a:cubicBezTo>
                    <a:pt x="2644708" y="1354281"/>
                    <a:pt x="2759308" y="1286897"/>
                    <a:pt x="2754116" y="1163844"/>
                  </a:cubicBezTo>
                  <a:cubicBezTo>
                    <a:pt x="2748440" y="1052625"/>
                    <a:pt x="2643259" y="1005891"/>
                    <a:pt x="2544720" y="1030647"/>
                  </a:cubicBezTo>
                  <a:close/>
                  <a:moveTo>
                    <a:pt x="490612" y="1854464"/>
                  </a:moveTo>
                  <a:cubicBezTo>
                    <a:pt x="294862" y="1844441"/>
                    <a:pt x="266725" y="1612946"/>
                    <a:pt x="298847" y="1485062"/>
                  </a:cubicBezTo>
                  <a:cubicBezTo>
                    <a:pt x="336161" y="1335201"/>
                    <a:pt x="446535" y="1259726"/>
                    <a:pt x="576592" y="1223378"/>
                  </a:cubicBezTo>
                  <a:cubicBezTo>
                    <a:pt x="571279" y="1361647"/>
                    <a:pt x="548335" y="1738656"/>
                    <a:pt x="490612" y="1854464"/>
                  </a:cubicBezTo>
                  <a:close/>
                </a:path>
              </a:pathLst>
            </a:custGeom>
            <a:solidFill>
              <a:srgbClr val="FFFFFF"/>
            </a:solidFill>
            <a:ln w="12059" cap="flat">
              <a:noFill/>
              <a:prstDash val="solid"/>
              <a:miter/>
            </a:ln>
          </p:spPr>
          <p:txBody>
            <a:bodyPr rtlCol="0" anchor="ctr"/>
            <a:lstStyle/>
            <a:p>
              <a:endParaRPr lang="en-US" sz="1350"/>
            </a:p>
          </p:txBody>
        </p:sp>
      </p:grpSp>
    </p:spTree>
    <p:extLst>
      <p:ext uri="{BB962C8B-B14F-4D97-AF65-F5344CB8AC3E}">
        <p14:creationId xmlns:p14="http://schemas.microsoft.com/office/powerpoint/2010/main" val="4076985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and green background&#10;&#10;AI-generated content may be incorrect.">
            <a:extLst>
              <a:ext uri="{FF2B5EF4-FFF2-40B4-BE49-F238E27FC236}">
                <a16:creationId xmlns:a16="http://schemas.microsoft.com/office/drawing/2014/main" id="{09C51974-31E3-3B62-D876-D6460150E14E}"/>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7556501" y="-1"/>
            <a:ext cx="4635500" cy="6858001"/>
          </a:xfrm>
          <a:prstGeom prst="rect">
            <a:avLst/>
          </a:prstGeom>
        </p:spPr>
      </p:pic>
      <p:sp>
        <p:nvSpPr>
          <p:cNvPr id="2" name="Slide Number Placeholder 1">
            <a:extLst>
              <a:ext uri="{FF2B5EF4-FFF2-40B4-BE49-F238E27FC236}">
                <a16:creationId xmlns:a16="http://schemas.microsoft.com/office/drawing/2014/main" id="{2A974BF5-766F-45EA-2B2E-2A7EB174641E}"/>
              </a:ext>
            </a:extLst>
          </p:cNvPr>
          <p:cNvSpPr>
            <a:spLocks noGrp="1"/>
          </p:cNvSpPr>
          <p:nvPr>
            <p:ph type="sldNum" sz="quarter" idx="12"/>
          </p:nvPr>
        </p:nvSpPr>
        <p:spPr/>
        <p:txBody>
          <a:bodyPr/>
          <a:lstStyle/>
          <a:p>
            <a:fld id="{58CFB4F0-DDE6-4C5B-8202-202E0D87FA1C}" type="slidenum">
              <a:rPr lang="en-US" smtClean="0"/>
              <a:t>24</a:t>
            </a:fld>
            <a:endParaRPr lang="en-US"/>
          </a:p>
        </p:txBody>
      </p:sp>
    </p:spTree>
    <p:extLst>
      <p:ext uri="{BB962C8B-B14F-4D97-AF65-F5344CB8AC3E}">
        <p14:creationId xmlns:p14="http://schemas.microsoft.com/office/powerpoint/2010/main" val="3103464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379D9C2-72D0-962D-A5BD-B2D0379F6365}"/>
              </a:ext>
            </a:extLst>
          </p:cNvPr>
          <p:cNvSpPr/>
          <p:nvPr/>
        </p:nvSpPr>
        <p:spPr>
          <a:xfrm>
            <a:off x="228600" y="1296537"/>
            <a:ext cx="9120116" cy="5247714"/>
          </a:xfrm>
          <a:prstGeom prst="roundRect">
            <a:avLst>
              <a:gd name="adj" fmla="val 1159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2A974BF5-766F-45EA-2B2E-2A7EB174641E}"/>
              </a:ext>
            </a:extLst>
          </p:cNvPr>
          <p:cNvSpPr>
            <a:spLocks noGrp="1"/>
          </p:cNvSpPr>
          <p:nvPr>
            <p:ph type="sldNum" sz="quarter" idx="12"/>
          </p:nvPr>
        </p:nvSpPr>
        <p:spPr/>
        <p:txBody>
          <a:bodyPr/>
          <a:lstStyle/>
          <a:p>
            <a:fld id="{58CFB4F0-DDE6-4C5B-8202-202E0D87FA1C}" type="slidenum">
              <a:rPr lang="en-US" smtClean="0"/>
              <a:t>3</a:t>
            </a:fld>
            <a:endParaRPr lang="en-US"/>
          </a:p>
        </p:txBody>
      </p:sp>
      <p:sp>
        <p:nvSpPr>
          <p:cNvPr id="3" name="TextBox 2">
            <a:extLst>
              <a:ext uri="{FF2B5EF4-FFF2-40B4-BE49-F238E27FC236}">
                <a16:creationId xmlns:a16="http://schemas.microsoft.com/office/drawing/2014/main" id="{7C100A7F-5764-AE3A-C337-337AA4BB4965}"/>
              </a:ext>
            </a:extLst>
          </p:cNvPr>
          <p:cNvSpPr txBox="1"/>
          <p:nvPr/>
        </p:nvSpPr>
        <p:spPr>
          <a:xfrm>
            <a:off x="292100" y="1366163"/>
            <a:ext cx="7720447" cy="5355312"/>
          </a:xfrm>
          <a:prstGeom prst="rect">
            <a:avLst/>
          </a:prstGeom>
          <a:noFill/>
        </p:spPr>
        <p:txBody>
          <a:bodyPr wrap="none" rtlCol="0">
            <a:spAutoFit/>
          </a:bodyPr>
          <a:lstStyle/>
          <a:p>
            <a:pPr rtl="0" fontAlgn="base">
              <a:spcBef>
                <a:spcPts val="0"/>
              </a:spcBef>
              <a:spcAft>
                <a:spcPts val="0"/>
              </a:spcAft>
              <a:buFont typeface="Arial" panose="020B0604020202020204" pitchFamily="34" charset="0"/>
              <a:buChar char="•"/>
            </a:pPr>
            <a:r>
              <a:rPr lang="en-US" i="0" u="none" strike="noStrike" dirty="0">
                <a:effectLst/>
              </a:rPr>
              <a:t>_id: Unique identifier for each record.</a:t>
            </a:r>
          </a:p>
          <a:p>
            <a:pPr rtl="0" fontAlgn="base">
              <a:spcBef>
                <a:spcPts val="0"/>
              </a:spcBef>
              <a:spcAft>
                <a:spcPts val="0"/>
              </a:spcAft>
              <a:buFont typeface="Arial" panose="020B0604020202020204" pitchFamily="34" charset="0"/>
              <a:buChar char="•"/>
            </a:pPr>
            <a:r>
              <a:rPr lang="en-US" i="0" u="none" strike="noStrike" dirty="0">
                <a:effectLst/>
              </a:rPr>
              <a:t>user: User ID associated with the record.</a:t>
            </a:r>
          </a:p>
          <a:p>
            <a:pPr rtl="0" fontAlgn="base">
              <a:spcBef>
                <a:spcPts val="0"/>
              </a:spcBef>
              <a:spcAft>
                <a:spcPts val="0"/>
              </a:spcAft>
              <a:buFont typeface="Arial" panose="020B0604020202020204" pitchFamily="34" charset="0"/>
              <a:buChar char="•"/>
            </a:pPr>
            <a:r>
              <a:rPr lang="en-US" i="0" u="none" strike="noStrike" dirty="0">
                <a:effectLst/>
              </a:rPr>
              <a:t>chatStatus: Status of the chat (e.g., incomplete, failed, completed).</a:t>
            </a:r>
          </a:p>
          <a:p>
            <a:pPr rtl="0" fontAlgn="base">
              <a:spcBef>
                <a:spcPts val="0"/>
              </a:spcBef>
              <a:spcAft>
                <a:spcPts val="0"/>
              </a:spcAft>
              <a:buFont typeface="Arial" panose="020B0604020202020204" pitchFamily="34" charset="0"/>
              <a:buChar char="•"/>
            </a:pPr>
            <a:r>
              <a:rPr lang="en-US" i="0" u="none" strike="noStrike" dirty="0">
                <a:effectLst/>
              </a:rPr>
              <a:t>guru: Unique identifier for the guru.</a:t>
            </a:r>
          </a:p>
          <a:p>
            <a:pPr rtl="0" fontAlgn="base">
              <a:spcBef>
                <a:spcPts val="0"/>
              </a:spcBef>
              <a:spcAft>
                <a:spcPts val="0"/>
              </a:spcAft>
              <a:buFont typeface="Arial" panose="020B0604020202020204" pitchFamily="34" charset="0"/>
              <a:buChar char="•"/>
            </a:pPr>
            <a:r>
              <a:rPr lang="en-US" i="0" u="none" strike="noStrike" dirty="0">
                <a:effectLst/>
              </a:rPr>
              <a:t>guruName: Name of the guru.</a:t>
            </a:r>
          </a:p>
          <a:p>
            <a:pPr rtl="0" fontAlgn="base">
              <a:spcBef>
                <a:spcPts val="0"/>
              </a:spcBef>
              <a:spcAft>
                <a:spcPts val="0"/>
              </a:spcAft>
              <a:buFont typeface="Arial" panose="020B0604020202020204" pitchFamily="34" charset="0"/>
              <a:buChar char="•"/>
            </a:pPr>
            <a:r>
              <a:rPr lang="en-US" i="0" u="none" strike="noStrike" dirty="0">
                <a:effectLst/>
              </a:rPr>
              <a:t>gid: Guru ID.</a:t>
            </a:r>
          </a:p>
          <a:p>
            <a:pPr rtl="0" fontAlgn="base">
              <a:spcBef>
                <a:spcPts val="0"/>
              </a:spcBef>
              <a:spcAft>
                <a:spcPts val="0"/>
              </a:spcAft>
              <a:buFont typeface="Arial" panose="020B0604020202020204" pitchFamily="34" charset="0"/>
              <a:buChar char="•"/>
            </a:pPr>
            <a:r>
              <a:rPr lang="en-US" i="0" u="none" strike="noStrike" dirty="0">
                <a:effectLst/>
              </a:rPr>
              <a:t>uid: User ID.</a:t>
            </a:r>
          </a:p>
          <a:p>
            <a:pPr rtl="0" fontAlgn="base">
              <a:spcBef>
                <a:spcPts val="0"/>
              </a:spcBef>
              <a:spcAft>
                <a:spcPts val="0"/>
              </a:spcAft>
              <a:buFont typeface="Arial" panose="020B0604020202020204" pitchFamily="34" charset="0"/>
              <a:buChar char="•"/>
            </a:pPr>
            <a:r>
              <a:rPr lang="en-US" i="0" u="none" strike="noStrike" dirty="0">
                <a:effectLst/>
              </a:rPr>
              <a:t>consultation Type: Type of consultation (e.g., Chat, Call).</a:t>
            </a:r>
          </a:p>
          <a:p>
            <a:pPr rtl="0" fontAlgn="base">
              <a:spcBef>
                <a:spcPts val="0"/>
              </a:spcBef>
              <a:spcAft>
                <a:spcPts val="0"/>
              </a:spcAft>
              <a:buFont typeface="Arial" panose="020B0604020202020204" pitchFamily="34" charset="0"/>
              <a:buChar char="•"/>
            </a:pPr>
            <a:r>
              <a:rPr lang="en-US" i="0" u="none" strike="noStrike" dirty="0">
                <a:effectLst/>
              </a:rPr>
              <a:t>website: Source of the consultation (e.g., </a:t>
            </a:r>
            <a:r>
              <a:rPr lang="en-US" i="0" u="none" strike="noStrike" dirty="0" err="1">
                <a:effectLst/>
              </a:rPr>
              <a:t>gurucool</a:t>
            </a:r>
            <a:r>
              <a:rPr lang="en-US" i="0" u="none" strike="noStrike" dirty="0">
                <a:effectLst/>
              </a:rPr>
              <a:t>).</a:t>
            </a:r>
          </a:p>
          <a:p>
            <a:pPr rtl="0" fontAlgn="base">
              <a:spcBef>
                <a:spcPts val="0"/>
              </a:spcBef>
              <a:spcAft>
                <a:spcPts val="0"/>
              </a:spcAft>
              <a:buFont typeface="Arial" panose="020B0604020202020204" pitchFamily="34" charset="0"/>
              <a:buChar char="•"/>
            </a:pPr>
            <a:r>
              <a:rPr lang="en-US" i="0" u="none" strike="noStrike" dirty="0">
                <a:effectLst/>
              </a:rPr>
              <a:t>Refund Status: Indicates if the session is refundable or not (e.g., no-refund).</a:t>
            </a:r>
          </a:p>
          <a:p>
            <a:pPr rtl="0" fontAlgn="base">
              <a:spcBef>
                <a:spcPts val="0"/>
              </a:spcBef>
              <a:spcAft>
                <a:spcPts val="0"/>
              </a:spcAft>
              <a:buFont typeface="Arial" panose="020B0604020202020204" pitchFamily="34" charset="0"/>
              <a:buChar char="•"/>
            </a:pPr>
            <a:r>
              <a:rPr lang="en-US" i="0" u="none" strike="noStrike" dirty="0">
                <a:effectLst/>
              </a:rPr>
              <a:t>is WhiteList User: Boolean indicating if the user is whitelisted.</a:t>
            </a:r>
          </a:p>
          <a:p>
            <a:pPr rtl="0" fontAlgn="base">
              <a:spcBef>
                <a:spcPts val="0"/>
              </a:spcBef>
              <a:spcAft>
                <a:spcPts val="0"/>
              </a:spcAft>
              <a:buFont typeface="Arial" panose="020B0604020202020204" pitchFamily="34" charset="0"/>
              <a:buChar char="•"/>
            </a:pPr>
            <a:r>
              <a:rPr lang="en-US" i="0" u="none" strike="noStrike" dirty="0">
                <a:effectLst/>
              </a:rPr>
              <a:t>chat Seconds: Duration of the chat in seconds.</a:t>
            </a:r>
          </a:p>
          <a:p>
            <a:pPr rtl="0" fontAlgn="base">
              <a:spcBef>
                <a:spcPts val="0"/>
              </a:spcBef>
              <a:spcAft>
                <a:spcPts val="0"/>
              </a:spcAft>
              <a:buFont typeface="Arial" panose="020B0604020202020204" pitchFamily="34" charset="0"/>
              <a:buChar char="•"/>
            </a:pPr>
            <a:r>
              <a:rPr lang="en-US" i="0" u="none" strike="noStrike" dirty="0">
                <a:effectLst/>
              </a:rPr>
              <a:t>queue: Boolean indicating if the session was queued.</a:t>
            </a:r>
          </a:p>
          <a:p>
            <a:pPr rtl="0" fontAlgn="base">
              <a:spcBef>
                <a:spcPts val="0"/>
              </a:spcBef>
              <a:spcAft>
                <a:spcPts val="0"/>
              </a:spcAft>
              <a:buFont typeface="Arial" panose="020B0604020202020204" pitchFamily="34" charset="0"/>
              <a:buChar char="•"/>
            </a:pPr>
            <a:r>
              <a:rPr lang="en-US" i="0" u="none" strike="noStrike" dirty="0">
                <a:effectLst/>
              </a:rPr>
              <a:t>FreeCall: Boolean indicating if the call was free.</a:t>
            </a:r>
          </a:p>
          <a:p>
            <a:pPr rtl="0" fontAlgn="base">
              <a:spcBef>
                <a:spcPts val="0"/>
              </a:spcBef>
              <a:spcAft>
                <a:spcPts val="0"/>
              </a:spcAft>
              <a:buFont typeface="Arial" panose="020B0604020202020204" pitchFamily="34" charset="0"/>
              <a:buChar char="•"/>
            </a:pPr>
            <a:r>
              <a:rPr lang="en-US" i="0" u="none" strike="noStrike" dirty="0">
                <a:effectLst/>
              </a:rPr>
              <a:t>Free Chat: Boolean indicating if the chat was free.</a:t>
            </a:r>
          </a:p>
          <a:p>
            <a:pPr rtl="0" fontAlgn="base">
              <a:spcBef>
                <a:spcPts val="0"/>
              </a:spcBef>
              <a:spcAft>
                <a:spcPts val="0"/>
              </a:spcAft>
              <a:buFont typeface="Arial" panose="020B0604020202020204" pitchFamily="34" charset="0"/>
              <a:buChar char="•"/>
            </a:pPr>
            <a:r>
              <a:rPr lang="en-US" i="0" u="none" strike="noStrike" dirty="0">
                <a:effectLst/>
              </a:rPr>
              <a:t>CreatedAT: Original creation date and time.</a:t>
            </a:r>
          </a:p>
          <a:p>
            <a:pPr rtl="0" fontAlgn="base">
              <a:spcBef>
                <a:spcPts val="0"/>
              </a:spcBef>
              <a:spcAft>
                <a:spcPts val="0"/>
              </a:spcAft>
              <a:buFont typeface="Arial" panose="020B0604020202020204" pitchFamily="34" charset="0"/>
              <a:buChar char="•"/>
            </a:pPr>
            <a:r>
              <a:rPr lang="en-US" i="0" u="none" strike="noStrike" dirty="0">
                <a:effectLst/>
              </a:rPr>
              <a:t>updatedAt: Original update date and time.</a:t>
            </a:r>
          </a:p>
          <a:p>
            <a:pPr rtl="0" fontAlgn="base">
              <a:spcBef>
                <a:spcPts val="0"/>
              </a:spcBef>
              <a:spcAft>
                <a:spcPts val="0"/>
              </a:spcAft>
              <a:buFont typeface="Arial" panose="020B0604020202020204" pitchFamily="34" charset="0"/>
              <a:buChar char="•"/>
            </a:pPr>
            <a:r>
              <a:rPr lang="en-US" i="0" u="none" strike="noStrike" dirty="0">
                <a:effectLst/>
              </a:rPr>
              <a:t>__v: Version key.</a:t>
            </a:r>
          </a:p>
          <a:p>
            <a:endParaRPr lang="en-US" dirty="0"/>
          </a:p>
        </p:txBody>
      </p:sp>
      <p:sp>
        <p:nvSpPr>
          <p:cNvPr id="4" name="TextBox 3">
            <a:extLst>
              <a:ext uri="{FF2B5EF4-FFF2-40B4-BE49-F238E27FC236}">
                <a16:creationId xmlns:a16="http://schemas.microsoft.com/office/drawing/2014/main" id="{3A5D33AF-D02F-540E-45D8-F12CFD7BA61B}"/>
              </a:ext>
            </a:extLst>
          </p:cNvPr>
          <p:cNvSpPr txBox="1"/>
          <p:nvPr/>
        </p:nvSpPr>
        <p:spPr>
          <a:xfrm>
            <a:off x="4198363" y="313749"/>
            <a:ext cx="2502608" cy="523220"/>
          </a:xfrm>
          <a:prstGeom prst="rect">
            <a:avLst/>
          </a:prstGeom>
          <a:noFill/>
        </p:spPr>
        <p:txBody>
          <a:bodyPr wrap="none" rtlCol="0">
            <a:spAutoFit/>
          </a:bodyPr>
          <a:lstStyle/>
          <a:p>
            <a:pPr algn="ctr"/>
            <a:r>
              <a:rPr lang="en-US" sz="2800" dirty="0">
                <a:latin typeface="Bahnschrift" panose="020B0502040204020203" pitchFamily="34" charset="0"/>
              </a:rPr>
              <a:t>Data Overview</a:t>
            </a:r>
          </a:p>
        </p:txBody>
      </p:sp>
      <p:pic>
        <p:nvPicPr>
          <p:cNvPr id="9" name="Picture 8" descr="A black and green background&#10;&#10;AI-generated content may be incorrect.">
            <a:extLst>
              <a:ext uri="{FF2B5EF4-FFF2-40B4-BE49-F238E27FC236}">
                <a16:creationId xmlns:a16="http://schemas.microsoft.com/office/drawing/2014/main" id="{09C51974-31E3-3B62-D876-D6460150E14E}"/>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7556501" y="-1"/>
            <a:ext cx="4635500" cy="6858001"/>
          </a:xfrm>
          <a:prstGeom prst="rect">
            <a:avLst/>
          </a:prstGeom>
        </p:spPr>
      </p:pic>
    </p:spTree>
    <p:extLst>
      <p:ext uri="{BB962C8B-B14F-4D97-AF65-F5344CB8AC3E}">
        <p14:creationId xmlns:p14="http://schemas.microsoft.com/office/powerpoint/2010/main" val="2150127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2648900F-2AA9-91A6-299A-5CED15AD6B29}"/>
              </a:ext>
            </a:extLst>
          </p:cNvPr>
          <p:cNvSpPr/>
          <p:nvPr/>
        </p:nvSpPr>
        <p:spPr>
          <a:xfrm>
            <a:off x="228600" y="1031815"/>
            <a:ext cx="11258322" cy="5324534"/>
          </a:xfrm>
          <a:prstGeom prst="roundRect">
            <a:avLst>
              <a:gd name="adj" fmla="val 1159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black and green background&#10;&#10;AI-generated content may be incorrect.">
            <a:extLst>
              <a:ext uri="{FF2B5EF4-FFF2-40B4-BE49-F238E27FC236}">
                <a16:creationId xmlns:a16="http://schemas.microsoft.com/office/drawing/2014/main" id="{09C51974-31E3-3B62-D876-D6460150E14E}"/>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7556501" y="-1"/>
            <a:ext cx="4635500" cy="6858001"/>
          </a:xfrm>
          <a:prstGeom prst="rect">
            <a:avLst/>
          </a:prstGeom>
        </p:spPr>
      </p:pic>
      <p:sp>
        <p:nvSpPr>
          <p:cNvPr id="2" name="Slide Number Placeholder 1">
            <a:extLst>
              <a:ext uri="{FF2B5EF4-FFF2-40B4-BE49-F238E27FC236}">
                <a16:creationId xmlns:a16="http://schemas.microsoft.com/office/drawing/2014/main" id="{2A974BF5-766F-45EA-2B2E-2A7EB174641E}"/>
              </a:ext>
            </a:extLst>
          </p:cNvPr>
          <p:cNvSpPr>
            <a:spLocks noGrp="1"/>
          </p:cNvSpPr>
          <p:nvPr>
            <p:ph type="sldNum" sz="quarter" idx="12"/>
          </p:nvPr>
        </p:nvSpPr>
        <p:spPr/>
        <p:txBody>
          <a:bodyPr/>
          <a:lstStyle/>
          <a:p>
            <a:fld id="{58CFB4F0-DDE6-4C5B-8202-202E0D87FA1C}" type="slidenum">
              <a:rPr lang="en-US" smtClean="0"/>
              <a:t>4</a:t>
            </a:fld>
            <a:endParaRPr lang="en-US"/>
          </a:p>
        </p:txBody>
      </p:sp>
      <p:sp>
        <p:nvSpPr>
          <p:cNvPr id="3" name="TextBox 2">
            <a:extLst>
              <a:ext uri="{FF2B5EF4-FFF2-40B4-BE49-F238E27FC236}">
                <a16:creationId xmlns:a16="http://schemas.microsoft.com/office/drawing/2014/main" id="{7C100A7F-5764-AE3A-C337-337AA4BB4965}"/>
              </a:ext>
            </a:extLst>
          </p:cNvPr>
          <p:cNvSpPr txBox="1"/>
          <p:nvPr/>
        </p:nvSpPr>
        <p:spPr>
          <a:xfrm>
            <a:off x="365544" y="1031815"/>
            <a:ext cx="11121378" cy="5324535"/>
          </a:xfrm>
          <a:prstGeom prst="rect">
            <a:avLst/>
          </a:prstGeom>
          <a:noFill/>
        </p:spPr>
        <p:txBody>
          <a:bodyPr wrap="none" rtlCol="0">
            <a:spAutoFit/>
          </a:bodyPr>
          <a:lstStyle/>
          <a:p>
            <a:pPr rtl="0" fontAlgn="base">
              <a:spcBef>
                <a:spcPts val="0"/>
              </a:spcBef>
              <a:spcAft>
                <a:spcPts val="0"/>
              </a:spcAft>
              <a:buFont typeface="Arial" panose="020B0604020202020204" pitchFamily="34" charset="0"/>
              <a:buChar char="•"/>
            </a:pPr>
            <a:r>
              <a:rPr lang="en-US" sz="2000" i="0" u="none" strike="noStrike" dirty="0">
                <a:effectLst/>
              </a:rPr>
              <a:t>statementEntryId: Identifier for the statement entry.</a:t>
            </a:r>
          </a:p>
          <a:p>
            <a:pPr rtl="0" fontAlgn="base">
              <a:spcBef>
                <a:spcPts val="0"/>
              </a:spcBef>
              <a:spcAft>
                <a:spcPts val="0"/>
              </a:spcAft>
              <a:buFont typeface="Arial" panose="020B0604020202020204" pitchFamily="34" charset="0"/>
              <a:buChar char="•"/>
            </a:pPr>
            <a:r>
              <a:rPr lang="en-US" sz="2000" i="0" u="none" strike="noStrike" dirty="0">
                <a:effectLst/>
              </a:rPr>
              <a:t>chatStartTime: Start time of the chat.</a:t>
            </a:r>
          </a:p>
          <a:p>
            <a:pPr rtl="0" fontAlgn="base">
              <a:spcBef>
                <a:spcPts val="0"/>
              </a:spcBef>
              <a:spcAft>
                <a:spcPts val="0"/>
              </a:spcAft>
              <a:buFont typeface="Arial" panose="020B0604020202020204" pitchFamily="34" charset="0"/>
              <a:buChar char="•"/>
            </a:pPr>
            <a:r>
              <a:rPr lang="en-US" sz="2000" i="0" u="none" strike="noStrike" dirty="0">
                <a:effectLst/>
              </a:rPr>
              <a:t>chatEndTime: End time of the chat.</a:t>
            </a:r>
          </a:p>
          <a:p>
            <a:pPr rtl="0" fontAlgn="base">
              <a:spcBef>
                <a:spcPts val="0"/>
              </a:spcBef>
              <a:spcAft>
                <a:spcPts val="0"/>
              </a:spcAft>
              <a:buFont typeface="Arial" panose="020B0604020202020204" pitchFamily="34" charset="0"/>
              <a:buChar char="•"/>
            </a:pPr>
            <a:r>
              <a:rPr lang="en-US" sz="2000" i="0" u="none" strike="noStrike" dirty="0">
                <a:effectLst/>
              </a:rPr>
              <a:t>timeDuration: Undefined, some technical data as per app. (Don’t use it as the duration of chat/call)</a:t>
            </a:r>
          </a:p>
          <a:p>
            <a:pPr rtl="0" fontAlgn="base">
              <a:spcBef>
                <a:spcPts val="0"/>
              </a:spcBef>
              <a:spcAft>
                <a:spcPts val="0"/>
              </a:spcAft>
              <a:buFont typeface="Arial" panose="020B0604020202020204" pitchFamily="34" charset="0"/>
              <a:buChar char="•"/>
            </a:pPr>
            <a:r>
              <a:rPr lang="en-US" sz="2000" i="0" u="none" strike="noStrike" dirty="0">
                <a:effectLst/>
              </a:rPr>
              <a:t>callChannel: Channel used for the call.</a:t>
            </a:r>
          </a:p>
          <a:p>
            <a:pPr rtl="0" fontAlgn="base">
              <a:spcBef>
                <a:spcPts val="0"/>
              </a:spcBef>
              <a:spcAft>
                <a:spcPts val="0"/>
              </a:spcAft>
              <a:buFont typeface="Arial" panose="020B0604020202020204" pitchFamily="34" charset="0"/>
              <a:buChar char="•"/>
            </a:pPr>
            <a:r>
              <a:rPr lang="en-US" sz="2000" i="0" u="none" strike="noStrike" dirty="0">
                <a:effectLst/>
              </a:rPr>
              <a:t>calIvrType: IVR type used during the call.</a:t>
            </a:r>
          </a:p>
          <a:p>
            <a:pPr rtl="0" fontAlgn="base">
              <a:spcBef>
                <a:spcPts val="0"/>
              </a:spcBef>
              <a:spcAft>
                <a:spcPts val="0"/>
              </a:spcAft>
              <a:buFont typeface="Arial" panose="020B0604020202020204" pitchFamily="34" charset="0"/>
              <a:buChar char="•"/>
            </a:pPr>
            <a:r>
              <a:rPr lang="en-US" sz="2000" i="0" u="none" strike="noStrike" dirty="0">
                <a:effectLst/>
              </a:rPr>
              <a:t>callStatus: Status of the call.</a:t>
            </a:r>
          </a:p>
          <a:p>
            <a:pPr rtl="0" fontAlgn="base">
              <a:spcBef>
                <a:spcPts val="0"/>
              </a:spcBef>
              <a:spcAft>
                <a:spcPts val="0"/>
              </a:spcAft>
              <a:buFont typeface="Arial" panose="020B0604020202020204" pitchFamily="34" charset="0"/>
              <a:buChar char="•"/>
            </a:pPr>
            <a:r>
              <a:rPr lang="en-US" sz="2000" i="0" u="none" strike="noStrike" dirty="0">
                <a:effectLst/>
              </a:rPr>
              <a:t>CallSid: Unique identifier for the call session.</a:t>
            </a:r>
          </a:p>
          <a:p>
            <a:pPr rtl="0" fontAlgn="base">
              <a:spcBef>
                <a:spcPts val="0"/>
              </a:spcBef>
              <a:spcAft>
                <a:spcPts val="0"/>
              </a:spcAft>
              <a:buFont typeface="Arial" panose="020B0604020202020204" pitchFamily="34" charset="0"/>
              <a:buChar char="•"/>
            </a:pPr>
            <a:r>
              <a:rPr lang="en-US" sz="2000" i="0" u="none" strike="noStrike" dirty="0">
                <a:effectLst/>
              </a:rPr>
              <a:t>amount: Amount charged for the session.</a:t>
            </a:r>
          </a:p>
          <a:p>
            <a:pPr rtl="0" fontAlgn="base">
              <a:spcBef>
                <a:spcPts val="0"/>
              </a:spcBef>
              <a:spcAft>
                <a:spcPts val="0"/>
              </a:spcAft>
              <a:buFont typeface="Arial" panose="020B0604020202020204" pitchFamily="34" charset="0"/>
              <a:buChar char="•"/>
            </a:pPr>
            <a:r>
              <a:rPr lang="en-US" sz="2000" i="0" u="none" strike="noStrike" dirty="0">
                <a:effectLst/>
              </a:rPr>
              <a:t>astrologerCallStatus: Status of the astrologer during the call.</a:t>
            </a:r>
          </a:p>
          <a:p>
            <a:pPr rtl="0" fontAlgn="base">
              <a:spcBef>
                <a:spcPts val="0"/>
              </a:spcBef>
              <a:spcAft>
                <a:spcPts val="0"/>
              </a:spcAft>
              <a:buFont typeface="Arial" panose="020B0604020202020204" pitchFamily="34" charset="0"/>
              <a:buChar char="•"/>
            </a:pPr>
            <a:r>
              <a:rPr lang="en-US" sz="2000" i="0" u="none" strike="noStrike" dirty="0">
                <a:effectLst/>
              </a:rPr>
              <a:t>astrologerOnCallDuration: Duration of the astrologer's call.</a:t>
            </a:r>
          </a:p>
          <a:p>
            <a:pPr rtl="0" fontAlgn="base">
              <a:spcBef>
                <a:spcPts val="0"/>
              </a:spcBef>
              <a:spcAft>
                <a:spcPts val="0"/>
              </a:spcAft>
              <a:buFont typeface="Arial" panose="020B0604020202020204" pitchFamily="34" charset="0"/>
              <a:buChar char="•"/>
            </a:pPr>
            <a:r>
              <a:rPr lang="en-US" sz="2000" i="0" u="none" strike="noStrike" dirty="0">
                <a:effectLst/>
              </a:rPr>
              <a:t>astrologersEarnings: Earnings of the astrologer from the session.</a:t>
            </a:r>
          </a:p>
          <a:p>
            <a:pPr rtl="0" fontAlgn="base">
              <a:spcBef>
                <a:spcPts val="0"/>
              </a:spcBef>
              <a:spcAft>
                <a:spcPts val="0"/>
              </a:spcAft>
              <a:buFont typeface="Arial" panose="020B0604020202020204" pitchFamily="34" charset="0"/>
              <a:buChar char="•"/>
            </a:pPr>
            <a:r>
              <a:rPr lang="en-US" sz="2000" i="0" u="none" strike="noStrike" dirty="0">
                <a:effectLst/>
              </a:rPr>
              <a:t>netAmount: Net amount after deductions.</a:t>
            </a:r>
          </a:p>
          <a:p>
            <a:pPr rtl="0" fontAlgn="base">
              <a:spcBef>
                <a:spcPts val="0"/>
              </a:spcBef>
              <a:spcAft>
                <a:spcPts val="0"/>
              </a:spcAft>
              <a:buFont typeface="Arial" panose="020B0604020202020204" pitchFamily="34" charset="0"/>
              <a:buChar char="•"/>
            </a:pPr>
            <a:r>
              <a:rPr lang="en-US" sz="2000" i="0" u="none" strike="noStrike" dirty="0">
                <a:effectLst/>
              </a:rPr>
              <a:t>region: Region of the user.</a:t>
            </a:r>
          </a:p>
          <a:p>
            <a:pPr rtl="0" fontAlgn="base">
              <a:spcBef>
                <a:spcPts val="0"/>
              </a:spcBef>
              <a:spcAft>
                <a:spcPts val="0"/>
              </a:spcAft>
              <a:buFont typeface="Arial" panose="020B0604020202020204" pitchFamily="34" charset="0"/>
              <a:buChar char="•"/>
            </a:pPr>
            <a:r>
              <a:rPr lang="en-US" sz="2000" i="0" u="none" strike="noStrike" dirty="0">
                <a:effectLst/>
              </a:rPr>
              <a:t>userCallStatus: Status of the user's call.</a:t>
            </a:r>
          </a:p>
          <a:p>
            <a:pPr rtl="0" fontAlgn="base">
              <a:spcBef>
                <a:spcPts val="0"/>
              </a:spcBef>
              <a:spcAft>
                <a:spcPts val="0"/>
              </a:spcAft>
              <a:buFont typeface="Arial" panose="020B0604020202020204" pitchFamily="34" charset="0"/>
              <a:buChar char="•"/>
            </a:pPr>
            <a:r>
              <a:rPr lang="en-US" sz="2000" i="0" u="none" strike="noStrike" dirty="0">
                <a:effectLst/>
              </a:rPr>
              <a:t>userOnCallDuration: Duration of the user's call.</a:t>
            </a:r>
          </a:p>
          <a:p>
            <a:r>
              <a:rPr lang="en-US" sz="2000" i="0" u="none" strike="noStrike" dirty="0">
                <a:effectLst/>
              </a:rPr>
              <a:t>rating: Rating assigned based on the session's status.</a:t>
            </a:r>
            <a:endParaRPr lang="en-US" sz="2000" dirty="0"/>
          </a:p>
        </p:txBody>
      </p:sp>
      <p:sp>
        <p:nvSpPr>
          <p:cNvPr id="4" name="TextBox 3">
            <a:extLst>
              <a:ext uri="{FF2B5EF4-FFF2-40B4-BE49-F238E27FC236}">
                <a16:creationId xmlns:a16="http://schemas.microsoft.com/office/drawing/2014/main" id="{3A5D33AF-D02F-540E-45D8-F12CFD7BA61B}"/>
              </a:ext>
            </a:extLst>
          </p:cNvPr>
          <p:cNvSpPr txBox="1"/>
          <p:nvPr/>
        </p:nvSpPr>
        <p:spPr>
          <a:xfrm>
            <a:off x="4198363" y="313749"/>
            <a:ext cx="2502608" cy="523220"/>
          </a:xfrm>
          <a:prstGeom prst="rect">
            <a:avLst/>
          </a:prstGeom>
          <a:noFill/>
        </p:spPr>
        <p:txBody>
          <a:bodyPr wrap="none" rtlCol="0">
            <a:spAutoFit/>
          </a:bodyPr>
          <a:lstStyle/>
          <a:p>
            <a:pPr algn="ctr"/>
            <a:r>
              <a:rPr lang="en-US" sz="2800" dirty="0">
                <a:latin typeface="Bahnschrift" panose="020B0502040204020203" pitchFamily="34" charset="0"/>
              </a:rPr>
              <a:t>Data Overview</a:t>
            </a:r>
          </a:p>
        </p:txBody>
      </p:sp>
    </p:spTree>
    <p:extLst>
      <p:ext uri="{BB962C8B-B14F-4D97-AF65-F5344CB8AC3E}">
        <p14:creationId xmlns:p14="http://schemas.microsoft.com/office/powerpoint/2010/main" val="1619888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4" descr="A feather pen on a chart&#10;&#10;Description automatically generated">
            <a:extLst>
              <a:ext uri="{FF2B5EF4-FFF2-40B4-BE49-F238E27FC236}">
                <a16:creationId xmlns:a16="http://schemas.microsoft.com/office/drawing/2014/main" id="{81319543-F80B-E8DE-817C-C125AF05840D}"/>
              </a:ext>
            </a:extLst>
          </p:cNvPr>
          <p:cNvPicPr>
            <a:picLocks noChangeAspect="1"/>
          </p:cNvPicPr>
          <p:nvPr/>
        </p:nvPicPr>
        <p:blipFill>
          <a:blip r:embed="rId2" cstate="email">
            <a:alphaModFix amt="50000"/>
            <a:extLst>
              <a:ext uri="{28A0092B-C50C-407E-A947-70E740481C1C}">
                <a14:useLocalDpi xmlns:a14="http://schemas.microsoft.com/office/drawing/2010/main"/>
              </a:ext>
            </a:extLst>
          </a:blip>
          <a:srcRect/>
          <a:stretch>
            <a:fillRect/>
          </a:stretch>
        </p:blipFill>
        <p:spPr>
          <a:xfrm>
            <a:off x="0" y="0"/>
            <a:ext cx="12192000" cy="6858000"/>
          </a:xfrm>
          <a:prstGeom prst="rect">
            <a:avLst/>
          </a:prstGeom>
        </p:spPr>
      </p:pic>
      <p:sp>
        <p:nvSpPr>
          <p:cNvPr id="24" name="Rectangle: Rounded Corners 23">
            <a:extLst>
              <a:ext uri="{FF2B5EF4-FFF2-40B4-BE49-F238E27FC236}">
                <a16:creationId xmlns:a16="http://schemas.microsoft.com/office/drawing/2014/main" id="{0D2D2247-E83E-7BC0-8926-A84F5524AA45}"/>
              </a:ext>
            </a:extLst>
          </p:cNvPr>
          <p:cNvSpPr/>
          <p:nvPr/>
        </p:nvSpPr>
        <p:spPr>
          <a:xfrm>
            <a:off x="406400" y="4603690"/>
            <a:ext cx="9187543" cy="36933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31917BBF-EFA4-62A6-519E-53CD8D57BC49}"/>
              </a:ext>
            </a:extLst>
          </p:cNvPr>
          <p:cNvSpPr/>
          <p:nvPr/>
        </p:nvSpPr>
        <p:spPr>
          <a:xfrm>
            <a:off x="406400" y="3029635"/>
            <a:ext cx="8369300" cy="1200329"/>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9543C59-935C-3699-B4CC-44F6BB65CF34}"/>
              </a:ext>
            </a:extLst>
          </p:cNvPr>
          <p:cNvSpPr txBox="1"/>
          <p:nvPr/>
        </p:nvSpPr>
        <p:spPr>
          <a:xfrm>
            <a:off x="406400" y="3029635"/>
            <a:ext cx="8369300" cy="1200329"/>
          </a:xfrm>
          <a:prstGeom prst="rect">
            <a:avLst/>
          </a:prstGeom>
          <a:noFill/>
        </p:spPr>
        <p:txBody>
          <a:bodyPr wrap="square">
            <a:spAutoFit/>
          </a:bodyPr>
          <a:lstStyle/>
          <a:p>
            <a:r>
              <a:rPr lang="en-US" sz="3600" b="1" dirty="0">
                <a:effectLst/>
                <a:latin typeface="Aptos" panose="020B0004020202020204" pitchFamily="34" charset="0"/>
              </a:rPr>
              <a:t>Transforming Call Center Operations: A Strategic Investment Approach</a:t>
            </a:r>
            <a:endParaRPr lang="en-US" sz="3600" b="1" dirty="0">
              <a:latin typeface="Aptos" panose="020B0004020202020204" pitchFamily="34" charset="0"/>
            </a:endParaRPr>
          </a:p>
        </p:txBody>
      </p:sp>
      <p:sp>
        <p:nvSpPr>
          <p:cNvPr id="15" name="TextBox 14">
            <a:extLst>
              <a:ext uri="{FF2B5EF4-FFF2-40B4-BE49-F238E27FC236}">
                <a16:creationId xmlns:a16="http://schemas.microsoft.com/office/drawing/2014/main" id="{BFBC5C3B-B05E-68F9-76E1-EE50296599A5}"/>
              </a:ext>
            </a:extLst>
          </p:cNvPr>
          <p:cNvSpPr txBox="1"/>
          <p:nvPr/>
        </p:nvSpPr>
        <p:spPr>
          <a:xfrm>
            <a:off x="406400" y="4603690"/>
            <a:ext cx="9187543" cy="369332"/>
          </a:xfrm>
          <a:prstGeom prst="rect">
            <a:avLst/>
          </a:prstGeom>
          <a:noFill/>
        </p:spPr>
        <p:txBody>
          <a:bodyPr wrap="square">
            <a:spAutoFit/>
          </a:bodyPr>
          <a:lstStyle/>
          <a:p>
            <a:r>
              <a:rPr lang="en-US" b="1" dirty="0">
                <a:effectLst/>
              </a:rPr>
              <a:t>Leveraging Data and Technology for Enhanced Performance and Customer Satisfaction</a:t>
            </a:r>
            <a:endParaRPr lang="en-US" b="1" dirty="0"/>
          </a:p>
        </p:txBody>
      </p:sp>
    </p:spTree>
    <p:extLst>
      <p:ext uri="{BB962C8B-B14F-4D97-AF65-F5344CB8AC3E}">
        <p14:creationId xmlns:p14="http://schemas.microsoft.com/office/powerpoint/2010/main" val="2453478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and green background&#10;&#10;AI-generated content may be incorrect.">
            <a:extLst>
              <a:ext uri="{FF2B5EF4-FFF2-40B4-BE49-F238E27FC236}">
                <a16:creationId xmlns:a16="http://schemas.microsoft.com/office/drawing/2014/main" id="{09C51974-31E3-3B62-D876-D6460150E14E}"/>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7556501" y="-1"/>
            <a:ext cx="4635500" cy="6858001"/>
          </a:xfrm>
          <a:prstGeom prst="rect">
            <a:avLst/>
          </a:prstGeom>
        </p:spPr>
      </p:pic>
      <p:sp>
        <p:nvSpPr>
          <p:cNvPr id="3" name="TextBox 2">
            <a:extLst>
              <a:ext uri="{FF2B5EF4-FFF2-40B4-BE49-F238E27FC236}">
                <a16:creationId xmlns:a16="http://schemas.microsoft.com/office/drawing/2014/main" id="{AB553290-87C1-13E9-46AC-8DAF2FB2576C}"/>
              </a:ext>
            </a:extLst>
          </p:cNvPr>
          <p:cNvSpPr txBox="1"/>
          <p:nvPr/>
        </p:nvSpPr>
        <p:spPr>
          <a:xfrm>
            <a:off x="225426" y="330538"/>
            <a:ext cx="11582400" cy="492443"/>
          </a:xfrm>
          <a:prstGeom prst="rect">
            <a:avLst/>
          </a:prstGeom>
          <a:noFill/>
        </p:spPr>
        <p:txBody>
          <a:bodyPr wrap="square">
            <a:spAutoFit/>
          </a:bodyPr>
          <a:lstStyle/>
          <a:p>
            <a:r>
              <a:rPr lang="en-US" sz="2600" b="1" dirty="0">
                <a:effectLst/>
                <a:latin typeface="Bahnschrift" panose="020B0502040204020203" pitchFamily="34" charset="0"/>
                <a:cs typeface="Aharoni" panose="02010803020104030203" pitchFamily="2" charset="-79"/>
              </a:rPr>
              <a:t>Optimizing AstroSage Call Center Operations with ₹1 Crore Investment</a:t>
            </a:r>
            <a:endParaRPr lang="en-US" sz="2600" b="1" dirty="0">
              <a:latin typeface="Bahnschrift" panose="020B0502040204020203" pitchFamily="34" charset="0"/>
              <a:cs typeface="Aharoni" panose="02010803020104030203" pitchFamily="2" charset="-79"/>
            </a:endParaRPr>
          </a:p>
        </p:txBody>
      </p:sp>
      <p:sp>
        <p:nvSpPr>
          <p:cNvPr id="6" name="Rectangle: Rounded Corners 5">
            <a:extLst>
              <a:ext uri="{FF2B5EF4-FFF2-40B4-BE49-F238E27FC236}">
                <a16:creationId xmlns:a16="http://schemas.microsoft.com/office/drawing/2014/main" id="{45E86679-872C-3F22-B78C-E85C3F79F77D}"/>
              </a:ext>
            </a:extLst>
          </p:cNvPr>
          <p:cNvSpPr/>
          <p:nvPr/>
        </p:nvSpPr>
        <p:spPr>
          <a:xfrm>
            <a:off x="800100" y="2032000"/>
            <a:ext cx="3238500" cy="190500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2AFDDA3-88BE-AA3F-CA9E-07E94B78E37D}"/>
              </a:ext>
            </a:extLst>
          </p:cNvPr>
          <p:cNvSpPr txBox="1"/>
          <p:nvPr/>
        </p:nvSpPr>
        <p:spPr>
          <a:xfrm>
            <a:off x="889000" y="2185457"/>
            <a:ext cx="2387600" cy="369332"/>
          </a:xfrm>
          <a:prstGeom prst="rect">
            <a:avLst/>
          </a:prstGeom>
          <a:noFill/>
        </p:spPr>
        <p:txBody>
          <a:bodyPr wrap="square">
            <a:spAutoFit/>
          </a:bodyPr>
          <a:lstStyle/>
          <a:p>
            <a:r>
              <a:rPr lang="en-US" dirty="0">
                <a:effectLst/>
                <a:latin typeface="Bahnschrift" panose="020B0502040204020203" pitchFamily="34" charset="0"/>
              </a:rPr>
              <a:t>Investment Overview</a:t>
            </a:r>
            <a:endParaRPr lang="en-US" dirty="0">
              <a:latin typeface="Bahnschrift" panose="020B0502040204020203" pitchFamily="34" charset="0"/>
            </a:endParaRPr>
          </a:p>
        </p:txBody>
      </p:sp>
      <p:sp>
        <p:nvSpPr>
          <p:cNvPr id="10" name="Rectangle: Rounded Corners 9">
            <a:extLst>
              <a:ext uri="{FF2B5EF4-FFF2-40B4-BE49-F238E27FC236}">
                <a16:creationId xmlns:a16="http://schemas.microsoft.com/office/drawing/2014/main" id="{67A03C2F-9B10-941B-F10E-AB31AC43B196}"/>
              </a:ext>
            </a:extLst>
          </p:cNvPr>
          <p:cNvSpPr/>
          <p:nvPr/>
        </p:nvSpPr>
        <p:spPr>
          <a:xfrm>
            <a:off x="4476750" y="2032000"/>
            <a:ext cx="3238500" cy="190500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8E259BA-AFAE-0938-1938-41B5ACB68B6F}"/>
              </a:ext>
            </a:extLst>
          </p:cNvPr>
          <p:cNvSpPr/>
          <p:nvPr/>
        </p:nvSpPr>
        <p:spPr>
          <a:xfrm>
            <a:off x="800100" y="4203700"/>
            <a:ext cx="3238500" cy="190500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AC42F2A1-49EF-0108-8571-2BD80D9E5B5E}"/>
              </a:ext>
            </a:extLst>
          </p:cNvPr>
          <p:cNvSpPr/>
          <p:nvPr/>
        </p:nvSpPr>
        <p:spPr>
          <a:xfrm>
            <a:off x="4476750" y="4203700"/>
            <a:ext cx="3238500" cy="190500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1D5810A-5953-60F5-335C-3B7275254CC7}"/>
              </a:ext>
            </a:extLst>
          </p:cNvPr>
          <p:cNvSpPr txBox="1"/>
          <p:nvPr/>
        </p:nvSpPr>
        <p:spPr>
          <a:xfrm>
            <a:off x="889000" y="2688957"/>
            <a:ext cx="3149600" cy="900246"/>
          </a:xfrm>
          <a:prstGeom prst="rect">
            <a:avLst/>
          </a:prstGeom>
          <a:noFill/>
        </p:spPr>
        <p:txBody>
          <a:bodyPr wrap="square">
            <a:spAutoFit/>
          </a:bodyPr>
          <a:lstStyle/>
          <a:p>
            <a:pPr algn="l"/>
            <a:r>
              <a:rPr lang="en-US" sz="1050" b="0" u="none" strike="noStrike" dirty="0">
                <a:solidFill>
                  <a:srgbClr val="FFFFFF"/>
                </a:solidFill>
                <a:effectLst/>
                <a:latin typeface="Jost"/>
              </a:rPr>
              <a:t>AstroSage has secured a ₹1 crore investment aimed at enhancing its call center operations.</a:t>
            </a:r>
          </a:p>
          <a:p>
            <a:pPr algn="l"/>
            <a:endParaRPr lang="en-US" sz="1050" b="0" u="none" strike="noStrike" dirty="0">
              <a:solidFill>
                <a:srgbClr val="FFFFFF"/>
              </a:solidFill>
              <a:effectLst/>
              <a:latin typeface="Jost"/>
            </a:endParaRPr>
          </a:p>
          <a:p>
            <a:pPr algn="l"/>
            <a:r>
              <a:rPr lang="en-US" sz="1050" b="0" u="none" strike="noStrike" dirty="0">
                <a:solidFill>
                  <a:srgbClr val="FFFFFF"/>
                </a:solidFill>
                <a:effectLst/>
                <a:latin typeface="Jost"/>
              </a:rPr>
              <a:t>This funding is dedicated to improving efficiency, customer satisfaction, and profitability.</a:t>
            </a:r>
          </a:p>
        </p:txBody>
      </p:sp>
      <p:sp>
        <p:nvSpPr>
          <p:cNvPr id="16" name="TextBox 15">
            <a:extLst>
              <a:ext uri="{FF2B5EF4-FFF2-40B4-BE49-F238E27FC236}">
                <a16:creationId xmlns:a16="http://schemas.microsoft.com/office/drawing/2014/main" id="{535407D6-3F5F-109E-BD30-EEDD4DDA8BDD}"/>
              </a:ext>
            </a:extLst>
          </p:cNvPr>
          <p:cNvSpPr txBox="1"/>
          <p:nvPr/>
        </p:nvSpPr>
        <p:spPr>
          <a:xfrm>
            <a:off x="4584701" y="2157255"/>
            <a:ext cx="2533650" cy="369332"/>
          </a:xfrm>
          <a:prstGeom prst="rect">
            <a:avLst/>
          </a:prstGeom>
          <a:noFill/>
        </p:spPr>
        <p:txBody>
          <a:bodyPr wrap="square">
            <a:spAutoFit/>
          </a:bodyPr>
          <a:lstStyle/>
          <a:p>
            <a:r>
              <a:rPr lang="en-US" dirty="0">
                <a:effectLst/>
                <a:latin typeface="Bahnschrift" panose="020B0502040204020203" pitchFamily="34" charset="0"/>
              </a:rPr>
              <a:t>Analytical Approach</a:t>
            </a:r>
            <a:endParaRPr lang="en-US" dirty="0">
              <a:latin typeface="Bahnschrift" panose="020B0502040204020203" pitchFamily="34" charset="0"/>
            </a:endParaRPr>
          </a:p>
        </p:txBody>
      </p:sp>
      <p:sp>
        <p:nvSpPr>
          <p:cNvPr id="18" name="TextBox 17">
            <a:extLst>
              <a:ext uri="{FF2B5EF4-FFF2-40B4-BE49-F238E27FC236}">
                <a16:creationId xmlns:a16="http://schemas.microsoft.com/office/drawing/2014/main" id="{656EF5CC-BCFF-D739-E4A9-FF756489415D}"/>
              </a:ext>
            </a:extLst>
          </p:cNvPr>
          <p:cNvSpPr txBox="1"/>
          <p:nvPr/>
        </p:nvSpPr>
        <p:spPr>
          <a:xfrm>
            <a:off x="4536141" y="2665248"/>
            <a:ext cx="3179109" cy="1061829"/>
          </a:xfrm>
          <a:prstGeom prst="rect">
            <a:avLst/>
          </a:prstGeom>
          <a:noFill/>
        </p:spPr>
        <p:txBody>
          <a:bodyPr wrap="square">
            <a:spAutoFit/>
          </a:bodyPr>
          <a:lstStyle/>
          <a:p>
            <a:pPr algn="l"/>
            <a:r>
              <a:rPr lang="en-US" sz="1050" b="0" u="none" strike="noStrike" dirty="0">
                <a:solidFill>
                  <a:srgbClr val="FFFFFF"/>
                </a:solidFill>
                <a:effectLst/>
                <a:latin typeface="Jost"/>
              </a:rPr>
              <a:t>The presentation includes a detailed analysis of historical call data and key performance metrics.</a:t>
            </a:r>
          </a:p>
          <a:p>
            <a:pPr algn="l"/>
            <a:endParaRPr lang="en-US" sz="1050" b="0" u="none" strike="noStrike" dirty="0">
              <a:solidFill>
                <a:srgbClr val="FFFFFF"/>
              </a:solidFill>
              <a:effectLst/>
              <a:latin typeface="Jost"/>
            </a:endParaRPr>
          </a:p>
          <a:p>
            <a:pPr algn="l"/>
            <a:r>
              <a:rPr lang="en-US" sz="1050" b="0" u="none" strike="noStrike" dirty="0">
                <a:solidFill>
                  <a:srgbClr val="FFFFFF"/>
                </a:solidFill>
                <a:effectLst/>
                <a:latin typeface="Jost"/>
              </a:rPr>
              <a:t>Market trends are also examined to provide a comprehensive understanding of operational dynamics.</a:t>
            </a:r>
          </a:p>
        </p:txBody>
      </p:sp>
      <p:sp>
        <p:nvSpPr>
          <p:cNvPr id="20" name="TextBox 19">
            <a:extLst>
              <a:ext uri="{FF2B5EF4-FFF2-40B4-BE49-F238E27FC236}">
                <a16:creationId xmlns:a16="http://schemas.microsoft.com/office/drawing/2014/main" id="{21DBFD1F-F7D7-F81E-626A-65BE22C772A4}"/>
              </a:ext>
            </a:extLst>
          </p:cNvPr>
          <p:cNvSpPr txBox="1"/>
          <p:nvPr/>
        </p:nvSpPr>
        <p:spPr>
          <a:xfrm>
            <a:off x="935174" y="4306618"/>
            <a:ext cx="2209800" cy="369332"/>
          </a:xfrm>
          <a:prstGeom prst="rect">
            <a:avLst/>
          </a:prstGeom>
          <a:noFill/>
        </p:spPr>
        <p:txBody>
          <a:bodyPr wrap="square">
            <a:spAutoFit/>
          </a:bodyPr>
          <a:lstStyle/>
          <a:p>
            <a:r>
              <a:rPr lang="en-US" dirty="0">
                <a:effectLst/>
                <a:latin typeface="Bahnschrift" panose="020B0502040204020203" pitchFamily="34" charset="0"/>
              </a:rPr>
              <a:t>Strategic Allocation</a:t>
            </a:r>
            <a:endParaRPr lang="en-US" dirty="0">
              <a:latin typeface="Bahnschrift" panose="020B0502040204020203" pitchFamily="34" charset="0"/>
            </a:endParaRPr>
          </a:p>
        </p:txBody>
      </p:sp>
      <p:sp>
        <p:nvSpPr>
          <p:cNvPr id="22" name="TextBox 21">
            <a:extLst>
              <a:ext uri="{FF2B5EF4-FFF2-40B4-BE49-F238E27FC236}">
                <a16:creationId xmlns:a16="http://schemas.microsoft.com/office/drawing/2014/main" id="{F9FA8FD6-B42F-11DD-C92E-851FFB6FC4BE}"/>
              </a:ext>
            </a:extLst>
          </p:cNvPr>
          <p:cNvSpPr txBox="1"/>
          <p:nvPr/>
        </p:nvSpPr>
        <p:spPr>
          <a:xfrm>
            <a:off x="889000" y="4881083"/>
            <a:ext cx="3238500" cy="900246"/>
          </a:xfrm>
          <a:prstGeom prst="rect">
            <a:avLst/>
          </a:prstGeom>
          <a:noFill/>
        </p:spPr>
        <p:txBody>
          <a:bodyPr wrap="square">
            <a:spAutoFit/>
          </a:bodyPr>
          <a:lstStyle/>
          <a:p>
            <a:pPr algn="l"/>
            <a:r>
              <a:rPr lang="en-US" sz="1050" b="0" u="none" strike="noStrike" dirty="0">
                <a:solidFill>
                  <a:srgbClr val="FFFFFF"/>
                </a:solidFill>
                <a:effectLst/>
                <a:latin typeface="Jost"/>
              </a:rPr>
              <a:t>Recommendations are made for the strategic allocation of funds to maximize operational efficiency.</a:t>
            </a:r>
          </a:p>
          <a:p>
            <a:pPr algn="l"/>
            <a:endParaRPr lang="en-US" sz="1050" b="0" u="none" strike="noStrike" dirty="0">
              <a:solidFill>
                <a:srgbClr val="FFFFFF"/>
              </a:solidFill>
              <a:effectLst/>
              <a:latin typeface="Jost"/>
            </a:endParaRPr>
          </a:p>
          <a:p>
            <a:pPr algn="l"/>
            <a:r>
              <a:rPr lang="en-US" sz="1050" b="0" u="none" strike="noStrike" dirty="0">
                <a:solidFill>
                  <a:srgbClr val="FFFFFF"/>
                </a:solidFill>
                <a:effectLst/>
                <a:latin typeface="Jost"/>
              </a:rPr>
              <a:t>These strategies aim to elevate customer satisfaction and drive profitability.</a:t>
            </a:r>
          </a:p>
        </p:txBody>
      </p:sp>
      <p:sp>
        <p:nvSpPr>
          <p:cNvPr id="24" name="TextBox 23">
            <a:extLst>
              <a:ext uri="{FF2B5EF4-FFF2-40B4-BE49-F238E27FC236}">
                <a16:creationId xmlns:a16="http://schemas.microsoft.com/office/drawing/2014/main" id="{3A7B0697-5A75-1222-EDB5-7EB7197444AB}"/>
              </a:ext>
            </a:extLst>
          </p:cNvPr>
          <p:cNvSpPr txBox="1"/>
          <p:nvPr/>
        </p:nvSpPr>
        <p:spPr>
          <a:xfrm>
            <a:off x="4584701" y="4299798"/>
            <a:ext cx="2647950" cy="369332"/>
          </a:xfrm>
          <a:prstGeom prst="rect">
            <a:avLst/>
          </a:prstGeom>
          <a:noFill/>
        </p:spPr>
        <p:txBody>
          <a:bodyPr wrap="square">
            <a:spAutoFit/>
          </a:bodyPr>
          <a:lstStyle/>
          <a:p>
            <a:r>
              <a:rPr lang="en-US" dirty="0">
                <a:effectLst/>
                <a:latin typeface="Bahnschrift" panose="020B0502040204020203" pitchFamily="34" charset="0"/>
              </a:rPr>
              <a:t>Data-Driven Insights</a:t>
            </a:r>
            <a:endParaRPr lang="en-US" dirty="0">
              <a:latin typeface="Bahnschrift" panose="020B0502040204020203" pitchFamily="34" charset="0"/>
            </a:endParaRPr>
          </a:p>
        </p:txBody>
      </p:sp>
      <p:sp>
        <p:nvSpPr>
          <p:cNvPr id="26" name="TextBox 25">
            <a:extLst>
              <a:ext uri="{FF2B5EF4-FFF2-40B4-BE49-F238E27FC236}">
                <a16:creationId xmlns:a16="http://schemas.microsoft.com/office/drawing/2014/main" id="{F729CB0B-0A72-3773-A26E-C9AEA6B7E14A}"/>
              </a:ext>
            </a:extLst>
          </p:cNvPr>
          <p:cNvSpPr txBox="1"/>
          <p:nvPr/>
        </p:nvSpPr>
        <p:spPr>
          <a:xfrm>
            <a:off x="4584701" y="4850355"/>
            <a:ext cx="2971799" cy="900246"/>
          </a:xfrm>
          <a:prstGeom prst="rect">
            <a:avLst/>
          </a:prstGeom>
          <a:noFill/>
        </p:spPr>
        <p:txBody>
          <a:bodyPr wrap="square">
            <a:spAutoFit/>
          </a:bodyPr>
          <a:lstStyle/>
          <a:p>
            <a:pPr algn="l"/>
            <a:r>
              <a:rPr lang="en-US" sz="1050" b="0" u="none" strike="noStrike" dirty="0">
                <a:solidFill>
                  <a:srgbClr val="FFFFFF"/>
                </a:solidFill>
                <a:effectLst/>
                <a:latin typeface="Jost"/>
              </a:rPr>
              <a:t>Insights are derived from cleaned and consolidated data to ensure informed decision-making.</a:t>
            </a:r>
          </a:p>
          <a:p>
            <a:pPr algn="l"/>
            <a:endParaRPr lang="en-US" sz="1050" b="0" u="none" strike="noStrike" dirty="0">
              <a:solidFill>
                <a:srgbClr val="FFFFFF"/>
              </a:solidFill>
              <a:effectLst/>
              <a:latin typeface="Jost"/>
            </a:endParaRPr>
          </a:p>
          <a:p>
            <a:pPr algn="l"/>
            <a:r>
              <a:rPr lang="en-US" sz="1050" b="0" u="none" strike="noStrike" dirty="0">
                <a:solidFill>
                  <a:srgbClr val="FFFFFF"/>
                </a:solidFill>
                <a:effectLst/>
                <a:latin typeface="Jost"/>
              </a:rPr>
              <a:t>This approach supports sustainable growth and operational improvements.</a:t>
            </a:r>
          </a:p>
        </p:txBody>
      </p:sp>
      <p:sp>
        <p:nvSpPr>
          <p:cNvPr id="28" name="Rectangle: Rounded Corners 27">
            <a:extLst>
              <a:ext uri="{FF2B5EF4-FFF2-40B4-BE49-F238E27FC236}">
                <a16:creationId xmlns:a16="http://schemas.microsoft.com/office/drawing/2014/main" id="{184C23D5-3A3B-2CF3-E8A3-6EF7105D841E}"/>
              </a:ext>
            </a:extLst>
          </p:cNvPr>
          <p:cNvSpPr/>
          <p:nvPr/>
        </p:nvSpPr>
        <p:spPr>
          <a:xfrm rot="5400000">
            <a:off x="7139830" y="2935281"/>
            <a:ext cx="4340311" cy="2533749"/>
          </a:xfrm>
          <a:prstGeom prst="roundRect">
            <a:avLst>
              <a:gd name="adj" fmla="val 50000"/>
            </a:avLst>
          </a:prstGeom>
          <a:blipFill dpi="0" rotWithShape="0">
            <a:blip r:embed="rId3"/>
            <a:srcRect/>
            <a:stretch>
              <a:fillRect l="-15000" r="-23000" b="100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lide Number Placeholder 28">
            <a:extLst>
              <a:ext uri="{FF2B5EF4-FFF2-40B4-BE49-F238E27FC236}">
                <a16:creationId xmlns:a16="http://schemas.microsoft.com/office/drawing/2014/main" id="{C38B5157-1619-120E-3881-CF5D49C9EEC4}"/>
              </a:ext>
            </a:extLst>
          </p:cNvPr>
          <p:cNvSpPr>
            <a:spLocks noGrp="1"/>
          </p:cNvSpPr>
          <p:nvPr>
            <p:ph type="sldNum" sz="quarter" idx="12"/>
          </p:nvPr>
        </p:nvSpPr>
        <p:spPr/>
        <p:txBody>
          <a:bodyPr/>
          <a:lstStyle/>
          <a:p>
            <a:fld id="{58CFB4F0-DDE6-4C5B-8202-202E0D87FA1C}" type="slidenum">
              <a:rPr lang="en-US" smtClean="0"/>
              <a:t>6</a:t>
            </a:fld>
            <a:endParaRPr lang="en-US"/>
          </a:p>
        </p:txBody>
      </p:sp>
    </p:spTree>
    <p:extLst>
      <p:ext uri="{BB962C8B-B14F-4D97-AF65-F5344CB8AC3E}">
        <p14:creationId xmlns:p14="http://schemas.microsoft.com/office/powerpoint/2010/main" val="1548090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and green background&#10;&#10;AI-generated content may be incorrect.">
            <a:extLst>
              <a:ext uri="{FF2B5EF4-FFF2-40B4-BE49-F238E27FC236}">
                <a16:creationId xmlns:a16="http://schemas.microsoft.com/office/drawing/2014/main" id="{09C51974-31E3-3B62-D876-D6460150E14E}"/>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7556501" y="-1"/>
            <a:ext cx="4635500" cy="6858001"/>
          </a:xfrm>
          <a:prstGeom prst="rect">
            <a:avLst/>
          </a:prstGeom>
        </p:spPr>
      </p:pic>
      <p:sp>
        <p:nvSpPr>
          <p:cNvPr id="3" name="TextBox 2">
            <a:extLst>
              <a:ext uri="{FF2B5EF4-FFF2-40B4-BE49-F238E27FC236}">
                <a16:creationId xmlns:a16="http://schemas.microsoft.com/office/drawing/2014/main" id="{33BFF8DB-7A5E-0698-EE77-BEA7E588D35E}"/>
              </a:ext>
            </a:extLst>
          </p:cNvPr>
          <p:cNvSpPr txBox="1"/>
          <p:nvPr/>
        </p:nvSpPr>
        <p:spPr>
          <a:xfrm>
            <a:off x="428547" y="646100"/>
            <a:ext cx="4033953" cy="830997"/>
          </a:xfrm>
          <a:prstGeom prst="rect">
            <a:avLst/>
          </a:prstGeom>
          <a:noFill/>
        </p:spPr>
        <p:txBody>
          <a:bodyPr wrap="square">
            <a:spAutoFit/>
          </a:bodyPr>
          <a:lstStyle/>
          <a:p>
            <a:r>
              <a:rPr lang="en-US" sz="2400" dirty="0">
                <a:effectLst/>
                <a:latin typeface="Bahnschrift" panose="020B0502040204020203" pitchFamily="34" charset="0"/>
              </a:rPr>
              <a:t>Comprehensive Overview of AstroSage Call Center Data</a:t>
            </a:r>
            <a:endParaRPr lang="en-US" sz="2400" dirty="0">
              <a:latin typeface="Bahnschrift" panose="020B0502040204020203" pitchFamily="34" charset="0"/>
            </a:endParaRPr>
          </a:p>
        </p:txBody>
      </p:sp>
      <p:sp>
        <p:nvSpPr>
          <p:cNvPr id="4" name="Rectangle: Rounded Corners 3">
            <a:extLst>
              <a:ext uri="{FF2B5EF4-FFF2-40B4-BE49-F238E27FC236}">
                <a16:creationId xmlns:a16="http://schemas.microsoft.com/office/drawing/2014/main" id="{068E760C-4A4E-7A7A-BA88-7AFFD32FF4D8}"/>
              </a:ext>
            </a:extLst>
          </p:cNvPr>
          <p:cNvSpPr/>
          <p:nvPr/>
        </p:nvSpPr>
        <p:spPr>
          <a:xfrm>
            <a:off x="5562445" y="646100"/>
            <a:ext cx="2687444" cy="176189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71B46319-E6E1-0C3E-4B1D-021F997072EF}"/>
              </a:ext>
            </a:extLst>
          </p:cNvPr>
          <p:cNvSpPr/>
          <p:nvPr/>
        </p:nvSpPr>
        <p:spPr>
          <a:xfrm>
            <a:off x="8900223" y="646099"/>
            <a:ext cx="2687444" cy="176189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50125D8B-5BCE-D9AF-F3D6-323A768368F5}"/>
              </a:ext>
            </a:extLst>
          </p:cNvPr>
          <p:cNvSpPr/>
          <p:nvPr/>
        </p:nvSpPr>
        <p:spPr>
          <a:xfrm>
            <a:off x="5540918" y="2688115"/>
            <a:ext cx="2687444" cy="176189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B0AA810-96AB-1394-1642-D97A3F8C7B3A}"/>
              </a:ext>
            </a:extLst>
          </p:cNvPr>
          <p:cNvSpPr/>
          <p:nvPr/>
        </p:nvSpPr>
        <p:spPr>
          <a:xfrm>
            <a:off x="8900223" y="2679338"/>
            <a:ext cx="2687444" cy="176189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B9B0EEE1-92A5-63D3-7664-4965C150FF62}"/>
              </a:ext>
            </a:extLst>
          </p:cNvPr>
          <p:cNvSpPr/>
          <p:nvPr/>
        </p:nvSpPr>
        <p:spPr>
          <a:xfrm>
            <a:off x="5562445" y="4712578"/>
            <a:ext cx="2687444" cy="176189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3F9D543-C345-191D-0D75-99CE0212BF51}"/>
              </a:ext>
            </a:extLst>
          </p:cNvPr>
          <p:cNvSpPr txBox="1"/>
          <p:nvPr/>
        </p:nvSpPr>
        <p:spPr>
          <a:xfrm>
            <a:off x="5659244" y="736200"/>
            <a:ext cx="2687444" cy="307777"/>
          </a:xfrm>
          <a:prstGeom prst="rect">
            <a:avLst/>
          </a:prstGeom>
          <a:noFill/>
        </p:spPr>
        <p:txBody>
          <a:bodyPr wrap="square">
            <a:spAutoFit/>
          </a:bodyPr>
          <a:lstStyle/>
          <a:p>
            <a:r>
              <a:rPr lang="en-US" sz="1400" dirty="0">
                <a:effectLst/>
                <a:latin typeface="Bahnschrift" panose="020B0502040204020203" pitchFamily="34" charset="0"/>
              </a:rPr>
              <a:t>Data Structure Overview</a:t>
            </a:r>
            <a:endParaRPr lang="en-US" sz="1400" dirty="0">
              <a:latin typeface="Bahnschrift" panose="020B0502040204020203" pitchFamily="34" charset="0"/>
            </a:endParaRPr>
          </a:p>
        </p:txBody>
      </p:sp>
      <p:sp>
        <p:nvSpPr>
          <p:cNvPr id="13" name="TextBox 12">
            <a:extLst>
              <a:ext uri="{FF2B5EF4-FFF2-40B4-BE49-F238E27FC236}">
                <a16:creationId xmlns:a16="http://schemas.microsoft.com/office/drawing/2014/main" id="{4CAC0248-8DF5-9335-81E9-CE69A9CBE341}"/>
              </a:ext>
            </a:extLst>
          </p:cNvPr>
          <p:cNvSpPr txBox="1"/>
          <p:nvPr/>
        </p:nvSpPr>
        <p:spPr>
          <a:xfrm>
            <a:off x="8986258" y="736200"/>
            <a:ext cx="2493847" cy="307777"/>
          </a:xfrm>
          <a:prstGeom prst="rect">
            <a:avLst/>
          </a:prstGeom>
          <a:noFill/>
        </p:spPr>
        <p:txBody>
          <a:bodyPr wrap="square">
            <a:spAutoFit/>
          </a:bodyPr>
          <a:lstStyle/>
          <a:p>
            <a:r>
              <a:rPr lang="en-US" sz="1400" dirty="0">
                <a:effectLst/>
                <a:latin typeface="Bahnschrift" panose="020B0502040204020203" pitchFamily="34" charset="0"/>
              </a:rPr>
              <a:t>Data Cleaning Process</a:t>
            </a:r>
            <a:endParaRPr lang="en-US" sz="1400" dirty="0">
              <a:latin typeface="Bahnschrift" panose="020B0502040204020203" pitchFamily="34" charset="0"/>
            </a:endParaRPr>
          </a:p>
        </p:txBody>
      </p:sp>
      <p:sp>
        <p:nvSpPr>
          <p:cNvPr id="15" name="TextBox 14">
            <a:extLst>
              <a:ext uri="{FF2B5EF4-FFF2-40B4-BE49-F238E27FC236}">
                <a16:creationId xmlns:a16="http://schemas.microsoft.com/office/drawing/2014/main" id="{60D815B8-099A-F7DF-A12C-9C4E564B5790}"/>
              </a:ext>
            </a:extLst>
          </p:cNvPr>
          <p:cNvSpPr txBox="1"/>
          <p:nvPr/>
        </p:nvSpPr>
        <p:spPr>
          <a:xfrm>
            <a:off x="5623777" y="2802808"/>
            <a:ext cx="2327817" cy="307777"/>
          </a:xfrm>
          <a:prstGeom prst="rect">
            <a:avLst/>
          </a:prstGeom>
          <a:noFill/>
        </p:spPr>
        <p:txBody>
          <a:bodyPr wrap="square">
            <a:spAutoFit/>
          </a:bodyPr>
          <a:lstStyle/>
          <a:p>
            <a:r>
              <a:rPr lang="en-US" sz="1400" dirty="0">
                <a:effectLst/>
                <a:latin typeface="Bahnschrift" panose="020B0502040204020203" pitchFamily="34" charset="0"/>
              </a:rPr>
              <a:t>Key Metrics Analysis</a:t>
            </a:r>
            <a:endParaRPr lang="en-US" sz="1400" dirty="0">
              <a:latin typeface="Bahnschrift" panose="020B0502040204020203" pitchFamily="34" charset="0"/>
            </a:endParaRPr>
          </a:p>
        </p:txBody>
      </p:sp>
      <p:sp>
        <p:nvSpPr>
          <p:cNvPr id="17" name="TextBox 16">
            <a:extLst>
              <a:ext uri="{FF2B5EF4-FFF2-40B4-BE49-F238E27FC236}">
                <a16:creationId xmlns:a16="http://schemas.microsoft.com/office/drawing/2014/main" id="{FC6F6A87-5593-0C8A-83B6-7D1D592692E6}"/>
              </a:ext>
            </a:extLst>
          </p:cNvPr>
          <p:cNvSpPr txBox="1"/>
          <p:nvPr/>
        </p:nvSpPr>
        <p:spPr>
          <a:xfrm>
            <a:off x="8986258" y="2746315"/>
            <a:ext cx="2515374" cy="307777"/>
          </a:xfrm>
          <a:prstGeom prst="rect">
            <a:avLst/>
          </a:prstGeom>
          <a:noFill/>
        </p:spPr>
        <p:txBody>
          <a:bodyPr wrap="square">
            <a:spAutoFit/>
          </a:bodyPr>
          <a:lstStyle/>
          <a:p>
            <a:r>
              <a:rPr lang="en-US" sz="1400" dirty="0">
                <a:effectLst/>
                <a:latin typeface="Bahnschrift" panose="020B0502040204020203" pitchFamily="34" charset="0"/>
              </a:rPr>
              <a:t>Repeat Callers Insights</a:t>
            </a:r>
            <a:endParaRPr lang="en-US" sz="1400" dirty="0">
              <a:latin typeface="Bahnschrift" panose="020B0502040204020203" pitchFamily="34" charset="0"/>
            </a:endParaRPr>
          </a:p>
        </p:txBody>
      </p:sp>
      <p:sp>
        <p:nvSpPr>
          <p:cNvPr id="19" name="TextBox 18">
            <a:extLst>
              <a:ext uri="{FF2B5EF4-FFF2-40B4-BE49-F238E27FC236}">
                <a16:creationId xmlns:a16="http://schemas.microsoft.com/office/drawing/2014/main" id="{4965E9B6-7B34-5F46-7BA1-73C057EC26E9}"/>
              </a:ext>
            </a:extLst>
          </p:cNvPr>
          <p:cNvSpPr txBox="1"/>
          <p:nvPr/>
        </p:nvSpPr>
        <p:spPr>
          <a:xfrm>
            <a:off x="5659244" y="4811942"/>
            <a:ext cx="2695187" cy="307777"/>
          </a:xfrm>
          <a:prstGeom prst="rect">
            <a:avLst/>
          </a:prstGeom>
          <a:noFill/>
        </p:spPr>
        <p:txBody>
          <a:bodyPr wrap="square">
            <a:spAutoFit/>
          </a:bodyPr>
          <a:lstStyle/>
          <a:p>
            <a:r>
              <a:rPr lang="en-US" sz="1400" dirty="0">
                <a:effectLst/>
                <a:latin typeface="Bahnschrift" panose="020B0502040204020203" pitchFamily="34" charset="0"/>
              </a:rPr>
              <a:t>Data Quality Assurance</a:t>
            </a:r>
            <a:endParaRPr lang="en-US" sz="1400" dirty="0">
              <a:latin typeface="Bahnschrift" panose="020B0502040204020203" pitchFamily="34" charset="0"/>
            </a:endParaRPr>
          </a:p>
        </p:txBody>
      </p:sp>
      <p:sp>
        <p:nvSpPr>
          <p:cNvPr id="25" name="TextBox 24">
            <a:extLst>
              <a:ext uri="{FF2B5EF4-FFF2-40B4-BE49-F238E27FC236}">
                <a16:creationId xmlns:a16="http://schemas.microsoft.com/office/drawing/2014/main" id="{39EADE8F-8AE1-D9BE-2C0A-665AEABDDD44}"/>
              </a:ext>
            </a:extLst>
          </p:cNvPr>
          <p:cNvSpPr txBox="1"/>
          <p:nvPr/>
        </p:nvSpPr>
        <p:spPr>
          <a:xfrm>
            <a:off x="5704468" y="1163871"/>
            <a:ext cx="2612173" cy="938719"/>
          </a:xfrm>
          <a:prstGeom prst="rect">
            <a:avLst/>
          </a:prstGeom>
          <a:noFill/>
        </p:spPr>
        <p:txBody>
          <a:bodyPr wrap="square">
            <a:spAutoFit/>
          </a:bodyPr>
          <a:lstStyle/>
          <a:p>
            <a:pPr algn="l"/>
            <a:r>
              <a:rPr lang="en-US" sz="1100" b="0" u="none" strike="noStrike" dirty="0">
                <a:solidFill>
                  <a:srgbClr val="FFFFFF"/>
                </a:solidFill>
                <a:effectLst/>
                <a:latin typeface="Jost"/>
              </a:rPr>
              <a:t>The data is organized into a single consolidated table.</a:t>
            </a:r>
          </a:p>
          <a:p>
            <a:pPr algn="l"/>
            <a:endParaRPr lang="en-US" sz="1100" b="0" u="none" strike="noStrike" dirty="0">
              <a:solidFill>
                <a:srgbClr val="FFFFFF"/>
              </a:solidFill>
              <a:effectLst/>
              <a:latin typeface="Jost"/>
            </a:endParaRPr>
          </a:p>
          <a:p>
            <a:pPr algn="l"/>
            <a:r>
              <a:rPr lang="en-US" sz="1100" b="0" u="none" strike="noStrike" dirty="0">
                <a:solidFill>
                  <a:srgbClr val="FFFFFF"/>
                </a:solidFill>
                <a:effectLst/>
                <a:latin typeface="Jost"/>
              </a:rPr>
              <a:t>This table contains 30 refined columns after rigorous cleaning processes.</a:t>
            </a:r>
          </a:p>
        </p:txBody>
      </p:sp>
      <p:sp>
        <p:nvSpPr>
          <p:cNvPr id="29" name="TextBox 28">
            <a:extLst>
              <a:ext uri="{FF2B5EF4-FFF2-40B4-BE49-F238E27FC236}">
                <a16:creationId xmlns:a16="http://schemas.microsoft.com/office/drawing/2014/main" id="{3C43FED9-B2AC-3AA6-D190-9CB6DF31193A}"/>
              </a:ext>
            </a:extLst>
          </p:cNvPr>
          <p:cNvSpPr txBox="1"/>
          <p:nvPr/>
        </p:nvSpPr>
        <p:spPr>
          <a:xfrm>
            <a:off x="8986258" y="1136079"/>
            <a:ext cx="2620692" cy="1107996"/>
          </a:xfrm>
          <a:prstGeom prst="rect">
            <a:avLst/>
          </a:prstGeom>
          <a:noFill/>
        </p:spPr>
        <p:txBody>
          <a:bodyPr wrap="square">
            <a:spAutoFit/>
          </a:bodyPr>
          <a:lstStyle/>
          <a:p>
            <a:pPr algn="l"/>
            <a:r>
              <a:rPr lang="en-US" sz="1100" b="0" u="none" strike="noStrike" dirty="0">
                <a:solidFill>
                  <a:srgbClr val="FFFFFF"/>
                </a:solidFill>
                <a:effectLst/>
                <a:latin typeface="Jost"/>
              </a:rPr>
              <a:t>Missing values were addressed and duplicates removed.</a:t>
            </a:r>
          </a:p>
          <a:p>
            <a:pPr algn="l"/>
            <a:endParaRPr lang="en-US" sz="1100" b="0" u="none" strike="noStrike" dirty="0">
              <a:solidFill>
                <a:srgbClr val="FFFFFF"/>
              </a:solidFill>
              <a:effectLst/>
              <a:latin typeface="Jost"/>
            </a:endParaRPr>
          </a:p>
          <a:p>
            <a:pPr algn="l"/>
            <a:r>
              <a:rPr lang="en-US" sz="1100" b="0" u="none" strike="noStrike" dirty="0">
                <a:solidFill>
                  <a:srgbClr val="FFFFFF"/>
                </a:solidFill>
                <a:effectLst/>
                <a:latin typeface="Jost"/>
              </a:rPr>
              <a:t>Text formats were standardized and derived columns created for enhanced accuracy.</a:t>
            </a:r>
          </a:p>
        </p:txBody>
      </p:sp>
      <p:sp>
        <p:nvSpPr>
          <p:cNvPr id="31" name="TextBox 30">
            <a:extLst>
              <a:ext uri="{FF2B5EF4-FFF2-40B4-BE49-F238E27FC236}">
                <a16:creationId xmlns:a16="http://schemas.microsoft.com/office/drawing/2014/main" id="{927B671E-0AC8-345B-C77E-E5D5D795A79F}"/>
              </a:ext>
            </a:extLst>
          </p:cNvPr>
          <p:cNvSpPr txBox="1"/>
          <p:nvPr/>
        </p:nvSpPr>
        <p:spPr>
          <a:xfrm>
            <a:off x="5653787" y="3225278"/>
            <a:ext cx="2348337" cy="938719"/>
          </a:xfrm>
          <a:prstGeom prst="rect">
            <a:avLst/>
          </a:prstGeom>
          <a:noFill/>
        </p:spPr>
        <p:txBody>
          <a:bodyPr wrap="square">
            <a:spAutoFit/>
          </a:bodyPr>
          <a:lstStyle/>
          <a:p>
            <a:pPr algn="l"/>
            <a:r>
              <a:rPr lang="en-US" sz="1100" b="0" u="none" strike="noStrike" dirty="0">
                <a:solidFill>
                  <a:srgbClr val="FFFFFF"/>
                </a:solidFill>
                <a:effectLst/>
                <a:latin typeface="Jost"/>
              </a:rPr>
              <a:t>The total calls, excluding Public_Live_Call, amount to 8,508.</a:t>
            </a:r>
          </a:p>
          <a:p>
            <a:pPr algn="l"/>
            <a:endParaRPr lang="en-US" sz="1100" b="0" u="none" strike="noStrike" dirty="0">
              <a:solidFill>
                <a:srgbClr val="FFFFFF"/>
              </a:solidFill>
              <a:effectLst/>
              <a:latin typeface="Jost"/>
            </a:endParaRPr>
          </a:p>
          <a:p>
            <a:pPr algn="l"/>
            <a:r>
              <a:rPr lang="en-US" sz="1100" b="0" u="none" strike="noStrike" dirty="0">
                <a:solidFill>
                  <a:srgbClr val="FFFFFF"/>
                </a:solidFill>
                <a:effectLst/>
                <a:latin typeface="Jost"/>
              </a:rPr>
              <a:t>Average daily call volume is calculated at 250.24 calls.</a:t>
            </a:r>
          </a:p>
        </p:txBody>
      </p:sp>
      <p:sp>
        <p:nvSpPr>
          <p:cNvPr id="33" name="TextBox 32">
            <a:extLst>
              <a:ext uri="{FF2B5EF4-FFF2-40B4-BE49-F238E27FC236}">
                <a16:creationId xmlns:a16="http://schemas.microsoft.com/office/drawing/2014/main" id="{3834E046-8D3A-3F84-13B3-C4FCCD69313E}"/>
              </a:ext>
            </a:extLst>
          </p:cNvPr>
          <p:cNvSpPr txBox="1"/>
          <p:nvPr/>
        </p:nvSpPr>
        <p:spPr>
          <a:xfrm>
            <a:off x="9018398" y="3184340"/>
            <a:ext cx="2461707" cy="769441"/>
          </a:xfrm>
          <a:prstGeom prst="rect">
            <a:avLst/>
          </a:prstGeom>
          <a:noFill/>
        </p:spPr>
        <p:txBody>
          <a:bodyPr wrap="square">
            <a:spAutoFit/>
          </a:bodyPr>
          <a:lstStyle/>
          <a:p>
            <a:pPr algn="l"/>
            <a:r>
              <a:rPr lang="en-US" sz="1100" b="0" u="none" strike="noStrike" dirty="0">
                <a:solidFill>
                  <a:srgbClr val="FFFFFF"/>
                </a:solidFill>
                <a:effectLst/>
                <a:latin typeface="Jost"/>
              </a:rPr>
              <a:t>There are 1,275 repeat callers.</a:t>
            </a:r>
          </a:p>
          <a:p>
            <a:pPr algn="l"/>
            <a:endParaRPr lang="en-US" sz="1100" b="0" u="none" strike="noStrike" dirty="0">
              <a:solidFill>
                <a:srgbClr val="FFFFFF"/>
              </a:solidFill>
              <a:effectLst/>
              <a:latin typeface="Jost"/>
            </a:endParaRPr>
          </a:p>
          <a:p>
            <a:pPr algn="l"/>
            <a:r>
              <a:rPr lang="en-US" sz="1100" b="0" u="none" strike="noStrike" dirty="0">
                <a:solidFill>
                  <a:srgbClr val="FFFFFF"/>
                </a:solidFill>
                <a:effectLst/>
                <a:latin typeface="Jost"/>
              </a:rPr>
              <a:t>This represents </a:t>
            </a:r>
            <a:r>
              <a:rPr lang="en-US" sz="1100" dirty="0">
                <a:solidFill>
                  <a:srgbClr val="FFFFFF"/>
                </a:solidFill>
                <a:latin typeface="Jost"/>
              </a:rPr>
              <a:t>56</a:t>
            </a:r>
            <a:r>
              <a:rPr lang="en-US" sz="1100" b="0" u="none" strike="noStrike" dirty="0">
                <a:solidFill>
                  <a:srgbClr val="FFFFFF"/>
                </a:solidFill>
                <a:effectLst/>
                <a:latin typeface="Jost"/>
              </a:rPr>
              <a:t>.</a:t>
            </a:r>
            <a:r>
              <a:rPr lang="en-US" sz="1100" dirty="0">
                <a:solidFill>
                  <a:srgbClr val="FFFFFF"/>
                </a:solidFill>
                <a:latin typeface="Jost"/>
              </a:rPr>
              <a:t>63</a:t>
            </a:r>
            <a:r>
              <a:rPr lang="en-US" sz="1100" b="0" u="none" strike="noStrike" dirty="0">
                <a:solidFill>
                  <a:srgbClr val="FFFFFF"/>
                </a:solidFill>
                <a:effectLst/>
                <a:latin typeface="Jost"/>
              </a:rPr>
              <a:t>% of the total calls handled.</a:t>
            </a:r>
          </a:p>
        </p:txBody>
      </p:sp>
      <p:sp>
        <p:nvSpPr>
          <p:cNvPr id="37" name="TextBox 36">
            <a:extLst>
              <a:ext uri="{FF2B5EF4-FFF2-40B4-BE49-F238E27FC236}">
                <a16:creationId xmlns:a16="http://schemas.microsoft.com/office/drawing/2014/main" id="{BCB0BB41-3A47-13FD-1C24-1F8547C3E5A9}"/>
              </a:ext>
            </a:extLst>
          </p:cNvPr>
          <p:cNvSpPr txBox="1"/>
          <p:nvPr/>
        </p:nvSpPr>
        <p:spPr>
          <a:xfrm>
            <a:off x="5688553" y="5183081"/>
            <a:ext cx="2380166" cy="938719"/>
          </a:xfrm>
          <a:prstGeom prst="rect">
            <a:avLst/>
          </a:prstGeom>
          <a:noFill/>
        </p:spPr>
        <p:txBody>
          <a:bodyPr wrap="square">
            <a:spAutoFit/>
          </a:bodyPr>
          <a:lstStyle/>
          <a:p>
            <a:pPr algn="l"/>
            <a:r>
              <a:rPr lang="en-US" sz="1100" b="0" u="none" strike="noStrike" dirty="0">
                <a:solidFill>
                  <a:srgbClr val="FFFFFF"/>
                </a:solidFill>
                <a:effectLst/>
                <a:latin typeface="Jost"/>
              </a:rPr>
              <a:t>Consistency and reliability of the data were ensured.</a:t>
            </a:r>
          </a:p>
          <a:p>
            <a:pPr algn="l"/>
            <a:r>
              <a:rPr lang="en-US" sz="1100" b="0" u="none" strike="noStrike" dirty="0">
                <a:solidFill>
                  <a:srgbClr val="FFFFFF"/>
                </a:solidFill>
                <a:effectLst/>
                <a:latin typeface="Jost"/>
              </a:rPr>
              <a:t>This supports robust analysis and actionable insights into call center performance.</a:t>
            </a:r>
          </a:p>
        </p:txBody>
      </p:sp>
      <p:sp>
        <p:nvSpPr>
          <p:cNvPr id="38" name="Rectangle: Rounded Corners 37">
            <a:extLst>
              <a:ext uri="{FF2B5EF4-FFF2-40B4-BE49-F238E27FC236}">
                <a16:creationId xmlns:a16="http://schemas.microsoft.com/office/drawing/2014/main" id="{9412AB69-4398-2EF1-78C4-C9A305BFCB43}"/>
              </a:ext>
            </a:extLst>
          </p:cNvPr>
          <p:cNvSpPr/>
          <p:nvPr/>
        </p:nvSpPr>
        <p:spPr>
          <a:xfrm>
            <a:off x="428547" y="2649332"/>
            <a:ext cx="4340311" cy="2533749"/>
          </a:xfrm>
          <a:prstGeom prst="roundRect">
            <a:avLst>
              <a:gd name="adj" fmla="val 50000"/>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lide Number Placeholder 38">
            <a:extLst>
              <a:ext uri="{FF2B5EF4-FFF2-40B4-BE49-F238E27FC236}">
                <a16:creationId xmlns:a16="http://schemas.microsoft.com/office/drawing/2014/main" id="{F3A324DF-DA86-BBB2-4A37-0E7B53D36E82}"/>
              </a:ext>
            </a:extLst>
          </p:cNvPr>
          <p:cNvSpPr>
            <a:spLocks noGrp="1"/>
          </p:cNvSpPr>
          <p:nvPr>
            <p:ph type="sldNum" sz="quarter" idx="12"/>
          </p:nvPr>
        </p:nvSpPr>
        <p:spPr/>
        <p:txBody>
          <a:bodyPr/>
          <a:lstStyle/>
          <a:p>
            <a:fld id="{58CFB4F0-DDE6-4C5B-8202-202E0D87FA1C}" type="slidenum">
              <a:rPr lang="en-US" smtClean="0"/>
              <a:t>7</a:t>
            </a:fld>
            <a:endParaRPr lang="en-US"/>
          </a:p>
        </p:txBody>
      </p:sp>
    </p:spTree>
    <p:extLst>
      <p:ext uri="{BB962C8B-B14F-4D97-AF65-F5344CB8AC3E}">
        <p14:creationId xmlns:p14="http://schemas.microsoft.com/office/powerpoint/2010/main" val="2364949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and green background&#10;&#10;AI-generated content may be incorrect.">
            <a:extLst>
              <a:ext uri="{FF2B5EF4-FFF2-40B4-BE49-F238E27FC236}">
                <a16:creationId xmlns:a16="http://schemas.microsoft.com/office/drawing/2014/main" id="{09C51974-31E3-3B62-D876-D6460150E14E}"/>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7556501" y="-1"/>
            <a:ext cx="4635500" cy="6858001"/>
          </a:xfrm>
          <a:prstGeom prst="rect">
            <a:avLst/>
          </a:prstGeom>
        </p:spPr>
      </p:pic>
      <p:sp>
        <p:nvSpPr>
          <p:cNvPr id="29" name="Rectangle: Rounded Corners 28">
            <a:extLst>
              <a:ext uri="{FF2B5EF4-FFF2-40B4-BE49-F238E27FC236}">
                <a16:creationId xmlns:a16="http://schemas.microsoft.com/office/drawing/2014/main" id="{8C6B91A4-36CB-BE8A-41F0-35B569A7426C}"/>
              </a:ext>
            </a:extLst>
          </p:cNvPr>
          <p:cNvSpPr/>
          <p:nvPr/>
        </p:nvSpPr>
        <p:spPr>
          <a:xfrm>
            <a:off x="10477500" y="1773992"/>
            <a:ext cx="1337461" cy="1075981"/>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D762D72F-9AB5-5FE5-E54E-1763D368F6EA}"/>
              </a:ext>
            </a:extLst>
          </p:cNvPr>
          <p:cNvSpPr/>
          <p:nvPr/>
        </p:nvSpPr>
        <p:spPr>
          <a:xfrm>
            <a:off x="8154162" y="1773992"/>
            <a:ext cx="1337461" cy="1075981"/>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F0368039-9B8A-AC88-1D04-131BFDDC5AD8}"/>
              </a:ext>
            </a:extLst>
          </p:cNvPr>
          <p:cNvSpPr/>
          <p:nvPr/>
        </p:nvSpPr>
        <p:spPr>
          <a:xfrm>
            <a:off x="5751496" y="1773992"/>
            <a:ext cx="1172053" cy="115138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174AB599-347E-A4D8-397A-EC3DE38353D2}"/>
              </a:ext>
            </a:extLst>
          </p:cNvPr>
          <p:cNvSpPr/>
          <p:nvPr/>
        </p:nvSpPr>
        <p:spPr>
          <a:xfrm>
            <a:off x="2649886" y="1773992"/>
            <a:ext cx="1854587" cy="115138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3C9D9618-6E63-31D5-EBB9-13A2D9F523FC}"/>
              </a:ext>
            </a:extLst>
          </p:cNvPr>
          <p:cNvSpPr/>
          <p:nvPr/>
        </p:nvSpPr>
        <p:spPr>
          <a:xfrm>
            <a:off x="464074" y="1773992"/>
            <a:ext cx="1119400" cy="115138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9F80510-AC62-8EF5-1AFF-C63EE958CB7A}"/>
              </a:ext>
            </a:extLst>
          </p:cNvPr>
          <p:cNvSpPr txBox="1"/>
          <p:nvPr/>
        </p:nvSpPr>
        <p:spPr>
          <a:xfrm>
            <a:off x="399604" y="421116"/>
            <a:ext cx="8851281" cy="523220"/>
          </a:xfrm>
          <a:prstGeom prst="rect">
            <a:avLst/>
          </a:prstGeom>
          <a:noFill/>
        </p:spPr>
        <p:txBody>
          <a:bodyPr wrap="square">
            <a:spAutoFit/>
          </a:bodyPr>
          <a:lstStyle/>
          <a:p>
            <a:r>
              <a:rPr lang="en-US" sz="2800" dirty="0">
                <a:effectLst/>
                <a:latin typeface="Bahnschrift" panose="020B0502040204020203" pitchFamily="34" charset="0"/>
              </a:rPr>
              <a:t>Critical Performance Metrics and Operational Insights</a:t>
            </a:r>
            <a:endParaRPr lang="en-US" sz="2800" dirty="0">
              <a:latin typeface="Bahnschrift" panose="020B0502040204020203" pitchFamily="34" charset="0"/>
            </a:endParaRPr>
          </a:p>
        </p:txBody>
      </p:sp>
      <p:sp>
        <p:nvSpPr>
          <p:cNvPr id="5" name="TextBox 4">
            <a:extLst>
              <a:ext uri="{FF2B5EF4-FFF2-40B4-BE49-F238E27FC236}">
                <a16:creationId xmlns:a16="http://schemas.microsoft.com/office/drawing/2014/main" id="{2EF69153-3007-64CF-53B0-EF2D24278680}"/>
              </a:ext>
            </a:extLst>
          </p:cNvPr>
          <p:cNvSpPr txBox="1"/>
          <p:nvPr/>
        </p:nvSpPr>
        <p:spPr>
          <a:xfrm>
            <a:off x="399604" y="2849973"/>
            <a:ext cx="1183869" cy="677108"/>
          </a:xfrm>
          <a:prstGeom prst="rect">
            <a:avLst/>
          </a:prstGeom>
          <a:noFill/>
        </p:spPr>
        <p:txBody>
          <a:bodyPr wrap="square">
            <a:spAutoFit/>
          </a:bodyPr>
          <a:lstStyle/>
          <a:p>
            <a:r>
              <a:rPr lang="en-US" sz="3800" b="1" dirty="0">
                <a:solidFill>
                  <a:srgbClr val="00B0F0"/>
                </a:solidFill>
              </a:rPr>
              <a:t>2.25</a:t>
            </a:r>
          </a:p>
        </p:txBody>
      </p:sp>
      <p:sp>
        <p:nvSpPr>
          <p:cNvPr id="7" name="TextBox 6">
            <a:extLst>
              <a:ext uri="{FF2B5EF4-FFF2-40B4-BE49-F238E27FC236}">
                <a16:creationId xmlns:a16="http://schemas.microsoft.com/office/drawing/2014/main" id="{D352BEA4-B0CC-923D-0944-5F27564D4B12}"/>
              </a:ext>
            </a:extLst>
          </p:cNvPr>
          <p:cNvSpPr txBox="1"/>
          <p:nvPr/>
        </p:nvSpPr>
        <p:spPr>
          <a:xfrm>
            <a:off x="2172929" y="2849973"/>
            <a:ext cx="2848603" cy="677108"/>
          </a:xfrm>
          <a:prstGeom prst="rect">
            <a:avLst/>
          </a:prstGeom>
          <a:noFill/>
        </p:spPr>
        <p:txBody>
          <a:bodyPr wrap="square">
            <a:spAutoFit/>
          </a:bodyPr>
          <a:lstStyle/>
          <a:p>
            <a:r>
              <a:rPr lang="en-US" sz="3800" b="1" dirty="0">
                <a:solidFill>
                  <a:srgbClr val="00B0F0"/>
                </a:solidFill>
                <a:effectLst/>
              </a:rPr>
              <a:t>₹214,065.90</a:t>
            </a:r>
            <a:endParaRPr lang="en-US" sz="3800" b="1" dirty="0">
              <a:solidFill>
                <a:srgbClr val="00B0F0"/>
              </a:solidFill>
            </a:endParaRPr>
          </a:p>
        </p:txBody>
      </p:sp>
      <p:sp>
        <p:nvSpPr>
          <p:cNvPr id="10" name="TextBox 9">
            <a:extLst>
              <a:ext uri="{FF2B5EF4-FFF2-40B4-BE49-F238E27FC236}">
                <a16:creationId xmlns:a16="http://schemas.microsoft.com/office/drawing/2014/main" id="{ABC35167-F8B0-72DC-B9DF-A130C43E6159}"/>
              </a:ext>
            </a:extLst>
          </p:cNvPr>
          <p:cNvSpPr txBox="1"/>
          <p:nvPr/>
        </p:nvSpPr>
        <p:spPr>
          <a:xfrm>
            <a:off x="7929797" y="2839473"/>
            <a:ext cx="1857683" cy="677108"/>
          </a:xfrm>
          <a:prstGeom prst="rect">
            <a:avLst/>
          </a:prstGeom>
          <a:noFill/>
        </p:spPr>
        <p:txBody>
          <a:bodyPr wrap="square">
            <a:spAutoFit/>
          </a:bodyPr>
          <a:lstStyle/>
          <a:p>
            <a:r>
              <a:rPr lang="en-US" sz="3800" b="1" dirty="0">
                <a:solidFill>
                  <a:srgbClr val="00B0F0"/>
                </a:solidFill>
                <a:effectLst/>
              </a:rPr>
              <a:t>40.43%</a:t>
            </a:r>
            <a:endParaRPr lang="en-US" sz="3800" b="1" dirty="0">
              <a:solidFill>
                <a:srgbClr val="00B0F0"/>
              </a:solidFill>
            </a:endParaRPr>
          </a:p>
        </p:txBody>
      </p:sp>
      <p:sp>
        <p:nvSpPr>
          <p:cNvPr id="12" name="TextBox 11">
            <a:extLst>
              <a:ext uri="{FF2B5EF4-FFF2-40B4-BE49-F238E27FC236}">
                <a16:creationId xmlns:a16="http://schemas.microsoft.com/office/drawing/2014/main" id="{89A63CDA-AE6E-4409-E793-34F0EC0F69F1}"/>
              </a:ext>
            </a:extLst>
          </p:cNvPr>
          <p:cNvSpPr txBox="1"/>
          <p:nvPr/>
        </p:nvSpPr>
        <p:spPr>
          <a:xfrm>
            <a:off x="5450191" y="2849973"/>
            <a:ext cx="1781837" cy="677108"/>
          </a:xfrm>
          <a:prstGeom prst="rect">
            <a:avLst/>
          </a:prstGeom>
          <a:noFill/>
        </p:spPr>
        <p:txBody>
          <a:bodyPr wrap="square">
            <a:spAutoFit/>
          </a:bodyPr>
          <a:lstStyle/>
          <a:p>
            <a:r>
              <a:rPr lang="en-US" sz="3800" b="1" dirty="0">
                <a:solidFill>
                  <a:srgbClr val="00B0F0"/>
                </a:solidFill>
                <a:effectLst/>
              </a:rPr>
              <a:t>-0.0002</a:t>
            </a:r>
            <a:endParaRPr lang="en-US" sz="3800" b="1" dirty="0">
              <a:solidFill>
                <a:srgbClr val="00B0F0"/>
              </a:solidFill>
            </a:endParaRPr>
          </a:p>
        </p:txBody>
      </p:sp>
      <p:sp>
        <p:nvSpPr>
          <p:cNvPr id="14" name="TextBox 13">
            <a:extLst>
              <a:ext uri="{FF2B5EF4-FFF2-40B4-BE49-F238E27FC236}">
                <a16:creationId xmlns:a16="http://schemas.microsoft.com/office/drawing/2014/main" id="{750C8023-8367-80DE-94C1-2A95B5427137}"/>
              </a:ext>
            </a:extLst>
          </p:cNvPr>
          <p:cNvSpPr txBox="1"/>
          <p:nvPr/>
        </p:nvSpPr>
        <p:spPr>
          <a:xfrm>
            <a:off x="10216139" y="2839473"/>
            <a:ext cx="1771421" cy="677108"/>
          </a:xfrm>
          <a:prstGeom prst="rect">
            <a:avLst/>
          </a:prstGeom>
          <a:noFill/>
        </p:spPr>
        <p:txBody>
          <a:bodyPr wrap="square">
            <a:spAutoFit/>
          </a:bodyPr>
          <a:lstStyle/>
          <a:p>
            <a:r>
              <a:rPr lang="en-US" sz="3800" b="1" dirty="0">
                <a:solidFill>
                  <a:srgbClr val="00B0F0"/>
                </a:solidFill>
                <a:effectLst/>
              </a:rPr>
              <a:t>72.51%</a:t>
            </a:r>
            <a:endParaRPr lang="en-US" sz="3800" b="1" dirty="0">
              <a:solidFill>
                <a:srgbClr val="00B0F0"/>
              </a:solidFill>
            </a:endParaRPr>
          </a:p>
        </p:txBody>
      </p:sp>
      <p:sp>
        <p:nvSpPr>
          <p:cNvPr id="16" name="TextBox 15">
            <a:extLst>
              <a:ext uri="{FF2B5EF4-FFF2-40B4-BE49-F238E27FC236}">
                <a16:creationId xmlns:a16="http://schemas.microsoft.com/office/drawing/2014/main" id="{E19FF60E-2585-50C5-E6B8-B390630271FA}"/>
              </a:ext>
            </a:extLst>
          </p:cNvPr>
          <p:cNvSpPr txBox="1"/>
          <p:nvPr/>
        </p:nvSpPr>
        <p:spPr>
          <a:xfrm>
            <a:off x="209911" y="3765096"/>
            <a:ext cx="2019043" cy="523220"/>
          </a:xfrm>
          <a:prstGeom prst="rect">
            <a:avLst/>
          </a:prstGeom>
          <a:noFill/>
        </p:spPr>
        <p:txBody>
          <a:bodyPr wrap="square">
            <a:spAutoFit/>
          </a:bodyPr>
          <a:lstStyle/>
          <a:p>
            <a:r>
              <a:rPr lang="en-US" sz="1400" b="1" dirty="0">
                <a:effectLst/>
              </a:rPr>
              <a:t>Average Calls Handled </a:t>
            </a:r>
          </a:p>
          <a:p>
            <a:r>
              <a:rPr lang="en-US" sz="1400" b="1" dirty="0">
                <a:effectLst/>
              </a:rPr>
              <a:t>Per Agent Per Day</a:t>
            </a:r>
            <a:endParaRPr lang="en-US" sz="1400" b="1" dirty="0"/>
          </a:p>
        </p:txBody>
      </p:sp>
      <p:sp>
        <p:nvSpPr>
          <p:cNvPr id="18" name="TextBox 17">
            <a:extLst>
              <a:ext uri="{FF2B5EF4-FFF2-40B4-BE49-F238E27FC236}">
                <a16:creationId xmlns:a16="http://schemas.microsoft.com/office/drawing/2014/main" id="{E2240ACA-72A0-95D0-7BB7-47225BD582B6}"/>
              </a:ext>
            </a:extLst>
          </p:cNvPr>
          <p:cNvSpPr txBox="1"/>
          <p:nvPr/>
        </p:nvSpPr>
        <p:spPr>
          <a:xfrm>
            <a:off x="2485159" y="3765096"/>
            <a:ext cx="2403120" cy="307777"/>
          </a:xfrm>
          <a:prstGeom prst="rect">
            <a:avLst/>
          </a:prstGeom>
          <a:noFill/>
        </p:spPr>
        <p:txBody>
          <a:bodyPr wrap="square">
            <a:spAutoFit/>
          </a:bodyPr>
          <a:lstStyle/>
          <a:p>
            <a:r>
              <a:rPr lang="en-US" sz="1400" b="1" dirty="0">
                <a:effectLst/>
              </a:rPr>
              <a:t>Total Sales Generated</a:t>
            </a:r>
            <a:endParaRPr lang="en-US" sz="1400" b="1" dirty="0"/>
          </a:p>
        </p:txBody>
      </p:sp>
      <p:sp>
        <p:nvSpPr>
          <p:cNvPr id="20" name="TextBox 19">
            <a:extLst>
              <a:ext uri="{FF2B5EF4-FFF2-40B4-BE49-F238E27FC236}">
                <a16:creationId xmlns:a16="http://schemas.microsoft.com/office/drawing/2014/main" id="{FCF5AA1A-30D9-96B4-C81F-3FD4BA020B55}"/>
              </a:ext>
            </a:extLst>
          </p:cNvPr>
          <p:cNvSpPr txBox="1"/>
          <p:nvPr/>
        </p:nvSpPr>
        <p:spPr>
          <a:xfrm>
            <a:off x="7797832" y="3707757"/>
            <a:ext cx="2495085" cy="307777"/>
          </a:xfrm>
          <a:prstGeom prst="rect">
            <a:avLst/>
          </a:prstGeom>
          <a:noFill/>
        </p:spPr>
        <p:txBody>
          <a:bodyPr wrap="square">
            <a:spAutoFit/>
          </a:bodyPr>
          <a:lstStyle/>
          <a:p>
            <a:r>
              <a:rPr lang="en-US" sz="1400" b="1" dirty="0">
                <a:effectLst/>
              </a:rPr>
              <a:t>Call Completion Rate</a:t>
            </a:r>
            <a:endParaRPr lang="en-US" sz="1400" b="1" dirty="0"/>
          </a:p>
        </p:txBody>
      </p:sp>
      <p:sp>
        <p:nvSpPr>
          <p:cNvPr id="22" name="TextBox 21">
            <a:extLst>
              <a:ext uri="{FF2B5EF4-FFF2-40B4-BE49-F238E27FC236}">
                <a16:creationId xmlns:a16="http://schemas.microsoft.com/office/drawing/2014/main" id="{49186961-FB02-9F7E-C364-F3EA82E20256}"/>
              </a:ext>
            </a:extLst>
          </p:cNvPr>
          <p:cNvSpPr txBox="1"/>
          <p:nvPr/>
        </p:nvSpPr>
        <p:spPr>
          <a:xfrm>
            <a:off x="5415498" y="3707706"/>
            <a:ext cx="2140727" cy="646331"/>
          </a:xfrm>
          <a:prstGeom prst="rect">
            <a:avLst/>
          </a:prstGeom>
          <a:noFill/>
        </p:spPr>
        <p:txBody>
          <a:bodyPr wrap="square">
            <a:spAutoFit/>
          </a:bodyPr>
          <a:lstStyle/>
          <a:p>
            <a:r>
              <a:rPr lang="en-US" sz="1200" b="1" dirty="0">
                <a:effectLst/>
              </a:rPr>
              <a:t>Correlation Between Call Duration and Customer Satisfaction</a:t>
            </a:r>
            <a:endParaRPr lang="en-US" sz="1200" b="1" dirty="0"/>
          </a:p>
        </p:txBody>
      </p:sp>
      <p:sp>
        <p:nvSpPr>
          <p:cNvPr id="24" name="TextBox 23">
            <a:extLst>
              <a:ext uri="{FF2B5EF4-FFF2-40B4-BE49-F238E27FC236}">
                <a16:creationId xmlns:a16="http://schemas.microsoft.com/office/drawing/2014/main" id="{2E60B41E-B17A-3327-5759-4FE13945EF17}"/>
              </a:ext>
            </a:extLst>
          </p:cNvPr>
          <p:cNvSpPr txBox="1"/>
          <p:nvPr/>
        </p:nvSpPr>
        <p:spPr>
          <a:xfrm>
            <a:off x="10149251" y="3657374"/>
            <a:ext cx="2341513" cy="523220"/>
          </a:xfrm>
          <a:prstGeom prst="rect">
            <a:avLst/>
          </a:prstGeom>
          <a:noFill/>
        </p:spPr>
        <p:txBody>
          <a:bodyPr wrap="square">
            <a:spAutoFit/>
          </a:bodyPr>
          <a:lstStyle/>
          <a:p>
            <a:r>
              <a:rPr lang="en-US" sz="1400" b="1" dirty="0">
                <a:effectLst/>
              </a:rPr>
              <a:t>High Proportion of Low Satisfaction Scores</a:t>
            </a:r>
            <a:endParaRPr lang="en-US" sz="1400" b="1" dirty="0"/>
          </a:p>
        </p:txBody>
      </p:sp>
      <p:sp>
        <p:nvSpPr>
          <p:cNvPr id="26" name="TextBox 25">
            <a:extLst>
              <a:ext uri="{FF2B5EF4-FFF2-40B4-BE49-F238E27FC236}">
                <a16:creationId xmlns:a16="http://schemas.microsoft.com/office/drawing/2014/main" id="{B9CAFD58-EB2D-A7A7-C931-A28C4A966B29}"/>
              </a:ext>
            </a:extLst>
          </p:cNvPr>
          <p:cNvSpPr txBox="1"/>
          <p:nvPr/>
        </p:nvSpPr>
        <p:spPr>
          <a:xfrm>
            <a:off x="209911" y="4434993"/>
            <a:ext cx="1755854" cy="461665"/>
          </a:xfrm>
          <a:prstGeom prst="rect">
            <a:avLst/>
          </a:prstGeom>
          <a:noFill/>
        </p:spPr>
        <p:txBody>
          <a:bodyPr wrap="square">
            <a:spAutoFit/>
          </a:bodyPr>
          <a:lstStyle/>
          <a:p>
            <a:r>
              <a:rPr lang="en-US" sz="1200" dirty="0">
                <a:effectLst/>
              </a:rPr>
              <a:t>Indicating moderate agent workload.</a:t>
            </a:r>
            <a:endParaRPr lang="en-US" sz="1200" dirty="0"/>
          </a:p>
        </p:txBody>
      </p:sp>
      <p:sp>
        <p:nvSpPr>
          <p:cNvPr id="28" name="TextBox 27">
            <a:extLst>
              <a:ext uri="{FF2B5EF4-FFF2-40B4-BE49-F238E27FC236}">
                <a16:creationId xmlns:a16="http://schemas.microsoft.com/office/drawing/2014/main" id="{B9F948E1-537F-C17B-F78A-F8CF7088EC40}"/>
              </a:ext>
            </a:extLst>
          </p:cNvPr>
          <p:cNvSpPr txBox="1"/>
          <p:nvPr/>
        </p:nvSpPr>
        <p:spPr>
          <a:xfrm>
            <a:off x="2557805" y="4517053"/>
            <a:ext cx="2077695" cy="276999"/>
          </a:xfrm>
          <a:prstGeom prst="rect">
            <a:avLst/>
          </a:prstGeom>
          <a:noFill/>
        </p:spPr>
        <p:txBody>
          <a:bodyPr wrap="square">
            <a:spAutoFit/>
          </a:bodyPr>
          <a:lstStyle/>
          <a:p>
            <a:r>
              <a:rPr lang="en-US" sz="1200" dirty="0">
                <a:effectLst/>
              </a:rPr>
              <a:t>Across product categories.</a:t>
            </a:r>
            <a:endParaRPr lang="en-US" sz="1200" dirty="0"/>
          </a:p>
        </p:txBody>
      </p:sp>
      <p:sp>
        <p:nvSpPr>
          <p:cNvPr id="30" name="TextBox 29">
            <a:extLst>
              <a:ext uri="{FF2B5EF4-FFF2-40B4-BE49-F238E27FC236}">
                <a16:creationId xmlns:a16="http://schemas.microsoft.com/office/drawing/2014/main" id="{83C2617F-83DF-1FC1-E025-CECB632271E6}"/>
              </a:ext>
            </a:extLst>
          </p:cNvPr>
          <p:cNvSpPr txBox="1"/>
          <p:nvPr/>
        </p:nvSpPr>
        <p:spPr>
          <a:xfrm>
            <a:off x="7792636" y="4517053"/>
            <a:ext cx="2140727" cy="830997"/>
          </a:xfrm>
          <a:prstGeom prst="rect">
            <a:avLst/>
          </a:prstGeom>
          <a:noFill/>
        </p:spPr>
        <p:txBody>
          <a:bodyPr wrap="square">
            <a:spAutoFit/>
          </a:bodyPr>
          <a:lstStyle/>
          <a:p>
            <a:r>
              <a:rPr lang="en-US" sz="1200" dirty="0">
                <a:effectLst/>
              </a:rPr>
              <a:t>Only 3,453 of 8,541 calls successfully completed, highlighting a significant performance gap.</a:t>
            </a:r>
            <a:endParaRPr lang="en-US" sz="1200" dirty="0"/>
          </a:p>
        </p:txBody>
      </p:sp>
      <p:sp>
        <p:nvSpPr>
          <p:cNvPr id="32" name="TextBox 31">
            <a:extLst>
              <a:ext uri="{FF2B5EF4-FFF2-40B4-BE49-F238E27FC236}">
                <a16:creationId xmlns:a16="http://schemas.microsoft.com/office/drawing/2014/main" id="{9E5C0D20-415B-3ECA-BFCD-478B7F530B9A}"/>
              </a:ext>
            </a:extLst>
          </p:cNvPr>
          <p:cNvSpPr txBox="1"/>
          <p:nvPr/>
        </p:nvSpPr>
        <p:spPr>
          <a:xfrm>
            <a:off x="5408757" y="4517053"/>
            <a:ext cx="1864703" cy="646331"/>
          </a:xfrm>
          <a:prstGeom prst="rect">
            <a:avLst/>
          </a:prstGeom>
          <a:noFill/>
        </p:spPr>
        <p:txBody>
          <a:bodyPr wrap="square">
            <a:spAutoFit/>
          </a:bodyPr>
          <a:lstStyle/>
          <a:p>
            <a:r>
              <a:rPr lang="en-US" sz="1200" dirty="0">
                <a:effectLst/>
              </a:rPr>
              <a:t>Suggesting call length does not directly impact satisfaction.</a:t>
            </a:r>
            <a:endParaRPr lang="en-US" sz="1200" dirty="0"/>
          </a:p>
        </p:txBody>
      </p:sp>
      <p:sp>
        <p:nvSpPr>
          <p:cNvPr id="34" name="TextBox 33">
            <a:extLst>
              <a:ext uri="{FF2B5EF4-FFF2-40B4-BE49-F238E27FC236}">
                <a16:creationId xmlns:a16="http://schemas.microsoft.com/office/drawing/2014/main" id="{47E7CAE8-9275-7573-A60F-11C597B0F629}"/>
              </a:ext>
            </a:extLst>
          </p:cNvPr>
          <p:cNvSpPr txBox="1"/>
          <p:nvPr/>
        </p:nvSpPr>
        <p:spPr>
          <a:xfrm>
            <a:off x="10187817" y="4527639"/>
            <a:ext cx="1864703" cy="461665"/>
          </a:xfrm>
          <a:prstGeom prst="rect">
            <a:avLst/>
          </a:prstGeom>
          <a:noFill/>
        </p:spPr>
        <p:txBody>
          <a:bodyPr wrap="square">
            <a:spAutoFit/>
          </a:bodyPr>
          <a:lstStyle/>
          <a:p>
            <a:r>
              <a:rPr lang="en-US" sz="1200" dirty="0">
                <a:effectLst/>
              </a:rPr>
              <a:t>Ratings between 0 to 4 signal quality concerns.</a:t>
            </a:r>
            <a:endParaRPr lang="en-US" sz="1200" dirty="0"/>
          </a:p>
        </p:txBody>
      </p:sp>
      <p:sp>
        <p:nvSpPr>
          <p:cNvPr id="35" name="Slide Number Placeholder 34">
            <a:extLst>
              <a:ext uri="{FF2B5EF4-FFF2-40B4-BE49-F238E27FC236}">
                <a16:creationId xmlns:a16="http://schemas.microsoft.com/office/drawing/2014/main" id="{CD32BAF5-3CFA-1FC7-C317-B7652E063588}"/>
              </a:ext>
            </a:extLst>
          </p:cNvPr>
          <p:cNvSpPr>
            <a:spLocks noGrp="1"/>
          </p:cNvSpPr>
          <p:nvPr>
            <p:ph type="sldNum" sz="quarter" idx="12"/>
          </p:nvPr>
        </p:nvSpPr>
        <p:spPr>
          <a:xfrm>
            <a:off x="8610600" y="5302250"/>
            <a:ext cx="2743200" cy="365125"/>
          </a:xfrm>
        </p:spPr>
        <p:txBody>
          <a:bodyPr/>
          <a:lstStyle/>
          <a:p>
            <a:fld id="{58CFB4F0-DDE6-4C5B-8202-202E0D87FA1C}" type="slidenum">
              <a:rPr lang="en-US" smtClean="0"/>
              <a:t>8</a:t>
            </a:fld>
            <a:endParaRPr lang="en-US"/>
          </a:p>
        </p:txBody>
      </p:sp>
      <p:pic>
        <p:nvPicPr>
          <p:cNvPr id="2" name="Picture 1">
            <a:extLst>
              <a:ext uri="{FF2B5EF4-FFF2-40B4-BE49-F238E27FC236}">
                <a16:creationId xmlns:a16="http://schemas.microsoft.com/office/drawing/2014/main" id="{163A9833-17F4-1C05-FF53-EE0A9F4B7A17}"/>
              </a:ext>
            </a:extLst>
          </p:cNvPr>
          <p:cNvPicPr>
            <a:picLocks noChangeAspect="1"/>
          </p:cNvPicPr>
          <p:nvPr/>
        </p:nvPicPr>
        <p:blipFill>
          <a:blip r:embed="rId3">
            <a:lum bright="70000" contrast="-70000"/>
          </a:blip>
          <a:stretch>
            <a:fillRect/>
          </a:stretch>
        </p:blipFill>
        <p:spPr>
          <a:xfrm>
            <a:off x="2800302" y="1773992"/>
            <a:ext cx="1592699" cy="1065481"/>
          </a:xfrm>
          <a:prstGeom prst="rect">
            <a:avLst/>
          </a:prstGeom>
          <a:noFill/>
          <a:ln w="9525" cmpd="sng">
            <a:noFill/>
          </a:ln>
        </p:spPr>
      </p:pic>
      <p:pic>
        <p:nvPicPr>
          <p:cNvPr id="4" name="Picture 3">
            <a:extLst>
              <a:ext uri="{FF2B5EF4-FFF2-40B4-BE49-F238E27FC236}">
                <a16:creationId xmlns:a16="http://schemas.microsoft.com/office/drawing/2014/main" id="{4C8C11BD-25DD-9A15-F691-B56D0CFD2BE8}"/>
              </a:ext>
            </a:extLst>
          </p:cNvPr>
          <p:cNvPicPr>
            <a:picLocks noChangeAspect="1"/>
          </p:cNvPicPr>
          <p:nvPr/>
        </p:nvPicPr>
        <p:blipFill>
          <a:blip r:embed="rId4">
            <a:lum bright="70000" contrast="-70000"/>
          </a:blip>
          <a:stretch>
            <a:fillRect/>
          </a:stretch>
        </p:blipFill>
        <p:spPr>
          <a:xfrm>
            <a:off x="520505" y="1885071"/>
            <a:ext cx="1062968" cy="891564"/>
          </a:xfrm>
          <a:prstGeom prst="rect">
            <a:avLst/>
          </a:prstGeom>
          <a:noFill/>
          <a:ln w="9525" cmpd="sng">
            <a:noFill/>
          </a:ln>
        </p:spPr>
      </p:pic>
      <p:pic>
        <p:nvPicPr>
          <p:cNvPr id="6" name="Picture 5">
            <a:extLst>
              <a:ext uri="{FF2B5EF4-FFF2-40B4-BE49-F238E27FC236}">
                <a16:creationId xmlns:a16="http://schemas.microsoft.com/office/drawing/2014/main" id="{DB8BC17A-4446-A0C4-30F8-EAEDA4DB9724}"/>
              </a:ext>
            </a:extLst>
          </p:cNvPr>
          <p:cNvPicPr>
            <a:picLocks noChangeAspect="1"/>
          </p:cNvPicPr>
          <p:nvPr/>
        </p:nvPicPr>
        <p:blipFill>
          <a:blip r:embed="rId5">
            <a:lum bright="70000" contrast="-70000"/>
          </a:blip>
          <a:stretch>
            <a:fillRect/>
          </a:stretch>
        </p:blipFill>
        <p:spPr>
          <a:xfrm>
            <a:off x="5702439" y="1773992"/>
            <a:ext cx="1204700" cy="1065481"/>
          </a:xfrm>
          <a:prstGeom prst="rect">
            <a:avLst/>
          </a:prstGeom>
          <a:noFill/>
          <a:ln w="9525" cmpd="sng">
            <a:noFill/>
          </a:ln>
        </p:spPr>
      </p:pic>
      <p:pic>
        <p:nvPicPr>
          <p:cNvPr id="11" name="Graphic 10" descr="Bullseye with solid fill">
            <a:extLst>
              <a:ext uri="{FF2B5EF4-FFF2-40B4-BE49-F238E27FC236}">
                <a16:creationId xmlns:a16="http://schemas.microsoft.com/office/drawing/2014/main" id="{64B839F9-E14C-C7A2-3BFD-942F6789237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16576" y="1885071"/>
            <a:ext cx="1175121" cy="902982"/>
          </a:xfrm>
          <a:prstGeom prst="rect">
            <a:avLst/>
          </a:prstGeom>
        </p:spPr>
      </p:pic>
      <p:pic>
        <p:nvPicPr>
          <p:cNvPr id="19" name="Graphic 18" descr="Bar graph with downward trend with solid fill">
            <a:extLst>
              <a:ext uri="{FF2B5EF4-FFF2-40B4-BE49-F238E27FC236}">
                <a16:creationId xmlns:a16="http://schemas.microsoft.com/office/drawing/2014/main" id="{EB806926-1592-162F-2080-13A4AD1D957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553700" y="1925073"/>
            <a:ext cx="1005349" cy="914400"/>
          </a:xfrm>
          <a:prstGeom prst="rect">
            <a:avLst/>
          </a:prstGeom>
        </p:spPr>
      </p:pic>
    </p:spTree>
    <p:extLst>
      <p:ext uri="{BB962C8B-B14F-4D97-AF65-F5344CB8AC3E}">
        <p14:creationId xmlns:p14="http://schemas.microsoft.com/office/powerpoint/2010/main" val="722644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and green background&#10;&#10;AI-generated content may be incorrect.">
            <a:extLst>
              <a:ext uri="{FF2B5EF4-FFF2-40B4-BE49-F238E27FC236}">
                <a16:creationId xmlns:a16="http://schemas.microsoft.com/office/drawing/2014/main" id="{09C51974-31E3-3B62-D876-D6460150E14E}"/>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7556501" y="-1"/>
            <a:ext cx="4635500" cy="6858001"/>
          </a:xfrm>
          <a:prstGeom prst="rect">
            <a:avLst/>
          </a:prstGeom>
        </p:spPr>
      </p:pic>
      <p:sp>
        <p:nvSpPr>
          <p:cNvPr id="10" name="Rectangle: Rounded Corners 9">
            <a:extLst>
              <a:ext uri="{FF2B5EF4-FFF2-40B4-BE49-F238E27FC236}">
                <a16:creationId xmlns:a16="http://schemas.microsoft.com/office/drawing/2014/main" id="{F19ECE44-E56C-DC13-89D4-2C0BB12DA2FB}"/>
              </a:ext>
            </a:extLst>
          </p:cNvPr>
          <p:cNvSpPr/>
          <p:nvPr/>
        </p:nvSpPr>
        <p:spPr>
          <a:xfrm>
            <a:off x="6292850" y="213208"/>
            <a:ext cx="5346818" cy="6083299"/>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2A974BF5-766F-45EA-2B2E-2A7EB174641E}"/>
              </a:ext>
            </a:extLst>
          </p:cNvPr>
          <p:cNvSpPr>
            <a:spLocks noGrp="1"/>
          </p:cNvSpPr>
          <p:nvPr>
            <p:ph type="sldNum" sz="quarter" idx="12"/>
          </p:nvPr>
        </p:nvSpPr>
        <p:spPr/>
        <p:txBody>
          <a:bodyPr/>
          <a:lstStyle/>
          <a:p>
            <a:fld id="{58CFB4F0-DDE6-4C5B-8202-202E0D87FA1C}" type="slidenum">
              <a:rPr lang="en-US" smtClean="0"/>
              <a:t>9</a:t>
            </a:fld>
            <a:endParaRPr lang="en-US"/>
          </a:p>
        </p:txBody>
      </p:sp>
      <p:sp>
        <p:nvSpPr>
          <p:cNvPr id="4" name="TextBox 3">
            <a:extLst>
              <a:ext uri="{FF2B5EF4-FFF2-40B4-BE49-F238E27FC236}">
                <a16:creationId xmlns:a16="http://schemas.microsoft.com/office/drawing/2014/main" id="{E2F6C076-9C1A-A247-C9C5-675707EB861E}"/>
              </a:ext>
            </a:extLst>
          </p:cNvPr>
          <p:cNvSpPr txBox="1"/>
          <p:nvPr/>
        </p:nvSpPr>
        <p:spPr>
          <a:xfrm>
            <a:off x="292100" y="348734"/>
            <a:ext cx="6096000" cy="523220"/>
          </a:xfrm>
          <a:prstGeom prst="rect">
            <a:avLst/>
          </a:prstGeom>
          <a:noFill/>
        </p:spPr>
        <p:txBody>
          <a:bodyPr wrap="square">
            <a:spAutoFit/>
          </a:bodyPr>
          <a:lstStyle/>
          <a:p>
            <a:r>
              <a:rPr lang="en-IN" sz="2800" b="1" dirty="0">
                <a:latin typeface="Bahnschrift" panose="020B0502040204020203" pitchFamily="34" charset="0"/>
              </a:rPr>
              <a:t>Analysis on Daily Call volumes</a:t>
            </a:r>
            <a:endParaRPr lang="en-US" sz="2800" b="1" dirty="0">
              <a:latin typeface="Bahnschrift" panose="020B0502040204020203" pitchFamily="34" charset="0"/>
            </a:endParaRPr>
          </a:p>
        </p:txBody>
      </p:sp>
      <p:sp>
        <p:nvSpPr>
          <p:cNvPr id="6" name="TextBox 5">
            <a:extLst>
              <a:ext uri="{FF2B5EF4-FFF2-40B4-BE49-F238E27FC236}">
                <a16:creationId xmlns:a16="http://schemas.microsoft.com/office/drawing/2014/main" id="{A5FD5AF0-36B4-1A3C-D1C7-C9A7D1CF7D95}"/>
              </a:ext>
            </a:extLst>
          </p:cNvPr>
          <p:cNvSpPr txBox="1"/>
          <p:nvPr/>
        </p:nvSpPr>
        <p:spPr>
          <a:xfrm>
            <a:off x="292100" y="1397674"/>
            <a:ext cx="6096000" cy="2308324"/>
          </a:xfrm>
          <a:prstGeom prst="rect">
            <a:avLst/>
          </a:prstGeom>
          <a:noFill/>
        </p:spPr>
        <p:txBody>
          <a:bodyPr wrap="square">
            <a:spAutoFit/>
          </a:bodyPr>
          <a:lstStyle/>
          <a:p>
            <a:pPr marL="342900" indent="-342900">
              <a:buFont typeface="Arial" panose="020B0604020202020204" pitchFamily="34" charset="0"/>
              <a:buChar char="•"/>
            </a:pPr>
            <a:r>
              <a:rPr lang="en-US" sz="1600" dirty="0">
                <a:latin typeface="Century Gothic" panose="020B0502020202020204" pitchFamily="34" charset="0"/>
              </a:rPr>
              <a:t>Daily call volumes have been declining gradually which could be identified from the trendline.</a:t>
            </a:r>
          </a:p>
          <a:p>
            <a:pPr marL="342900" indent="-342900">
              <a:buFont typeface="Arial" panose="020B0604020202020204" pitchFamily="34" charset="0"/>
              <a:buChar char="•"/>
            </a:pPr>
            <a:endParaRPr lang="en-US" sz="1600" dirty="0">
              <a:latin typeface="Century Gothic" panose="020B0502020202020204" pitchFamily="34" charset="0"/>
            </a:endParaRPr>
          </a:p>
          <a:p>
            <a:pPr marL="342900" indent="-342900">
              <a:buFont typeface="Arial" panose="020B0604020202020204" pitchFamily="34" charset="0"/>
              <a:buChar char="•"/>
            </a:pPr>
            <a:r>
              <a:rPr lang="en-US" sz="1600" dirty="0">
                <a:latin typeface="Century Gothic" panose="020B0502020202020204" pitchFamily="34" charset="0"/>
              </a:rPr>
              <a:t>Calls being the major contributor to revenue, declining in call volume exponentially affect the revenue.</a:t>
            </a:r>
          </a:p>
          <a:p>
            <a:pPr marL="342900" indent="-342900">
              <a:buFont typeface="Arial" panose="020B0604020202020204" pitchFamily="34" charset="0"/>
              <a:buChar char="•"/>
            </a:pPr>
            <a:endParaRPr lang="en-US" sz="1600" dirty="0">
              <a:latin typeface="Century Gothic" panose="020B0502020202020204" pitchFamily="34" charset="0"/>
            </a:endParaRPr>
          </a:p>
          <a:p>
            <a:pPr marL="342900" indent="-342900">
              <a:buFont typeface="Arial" panose="020B0604020202020204" pitchFamily="34" charset="0"/>
              <a:buChar char="•"/>
            </a:pPr>
            <a:r>
              <a:rPr lang="en-US" sz="1600" dirty="0">
                <a:latin typeface="Century Gothic" panose="020B0502020202020204" pitchFamily="34" charset="0"/>
              </a:rPr>
              <a:t>One of the Major reason for this would be the percentage of failed/ incomplete calls which contributes to 59% of total call volumes.</a:t>
            </a:r>
          </a:p>
        </p:txBody>
      </p:sp>
      <p:graphicFrame>
        <p:nvGraphicFramePr>
          <p:cNvPr id="7" name="Chart 6">
            <a:extLst>
              <a:ext uri="{FF2B5EF4-FFF2-40B4-BE49-F238E27FC236}">
                <a16:creationId xmlns:a16="http://schemas.microsoft.com/office/drawing/2014/main" id="{B6EC70FB-0193-4773-8541-1E91D8729280}"/>
              </a:ext>
            </a:extLst>
          </p:cNvPr>
          <p:cNvGraphicFramePr>
            <a:graphicFrameLocks/>
          </p:cNvGraphicFramePr>
          <p:nvPr>
            <p:extLst>
              <p:ext uri="{D42A27DB-BD31-4B8C-83A1-F6EECF244321}">
                <p14:modId xmlns:p14="http://schemas.microsoft.com/office/powerpoint/2010/main" val="1143200037"/>
              </p:ext>
            </p:extLst>
          </p:nvPr>
        </p:nvGraphicFramePr>
        <p:xfrm>
          <a:off x="6718300" y="221457"/>
          <a:ext cx="4635500" cy="6083299"/>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Rounded Corners 10">
            <a:extLst>
              <a:ext uri="{FF2B5EF4-FFF2-40B4-BE49-F238E27FC236}">
                <a16:creationId xmlns:a16="http://schemas.microsoft.com/office/drawing/2014/main" id="{FC4C989E-0E41-1E65-65C7-53A105A32E2F}"/>
              </a:ext>
            </a:extLst>
          </p:cNvPr>
          <p:cNvSpPr/>
          <p:nvPr/>
        </p:nvSpPr>
        <p:spPr>
          <a:xfrm>
            <a:off x="1481815" y="3872887"/>
            <a:ext cx="3403719" cy="2510519"/>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hart 11">
            <a:extLst>
              <a:ext uri="{FF2B5EF4-FFF2-40B4-BE49-F238E27FC236}">
                <a16:creationId xmlns:a16="http://schemas.microsoft.com/office/drawing/2014/main" id="{99799BD7-1C81-B65E-941E-105DBC4ED531}"/>
              </a:ext>
            </a:extLst>
          </p:cNvPr>
          <p:cNvGraphicFramePr>
            <a:graphicFrameLocks/>
          </p:cNvGraphicFramePr>
          <p:nvPr>
            <p:extLst>
              <p:ext uri="{D42A27DB-BD31-4B8C-83A1-F6EECF244321}">
                <p14:modId xmlns:p14="http://schemas.microsoft.com/office/powerpoint/2010/main" val="909062272"/>
              </p:ext>
            </p:extLst>
          </p:nvPr>
        </p:nvGraphicFramePr>
        <p:xfrm>
          <a:off x="1729287" y="3862352"/>
          <a:ext cx="2978712" cy="249338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03198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1173</TotalTime>
  <Words>2181</Words>
  <Application>Microsoft Office PowerPoint</Application>
  <PresentationFormat>Widescreen</PresentationFormat>
  <Paragraphs>300</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Aptos</vt:lpstr>
      <vt:lpstr>Aptos Display</vt:lpstr>
      <vt:lpstr>Arial</vt:lpstr>
      <vt:lpstr>Bahnschrift</vt:lpstr>
      <vt:lpstr>Berlin Sans FB Demi</vt:lpstr>
      <vt:lpstr>Calibri</vt:lpstr>
      <vt:lpstr>Century Gothic</vt:lpstr>
      <vt:lpstr>Jost</vt:lpstr>
      <vt:lpstr>Roboto</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Gagan</dc:creator>
  <cp:lastModifiedBy>Lenovo</cp:lastModifiedBy>
  <cp:revision>15</cp:revision>
  <dcterms:created xsi:type="dcterms:W3CDTF">2025-06-22T08:58:00Z</dcterms:created>
  <dcterms:modified xsi:type="dcterms:W3CDTF">2025-07-03T17:54:07Z</dcterms:modified>
</cp:coreProperties>
</file>