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24"/>
  </p:notesMasterIdLst>
  <p:handoutMasterIdLst>
    <p:handoutMasterId r:id="rId25"/>
  </p:handoutMasterIdLst>
  <p:sldIdLst>
    <p:sldId id="296" r:id="rId5"/>
    <p:sldId id="295" r:id="rId6"/>
    <p:sldId id="299" r:id="rId7"/>
    <p:sldId id="298" r:id="rId8"/>
    <p:sldId id="319" r:id="rId9"/>
    <p:sldId id="320" r:id="rId10"/>
    <p:sldId id="312" r:id="rId11"/>
    <p:sldId id="302" r:id="rId12"/>
    <p:sldId id="327" r:id="rId13"/>
    <p:sldId id="321" r:id="rId14"/>
    <p:sldId id="322" r:id="rId15"/>
    <p:sldId id="323" r:id="rId16"/>
    <p:sldId id="324" r:id="rId17"/>
    <p:sldId id="325" r:id="rId18"/>
    <p:sldId id="326" r:id="rId19"/>
    <p:sldId id="315" r:id="rId20"/>
    <p:sldId id="328" r:id="rId21"/>
    <p:sldId id="314"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6" autoAdjust="0"/>
  </p:normalViewPr>
  <p:slideViewPr>
    <p:cSldViewPr snapToGrid="0">
      <p:cViewPr>
        <p:scale>
          <a:sx n="66" d="100"/>
          <a:sy n="66" d="100"/>
        </p:scale>
        <p:origin x="174" y="2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year.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lochar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4.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1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9.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6%20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6%20s.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b="1" dirty="0"/>
              <a:t>Total</a:t>
            </a:r>
            <a:r>
              <a:rPr lang="en-US" b="1" baseline="0" dirty="0"/>
              <a:t> Tracks sold By Year</a:t>
            </a:r>
            <a:endParaRPr lang="en-US" b="1" dirty="0"/>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year!$B$1</c:f>
              <c:strCache>
                <c:ptCount val="1"/>
                <c:pt idx="0">
                  <c:v>total_tracks_sold</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year!$A$2:$A$5</c:f>
              <c:numCache>
                <c:formatCode>General</c:formatCode>
                <c:ptCount val="4"/>
                <c:pt idx="0">
                  <c:v>2017</c:v>
                </c:pt>
                <c:pt idx="1">
                  <c:v>2018</c:v>
                </c:pt>
                <c:pt idx="2">
                  <c:v>2019</c:v>
                </c:pt>
                <c:pt idx="3">
                  <c:v>2020</c:v>
                </c:pt>
              </c:numCache>
            </c:numRef>
          </c:xVal>
          <c:yVal>
            <c:numRef>
              <c:f>year!$B$2:$B$5</c:f>
              <c:numCache>
                <c:formatCode>General</c:formatCode>
                <c:ptCount val="4"/>
                <c:pt idx="0">
                  <c:v>1214</c:v>
                </c:pt>
                <c:pt idx="1">
                  <c:v>1159</c:v>
                </c:pt>
                <c:pt idx="2">
                  <c:v>1234</c:v>
                </c:pt>
                <c:pt idx="3">
                  <c:v>1150</c:v>
                </c:pt>
              </c:numCache>
            </c:numRef>
          </c:yVal>
          <c:smooth val="0"/>
          <c:extLst>
            <c:ext xmlns:c16="http://schemas.microsoft.com/office/drawing/2014/chart" uri="{C3380CC4-5D6E-409C-BE32-E72D297353CC}">
              <c16:uniqueId val="{00000000-D10F-4176-8F86-D3B66817D697}"/>
            </c:ext>
          </c:extLst>
        </c:ser>
        <c:dLbls>
          <c:showLegendKey val="0"/>
          <c:showVal val="0"/>
          <c:showCatName val="0"/>
          <c:showSerName val="0"/>
          <c:showPercent val="0"/>
          <c:showBubbleSize val="0"/>
        </c:dLbls>
        <c:axId val="1401413711"/>
        <c:axId val="1401410351"/>
      </c:scatterChart>
      <c:valAx>
        <c:axId val="140141371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1401410351"/>
        <c:crosses val="autoZero"/>
        <c:crossBetween val="midCat"/>
      </c:valAx>
      <c:valAx>
        <c:axId val="140141035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1401413711"/>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[locharts.csv]Sheet1!PivotTable11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Customer</a:t>
            </a:r>
            <a:r>
              <a:rPr lang="en-US" b="1" baseline="0" dirty="0"/>
              <a:t> Count</a:t>
            </a:r>
            <a:r>
              <a:rPr lang="en-US" b="1" dirty="0"/>
              <a:t> by 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Sheet1!$A$4:$A$27</c:f>
              <c:strCache>
                <c:ptCount val="24"/>
                <c:pt idx="0">
                  <c:v>USA</c:v>
                </c:pt>
                <c:pt idx="1">
                  <c:v>Canada</c:v>
                </c:pt>
                <c:pt idx="2">
                  <c:v>France</c:v>
                </c:pt>
                <c:pt idx="3">
                  <c:v>Brazil</c:v>
                </c:pt>
                <c:pt idx="4">
                  <c:v>Germany</c:v>
                </c:pt>
                <c:pt idx="5">
                  <c:v>Portugal</c:v>
                </c:pt>
                <c:pt idx="6">
                  <c:v>United Kingdom</c:v>
                </c:pt>
                <c:pt idx="7">
                  <c:v>India</c:v>
                </c:pt>
                <c:pt idx="8">
                  <c:v>Denmark</c:v>
                </c:pt>
                <c:pt idx="9">
                  <c:v>Chile</c:v>
                </c:pt>
                <c:pt idx="10">
                  <c:v>Norway</c:v>
                </c:pt>
                <c:pt idx="11">
                  <c:v>Finland</c:v>
                </c:pt>
                <c:pt idx="12">
                  <c:v>Sweden</c:v>
                </c:pt>
                <c:pt idx="13">
                  <c:v>Belgium</c:v>
                </c:pt>
                <c:pt idx="14">
                  <c:v>Netherlands</c:v>
                </c:pt>
                <c:pt idx="15">
                  <c:v>Argentina</c:v>
                </c:pt>
                <c:pt idx="16">
                  <c:v>Poland</c:v>
                </c:pt>
                <c:pt idx="17">
                  <c:v>Hungary</c:v>
                </c:pt>
                <c:pt idx="18">
                  <c:v>Spain</c:v>
                </c:pt>
                <c:pt idx="19">
                  <c:v>Australia</c:v>
                </c:pt>
                <c:pt idx="20">
                  <c:v>Czech Republic</c:v>
                </c:pt>
                <c:pt idx="21">
                  <c:v>Austria</c:v>
                </c:pt>
                <c:pt idx="22">
                  <c:v>Italy</c:v>
                </c:pt>
                <c:pt idx="23">
                  <c:v>Ireland</c:v>
                </c:pt>
              </c:strCache>
            </c:strRef>
          </c:cat>
          <c:val>
            <c:numRef>
              <c:f>Sheet1!$B$4:$B$27</c:f>
              <c:numCache>
                <c:formatCode>0.00%</c:formatCode>
                <c:ptCount val="24"/>
                <c:pt idx="0">
                  <c:v>0.22641509433962265</c:v>
                </c:pt>
                <c:pt idx="1">
                  <c:v>0.15094339622641509</c:v>
                </c:pt>
                <c:pt idx="2">
                  <c:v>7.5471698113207544E-2</c:v>
                </c:pt>
                <c:pt idx="3">
                  <c:v>7.5471698113207544E-2</c:v>
                </c:pt>
                <c:pt idx="4">
                  <c:v>5.6603773584905662E-2</c:v>
                </c:pt>
                <c:pt idx="5">
                  <c:v>3.7735849056603772E-2</c:v>
                </c:pt>
                <c:pt idx="6">
                  <c:v>3.7735849056603772E-2</c:v>
                </c:pt>
                <c:pt idx="7">
                  <c:v>3.7735849056603772E-2</c:v>
                </c:pt>
                <c:pt idx="8">
                  <c:v>1.8867924528301886E-2</c:v>
                </c:pt>
                <c:pt idx="9">
                  <c:v>1.8867924528301886E-2</c:v>
                </c:pt>
                <c:pt idx="10">
                  <c:v>1.8867924528301886E-2</c:v>
                </c:pt>
                <c:pt idx="11">
                  <c:v>1.8867924528301886E-2</c:v>
                </c:pt>
                <c:pt idx="12">
                  <c:v>1.8867924528301886E-2</c:v>
                </c:pt>
                <c:pt idx="13">
                  <c:v>1.8867924528301886E-2</c:v>
                </c:pt>
                <c:pt idx="14">
                  <c:v>1.8867924528301886E-2</c:v>
                </c:pt>
                <c:pt idx="15">
                  <c:v>1.8867924528301886E-2</c:v>
                </c:pt>
                <c:pt idx="16">
                  <c:v>1.8867924528301886E-2</c:v>
                </c:pt>
                <c:pt idx="17">
                  <c:v>1.8867924528301886E-2</c:v>
                </c:pt>
                <c:pt idx="18">
                  <c:v>1.8867924528301886E-2</c:v>
                </c:pt>
                <c:pt idx="19">
                  <c:v>1.8867924528301886E-2</c:v>
                </c:pt>
                <c:pt idx="20">
                  <c:v>1.8867924528301886E-2</c:v>
                </c:pt>
                <c:pt idx="21">
                  <c:v>1.8867924528301886E-2</c:v>
                </c:pt>
                <c:pt idx="22">
                  <c:v>1.8867924528301886E-2</c:v>
                </c:pt>
                <c:pt idx="23">
                  <c:v>1.8867924528301886E-2</c:v>
                </c:pt>
              </c:numCache>
            </c:numRef>
          </c:val>
          <c:extLst>
            <c:ext xmlns:c16="http://schemas.microsoft.com/office/drawing/2014/chart" uri="{C3380CC4-5D6E-409C-BE32-E72D297353CC}">
              <c16:uniqueId val="{00000000-D48A-4FBC-80E3-B4CD0D946A66}"/>
            </c:ext>
          </c:extLst>
        </c:ser>
        <c:dLbls>
          <c:showLegendKey val="0"/>
          <c:showVal val="0"/>
          <c:showCatName val="0"/>
          <c:showSerName val="0"/>
          <c:showPercent val="0"/>
          <c:showBubbleSize val="0"/>
        </c:dLbls>
        <c:gapWidth val="219"/>
        <c:overlap val="-27"/>
        <c:axId val="376417824"/>
        <c:axId val="376410144"/>
      </c:barChart>
      <c:catAx>
        <c:axId val="37641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410144"/>
        <c:crosses val="autoZero"/>
        <c:auto val="1"/>
        <c:lblAlgn val="ctr"/>
        <c:lblOffset val="100"/>
        <c:noMultiLvlLbl val="0"/>
      </c:catAx>
      <c:valAx>
        <c:axId val="3764101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41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[Q4.csv]Q4!PivotTable26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Total</a:t>
            </a:r>
            <a:r>
              <a:rPr lang="en-US" b="1" baseline="0" dirty="0"/>
              <a:t> Revenue by Country</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'Q4'!$I$3</c:f>
              <c:strCache>
                <c:ptCount val="1"/>
                <c:pt idx="0">
                  <c:v>Total</c:v>
                </c:pt>
              </c:strCache>
            </c:strRef>
          </c:tx>
          <c:spPr>
            <a:solidFill>
              <a:schemeClr val="accent1"/>
            </a:solidFill>
            <a:ln>
              <a:noFill/>
            </a:ln>
            <a:effectLst/>
          </c:spPr>
          <c:invertIfNegative val="0"/>
          <c:cat>
            <c:strRef>
              <c:f>'Q4'!$H$4:$H$28</c:f>
              <c:strCache>
                <c:ptCount val="24"/>
                <c:pt idx="0">
                  <c:v>USA</c:v>
                </c:pt>
                <c:pt idx="1">
                  <c:v>Canada</c:v>
                </c:pt>
                <c:pt idx="2">
                  <c:v>Brazil</c:v>
                </c:pt>
                <c:pt idx="3">
                  <c:v>France</c:v>
                </c:pt>
                <c:pt idx="4">
                  <c:v>Germany</c:v>
                </c:pt>
                <c:pt idx="5">
                  <c:v>Czech Republic</c:v>
                </c:pt>
                <c:pt idx="6">
                  <c:v>United Kingdom</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'Q4'!$I$4:$I$28</c:f>
              <c:numCache>
                <c:formatCode>0.00%</c:formatCode>
                <c:ptCount val="24"/>
                <c:pt idx="0">
                  <c:v>0.22093756569266343</c:v>
                </c:pt>
                <c:pt idx="1">
                  <c:v>0.11372713895312171</c:v>
                </c:pt>
                <c:pt idx="2">
                  <c:v>9.0813537944082395E-2</c:v>
                </c:pt>
                <c:pt idx="3">
                  <c:v>8.2615093546352728E-2</c:v>
                </c:pt>
                <c:pt idx="4">
                  <c:v>7.1053184780323728E-2</c:v>
                </c:pt>
                <c:pt idx="5">
                  <c:v>5.8019760353163759E-2</c:v>
                </c:pt>
                <c:pt idx="6">
                  <c:v>5.213369770863989E-2</c:v>
                </c:pt>
                <c:pt idx="7">
                  <c:v>3.9310489804498631E-2</c:v>
                </c:pt>
                <c:pt idx="8">
                  <c:v>3.8890056758461217E-2</c:v>
                </c:pt>
                <c:pt idx="9">
                  <c:v>2.4385116670170275E-2</c:v>
                </c:pt>
                <c:pt idx="10">
                  <c:v>2.0811435778852218E-2</c:v>
                </c:pt>
                <c:pt idx="11">
                  <c:v>2.0601219255833508E-2</c:v>
                </c:pt>
                <c:pt idx="12">
                  <c:v>1.7237754887534162E-2</c:v>
                </c:pt>
                <c:pt idx="13">
                  <c:v>1.681732184149674E-2</c:v>
                </c:pt>
                <c:pt idx="14">
                  <c:v>1.6607105318478029E-2</c:v>
                </c:pt>
                <c:pt idx="15">
                  <c:v>1.6186672272440614E-2</c:v>
                </c:pt>
                <c:pt idx="16">
                  <c:v>1.5976455749421904E-2</c:v>
                </c:pt>
                <c:pt idx="17">
                  <c:v>1.5345806180365774E-2</c:v>
                </c:pt>
                <c:pt idx="18">
                  <c:v>1.4715156611309647E-2</c:v>
                </c:pt>
                <c:pt idx="19">
                  <c:v>1.3874290519234812E-2</c:v>
                </c:pt>
                <c:pt idx="20">
                  <c:v>1.2823207904141265E-2</c:v>
                </c:pt>
                <c:pt idx="21">
                  <c:v>1.0721042673954172E-2</c:v>
                </c:pt>
                <c:pt idx="22">
                  <c:v>8.40866092074837E-3</c:v>
                </c:pt>
                <c:pt idx="23">
                  <c:v>7.9882278747109518E-3</c:v>
                </c:pt>
              </c:numCache>
            </c:numRef>
          </c:val>
          <c:extLst>
            <c:ext xmlns:c16="http://schemas.microsoft.com/office/drawing/2014/chart" uri="{C3380CC4-5D6E-409C-BE32-E72D297353CC}">
              <c16:uniqueId val="{00000000-2035-424D-ACA6-8C2940C25148}"/>
            </c:ext>
          </c:extLst>
        </c:ser>
        <c:dLbls>
          <c:showLegendKey val="0"/>
          <c:showVal val="0"/>
          <c:showCatName val="0"/>
          <c:showSerName val="0"/>
          <c:showPercent val="0"/>
          <c:showBubbleSize val="0"/>
        </c:dLbls>
        <c:gapWidth val="68"/>
        <c:overlap val="3"/>
        <c:axId val="309514464"/>
        <c:axId val="309515424"/>
      </c:barChart>
      <c:catAx>
        <c:axId val="309514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15424"/>
        <c:crosses val="autoZero"/>
        <c:auto val="1"/>
        <c:lblAlgn val="ctr"/>
        <c:lblOffset val="100"/>
        <c:noMultiLvlLbl val="0"/>
      </c:catAx>
      <c:valAx>
        <c:axId val="309515424"/>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14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[q11.csv]q11!PivotTable2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Total</a:t>
            </a:r>
            <a:r>
              <a:rPr lang="en-US" b="1" baseline="0" dirty="0"/>
              <a:t> Sales by Genre(USA)</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'q11'!$G$6</c:f>
              <c:strCache>
                <c:ptCount val="1"/>
                <c:pt idx="0">
                  <c:v>Total</c:v>
                </c:pt>
              </c:strCache>
            </c:strRef>
          </c:tx>
          <c:spPr>
            <a:solidFill>
              <a:schemeClr val="accent1"/>
            </a:solidFill>
            <a:ln>
              <a:noFill/>
            </a:ln>
            <a:effectLst/>
          </c:spPr>
          <c:invertIfNegative val="0"/>
          <c:cat>
            <c:strRef>
              <c:f>'q11'!$F$7:$F$24</c:f>
              <c:strCache>
                <c:ptCount val="17"/>
                <c:pt idx="0">
                  <c:v>Rock</c:v>
                </c:pt>
                <c:pt idx="1">
                  <c:v>Alternative &amp; Punk</c:v>
                </c:pt>
                <c:pt idx="2">
                  <c:v>Metal</c:v>
                </c:pt>
                <c:pt idx="3">
                  <c:v>R&amp;B/Soul</c:v>
                </c:pt>
                <c:pt idx="4">
                  <c:v>Blues</c:v>
                </c:pt>
                <c:pt idx="5">
                  <c:v>Alternative</c:v>
                </c:pt>
                <c:pt idx="6">
                  <c:v>Latin</c:v>
                </c:pt>
                <c:pt idx="7">
                  <c:v>Pop</c:v>
                </c:pt>
                <c:pt idx="8">
                  <c:v>Hip Hop/Rap</c:v>
                </c:pt>
                <c:pt idx="9">
                  <c:v>Jazz</c:v>
                </c:pt>
                <c:pt idx="10">
                  <c:v>Easy Listening</c:v>
                </c:pt>
                <c:pt idx="11">
                  <c:v>Reggae</c:v>
                </c:pt>
                <c:pt idx="12">
                  <c:v>Electronica/Dance</c:v>
                </c:pt>
                <c:pt idx="13">
                  <c:v>Classical</c:v>
                </c:pt>
                <c:pt idx="14">
                  <c:v>Heavy Metal</c:v>
                </c:pt>
                <c:pt idx="15">
                  <c:v>Soundtrack</c:v>
                </c:pt>
                <c:pt idx="16">
                  <c:v>TV Shows</c:v>
                </c:pt>
              </c:strCache>
            </c:strRef>
          </c:cat>
          <c:val>
            <c:numRef>
              <c:f>'q11'!$G$7:$G$24</c:f>
              <c:numCache>
                <c:formatCode>General</c:formatCode>
                <c:ptCount val="17"/>
                <c:pt idx="0">
                  <c:v>555.39</c:v>
                </c:pt>
                <c:pt idx="1">
                  <c:v>128.69999999999999</c:v>
                </c:pt>
                <c:pt idx="2">
                  <c:v>122.76</c:v>
                </c:pt>
                <c:pt idx="3">
                  <c:v>52.47</c:v>
                </c:pt>
                <c:pt idx="4">
                  <c:v>35.64</c:v>
                </c:pt>
                <c:pt idx="5">
                  <c:v>34.65</c:v>
                </c:pt>
                <c:pt idx="6">
                  <c:v>21.78</c:v>
                </c:pt>
                <c:pt idx="7">
                  <c:v>21.78</c:v>
                </c:pt>
                <c:pt idx="8">
                  <c:v>19.8</c:v>
                </c:pt>
                <c:pt idx="9">
                  <c:v>13.86</c:v>
                </c:pt>
                <c:pt idx="10">
                  <c:v>12.87</c:v>
                </c:pt>
                <c:pt idx="11">
                  <c:v>5.94</c:v>
                </c:pt>
                <c:pt idx="12">
                  <c:v>4.95</c:v>
                </c:pt>
                <c:pt idx="13">
                  <c:v>3.96</c:v>
                </c:pt>
                <c:pt idx="14">
                  <c:v>2.97</c:v>
                </c:pt>
                <c:pt idx="15">
                  <c:v>1.98</c:v>
                </c:pt>
                <c:pt idx="16">
                  <c:v>0.99</c:v>
                </c:pt>
              </c:numCache>
            </c:numRef>
          </c:val>
          <c:extLst>
            <c:ext xmlns:c16="http://schemas.microsoft.com/office/drawing/2014/chart" uri="{C3380CC4-5D6E-409C-BE32-E72D297353CC}">
              <c16:uniqueId val="{00000000-3CD4-40D3-830F-A28EA8F9A80F}"/>
            </c:ext>
          </c:extLst>
        </c:ser>
        <c:dLbls>
          <c:showLegendKey val="0"/>
          <c:showVal val="0"/>
          <c:showCatName val="0"/>
          <c:showSerName val="0"/>
          <c:showPercent val="0"/>
          <c:showBubbleSize val="0"/>
        </c:dLbls>
        <c:gapWidth val="182"/>
        <c:axId val="1754242607"/>
        <c:axId val="1754246927"/>
      </c:barChart>
      <c:catAx>
        <c:axId val="17542426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4246927"/>
        <c:crosses val="autoZero"/>
        <c:auto val="1"/>
        <c:lblAlgn val="ctr"/>
        <c:lblOffset val="100"/>
        <c:noMultiLvlLbl val="0"/>
      </c:catAx>
      <c:valAx>
        <c:axId val="1754246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424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[q9.csv]q9!PivotTable1</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Sales Percentage By Genre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80000"/>
              <a:lumOff val="20000"/>
            </a:schemeClr>
          </a:solidFill>
          <a:ln w="19050">
            <a:solidFill>
              <a:schemeClr val="lt1"/>
            </a:solidFill>
          </a:ln>
          <a:effectLst/>
        </c:spPr>
        <c:dLbl>
          <c:idx val="0"/>
          <c:layout>
            <c:manualLayout>
              <c:x val="-2.084569116360455E-2"/>
              <c:y val="3.25667104111986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dLbl>
          <c:idx val="0"/>
          <c:layout>
            <c:manualLayout>
              <c:x val="-2.084569116360455E-2"/>
              <c:y val="3.25667104111986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dLbl>
          <c:idx val="0"/>
          <c:layout>
            <c:manualLayout>
              <c:x val="-2.084569116360455E-2"/>
              <c:y val="3.25667104111986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s>
    <c:plotArea>
      <c:layout>
        <c:manualLayout>
          <c:layoutTarget val="inner"/>
          <c:xMode val="edge"/>
          <c:yMode val="edge"/>
          <c:x val="8.9005468066491691E-2"/>
          <c:y val="0.22683120255129399"/>
          <c:w val="0.52925896762904634"/>
          <c:h val="0.682914796940705"/>
        </c:manualLayout>
      </c:layout>
      <c:pieChart>
        <c:varyColors val="1"/>
        <c:ser>
          <c:idx val="0"/>
          <c:order val="0"/>
          <c:tx>
            <c:strRef>
              <c:f>'q9'!$H$5</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BA9-432E-BF24-284132D9E2A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BA9-432E-BF24-284132D9E2A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BA9-432E-BF24-284132D9E2A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BA9-432E-BF24-284132D9E2A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BA9-432E-BF24-284132D9E2A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BA9-432E-BF24-284132D9E2A1}"/>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DBA9-432E-BF24-284132D9E2A1}"/>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DBA9-432E-BF24-284132D9E2A1}"/>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DBA9-432E-BF24-284132D9E2A1}"/>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DBA9-432E-BF24-284132D9E2A1}"/>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DBA9-432E-BF24-284132D9E2A1}"/>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DBA9-432E-BF24-284132D9E2A1}"/>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DBA9-432E-BF24-284132D9E2A1}"/>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DBA9-432E-BF24-284132D9E2A1}"/>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DBA9-432E-BF24-284132D9E2A1}"/>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DBA9-432E-BF24-284132D9E2A1}"/>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DBA9-432E-BF24-284132D9E2A1}"/>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'q9'!$G$6:$G$23</c:f>
              <c:strCache>
                <c:ptCount val="17"/>
                <c:pt idx="0">
                  <c:v>Alternative</c:v>
                </c:pt>
                <c:pt idx="1">
                  <c:v>Alternative &amp; Punk</c:v>
                </c:pt>
                <c:pt idx="2">
                  <c:v>Blues</c:v>
                </c:pt>
                <c:pt idx="3">
                  <c:v>Classical</c:v>
                </c:pt>
                <c:pt idx="4">
                  <c:v>Easy Listening</c:v>
                </c:pt>
                <c:pt idx="5">
                  <c:v>Electronica/Dance</c:v>
                </c:pt>
                <c:pt idx="6">
                  <c:v>Heavy Metal</c:v>
                </c:pt>
                <c:pt idx="7">
                  <c:v>Hip Hop/Rap</c:v>
                </c:pt>
                <c:pt idx="8">
                  <c:v>Jazz</c:v>
                </c:pt>
                <c:pt idx="9">
                  <c:v>Latin</c:v>
                </c:pt>
                <c:pt idx="10">
                  <c:v>Metal</c:v>
                </c:pt>
                <c:pt idx="11">
                  <c:v>Pop</c:v>
                </c:pt>
                <c:pt idx="12">
                  <c:v>R&amp;B/Soul</c:v>
                </c:pt>
                <c:pt idx="13">
                  <c:v>Reggae</c:v>
                </c:pt>
                <c:pt idx="14">
                  <c:v>Rock</c:v>
                </c:pt>
                <c:pt idx="15">
                  <c:v>Soundtrack</c:v>
                </c:pt>
                <c:pt idx="16">
                  <c:v>TV Shows</c:v>
                </c:pt>
              </c:strCache>
            </c:strRef>
          </c:cat>
          <c:val>
            <c:numRef>
              <c:f>'q9'!$H$6:$H$23</c:f>
              <c:numCache>
                <c:formatCode>General</c:formatCode>
                <c:ptCount val="17"/>
                <c:pt idx="0">
                  <c:v>3.33</c:v>
                </c:pt>
                <c:pt idx="1">
                  <c:v>12.37</c:v>
                </c:pt>
                <c:pt idx="2">
                  <c:v>3.43</c:v>
                </c:pt>
                <c:pt idx="3">
                  <c:v>0.38</c:v>
                </c:pt>
                <c:pt idx="4">
                  <c:v>1.24</c:v>
                </c:pt>
                <c:pt idx="5">
                  <c:v>0.48</c:v>
                </c:pt>
                <c:pt idx="6">
                  <c:v>0.28999999999999998</c:v>
                </c:pt>
                <c:pt idx="7">
                  <c:v>1.9</c:v>
                </c:pt>
                <c:pt idx="8">
                  <c:v>1.33</c:v>
                </c:pt>
                <c:pt idx="9">
                  <c:v>2.09</c:v>
                </c:pt>
                <c:pt idx="10">
                  <c:v>11.8</c:v>
                </c:pt>
                <c:pt idx="11">
                  <c:v>2.09</c:v>
                </c:pt>
                <c:pt idx="12">
                  <c:v>5.04</c:v>
                </c:pt>
                <c:pt idx="13">
                  <c:v>0.56999999999999995</c:v>
                </c:pt>
                <c:pt idx="14">
                  <c:v>53.38</c:v>
                </c:pt>
                <c:pt idx="15">
                  <c:v>0.19</c:v>
                </c:pt>
                <c:pt idx="16">
                  <c:v>0.1</c:v>
                </c:pt>
              </c:numCache>
            </c:numRef>
          </c:val>
          <c:extLst>
            <c:ext xmlns:c16="http://schemas.microsoft.com/office/drawing/2014/chart" uri="{C3380CC4-5D6E-409C-BE32-E72D297353CC}">
              <c16:uniqueId val="{00000022-DBA9-432E-BF24-284132D9E2A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r"/>
      <c:layout>
        <c:manualLayout>
          <c:xMode val="edge"/>
          <c:yMode val="edge"/>
          <c:x val="0.76282545931758527"/>
          <c:y val="0.14070188594846697"/>
          <c:w val="0.22050787401574803"/>
          <c:h val="0.736838421513100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a:t>
            </a:r>
            <a:r>
              <a:rPr lang="en-US" b="1" baseline="0" dirty="0"/>
              <a:t> Purchase Frequency by Country</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Lit>
          </c:cat>
          <c:val>
            <c:numLit>
              <c:formatCode>General</c:formatCode>
              <c:ptCount val="24"/>
              <c:pt idx="0">
                <c:v>5</c:v>
              </c:pt>
              <c:pt idx="1">
                <c:v>10</c:v>
              </c:pt>
              <c:pt idx="2">
                <c:v>9</c:v>
              </c:pt>
              <c:pt idx="3">
                <c:v>7</c:v>
              </c:pt>
              <c:pt idx="4">
                <c:v>12.5</c:v>
              </c:pt>
              <c:pt idx="5">
                <c:v>9.5</c:v>
              </c:pt>
              <c:pt idx="6">
                <c:v>13</c:v>
              </c:pt>
              <c:pt idx="7">
                <c:v>15</c:v>
              </c:pt>
              <c:pt idx="8">
                <c:v>10</c:v>
              </c:pt>
              <c:pt idx="9">
                <c:v>11</c:v>
              </c:pt>
              <c:pt idx="10">
                <c:v>10.25</c:v>
              </c:pt>
              <c:pt idx="11">
                <c:v>10.333333333333334</c:v>
              </c:pt>
              <c:pt idx="12">
                <c:v>10</c:v>
              </c:pt>
              <c:pt idx="13">
                <c:v>10.5</c:v>
              </c:pt>
              <c:pt idx="14">
                <c:v>13</c:v>
              </c:pt>
              <c:pt idx="15">
                <c:v>9</c:v>
              </c:pt>
              <c:pt idx="16">
                <c:v>10</c:v>
              </c:pt>
              <c:pt idx="17">
                <c:v>9</c:v>
              </c:pt>
              <c:pt idx="18">
                <c:v>10</c:v>
              </c:pt>
              <c:pt idx="19">
                <c:v>14.5</c:v>
              </c:pt>
              <c:pt idx="20">
                <c:v>11</c:v>
              </c:pt>
              <c:pt idx="21">
                <c:v>10</c:v>
              </c:pt>
              <c:pt idx="22">
                <c:v>9.25</c:v>
              </c:pt>
              <c:pt idx="23">
                <c:v>10.083333333333334</c:v>
              </c:pt>
            </c:numLit>
          </c:val>
          <c:extLst>
            <c:ext xmlns:c16="http://schemas.microsoft.com/office/drawing/2014/chart" uri="{C3380CC4-5D6E-409C-BE32-E72D297353CC}">
              <c16:uniqueId val="{00000000-8644-490D-86FE-A2E089B37FFC}"/>
            </c:ext>
          </c:extLst>
        </c:ser>
        <c:dLbls>
          <c:showLegendKey val="0"/>
          <c:showVal val="0"/>
          <c:showCatName val="0"/>
          <c:showSerName val="0"/>
          <c:showPercent val="0"/>
          <c:showBubbleSize val="0"/>
        </c:dLbls>
        <c:gapWidth val="219"/>
        <c:overlap val="-27"/>
        <c:axId val="346728367"/>
        <c:axId val="346723087"/>
      </c:barChart>
      <c:catAx>
        <c:axId val="34672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723087"/>
        <c:crosses val="autoZero"/>
        <c:auto val="1"/>
        <c:lblAlgn val="ctr"/>
        <c:lblOffset val="100"/>
        <c:noMultiLvlLbl val="0"/>
      </c:catAx>
      <c:valAx>
        <c:axId val="346723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7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[q6 s.csv]Sheet2!PivotTable3</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Customer</a:t>
            </a:r>
            <a:r>
              <a:rPr lang="en-US" baseline="0"/>
              <a:t> Across Country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4D0-4D62-88B0-AD00FB2ED0E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4D0-4D62-88B0-AD00FB2ED0E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4D0-4D62-88B0-AD00FB2ED0E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4D0-4D62-88B0-AD00FB2ED0E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4D0-4D62-88B0-AD00FB2ED0E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E4D0-4D62-88B0-AD00FB2ED0E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E4D0-4D62-88B0-AD00FB2ED0E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E4D0-4D62-88B0-AD00FB2ED0E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E4D0-4D62-88B0-AD00FB2ED0E0}"/>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E4D0-4D62-88B0-AD00FB2ED0E0}"/>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E4D0-4D62-88B0-AD00FB2ED0E0}"/>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E4D0-4D62-88B0-AD00FB2ED0E0}"/>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E4D0-4D62-88B0-AD00FB2ED0E0}"/>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E4D0-4D62-88B0-AD00FB2ED0E0}"/>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E4D0-4D62-88B0-AD00FB2ED0E0}"/>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E4D0-4D62-88B0-AD00FB2ED0E0}"/>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E4D0-4D62-88B0-AD00FB2ED0E0}"/>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E4D0-4D62-88B0-AD00FB2ED0E0}"/>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E4D0-4D62-88B0-AD00FB2ED0E0}"/>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E4D0-4D62-88B0-AD00FB2ED0E0}"/>
              </c:ext>
            </c:extLst>
          </c:dPt>
          <c:dPt>
            <c:idx val="20"/>
            <c:bubble3D val="0"/>
            <c:spPr>
              <a:solidFill>
                <a:schemeClr val="accent3">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9-E4D0-4D62-88B0-AD00FB2ED0E0}"/>
              </c:ext>
            </c:extLst>
          </c:dPt>
          <c:dPt>
            <c:idx val="21"/>
            <c:bubble3D val="0"/>
            <c:spPr>
              <a:solidFill>
                <a:schemeClr val="accent4">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B-E4D0-4D62-88B0-AD00FB2ED0E0}"/>
              </c:ext>
            </c:extLst>
          </c:dPt>
          <c:dPt>
            <c:idx val="22"/>
            <c:bubble3D val="0"/>
            <c:spPr>
              <a:solidFill>
                <a:schemeClr val="accent5">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D-E4D0-4D62-88B0-AD00FB2ED0E0}"/>
              </c:ext>
            </c:extLst>
          </c:dPt>
          <c:dPt>
            <c:idx val="23"/>
            <c:bubble3D val="0"/>
            <c:spPr>
              <a:solidFill>
                <a:schemeClr val="accent6">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F-E4D0-4D62-88B0-AD00FB2ED0E0}"/>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Sheet2!$A$4:$A$28</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Sheet2!$B$4:$B$28</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c:ext xmlns:c16="http://schemas.microsoft.com/office/drawing/2014/chart" uri="{C3380CC4-5D6E-409C-BE32-E72D297353CC}">
              <c16:uniqueId val="{00000030-E4D0-4D62-88B0-AD00FB2ED0E0}"/>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9547540706286191"/>
          <c:y val="0.13073831082948209"/>
          <c:w val="0.19147762402025739"/>
          <c:h val="0.8223316288755652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t>9/14/2025</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9/14/2025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3</a:t>
            </a:fld>
            <a:endParaRPr lang="en-US" dirty="0"/>
          </a:p>
        </p:txBody>
      </p:sp>
    </p:spTree>
    <p:extLst>
      <p:ext uri="{BB962C8B-B14F-4D97-AF65-F5344CB8AC3E}">
        <p14:creationId xmlns:p14="http://schemas.microsoft.com/office/powerpoint/2010/main" val="329344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1816-AF2F-1242-F46B-D491A845E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A44CE-7EA8-1458-D688-33AE22854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EC9CE-4E9C-5EDC-E164-36D0F5B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87164-08E0-C6EF-2F03-E48C6796A434}"/>
              </a:ext>
            </a:extLst>
          </p:cNvPr>
          <p:cNvSpPr>
            <a:spLocks noGrp="1"/>
          </p:cNvSpPr>
          <p:nvPr>
            <p:ph type="sldNum" sz="quarter" idx="5"/>
          </p:nvPr>
        </p:nvSpPr>
        <p:spPr/>
        <p:txBody>
          <a:bodyPr/>
          <a:lstStyle/>
          <a:p>
            <a:fld id="{C30E6F85-6220-421D-9203-84F526C4C605}" type="slidenum">
              <a:rPr lang="en-US" smtClean="0"/>
              <a:t>19</a:t>
            </a:fld>
            <a:endParaRPr lang="en-US" dirty="0"/>
          </a:p>
        </p:txBody>
      </p:sp>
    </p:spTree>
    <p:extLst>
      <p:ext uri="{BB962C8B-B14F-4D97-AF65-F5344CB8AC3E}">
        <p14:creationId xmlns:p14="http://schemas.microsoft.com/office/powerpoint/2010/main" val="147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r>
              <a:rPr lang="en-US"/>
              <a:t>Click to edit Master title style</a:t>
            </a:r>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E402A4-F264-4871-DFF1-9A34F1F199C2}"/>
              </a:ext>
              <a:ext uri="{C183D7F6-B498-43B3-948B-1728B52AA6E4}">
                <adec:decorative xmlns:adec="http://schemas.microsoft.com/office/drawing/2017/decorative"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30936" y="80592"/>
            <a:ext cx="5168348" cy="3710115"/>
          </a:xfrm>
        </p:spPr>
        <p:txBody>
          <a:body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FB616C3-0961-9B6D-36D6-B2839AC86E6D}"/>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532345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619461" y="548640"/>
            <a:ext cx="5148469" cy="329184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1339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9E8DBF93-D603-D808-A70E-4FA75C281852}"/>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7" r:id="rId18"/>
    <p:sldLayoutId id="2147483748" r:id="rId19"/>
    <p:sldLayoutId id="2147483752" r:id="rId20"/>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svg"/></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a:xfrm>
            <a:off x="6386732" y="1731702"/>
            <a:ext cx="5144086" cy="3394596"/>
          </a:xfrm>
        </p:spPr>
        <p:txBody>
          <a:bodyPr>
            <a:normAutofit/>
          </a:bodyPr>
          <a:lstStyle/>
          <a:p>
            <a:r>
              <a:rPr lang="en-GB" sz="2800" dirty="0"/>
              <a:t>Chinook Project</a:t>
            </a:r>
            <a:br>
              <a:rPr lang="en-GB" sz="2800" dirty="0"/>
            </a:br>
            <a:r>
              <a:rPr lang="en-GB" sz="2800" dirty="0"/>
              <a:t>analysis</a:t>
            </a:r>
            <a:endParaRPr lang="en-US" sz="2800" dirty="0"/>
          </a:p>
        </p:txBody>
      </p:sp>
      <p:sp>
        <p:nvSpPr>
          <p:cNvPr id="5" name="TextBox 4">
            <a:extLst>
              <a:ext uri="{FF2B5EF4-FFF2-40B4-BE49-F238E27FC236}">
                <a16:creationId xmlns:a16="http://schemas.microsoft.com/office/drawing/2014/main" id="{F1666D0D-F5E8-FBCF-F139-5581115414A1}"/>
              </a:ext>
            </a:extLst>
          </p:cNvPr>
          <p:cNvSpPr txBox="1"/>
          <p:nvPr/>
        </p:nvSpPr>
        <p:spPr>
          <a:xfrm>
            <a:off x="9240129" y="5294700"/>
            <a:ext cx="3179299" cy="1077218"/>
          </a:xfrm>
          <a:prstGeom prst="rect">
            <a:avLst/>
          </a:prstGeom>
          <a:noFill/>
        </p:spPr>
        <p:txBody>
          <a:bodyPr wrap="square" rtlCol="0">
            <a:spAutoFit/>
          </a:bodyPr>
          <a:lstStyle/>
          <a:p>
            <a:pPr algn="ctr"/>
            <a:r>
              <a:rPr lang="en-US" sz="3200" b="1" dirty="0">
                <a:latin typeface="Candara Light" panose="020E0502030303020204" pitchFamily="34" charset="0"/>
              </a:rPr>
              <a:t>Submitted By Gagan</a:t>
            </a:r>
          </a:p>
        </p:txBody>
      </p:sp>
      <p:pic>
        <p:nvPicPr>
          <p:cNvPr id="7" name="Picture 6" descr="Close-up of a saxophone&#10;&#10;AI-generated content may be incorrect.">
            <a:extLst>
              <a:ext uri="{FF2B5EF4-FFF2-40B4-BE49-F238E27FC236}">
                <a16:creationId xmlns:a16="http://schemas.microsoft.com/office/drawing/2014/main" id="{EDEA7B1B-F9DC-EFDE-30E7-70D27B214A2B}"/>
              </a:ext>
            </a:extLst>
          </p:cNvPr>
          <p:cNvPicPr>
            <a:picLocks noChangeAspect="1"/>
          </p:cNvPicPr>
          <p:nvPr/>
        </p:nvPicPr>
        <p:blipFill>
          <a:blip r:embed="rId3"/>
          <a:stretch>
            <a:fillRect/>
          </a:stretch>
        </p:blipFill>
        <p:spPr>
          <a:xfrm>
            <a:off x="0" y="0"/>
            <a:ext cx="4324160" cy="6858000"/>
          </a:xfrm>
          <a:prstGeom prst="rect">
            <a:avLst/>
          </a:prstGeom>
        </p:spPr>
      </p:pic>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524256" y="520700"/>
            <a:ext cx="5168348" cy="1288807"/>
          </a:xfrm>
        </p:spPr>
        <p:txBody>
          <a:bodyPr>
            <a:normAutofit/>
          </a:bodyPr>
          <a:lstStyle/>
          <a:p>
            <a:pPr marL="0" lvl="0" indent="0" algn="ctr" rtl="0">
              <a:spcBef>
                <a:spcPts val="0"/>
              </a:spcBef>
              <a:spcAft>
                <a:spcPts val="0"/>
              </a:spcAft>
              <a:buNone/>
            </a:pPr>
            <a:r>
              <a:rPr lang="en-US" sz="2400" b="1" dirty="0">
                <a:solidFill>
                  <a:schemeClr val="dk2"/>
                </a:solidFill>
              </a:rPr>
              <a:t>Percentage of customers across countries</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10</a:t>
            </a:fld>
            <a:endParaRPr lang="en-US" dirty="0"/>
          </a:p>
        </p:txBody>
      </p:sp>
      <p:graphicFrame>
        <p:nvGraphicFramePr>
          <p:cNvPr id="3" name="Chart 2">
            <a:extLst>
              <a:ext uri="{FF2B5EF4-FFF2-40B4-BE49-F238E27FC236}">
                <a16:creationId xmlns:a16="http://schemas.microsoft.com/office/drawing/2014/main" id="{F1EEEB5D-76EA-5AEF-14A9-738BD06F832B}"/>
              </a:ext>
            </a:extLst>
          </p:cNvPr>
          <p:cNvGraphicFramePr/>
          <p:nvPr>
            <p:extLst>
              <p:ext uri="{D42A27DB-BD31-4B8C-83A1-F6EECF244321}">
                <p14:modId xmlns:p14="http://schemas.microsoft.com/office/powerpoint/2010/main" val="2550548128"/>
              </p:ext>
            </p:extLst>
          </p:nvPr>
        </p:nvGraphicFramePr>
        <p:xfrm>
          <a:off x="6392718" y="876300"/>
          <a:ext cx="5275026" cy="4368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D5D8106-D9AE-83DE-C7A5-D992BF1BEAC4}"/>
              </a:ext>
            </a:extLst>
          </p:cNvPr>
          <p:cNvSpPr txBox="1"/>
          <p:nvPr/>
        </p:nvSpPr>
        <p:spPr>
          <a:xfrm>
            <a:off x="749300" y="2273300"/>
            <a:ext cx="4597400" cy="4278094"/>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USA dominates the customer base, contributing over 22% of all customers, followed by Canada (15%) and France &amp; Brazil (7.5% each), indicating strong North and South American presence.</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Europe is highly diversified, with many countries (Germany, UK, Portugal, etc.) each contributing between 1.8% to 5.6%, showing a broad but shallow European market.</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The long tail of countries with low individual percentages suggests potential for global growth but indicates that marketing efforts may need to be more localized to convert scattered audiences</a:t>
            </a:r>
          </a:p>
          <a:p>
            <a:pPr marL="285750" indent="-285750">
              <a:buFont typeface="Arial" panose="020B0604020202020204" pitchFamily="34" charset="0"/>
              <a:buChar char="•"/>
            </a:pPr>
            <a:endParaRPr lang="en-US" sz="1600" b="1" dirty="0">
              <a:solidFill>
                <a:schemeClr val="bg1"/>
              </a:solidFill>
            </a:endParaRPr>
          </a:p>
        </p:txBody>
      </p:sp>
    </p:spTree>
    <p:extLst>
      <p:ext uri="{BB962C8B-B14F-4D97-AF65-F5344CB8AC3E}">
        <p14:creationId xmlns:p14="http://schemas.microsoft.com/office/powerpoint/2010/main" val="250105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524256" y="520700"/>
            <a:ext cx="5168348" cy="1288807"/>
          </a:xfrm>
        </p:spPr>
        <p:txBody>
          <a:bodyPr>
            <a:normAutofit/>
          </a:bodyPr>
          <a:lstStyle/>
          <a:p>
            <a:pPr marL="0" lvl="0" indent="0" algn="ctr" rtl="0">
              <a:spcBef>
                <a:spcPts val="0"/>
              </a:spcBef>
              <a:spcAft>
                <a:spcPts val="0"/>
              </a:spcAft>
              <a:buNone/>
            </a:pPr>
            <a:r>
              <a:rPr lang="en-US" sz="2400" b="1" dirty="0">
                <a:solidFill>
                  <a:schemeClr val="dk2"/>
                </a:solidFill>
              </a:rPr>
              <a:t>Percentage of total revenue across countries</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749300" y="2273300"/>
            <a:ext cx="4597400" cy="4031873"/>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USA leads in revenue, contributing over 22% of total sales, followed by Canada (11%) and Brazil (9%), showing strong North and South American markets.</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European countries like France, Germany, and the Czech Republic collectively contribute a significant share, highlighting a diverse but valuable European customer base.</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The revenue share gradually tapers off beyond the top 10 countries, indicating a long tail of countries generating smaller individual revenues but offering potential for targeted growth.</a:t>
            </a:r>
          </a:p>
        </p:txBody>
      </p:sp>
      <p:graphicFrame>
        <p:nvGraphicFramePr>
          <p:cNvPr id="6" name="Chart 5">
            <a:extLst>
              <a:ext uri="{FF2B5EF4-FFF2-40B4-BE49-F238E27FC236}">
                <a16:creationId xmlns:a16="http://schemas.microsoft.com/office/drawing/2014/main" id="{1C49EE0C-313A-86C6-4D4B-4B7DD9FA22BC}"/>
              </a:ext>
            </a:extLst>
          </p:cNvPr>
          <p:cNvGraphicFramePr/>
          <p:nvPr>
            <p:extLst>
              <p:ext uri="{D42A27DB-BD31-4B8C-83A1-F6EECF244321}">
                <p14:modId xmlns:p14="http://schemas.microsoft.com/office/powerpoint/2010/main" val="2013677294"/>
              </p:ext>
            </p:extLst>
          </p:nvPr>
        </p:nvGraphicFramePr>
        <p:xfrm>
          <a:off x="6337300" y="1073150"/>
          <a:ext cx="5473700" cy="42780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964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63826" y="365956"/>
            <a:ext cx="5168348" cy="1092200"/>
          </a:xfrm>
        </p:spPr>
        <p:txBody>
          <a:bodyPr>
            <a:normAutofit/>
          </a:bodyPr>
          <a:lstStyle/>
          <a:p>
            <a:pPr marL="0" lvl="0" indent="0" algn="ctr" rtl="0">
              <a:spcBef>
                <a:spcPts val="0"/>
              </a:spcBef>
              <a:spcAft>
                <a:spcPts val="0"/>
              </a:spcAft>
              <a:buNone/>
            </a:pPr>
            <a:r>
              <a:rPr lang="en-GB" sz="2800" b="1" dirty="0">
                <a:solidFill>
                  <a:schemeClr val="dk2"/>
                </a:solidFill>
              </a:rPr>
              <a:t>TOTAL SALES BY GENRE</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749300" y="2273300"/>
            <a:ext cx="4597400" cy="3693319"/>
          </a:xfrm>
          <a:prstGeom prst="rect">
            <a:avLst/>
          </a:prstGeom>
          <a:noFill/>
        </p:spPr>
        <p:txBody>
          <a:bodyPr wrap="square" rtlCol="0">
            <a:spAutoFit/>
          </a:bodyPr>
          <a:lstStyle/>
          <a:p>
            <a:pPr marL="285750" lvl="0" indent="-285750" algn="l" rtl="0">
              <a:spcBef>
                <a:spcPts val="0"/>
              </a:spcBef>
              <a:spcAft>
                <a:spcPts val="0"/>
              </a:spcAft>
              <a:buFont typeface="Arial" panose="020B0604020202020204" pitchFamily="34" charset="0"/>
              <a:buChar char="•"/>
            </a:pPr>
            <a:r>
              <a:rPr lang="en-US" b="1" dirty="0">
                <a:solidFill>
                  <a:schemeClr val="bg1"/>
                </a:solidFill>
              </a:rPr>
              <a:t>Rock dominates sales, contributing the highest amount with a total of $555.39—far exceeding all other genres.</a:t>
            </a:r>
            <a:br>
              <a:rPr lang="en-US" b="1" dirty="0">
                <a:solidFill>
                  <a:schemeClr val="bg1"/>
                </a:solidFill>
              </a:rPr>
            </a:br>
            <a:endParaRPr lang="en-US" b="1" dirty="0">
              <a:solidFill>
                <a:schemeClr val="bg1"/>
              </a:solidFill>
            </a:endParaRPr>
          </a:p>
          <a:p>
            <a:pPr marL="285750" lvl="0" indent="-285750" algn="l" rtl="0">
              <a:spcBef>
                <a:spcPts val="0"/>
              </a:spcBef>
              <a:spcAft>
                <a:spcPts val="0"/>
              </a:spcAft>
              <a:buFont typeface="Arial" panose="020B0604020202020204" pitchFamily="34" charset="0"/>
              <a:buChar char="•"/>
            </a:pPr>
            <a:r>
              <a:rPr lang="en-US" b="1" dirty="0">
                <a:solidFill>
                  <a:schemeClr val="bg1"/>
                </a:solidFill>
              </a:rPr>
              <a:t>Alternative &amp; Punk and Metal follow, but their combined sales are still less than half of Rock's total.</a:t>
            </a:r>
            <a:br>
              <a:rPr lang="en-US" b="1" dirty="0">
                <a:solidFill>
                  <a:schemeClr val="bg1"/>
                </a:solidFill>
              </a:rPr>
            </a:br>
            <a:endParaRPr lang="en-US" b="1" dirty="0">
              <a:solidFill>
                <a:schemeClr val="bg1"/>
              </a:solidFill>
            </a:endParaRPr>
          </a:p>
          <a:p>
            <a:pPr marL="285750" lvl="0" indent="-285750" algn="l" rtl="0">
              <a:spcBef>
                <a:spcPts val="0"/>
              </a:spcBef>
              <a:spcAft>
                <a:spcPts val="0"/>
              </a:spcAft>
              <a:buFont typeface="Arial" panose="020B0604020202020204" pitchFamily="34" charset="0"/>
              <a:buChar char="•"/>
            </a:pPr>
            <a:r>
              <a:rPr lang="en-US" b="1" dirty="0">
                <a:solidFill>
                  <a:schemeClr val="bg1"/>
                </a:solidFill>
              </a:rPr>
              <a:t>Genres like TV Shows, Soundtrack, and Heavy Metal have minimal sales, indicating low customer interest or limited inventory in those categories.</a:t>
            </a:r>
          </a:p>
          <a:p>
            <a:pPr marL="342900" lvl="0" indent="-342900" algn="l" rtl="0">
              <a:spcBef>
                <a:spcPts val="0"/>
              </a:spcBef>
              <a:spcAft>
                <a:spcPts val="0"/>
              </a:spcAft>
              <a:buFont typeface="Arial" panose="020B0604020202020204" pitchFamily="34" charset="0"/>
              <a:buChar char="•"/>
            </a:pPr>
            <a:endParaRPr lang="en-US" b="1" dirty="0">
              <a:solidFill>
                <a:schemeClr val="bg1"/>
              </a:solidFill>
            </a:endParaRPr>
          </a:p>
        </p:txBody>
      </p:sp>
      <p:graphicFrame>
        <p:nvGraphicFramePr>
          <p:cNvPr id="3" name="Chart 2">
            <a:extLst>
              <a:ext uri="{FF2B5EF4-FFF2-40B4-BE49-F238E27FC236}">
                <a16:creationId xmlns:a16="http://schemas.microsoft.com/office/drawing/2014/main" id="{EEF2BE37-0A59-3FF4-3901-F59BE7D2B6E1}"/>
              </a:ext>
            </a:extLst>
          </p:cNvPr>
          <p:cNvGraphicFramePr/>
          <p:nvPr>
            <p:extLst>
              <p:ext uri="{D42A27DB-BD31-4B8C-83A1-F6EECF244321}">
                <p14:modId xmlns:p14="http://schemas.microsoft.com/office/powerpoint/2010/main" val="3523765228"/>
              </p:ext>
            </p:extLst>
          </p:nvPr>
        </p:nvGraphicFramePr>
        <p:xfrm>
          <a:off x="6235700" y="1301750"/>
          <a:ext cx="5753100" cy="3765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8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524256" y="158750"/>
            <a:ext cx="5168348" cy="1092200"/>
          </a:xfrm>
        </p:spPr>
        <p:txBody>
          <a:bodyPr>
            <a:normAutofit/>
          </a:bodyPr>
          <a:lstStyle/>
          <a:p>
            <a:pPr marL="0" lvl="0" indent="0" algn="ctr" rtl="0">
              <a:spcBef>
                <a:spcPts val="0"/>
              </a:spcBef>
              <a:spcAft>
                <a:spcPts val="0"/>
              </a:spcAft>
              <a:buNone/>
            </a:pPr>
            <a:r>
              <a:rPr lang="en-GB" sz="2800" b="1" dirty="0">
                <a:solidFill>
                  <a:schemeClr val="dk2"/>
                </a:solidFill>
              </a:rPr>
              <a:t>GENRE SALE PERCENTAGE</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13</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524256" y="1443306"/>
            <a:ext cx="4877738" cy="4801314"/>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b="1" dirty="0">
                <a:solidFill>
                  <a:schemeClr val="bg1"/>
                </a:solidFill>
              </a:rPr>
              <a:t>Rock dominates the U.S. market, contributing over 53% of total music sales, which is significantly higher than any other genre—indicating strong consumer preference.</a:t>
            </a:r>
            <a:br>
              <a:rPr lang="en-US" b="1" dirty="0">
                <a:solidFill>
                  <a:schemeClr val="bg1"/>
                </a:solidFill>
              </a:rPr>
            </a:br>
            <a:endParaRPr lang="en-US"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b="1" dirty="0">
                <a:solidFill>
                  <a:schemeClr val="bg1"/>
                </a:solidFill>
              </a:rPr>
              <a:t>Alternative &amp; Punk and Metal follow distantly, making up around 12% and 11.8% respectively, showing that heavier and alternative music styles have solid but niche audiences.</a:t>
            </a:r>
            <a:br>
              <a:rPr lang="en-US" b="1" dirty="0">
                <a:solidFill>
                  <a:schemeClr val="bg1"/>
                </a:solidFill>
              </a:rPr>
            </a:br>
            <a:endParaRPr lang="en-US"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b="1" dirty="0">
                <a:solidFill>
                  <a:schemeClr val="bg1"/>
                </a:solidFill>
              </a:rPr>
              <a:t>Genres like Classical, Heavy Metal, and Soundtrack contribute less than 1% each, suggesting low demand or limited catalog availability in those segments.</a:t>
            </a:r>
          </a:p>
          <a:p>
            <a:pPr marL="171450" lvl="0" indent="-171450" algn="l" rtl="0">
              <a:spcBef>
                <a:spcPts val="0"/>
              </a:spcBef>
              <a:spcAft>
                <a:spcPts val="0"/>
              </a:spcAft>
              <a:buFont typeface="Arial" panose="020B0604020202020204" pitchFamily="34" charset="0"/>
              <a:buChar char="•"/>
            </a:pPr>
            <a:endParaRPr lang="en-US" b="1" dirty="0">
              <a:solidFill>
                <a:schemeClr val="bg1"/>
              </a:solidFill>
            </a:endParaRPr>
          </a:p>
        </p:txBody>
      </p:sp>
      <p:graphicFrame>
        <p:nvGraphicFramePr>
          <p:cNvPr id="6" name="Chart 5">
            <a:extLst>
              <a:ext uri="{FF2B5EF4-FFF2-40B4-BE49-F238E27FC236}">
                <a16:creationId xmlns:a16="http://schemas.microsoft.com/office/drawing/2014/main" id="{6E0717FE-C8D9-98CA-27B8-AB889C4D4616}"/>
              </a:ext>
            </a:extLst>
          </p:cNvPr>
          <p:cNvGraphicFramePr/>
          <p:nvPr>
            <p:extLst>
              <p:ext uri="{D42A27DB-BD31-4B8C-83A1-F6EECF244321}">
                <p14:modId xmlns:p14="http://schemas.microsoft.com/office/powerpoint/2010/main" val="3900399715"/>
              </p:ext>
            </p:extLst>
          </p:nvPr>
        </p:nvGraphicFramePr>
        <p:xfrm>
          <a:off x="6499398" y="1250950"/>
          <a:ext cx="5168346" cy="3930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407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63826" y="160337"/>
            <a:ext cx="5168348" cy="1092200"/>
          </a:xfrm>
        </p:spPr>
        <p:txBody>
          <a:bodyPr>
            <a:normAutofit/>
          </a:bodyPr>
          <a:lstStyle/>
          <a:p>
            <a:pPr marL="457200" lvl="0" indent="0" algn="ctr" rtl="0">
              <a:lnSpc>
                <a:spcPct val="115000"/>
              </a:lnSpc>
              <a:spcBef>
                <a:spcPts val="0"/>
              </a:spcBef>
              <a:spcAft>
                <a:spcPts val="1200"/>
              </a:spcAft>
              <a:buNone/>
            </a:pPr>
            <a:r>
              <a:rPr lang="en-US" sz="2000" b="1" dirty="0">
                <a:solidFill>
                  <a:schemeClr val="dk1"/>
                </a:solidFill>
              </a:rPr>
              <a:t>AVERAGE PURCHASE FREQUENCY BY COUNTRY</a:t>
            </a:r>
            <a:endParaRPr lang="en-US" sz="2000" b="1" dirty="0">
              <a:solidFill>
                <a:schemeClr val="dk2"/>
              </a:solidFill>
            </a:endParaRP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14</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463826" y="1319896"/>
            <a:ext cx="5383972" cy="5090048"/>
          </a:xfrm>
          <a:prstGeom prst="rect">
            <a:avLst/>
          </a:prstGeom>
          <a:noFill/>
        </p:spPr>
        <p:txBody>
          <a:bodyPr wrap="square" rtlCol="0">
            <a:spAutoFit/>
          </a:bodyPr>
          <a:lstStyle/>
          <a:p>
            <a:pPr marL="285750" lvl="0" indent="-285750" algn="l" rtl="0">
              <a:lnSpc>
                <a:spcPct val="115000"/>
              </a:lnSpc>
              <a:spcBef>
                <a:spcPts val="1200"/>
              </a:spcBef>
              <a:spcAft>
                <a:spcPts val="0"/>
              </a:spcAft>
              <a:buFont typeface="Arial" panose="020B0604020202020204" pitchFamily="34" charset="0"/>
              <a:buChar char="•"/>
            </a:pPr>
            <a:r>
              <a:rPr lang="en-US" sz="1400" b="1" dirty="0">
                <a:solidFill>
                  <a:schemeClr val="bg1"/>
                </a:solidFill>
              </a:rPr>
              <a:t>High-Value Markets: The USA, United Kingdom, Germany, and France stand out with the highest total spending, particularly the USA, which has a significant lead ($1040.49). These markets not only have large customer bases but also exhibit high total spending, indicating a strong purchasing power and potential for future growth.</a:t>
            </a:r>
          </a:p>
          <a:p>
            <a:pPr marL="285750" lvl="0" indent="-285750" algn="l" rtl="0">
              <a:lnSpc>
                <a:spcPct val="115000"/>
              </a:lnSpc>
              <a:spcBef>
                <a:spcPts val="1200"/>
              </a:spcBef>
              <a:spcAft>
                <a:spcPts val="0"/>
              </a:spcAft>
              <a:buFont typeface="Arial" panose="020B0604020202020204" pitchFamily="34" charset="0"/>
              <a:buChar char="•"/>
            </a:pPr>
            <a:r>
              <a:rPr lang="en-US" sz="1400" b="1" dirty="0">
                <a:solidFill>
                  <a:schemeClr val="bg1"/>
                </a:solidFill>
              </a:rPr>
              <a:t>Efficient Spend in Smaller Markets: Countries like the Czech Republic, Ireland, and Portugal show high average spending per customer (e.g., Czech Republic at $136.62 and Ireland at $114.84), despite having a smaller customer base. This suggests that while these markets are smaller, customers are willing to spend more on average, making them potentially lucrative for targeted marketing.</a:t>
            </a:r>
          </a:p>
          <a:p>
            <a:pPr marL="285750" lvl="0" indent="-285750" algn="l" rtl="0">
              <a:lnSpc>
                <a:spcPct val="115000"/>
              </a:lnSpc>
              <a:spcBef>
                <a:spcPts val="1200"/>
              </a:spcBef>
              <a:spcAft>
                <a:spcPts val="1200"/>
              </a:spcAft>
              <a:buFont typeface="Arial" panose="020B0604020202020204" pitchFamily="34" charset="0"/>
              <a:buChar char="•"/>
            </a:pPr>
            <a:r>
              <a:rPr lang="en-US" sz="1400" b="1" dirty="0">
                <a:solidFill>
                  <a:schemeClr val="bg1"/>
                </a:solidFill>
              </a:rPr>
              <a:t>Lower Spending in Some Countries: Countries like Denmark, Austria, and Argentina show lower total spending and average spend per customer. These markets might require tailored strategies to increase customer engagement and boost spending, possibly through promotions or expanding product offerings.</a:t>
            </a:r>
          </a:p>
        </p:txBody>
      </p:sp>
      <p:graphicFrame>
        <p:nvGraphicFramePr>
          <p:cNvPr id="3" name="Chart 2">
            <a:extLst>
              <a:ext uri="{FF2B5EF4-FFF2-40B4-BE49-F238E27FC236}">
                <a16:creationId xmlns:a16="http://schemas.microsoft.com/office/drawing/2014/main" id="{DC0364A0-AF16-4E68-E261-6883D0599D85}"/>
              </a:ext>
            </a:extLst>
          </p:cNvPr>
          <p:cNvGraphicFramePr/>
          <p:nvPr>
            <p:extLst>
              <p:ext uri="{D42A27DB-BD31-4B8C-83A1-F6EECF244321}">
                <p14:modId xmlns:p14="http://schemas.microsoft.com/office/powerpoint/2010/main" val="3574753596"/>
              </p:ext>
            </p:extLst>
          </p:nvPr>
        </p:nvGraphicFramePr>
        <p:xfrm>
          <a:off x="6000750" y="1252537"/>
          <a:ext cx="6105906" cy="4449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439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63826" y="160337"/>
            <a:ext cx="5168348" cy="1092200"/>
          </a:xfrm>
        </p:spPr>
        <p:txBody>
          <a:bodyPr>
            <a:normAutofit/>
          </a:bodyPr>
          <a:lstStyle/>
          <a:p>
            <a:pPr marL="457200" lvl="0" indent="0" algn="ctr" rtl="0">
              <a:lnSpc>
                <a:spcPct val="115000"/>
              </a:lnSpc>
              <a:spcBef>
                <a:spcPts val="0"/>
              </a:spcBef>
              <a:spcAft>
                <a:spcPts val="1200"/>
              </a:spcAft>
              <a:buNone/>
            </a:pPr>
            <a:r>
              <a:rPr lang="en-US" sz="2000" b="1" dirty="0">
                <a:solidFill>
                  <a:schemeClr val="dk1"/>
                </a:solidFill>
              </a:rPr>
              <a:t>PERCENTAGE OF CUSTOMER ACROSS COUNTRIES</a:t>
            </a:r>
            <a:endParaRPr lang="en-US" sz="2000" b="1" dirty="0">
              <a:solidFill>
                <a:schemeClr val="dk2"/>
              </a:solidFill>
            </a:endParaRP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15</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463826" y="1319896"/>
            <a:ext cx="5383972" cy="4894097"/>
          </a:xfrm>
          <a:prstGeom prst="rect">
            <a:avLst/>
          </a:prstGeom>
          <a:noFill/>
        </p:spPr>
        <p:txBody>
          <a:bodyPr wrap="square" rtlCol="0">
            <a:spAutoFit/>
          </a:bodyPr>
          <a:lstStyle/>
          <a:p>
            <a:pPr marL="285750" lvl="0" indent="-285750" rtl="0">
              <a:lnSpc>
                <a:spcPct val="115000"/>
              </a:lnSpc>
              <a:spcBef>
                <a:spcPts val="1200"/>
              </a:spcBef>
              <a:spcAft>
                <a:spcPts val="0"/>
              </a:spcAft>
              <a:buClr>
                <a:schemeClr val="dk1"/>
              </a:buClr>
              <a:buSzPts val="1100"/>
              <a:buFont typeface="Arial" panose="020B0604020202020204" pitchFamily="34" charset="0"/>
              <a:buChar char="•"/>
            </a:pPr>
            <a:r>
              <a:rPr lang="en-US" sz="1500" b="1" dirty="0">
                <a:solidFill>
                  <a:schemeClr val="bg1"/>
                </a:solidFill>
              </a:rPr>
              <a:t>Top Markets: The USA, Canada, France, Brazil, and Germany collectively account for 58.91% of the total customer base. These regions are key markets, and focusing marketing and sales efforts here could yield significant returns.</a:t>
            </a:r>
          </a:p>
          <a:p>
            <a:pPr marL="285750" lvl="0" indent="-285750" rtl="0">
              <a:lnSpc>
                <a:spcPct val="115000"/>
              </a:lnSpc>
              <a:spcBef>
                <a:spcPts val="1200"/>
              </a:spcBef>
              <a:spcAft>
                <a:spcPts val="0"/>
              </a:spcAft>
              <a:buClr>
                <a:schemeClr val="dk1"/>
              </a:buClr>
              <a:buSzPts val="1100"/>
              <a:buFont typeface="Arial" panose="020B0604020202020204" pitchFamily="34" charset="0"/>
              <a:buChar char="•"/>
            </a:pPr>
            <a:r>
              <a:rPr lang="en-US" sz="1500" b="1" dirty="0">
                <a:solidFill>
                  <a:schemeClr val="bg1"/>
                </a:solidFill>
              </a:rPr>
              <a:t>Emerging Markets: Countries like India, Portugal, and the Czech Republic, while smaller in terms of customer share (around 3.39% each), may show growth potential. It might be worth considering local strategies to capture a higher share in these emerging markets.</a:t>
            </a:r>
          </a:p>
          <a:p>
            <a:pPr marL="285750" lvl="0" indent="-285750" rtl="0">
              <a:lnSpc>
                <a:spcPct val="115000"/>
              </a:lnSpc>
              <a:spcBef>
                <a:spcPts val="1200"/>
              </a:spcBef>
              <a:spcAft>
                <a:spcPts val="1200"/>
              </a:spcAft>
              <a:buFont typeface="Arial" panose="020B0604020202020204" pitchFamily="34" charset="0"/>
              <a:buChar char="•"/>
            </a:pPr>
            <a:r>
              <a:rPr lang="en-US" sz="1500" b="1" dirty="0">
                <a:solidFill>
                  <a:schemeClr val="bg1"/>
                </a:solidFill>
              </a:rPr>
              <a:t>Niche or Low-Share Markets: A large number of countries (such as Sweden, Spain, Poland, and others) each represent 1.69% of the customer base. While these markets individually have lower customer shares, collectively they represent a diverse customer segment that may offer valuable insights for regional diversification or tailored offerings.</a:t>
            </a:r>
          </a:p>
        </p:txBody>
      </p:sp>
      <p:graphicFrame>
        <p:nvGraphicFramePr>
          <p:cNvPr id="8" name="Chart 7">
            <a:extLst>
              <a:ext uri="{FF2B5EF4-FFF2-40B4-BE49-F238E27FC236}">
                <a16:creationId xmlns:a16="http://schemas.microsoft.com/office/drawing/2014/main" id="{D1ED726E-2851-9BE0-DACC-BCBB7AFE31D8}"/>
              </a:ext>
            </a:extLst>
          </p:cNvPr>
          <p:cNvGraphicFramePr>
            <a:graphicFrameLocks/>
          </p:cNvGraphicFramePr>
          <p:nvPr>
            <p:extLst>
              <p:ext uri="{D42A27DB-BD31-4B8C-83A1-F6EECF244321}">
                <p14:modId xmlns:p14="http://schemas.microsoft.com/office/powerpoint/2010/main" val="1425543501"/>
              </p:ext>
            </p:extLst>
          </p:nvPr>
        </p:nvGraphicFramePr>
        <p:xfrm>
          <a:off x="6266219" y="997413"/>
          <a:ext cx="5840437" cy="4671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885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6619462" y="956603"/>
            <a:ext cx="5148469" cy="3291840"/>
          </a:xfrm>
        </p:spPr>
        <p:txBody>
          <a:bodyPr>
            <a:normAutofit/>
          </a:bodyPr>
          <a:lstStyle/>
          <a:p>
            <a:pPr marL="0" lvl="0" indent="0" algn="ctr" rtl="0">
              <a:spcBef>
                <a:spcPts val="0"/>
              </a:spcBef>
              <a:spcAft>
                <a:spcPts val="0"/>
              </a:spcAft>
              <a:buNone/>
            </a:pPr>
            <a:r>
              <a:rPr lang="en-GB" sz="4400" dirty="0">
                <a:solidFill>
                  <a:schemeClr val="dk2"/>
                </a:solidFill>
              </a:rPr>
              <a:t>INSIGHTS ON INCREASING SALES</a:t>
            </a:r>
          </a:p>
        </p:txBody>
      </p:sp>
      <p:sp>
        <p:nvSpPr>
          <p:cNvPr id="13" name="Content Placeholder 12">
            <a:extLst>
              <a:ext uri="{FF2B5EF4-FFF2-40B4-BE49-F238E27FC236}">
                <a16:creationId xmlns:a16="http://schemas.microsoft.com/office/drawing/2014/main" id="{7E307620-71A6-CEC9-7D58-42577EC6D9EC}"/>
              </a:ext>
            </a:extLst>
          </p:cNvPr>
          <p:cNvSpPr>
            <a:spLocks noGrp="1"/>
          </p:cNvSpPr>
          <p:nvPr>
            <p:ph idx="17"/>
          </p:nvPr>
        </p:nvSpPr>
        <p:spPr>
          <a:xfrm>
            <a:off x="306635" y="137107"/>
            <a:ext cx="5265905" cy="6272837"/>
          </a:xfrm>
        </p:spPr>
        <p:txBody>
          <a:bodyPr/>
          <a:lstStyle/>
          <a:p>
            <a:pPr lvl="0" algn="l" rtl="0">
              <a:lnSpc>
                <a:spcPct val="115000"/>
              </a:lnSpc>
              <a:spcBef>
                <a:spcPts val="1200"/>
              </a:spcBef>
              <a:spcAft>
                <a:spcPts val="0"/>
              </a:spcAft>
              <a:buClr>
                <a:schemeClr val="dk1"/>
              </a:buClr>
              <a:buSzPts val="1100"/>
            </a:pPr>
            <a:r>
              <a:rPr lang="en-US" sz="1400" b="1" dirty="0">
                <a:solidFill>
                  <a:schemeClr val="dk1"/>
                </a:solidFill>
              </a:rPr>
              <a:t>1. Rock Genre Focus-</a:t>
            </a:r>
            <a:r>
              <a:rPr lang="en-US" sz="1400" dirty="0">
                <a:solidFill>
                  <a:schemeClr val="dk1"/>
                </a:solidFill>
              </a:rPr>
              <a:t> Rock dominates with 53% of sales. Prioritize promoting rock albums and artists to maximize returns.</a:t>
            </a:r>
          </a:p>
          <a:p>
            <a:pPr lvl="0" algn="l" rtl="0">
              <a:lnSpc>
                <a:spcPct val="115000"/>
              </a:lnSpc>
              <a:spcBef>
                <a:spcPts val="1200"/>
              </a:spcBef>
              <a:spcAft>
                <a:spcPts val="0"/>
              </a:spcAft>
              <a:buClr>
                <a:schemeClr val="dk1"/>
              </a:buClr>
              <a:buSzPts val="1100"/>
            </a:pPr>
            <a:r>
              <a:rPr lang="en-US" sz="1400" b="1" dirty="0">
                <a:solidFill>
                  <a:schemeClr val="dk1"/>
                </a:solidFill>
              </a:rPr>
              <a:t>2. Artist Opportunity-</a:t>
            </a:r>
            <a:r>
              <a:rPr lang="en-US" sz="1400" dirty="0">
                <a:solidFill>
                  <a:schemeClr val="dk1"/>
                </a:solidFill>
              </a:rPr>
              <a:t> Jimi Hendrix leads with 2,624 sales. Re-releases or exclusive content could drive more engagement.</a:t>
            </a:r>
          </a:p>
          <a:p>
            <a:pPr lvl="0" algn="l" rtl="0">
              <a:lnSpc>
                <a:spcPct val="115000"/>
              </a:lnSpc>
              <a:spcBef>
                <a:spcPts val="1200"/>
              </a:spcBef>
              <a:spcAft>
                <a:spcPts val="0"/>
              </a:spcAft>
              <a:buClr>
                <a:schemeClr val="dk1"/>
              </a:buClr>
              <a:buSzPts val="1100"/>
            </a:pPr>
            <a:r>
              <a:rPr lang="en-US" sz="1400" b="1" dirty="0">
                <a:solidFill>
                  <a:schemeClr val="dk1"/>
                </a:solidFill>
              </a:rPr>
              <a:t>3. Key Regional Markets-</a:t>
            </a:r>
            <a:r>
              <a:rPr lang="en-US" sz="1400" dirty="0">
                <a:solidFill>
                  <a:schemeClr val="dk1"/>
                </a:solidFill>
              </a:rPr>
              <a:t> USA, Canada, and Brazil are top-performing markets. Localized promotions can further strengthen sales.</a:t>
            </a:r>
          </a:p>
          <a:p>
            <a:pPr lvl="0" algn="l" rtl="0">
              <a:lnSpc>
                <a:spcPct val="115000"/>
              </a:lnSpc>
              <a:spcBef>
                <a:spcPts val="1200"/>
              </a:spcBef>
              <a:spcAft>
                <a:spcPts val="0"/>
              </a:spcAft>
              <a:buClr>
                <a:schemeClr val="dk1"/>
              </a:buClr>
              <a:buSzPts val="1100"/>
            </a:pPr>
            <a:r>
              <a:rPr lang="en-US" sz="1400" b="1" dirty="0">
                <a:solidFill>
                  <a:schemeClr val="dk1"/>
                </a:solidFill>
              </a:rPr>
              <a:t>4. Format Demand-</a:t>
            </a:r>
            <a:r>
              <a:rPr lang="en-US" sz="1400" dirty="0">
                <a:solidFill>
                  <a:schemeClr val="dk1"/>
                </a:solidFill>
              </a:rPr>
              <a:t> MPEG files lead with 42,934 sales. Focus on this format while exploring why video/protected formats lag.</a:t>
            </a:r>
          </a:p>
          <a:p>
            <a:pPr lvl="0" algn="l" rtl="0">
              <a:lnSpc>
                <a:spcPct val="115000"/>
              </a:lnSpc>
              <a:spcBef>
                <a:spcPts val="1200"/>
              </a:spcBef>
              <a:spcAft>
                <a:spcPts val="0"/>
              </a:spcAft>
              <a:buClr>
                <a:schemeClr val="dk1"/>
              </a:buClr>
              <a:buSzPts val="1100"/>
            </a:pPr>
            <a:r>
              <a:rPr lang="en-US" sz="1400" b="1" dirty="0">
                <a:solidFill>
                  <a:schemeClr val="dk1"/>
                </a:solidFill>
              </a:rPr>
              <a:t>5. Untapped Regions-</a:t>
            </a:r>
            <a:r>
              <a:rPr lang="en-US" sz="1400" dirty="0">
                <a:solidFill>
                  <a:schemeClr val="dk1"/>
                </a:solidFill>
              </a:rPr>
              <a:t> Explore opportunities in underperforming European and Asian markets through targeted campaigns.</a:t>
            </a:r>
          </a:p>
          <a:p>
            <a:pPr lvl="0" algn="l" rtl="0">
              <a:lnSpc>
                <a:spcPct val="115000"/>
              </a:lnSpc>
              <a:spcBef>
                <a:spcPts val="1200"/>
              </a:spcBef>
              <a:spcAft>
                <a:spcPts val="0"/>
              </a:spcAft>
              <a:buClr>
                <a:schemeClr val="dk1"/>
              </a:buClr>
              <a:buSzPts val="1100"/>
            </a:pPr>
            <a:r>
              <a:rPr lang="en-US" sz="1400" b="1" dirty="0">
                <a:solidFill>
                  <a:schemeClr val="dk1"/>
                </a:solidFill>
              </a:rPr>
              <a:t>6. Seasonal Campaigns-</a:t>
            </a:r>
            <a:r>
              <a:rPr lang="en-US" sz="1400" dirty="0">
                <a:solidFill>
                  <a:schemeClr val="dk1"/>
                </a:solidFill>
              </a:rPr>
              <a:t> Review monthly/seasonal sales trends to time promotions when purchase activity peaks.</a:t>
            </a:r>
          </a:p>
          <a:p>
            <a:pPr lvl="0" algn="l" rtl="0">
              <a:lnSpc>
                <a:spcPct val="115000"/>
              </a:lnSpc>
              <a:spcBef>
                <a:spcPts val="1200"/>
              </a:spcBef>
              <a:spcAft>
                <a:spcPts val="0"/>
              </a:spcAft>
              <a:buClr>
                <a:schemeClr val="dk1"/>
              </a:buClr>
              <a:buSzPts val="1100"/>
            </a:pPr>
            <a:r>
              <a:rPr lang="en-US" sz="1400" b="1" dirty="0">
                <a:solidFill>
                  <a:schemeClr val="dk1"/>
                </a:solidFill>
              </a:rPr>
              <a:t>7. Bundle Offers &amp; Discounts-</a:t>
            </a:r>
            <a:r>
              <a:rPr lang="en-US" sz="1400" dirty="0">
                <a:solidFill>
                  <a:schemeClr val="dk1"/>
                </a:solidFill>
              </a:rPr>
              <a:t> Test bundle pricing and discount strategies during slow periods to increase volume.</a:t>
            </a:r>
          </a:p>
          <a:p>
            <a:pPr lvl="0" algn="l" rtl="0">
              <a:lnSpc>
                <a:spcPct val="115000"/>
              </a:lnSpc>
              <a:spcBef>
                <a:spcPts val="1200"/>
              </a:spcBef>
              <a:spcAft>
                <a:spcPts val="0"/>
              </a:spcAft>
              <a:buClr>
                <a:schemeClr val="dk1"/>
              </a:buClr>
              <a:buSzPts val="1100"/>
            </a:pPr>
            <a:r>
              <a:rPr lang="en-US" sz="1400" b="1" dirty="0">
                <a:solidFill>
                  <a:schemeClr val="dk1"/>
                </a:solidFill>
              </a:rPr>
              <a:t>8. Customer Segmentation-</a:t>
            </a:r>
            <a:r>
              <a:rPr lang="en-US" sz="1400" dirty="0">
                <a:solidFill>
                  <a:schemeClr val="dk1"/>
                </a:solidFill>
              </a:rPr>
              <a:t> Use buying patterns to segment users (e.g., genre or artist loyalty) and tailor marketing.</a:t>
            </a:r>
          </a:p>
          <a:p>
            <a:pPr lvl="0" algn="l" rtl="0">
              <a:lnSpc>
                <a:spcPct val="115000"/>
              </a:lnSpc>
              <a:spcBef>
                <a:spcPts val="1200"/>
              </a:spcBef>
              <a:spcAft>
                <a:spcPts val="1200"/>
              </a:spcAft>
            </a:pPr>
            <a:r>
              <a:rPr lang="en-US" sz="1400" b="1" dirty="0">
                <a:solidFill>
                  <a:schemeClr val="dk1"/>
                </a:solidFill>
              </a:rPr>
              <a:t>9. Data-Driven Releases-</a:t>
            </a:r>
            <a:r>
              <a:rPr lang="en-US" sz="1400" dirty="0">
                <a:solidFill>
                  <a:schemeClr val="dk1"/>
                </a:solidFill>
              </a:rPr>
              <a:t> Base release timing and pricing on historical sales data to optimize launch performance.</a:t>
            </a:r>
            <a:endParaRPr lang="en-US" sz="1400" dirty="0">
              <a:solidFill>
                <a:schemeClr val="dk2"/>
              </a:solidFill>
            </a:endParaRPr>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16</a:t>
            </a:fld>
            <a:endParaRPr lang="en-US" dirty="0"/>
          </a:p>
        </p:txBody>
      </p:sp>
    </p:spTree>
    <p:extLst>
      <p:ext uri="{BB962C8B-B14F-4D97-AF65-F5344CB8AC3E}">
        <p14:creationId xmlns:p14="http://schemas.microsoft.com/office/powerpoint/2010/main" val="2279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6619462" y="520505"/>
            <a:ext cx="5148469" cy="1463040"/>
          </a:xfrm>
        </p:spPr>
        <p:txBody>
          <a:bodyPr>
            <a:normAutofit/>
          </a:bodyPr>
          <a:lstStyle/>
          <a:p>
            <a:pPr marL="0" lvl="0" indent="0" algn="ctr" rtl="0">
              <a:spcBef>
                <a:spcPts val="0"/>
              </a:spcBef>
              <a:spcAft>
                <a:spcPts val="0"/>
              </a:spcAft>
              <a:buNone/>
            </a:pPr>
            <a:r>
              <a:rPr lang="en-US" sz="2400" dirty="0">
                <a:effectLst/>
              </a:rPr>
              <a:t>Strategic Recommendations for Marketing and Promotions</a:t>
            </a:r>
            <a:endParaRPr lang="en-GB" sz="4400" dirty="0">
              <a:solidFill>
                <a:schemeClr val="dk2"/>
              </a:solidFill>
            </a:endParaRPr>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17</a:t>
            </a:fld>
            <a:endParaRPr lang="en-US" dirty="0"/>
          </a:p>
        </p:txBody>
      </p:sp>
      <p:sp>
        <p:nvSpPr>
          <p:cNvPr id="7" name="TextBox 6">
            <a:extLst>
              <a:ext uri="{FF2B5EF4-FFF2-40B4-BE49-F238E27FC236}">
                <a16:creationId xmlns:a16="http://schemas.microsoft.com/office/drawing/2014/main" id="{3B10FBC9-19C2-F83A-639C-7EAF80743C52}"/>
              </a:ext>
            </a:extLst>
          </p:cNvPr>
          <p:cNvSpPr txBox="1"/>
          <p:nvPr/>
        </p:nvSpPr>
        <p:spPr>
          <a:xfrm>
            <a:off x="892125" y="171058"/>
            <a:ext cx="4875629" cy="1754326"/>
          </a:xfrm>
          <a:prstGeom prst="rect">
            <a:avLst/>
          </a:prstGeom>
          <a:noFill/>
        </p:spPr>
        <p:txBody>
          <a:bodyPr wrap="square">
            <a:spAutoFit/>
          </a:bodyPr>
          <a:lstStyle/>
          <a:p>
            <a:pPr algn="l"/>
            <a:r>
              <a:rPr lang="en-US" b="1" u="none" strike="noStrike" dirty="0">
                <a:solidFill>
                  <a:srgbClr val="131313"/>
                </a:solidFill>
                <a:effectLst/>
                <a:latin typeface="Plus Jakarta Sans"/>
              </a:rPr>
              <a:t>Top Albums for USA Promotion</a:t>
            </a:r>
          </a:p>
          <a:p>
            <a:pPr algn="l"/>
            <a:r>
              <a:rPr lang="en-US" b="0" u="none" strike="noStrike" dirty="0">
                <a:effectLst/>
                <a:latin typeface="Plus Jakarta Sans"/>
              </a:rPr>
              <a:t>Recommended top 3 albums for promotion in the    USA based on album-level sales and genre popularity.</a:t>
            </a:r>
          </a:p>
          <a:p>
            <a:pPr algn="l"/>
            <a:r>
              <a:rPr lang="en-US" b="0" u="none" strike="noStrike" dirty="0">
                <a:effectLst/>
                <a:latin typeface="Plus Jakarta Sans"/>
              </a:rPr>
              <a:t>These selections are tailored to maximize market impact and audience reach.</a:t>
            </a:r>
          </a:p>
        </p:txBody>
      </p:sp>
      <p:sp>
        <p:nvSpPr>
          <p:cNvPr id="9" name="TextBox 8">
            <a:extLst>
              <a:ext uri="{FF2B5EF4-FFF2-40B4-BE49-F238E27FC236}">
                <a16:creationId xmlns:a16="http://schemas.microsoft.com/office/drawing/2014/main" id="{F79FA951-B8F9-E429-19CC-5825E8F33062}"/>
              </a:ext>
            </a:extLst>
          </p:cNvPr>
          <p:cNvSpPr txBox="1"/>
          <p:nvPr/>
        </p:nvSpPr>
        <p:spPr>
          <a:xfrm>
            <a:off x="892126" y="1878539"/>
            <a:ext cx="4680413" cy="1477328"/>
          </a:xfrm>
          <a:prstGeom prst="rect">
            <a:avLst/>
          </a:prstGeom>
          <a:noFill/>
        </p:spPr>
        <p:txBody>
          <a:bodyPr wrap="square">
            <a:spAutoFit/>
          </a:bodyPr>
          <a:lstStyle/>
          <a:p>
            <a:pPr algn="l"/>
            <a:r>
              <a:rPr lang="en-US" b="1" u="none" strike="noStrike" dirty="0">
                <a:solidFill>
                  <a:srgbClr val="131313"/>
                </a:solidFill>
                <a:effectLst/>
                <a:latin typeface="Plus Jakarta Sans"/>
              </a:rPr>
              <a:t>Campaign Impact Analysis Framework</a:t>
            </a:r>
          </a:p>
          <a:p>
            <a:pPr algn="l"/>
            <a:r>
              <a:rPr lang="en-US" b="0" u="none" strike="noStrike" dirty="0">
                <a:effectLst/>
                <a:latin typeface="Plus Jakarta Sans"/>
              </a:rPr>
              <a:t>Measure acquisition, retention, and sales uplift.</a:t>
            </a:r>
          </a:p>
          <a:p>
            <a:pPr algn="l"/>
            <a:r>
              <a:rPr lang="en-US" b="0" u="none" strike="noStrike" dirty="0">
                <a:effectLst/>
                <a:latin typeface="Plus Jakarta Sans"/>
              </a:rPr>
              <a:t>Analyze segment-level responses, channel effectiveness, and track ROI and customer lifetime value changes.</a:t>
            </a:r>
          </a:p>
        </p:txBody>
      </p:sp>
      <p:sp>
        <p:nvSpPr>
          <p:cNvPr id="11" name="TextBox 10">
            <a:extLst>
              <a:ext uri="{FF2B5EF4-FFF2-40B4-BE49-F238E27FC236}">
                <a16:creationId xmlns:a16="http://schemas.microsoft.com/office/drawing/2014/main" id="{E67F6E57-8DCB-CB66-5F44-F82A46F1928C}"/>
              </a:ext>
            </a:extLst>
          </p:cNvPr>
          <p:cNvSpPr txBox="1"/>
          <p:nvPr/>
        </p:nvSpPr>
        <p:spPr>
          <a:xfrm>
            <a:off x="892126" y="3340406"/>
            <a:ext cx="4680412" cy="1463040"/>
          </a:xfrm>
          <a:prstGeom prst="rect">
            <a:avLst/>
          </a:prstGeom>
          <a:noFill/>
        </p:spPr>
        <p:txBody>
          <a:bodyPr wrap="square">
            <a:spAutoFit/>
          </a:bodyPr>
          <a:lstStyle/>
          <a:p>
            <a:pPr algn="l"/>
            <a:r>
              <a:rPr lang="en-US" b="1" u="none" strike="noStrike" dirty="0">
                <a:solidFill>
                  <a:srgbClr val="131313"/>
                </a:solidFill>
                <a:effectLst/>
                <a:latin typeface="Plus Jakarta Sans"/>
              </a:rPr>
              <a:t>Product Affinity Insights</a:t>
            </a:r>
          </a:p>
          <a:p>
            <a:pPr algn="l"/>
            <a:r>
              <a:rPr lang="en-US" b="0" u="none" strike="noStrike" dirty="0">
                <a:effectLst/>
                <a:latin typeface="Plus Jakarta Sans"/>
              </a:rPr>
              <a:t>Identified frequently co-purchased genres, artists, and albums.</a:t>
            </a:r>
          </a:p>
          <a:p>
            <a:pPr algn="l"/>
            <a:r>
              <a:rPr lang="en-US" b="0" u="none" strike="noStrike" dirty="0">
                <a:effectLst/>
                <a:latin typeface="Plus Jakarta Sans"/>
              </a:rPr>
              <a:t>Supports cross-selling and bundle promotion strategies for enhanced sales.</a:t>
            </a:r>
          </a:p>
        </p:txBody>
      </p:sp>
      <p:sp>
        <p:nvSpPr>
          <p:cNvPr id="14" name="TextBox 13">
            <a:extLst>
              <a:ext uri="{FF2B5EF4-FFF2-40B4-BE49-F238E27FC236}">
                <a16:creationId xmlns:a16="http://schemas.microsoft.com/office/drawing/2014/main" id="{4CC34623-26B0-FFE8-E13B-3DB80C844C33}"/>
              </a:ext>
            </a:extLst>
          </p:cNvPr>
          <p:cNvSpPr txBox="1"/>
          <p:nvPr/>
        </p:nvSpPr>
        <p:spPr>
          <a:xfrm>
            <a:off x="892126" y="4932616"/>
            <a:ext cx="4875628" cy="1477328"/>
          </a:xfrm>
          <a:prstGeom prst="rect">
            <a:avLst/>
          </a:prstGeom>
          <a:noFill/>
        </p:spPr>
        <p:txBody>
          <a:bodyPr wrap="square">
            <a:spAutoFit/>
          </a:bodyPr>
          <a:lstStyle/>
          <a:p>
            <a:pPr algn="l"/>
            <a:r>
              <a:rPr lang="en-US" b="1" u="none" strike="noStrike" dirty="0">
                <a:solidFill>
                  <a:srgbClr val="131313"/>
                </a:solidFill>
                <a:effectLst/>
                <a:latin typeface="Plus Jakarta Sans"/>
              </a:rPr>
              <a:t>Optimizing Marketing Investments</a:t>
            </a:r>
          </a:p>
          <a:p>
            <a:pPr algn="l"/>
            <a:r>
              <a:rPr lang="en-US" b="0" u="none" strike="noStrike" dirty="0">
                <a:effectLst/>
                <a:latin typeface="Plus Jakarta Sans"/>
              </a:rPr>
              <a:t>These data-driven recommendations optimize marketing investments.</a:t>
            </a:r>
          </a:p>
          <a:p>
            <a:pPr algn="l"/>
            <a:r>
              <a:rPr lang="en-US" b="0" u="none" strike="noStrike" dirty="0">
                <a:effectLst/>
                <a:latin typeface="Plus Jakarta Sans"/>
              </a:rPr>
              <a:t>They also enhance customer engagement through targeted strategies.</a:t>
            </a:r>
          </a:p>
        </p:txBody>
      </p:sp>
      <p:pic>
        <p:nvPicPr>
          <p:cNvPr id="16" name="Graphic 15" descr="Treble clef with solid fill">
            <a:extLst>
              <a:ext uri="{FF2B5EF4-FFF2-40B4-BE49-F238E27FC236}">
                <a16:creationId xmlns:a16="http://schemas.microsoft.com/office/drawing/2014/main" id="{F459C3DF-7B43-E6A2-8AA6-70B96FC7B9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4924" y="301790"/>
            <a:ext cx="733306" cy="733306"/>
          </a:xfrm>
          <a:prstGeom prst="rect">
            <a:avLst/>
          </a:prstGeom>
        </p:spPr>
      </p:pic>
      <p:pic>
        <p:nvPicPr>
          <p:cNvPr id="18" name="Graphic 17" descr="Person with idea with solid fill">
            <a:extLst>
              <a:ext uri="{FF2B5EF4-FFF2-40B4-BE49-F238E27FC236}">
                <a16:creationId xmlns:a16="http://schemas.microsoft.com/office/drawing/2014/main" id="{3661EB2A-C517-A0A3-242A-73B76EE511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079" y="2030582"/>
            <a:ext cx="633046" cy="633046"/>
          </a:xfrm>
          <a:prstGeom prst="rect">
            <a:avLst/>
          </a:prstGeom>
        </p:spPr>
      </p:pic>
      <p:pic>
        <p:nvPicPr>
          <p:cNvPr id="20" name="Graphic 19" descr="Puzzle pieces with solid fill">
            <a:extLst>
              <a:ext uri="{FF2B5EF4-FFF2-40B4-BE49-F238E27FC236}">
                <a16:creationId xmlns:a16="http://schemas.microsoft.com/office/drawing/2014/main" id="{A68D01EB-3C9F-0F1B-55B0-D58377A549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8539" y="3512037"/>
            <a:ext cx="733307" cy="733307"/>
          </a:xfrm>
          <a:prstGeom prst="rect">
            <a:avLst/>
          </a:prstGeom>
        </p:spPr>
      </p:pic>
      <p:pic>
        <p:nvPicPr>
          <p:cNvPr id="22" name="Graphic 21" descr="Bullseye with solid fill">
            <a:extLst>
              <a:ext uri="{FF2B5EF4-FFF2-40B4-BE49-F238E27FC236}">
                <a16:creationId xmlns:a16="http://schemas.microsoft.com/office/drawing/2014/main" id="{70E0D1D5-E774-2CA4-335D-1EACAC38FF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8539" y="5048370"/>
            <a:ext cx="773723" cy="773723"/>
          </a:xfrm>
          <a:prstGeom prst="rect">
            <a:avLst/>
          </a:prstGeom>
        </p:spPr>
      </p:pic>
      <p:pic>
        <p:nvPicPr>
          <p:cNvPr id="24" name="Picture 23" descr="A hand holding a sign&#10;&#10;AI-generated content may be incorrect.">
            <a:extLst>
              <a:ext uri="{FF2B5EF4-FFF2-40B4-BE49-F238E27FC236}">
                <a16:creationId xmlns:a16="http://schemas.microsoft.com/office/drawing/2014/main" id="{4D04CF58-28A0-EBD7-8370-980B895153AF}"/>
              </a:ext>
            </a:extLst>
          </p:cNvPr>
          <p:cNvPicPr>
            <a:picLocks noChangeAspect="1"/>
          </p:cNvPicPr>
          <p:nvPr/>
        </p:nvPicPr>
        <p:blipFill>
          <a:blip r:embed="rId10"/>
          <a:stretch>
            <a:fillRect/>
          </a:stretch>
        </p:blipFill>
        <p:spPr>
          <a:xfrm>
            <a:off x="6240193" y="2752057"/>
            <a:ext cx="5784250" cy="2884495"/>
          </a:xfrm>
          <a:prstGeom prst="rect">
            <a:avLst/>
          </a:prstGeom>
        </p:spPr>
      </p:pic>
    </p:spTree>
    <p:extLst>
      <p:ext uri="{BB962C8B-B14F-4D97-AF65-F5344CB8AC3E}">
        <p14:creationId xmlns:p14="http://schemas.microsoft.com/office/powerpoint/2010/main" val="222577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4627268" y="39037"/>
            <a:ext cx="7126530" cy="1260856"/>
          </a:xfrm>
        </p:spPr>
        <p:txBody>
          <a:bodyPr/>
          <a:lstStyle/>
          <a:p>
            <a:pPr algn="ctr"/>
            <a:r>
              <a:rPr lang="en-US" dirty="0"/>
              <a:t>Conclusion</a:t>
            </a:r>
          </a:p>
        </p:txBody>
      </p:sp>
      <p:pic>
        <p:nvPicPr>
          <p:cNvPr id="28" name="Picture Placeholder 27" descr="A close up of a dj mixer">
            <a:extLst>
              <a:ext uri="{FF2B5EF4-FFF2-40B4-BE49-F238E27FC236}">
                <a16:creationId xmlns:a16="http://schemas.microsoft.com/office/drawing/2014/main" id="{883BEC4E-FACA-49F1-8A18-5A235BD6E203}"/>
              </a:ext>
            </a:extLst>
          </p:cNvPr>
          <p:cNvPicPr>
            <a:picLocks noGrp="1" noChangeAspect="1"/>
          </p:cNvPicPr>
          <p:nvPr>
            <p:ph type="pic" sz="quarter" idx="13"/>
          </p:nvPr>
        </p:nvPicPr>
        <p:blipFill>
          <a:blip r:embed="rId2"/>
          <a:srcRect t="18" b="18"/>
          <a:stretch/>
        </p:blipFill>
        <p:spPr/>
      </p:pic>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18</a:t>
            </a:fld>
            <a:endParaRPr lang="en-US" dirty="0"/>
          </a:p>
        </p:txBody>
      </p:sp>
      <p:sp>
        <p:nvSpPr>
          <p:cNvPr id="15" name="TextBox 14">
            <a:extLst>
              <a:ext uri="{FF2B5EF4-FFF2-40B4-BE49-F238E27FC236}">
                <a16:creationId xmlns:a16="http://schemas.microsoft.com/office/drawing/2014/main" id="{CB0BE5C9-7FB4-6440-C58F-68DC8C6314B5}"/>
              </a:ext>
            </a:extLst>
          </p:cNvPr>
          <p:cNvSpPr txBox="1"/>
          <p:nvPr/>
        </p:nvSpPr>
        <p:spPr>
          <a:xfrm>
            <a:off x="4627268" y="1930400"/>
            <a:ext cx="66938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Chinook’s revenue is concentrated in the USA, with Rock genre leading sales</a:t>
            </a:r>
          </a:p>
          <a:p>
            <a:pPr marL="285750" indent="-285750">
              <a:buFont typeface="Arial" panose="020B0604020202020204" pitchFamily="34" charset="0"/>
              <a:buChar char="•"/>
            </a:pPr>
            <a:r>
              <a:rPr lang="en-US" sz="2400" b="1" dirty="0"/>
              <a:t> Top customers &amp; artists drive a disproportionate share of revenue → should be prioritized</a:t>
            </a:r>
          </a:p>
          <a:p>
            <a:pPr marL="285750" indent="-285750">
              <a:buFont typeface="Arial" panose="020B0604020202020204" pitchFamily="34" charset="0"/>
              <a:buChar char="•"/>
            </a:pPr>
            <a:r>
              <a:rPr lang="en-US" sz="2400" b="1" dirty="0"/>
              <a:t> Churn is a critical challenge; need focused strategies for retention &amp; loyalty </a:t>
            </a:r>
          </a:p>
          <a:p>
            <a:pPr marL="285750" indent="-285750">
              <a:buFont typeface="Arial" panose="020B0604020202020204" pitchFamily="34" charset="0"/>
              <a:buChar char="•"/>
            </a:pPr>
            <a:r>
              <a:rPr lang="en-US" sz="2400" b="1" dirty="0"/>
              <a:t>Data-driven marketing (cross-sell, segmentation, regional targeting) can significantly boost revenue</a:t>
            </a:r>
          </a:p>
        </p:txBody>
      </p:sp>
    </p:spTree>
    <p:extLst>
      <p:ext uri="{BB962C8B-B14F-4D97-AF65-F5344CB8AC3E}">
        <p14:creationId xmlns:p14="http://schemas.microsoft.com/office/powerpoint/2010/main" val="336560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86F80-7215-47FB-657E-C8F2797A72B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4777FC-99CE-D7D5-132F-9A5CD5126417}"/>
              </a:ext>
            </a:extLst>
          </p:cNvPr>
          <p:cNvSpPr>
            <a:spLocks noGrp="1"/>
          </p:cNvSpPr>
          <p:nvPr>
            <p:ph type="title"/>
          </p:nvPr>
        </p:nvSpPr>
        <p:spPr>
          <a:xfrm>
            <a:off x="6518562" y="366777"/>
            <a:ext cx="5094318" cy="3382263"/>
          </a:xfrm>
        </p:spPr>
        <p:txBody>
          <a:bodyPr/>
          <a:lstStyle/>
          <a:p>
            <a:r>
              <a:rPr lang="en-US" dirty="0"/>
              <a:t>Thank you</a:t>
            </a:r>
          </a:p>
        </p:txBody>
      </p:sp>
      <p:pic>
        <p:nvPicPr>
          <p:cNvPr id="20" name="Picture Placeholder 19" descr="A close-up of a DJ playing music">
            <a:extLst>
              <a:ext uri="{FF2B5EF4-FFF2-40B4-BE49-F238E27FC236}">
                <a16:creationId xmlns:a16="http://schemas.microsoft.com/office/drawing/2014/main" id="{9668A41A-8DDF-D3FB-6B31-728C899D8E59}"/>
              </a:ext>
            </a:extLst>
          </p:cNvPr>
          <p:cNvPicPr>
            <a:picLocks noGrp="1" noChangeAspect="1"/>
          </p:cNvPicPr>
          <p:nvPr>
            <p:ph type="pic" sz="quarter" idx="13"/>
          </p:nvPr>
        </p:nvPicPr>
        <p:blipFill>
          <a:blip r:embed="rId3"/>
          <a:srcRect t="21" b="21"/>
          <a:stretch/>
        </p:blipFill>
        <p:spPr/>
      </p:pic>
      <p:sp>
        <p:nvSpPr>
          <p:cNvPr id="6" name="Slide Number Placeholder 5">
            <a:extLst>
              <a:ext uri="{FF2B5EF4-FFF2-40B4-BE49-F238E27FC236}">
                <a16:creationId xmlns:a16="http://schemas.microsoft.com/office/drawing/2014/main" id="{EE31A628-6E9B-44AE-A7C9-B2E987849FD2}"/>
              </a:ext>
            </a:extLst>
          </p:cNvPr>
          <p:cNvSpPr>
            <a:spLocks noGrp="1"/>
          </p:cNvSpPr>
          <p:nvPr>
            <p:ph type="sldNum" sz="quarter" idx="12"/>
          </p:nvPr>
        </p:nvSpPr>
        <p:spPr/>
        <p:txBody>
          <a:bodyPr/>
          <a:lstStyle/>
          <a:p>
            <a:fld id="{C01389E6-C847-4AD0-B56D-D205B2EAB1EE}" type="slidenum">
              <a:rPr lang="en-US" smtClean="0"/>
              <a:pPr/>
              <a:t>19</a:t>
            </a:fld>
            <a:endParaRPr lang="en-US" dirty="0"/>
          </a:p>
        </p:txBody>
      </p:sp>
    </p:spTree>
    <p:extLst>
      <p:ext uri="{BB962C8B-B14F-4D97-AF65-F5344CB8AC3E}">
        <p14:creationId xmlns:p14="http://schemas.microsoft.com/office/powerpoint/2010/main" val="104888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sz="quarter" idx="16"/>
          </p:nvPr>
        </p:nvSpPr>
        <p:spPr/>
        <p:txBody>
          <a:bodyPr>
            <a:normAutofit/>
          </a:bodyPr>
          <a:lstStyle/>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Problem Statement</a:t>
            </a:r>
          </a:p>
          <a:p>
            <a:pPr marL="457200" marR="0" lvl="0" indent="0" algn="l" rtl="0">
              <a:lnSpc>
                <a:spcPct val="115000"/>
              </a:lnSpc>
              <a:spcBef>
                <a:spcPts val="0"/>
              </a:spcBef>
              <a:spcAft>
                <a:spcPts val="0"/>
              </a:spcAft>
              <a:buClr>
                <a:srgbClr val="000000"/>
              </a:buClr>
              <a:buSzPts val="1800"/>
              <a:buFont typeface="Arial"/>
              <a:buNone/>
            </a:pPr>
            <a:endParaRPr lang="en-US" sz="2000" b="1" i="0" u="none" strike="noStrike" cap="none" dirty="0">
              <a:solidFill>
                <a:schemeClr val="bg1"/>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Data Description</a:t>
            </a:r>
          </a:p>
          <a:p>
            <a:pPr marL="457200" marR="0" lvl="0" indent="0" algn="l" rtl="0">
              <a:lnSpc>
                <a:spcPct val="115000"/>
              </a:lnSpc>
              <a:spcBef>
                <a:spcPts val="0"/>
              </a:spcBef>
              <a:spcAft>
                <a:spcPts val="0"/>
              </a:spcAft>
              <a:buClr>
                <a:srgbClr val="000000"/>
              </a:buClr>
              <a:buSzPts val="1800"/>
              <a:buFont typeface="Arial"/>
              <a:buNone/>
            </a:pPr>
            <a:endParaRPr lang="en-US" sz="2000" b="1" i="0" u="none" strike="noStrike" cap="none" dirty="0">
              <a:solidFill>
                <a:schemeClr val="bg1"/>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Objective Key Metrics and Visualizations</a:t>
            </a:r>
          </a:p>
          <a:p>
            <a:pPr marL="457200" marR="0" lvl="0" indent="0" algn="l" rtl="0">
              <a:lnSpc>
                <a:spcPct val="115000"/>
              </a:lnSpc>
              <a:spcBef>
                <a:spcPts val="0"/>
              </a:spcBef>
              <a:spcAft>
                <a:spcPts val="0"/>
              </a:spcAft>
              <a:buClr>
                <a:srgbClr val="000000"/>
              </a:buClr>
              <a:buSzPts val="1800"/>
              <a:buFont typeface="Arial"/>
              <a:buNone/>
            </a:pPr>
            <a:endParaRPr lang="en-US" sz="2000" b="1" i="0" u="none" strike="noStrike" cap="none" dirty="0">
              <a:solidFill>
                <a:schemeClr val="bg1"/>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Subjective Question for Insights</a:t>
            </a: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D89C-9618-B2EB-EB94-00E6CF5F7FDE}"/>
              </a:ext>
            </a:extLst>
          </p:cNvPr>
          <p:cNvSpPr>
            <a:spLocks noGrp="1"/>
          </p:cNvSpPr>
          <p:nvPr>
            <p:ph type="title"/>
          </p:nvPr>
        </p:nvSpPr>
        <p:spPr>
          <a:xfrm>
            <a:off x="741872" y="548640"/>
            <a:ext cx="3830128" cy="5810678"/>
          </a:xfrm>
        </p:spPr>
        <p:txBody>
          <a:bodyPr/>
          <a:lstStyle/>
          <a:p>
            <a:r>
              <a:rPr lang="en-GB" sz="3600" dirty="0"/>
              <a:t>Problem statement</a:t>
            </a:r>
            <a:endParaRPr lang="en-US" dirty="0"/>
          </a:p>
        </p:txBody>
      </p:sp>
      <p:sp>
        <p:nvSpPr>
          <p:cNvPr id="6" name="TextBox 5">
            <a:extLst>
              <a:ext uri="{FF2B5EF4-FFF2-40B4-BE49-F238E27FC236}">
                <a16:creationId xmlns:a16="http://schemas.microsoft.com/office/drawing/2014/main" id="{E5742CA0-5D5C-B842-2D67-A2F58BDE5B7F}"/>
              </a:ext>
            </a:extLst>
          </p:cNvPr>
          <p:cNvSpPr txBox="1"/>
          <p:nvPr/>
        </p:nvSpPr>
        <p:spPr>
          <a:xfrm>
            <a:off x="6604000" y="787400"/>
            <a:ext cx="4846128" cy="5509200"/>
          </a:xfrm>
          <a:prstGeom prst="rect">
            <a:avLst/>
          </a:prstGeom>
          <a:noFill/>
        </p:spPr>
        <p:txBody>
          <a:bodyPr wrap="square" rtlCol="0">
            <a:spAutoFit/>
          </a:bodyPr>
          <a:lstStyle/>
          <a:p>
            <a:r>
              <a:rPr lang="en-US" sz="3200" b="1" dirty="0">
                <a:solidFill>
                  <a:schemeClr val="bg1"/>
                </a:solidFill>
              </a:rPr>
              <a:t>You are hired as a data analyst at Chinook, and your objective is to analyze music record sales data to gain insights and make recommendations for the company's strategy in the physical music market.</a:t>
            </a:r>
          </a:p>
          <a:p>
            <a:pPr algn="ctr"/>
            <a:endParaRPr lang="en-US" sz="3200" b="1" dirty="0">
              <a:solidFill>
                <a:schemeClr val="bg1"/>
              </a:solidFill>
            </a:endParaRPr>
          </a:p>
        </p:txBody>
      </p:sp>
    </p:spTree>
    <p:extLst>
      <p:ext uri="{BB962C8B-B14F-4D97-AF65-F5344CB8AC3E}">
        <p14:creationId xmlns:p14="http://schemas.microsoft.com/office/powerpoint/2010/main"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a:xfrm>
            <a:off x="975360" y="590550"/>
            <a:ext cx="10241280" cy="590550"/>
          </a:xfrm>
        </p:spPr>
        <p:txBody>
          <a:bodyPr/>
          <a:lstStyle/>
          <a:p>
            <a:pPr marL="0" lvl="0" indent="0" algn="ctr" rtl="0">
              <a:lnSpc>
                <a:spcPct val="80000"/>
              </a:lnSpc>
              <a:spcBef>
                <a:spcPts val="0"/>
              </a:spcBef>
              <a:spcAft>
                <a:spcPts val="0"/>
              </a:spcAft>
              <a:buSzPts val="605"/>
              <a:buNone/>
            </a:pPr>
            <a:r>
              <a:rPr lang="en-GB" sz="3600" b="1" dirty="0">
                <a:solidFill>
                  <a:srgbClr val="000000"/>
                </a:solidFill>
              </a:rPr>
              <a:t>Data description</a:t>
            </a:r>
          </a:p>
        </p:txBody>
      </p:sp>
      <p:sp>
        <p:nvSpPr>
          <p:cNvPr id="4" name="TextBox 3">
            <a:extLst>
              <a:ext uri="{FF2B5EF4-FFF2-40B4-BE49-F238E27FC236}">
                <a16:creationId xmlns:a16="http://schemas.microsoft.com/office/drawing/2014/main" id="{960DBF73-0E3E-37DE-6FEE-4E0B7FCCBAA7}"/>
              </a:ext>
            </a:extLst>
          </p:cNvPr>
          <p:cNvSpPr txBox="1"/>
          <p:nvPr/>
        </p:nvSpPr>
        <p:spPr>
          <a:xfrm>
            <a:off x="571500" y="1663700"/>
            <a:ext cx="4559300" cy="5324535"/>
          </a:xfrm>
          <a:prstGeom prst="rect">
            <a:avLst/>
          </a:prstGeom>
          <a:noFill/>
        </p:spPr>
        <p:txBody>
          <a:bodyPr wrap="square" rtlCol="0">
            <a:spAutoFit/>
          </a:bodyPr>
          <a:lstStyle/>
          <a:p>
            <a:pPr marL="0" lvl="0" indent="0" algn="l" rtl="0">
              <a:spcBef>
                <a:spcPts val="0"/>
              </a:spcBef>
              <a:spcAft>
                <a:spcPts val="0"/>
              </a:spcAft>
              <a:buClr>
                <a:schemeClr val="dk1"/>
              </a:buClr>
              <a:buSzPct val="55000"/>
              <a:buFont typeface="Arial"/>
              <a:buNone/>
            </a:pPr>
            <a:r>
              <a:rPr lang="en-US" sz="1400" b="1" dirty="0">
                <a:solidFill>
                  <a:schemeClr val="bg1"/>
                </a:solidFill>
              </a:rPr>
              <a:t>customer:</a:t>
            </a:r>
          </a:p>
          <a:p>
            <a:pPr marL="457200" lvl="0" indent="-294054" algn="l" rtl="0">
              <a:spcBef>
                <a:spcPts val="0"/>
              </a:spcBef>
              <a:spcAft>
                <a:spcPts val="0"/>
              </a:spcAft>
              <a:buClr>
                <a:schemeClr val="dk1"/>
              </a:buClr>
              <a:buSzPct val="100000"/>
              <a:buChar char="●"/>
            </a:pPr>
            <a:r>
              <a:rPr lang="en-US" sz="1400" b="1" dirty="0" err="1">
                <a:solidFill>
                  <a:schemeClr val="bg1"/>
                </a:solidFill>
              </a:rPr>
              <a:t>customer_id</a:t>
            </a:r>
            <a:r>
              <a:rPr lang="en-US" sz="1400" b="1" dirty="0">
                <a:solidFill>
                  <a:schemeClr val="bg1"/>
                </a:solidFill>
              </a:rPr>
              <a:t>: Unique identifier assigned to each customer.</a:t>
            </a:r>
          </a:p>
          <a:p>
            <a:pPr marL="457200" lvl="0" indent="-294054" algn="l" rtl="0">
              <a:spcBef>
                <a:spcPts val="0"/>
              </a:spcBef>
              <a:spcAft>
                <a:spcPts val="0"/>
              </a:spcAft>
              <a:buClr>
                <a:schemeClr val="dk1"/>
              </a:buClr>
              <a:buSzPct val="100000"/>
              <a:buChar char="●"/>
            </a:pPr>
            <a:r>
              <a:rPr lang="en-US" sz="1400" b="1" dirty="0" err="1">
                <a:solidFill>
                  <a:schemeClr val="bg1"/>
                </a:solidFill>
              </a:rPr>
              <a:t>first_name</a:t>
            </a:r>
            <a:r>
              <a:rPr lang="en-US" sz="1400" b="1" dirty="0">
                <a:solidFill>
                  <a:schemeClr val="bg1"/>
                </a:solidFill>
              </a:rPr>
              <a:t>: The given name or first name of a customer.</a:t>
            </a:r>
          </a:p>
          <a:p>
            <a:pPr marL="457200" lvl="0" indent="-294054" algn="l" rtl="0">
              <a:spcBef>
                <a:spcPts val="0"/>
              </a:spcBef>
              <a:spcAft>
                <a:spcPts val="0"/>
              </a:spcAft>
              <a:buClr>
                <a:schemeClr val="dk1"/>
              </a:buClr>
              <a:buSzPct val="100000"/>
              <a:buChar char="●"/>
            </a:pPr>
            <a:r>
              <a:rPr lang="en-US" sz="1400" b="1" dirty="0" err="1">
                <a:solidFill>
                  <a:schemeClr val="bg1"/>
                </a:solidFill>
              </a:rPr>
              <a:t>last_name</a:t>
            </a:r>
            <a:r>
              <a:rPr lang="en-US" sz="1400" b="1" dirty="0">
                <a:solidFill>
                  <a:schemeClr val="bg1"/>
                </a:solidFill>
              </a:rPr>
              <a:t>: The surname or family name of a customer.</a:t>
            </a:r>
          </a:p>
          <a:p>
            <a:pPr marL="457200" lvl="0" indent="-294054" algn="l" rtl="0">
              <a:spcBef>
                <a:spcPts val="0"/>
              </a:spcBef>
              <a:spcAft>
                <a:spcPts val="0"/>
              </a:spcAft>
              <a:buClr>
                <a:schemeClr val="dk1"/>
              </a:buClr>
              <a:buSzPct val="100000"/>
              <a:buChar char="●"/>
            </a:pPr>
            <a:r>
              <a:rPr lang="en-US" sz="1400" b="1" dirty="0">
                <a:solidFill>
                  <a:schemeClr val="bg1"/>
                </a:solidFill>
              </a:rPr>
              <a:t>company: The name of the company associated with a customer.</a:t>
            </a:r>
          </a:p>
          <a:p>
            <a:pPr marL="457200" lvl="0" indent="-294054" algn="l" rtl="0">
              <a:spcBef>
                <a:spcPts val="0"/>
              </a:spcBef>
              <a:spcAft>
                <a:spcPts val="0"/>
              </a:spcAft>
              <a:buClr>
                <a:schemeClr val="dk1"/>
              </a:buClr>
              <a:buSzPct val="100000"/>
              <a:buChar char="●"/>
            </a:pPr>
            <a:r>
              <a:rPr lang="en-US" sz="1400" b="1" dirty="0">
                <a:solidFill>
                  <a:schemeClr val="bg1"/>
                </a:solidFill>
              </a:rPr>
              <a:t>address: The street address of a customer's location.</a:t>
            </a:r>
          </a:p>
          <a:p>
            <a:pPr marL="457200" lvl="0" indent="-294054" algn="l" rtl="0">
              <a:spcBef>
                <a:spcPts val="0"/>
              </a:spcBef>
              <a:spcAft>
                <a:spcPts val="0"/>
              </a:spcAft>
              <a:buClr>
                <a:schemeClr val="dk1"/>
              </a:buClr>
              <a:buSzPct val="100000"/>
              <a:buChar char="●"/>
            </a:pPr>
            <a:r>
              <a:rPr lang="en-US" sz="1400" b="1" dirty="0">
                <a:solidFill>
                  <a:schemeClr val="bg1"/>
                </a:solidFill>
              </a:rPr>
              <a:t>city: The city where a customer is located.</a:t>
            </a:r>
          </a:p>
          <a:p>
            <a:pPr marL="457200" lvl="0" indent="-294054" algn="l" rtl="0">
              <a:spcBef>
                <a:spcPts val="0"/>
              </a:spcBef>
              <a:spcAft>
                <a:spcPts val="0"/>
              </a:spcAft>
              <a:buClr>
                <a:schemeClr val="dk1"/>
              </a:buClr>
              <a:buSzPct val="100000"/>
              <a:buChar char="●"/>
            </a:pPr>
            <a:r>
              <a:rPr lang="en-US" sz="1400" b="1" dirty="0">
                <a:solidFill>
                  <a:schemeClr val="bg1"/>
                </a:solidFill>
              </a:rPr>
              <a:t>state: The state or province where a customer is located.</a:t>
            </a:r>
          </a:p>
          <a:p>
            <a:pPr marL="457200" lvl="0" indent="-294054" algn="l" rtl="0">
              <a:spcBef>
                <a:spcPts val="0"/>
              </a:spcBef>
              <a:spcAft>
                <a:spcPts val="0"/>
              </a:spcAft>
              <a:buClr>
                <a:schemeClr val="dk1"/>
              </a:buClr>
              <a:buSzPct val="100000"/>
              <a:buChar char="●"/>
            </a:pPr>
            <a:r>
              <a:rPr lang="en-US" sz="1400" b="1" dirty="0">
                <a:solidFill>
                  <a:schemeClr val="bg1"/>
                </a:solidFill>
              </a:rPr>
              <a:t>country: The country where a customer is located.</a:t>
            </a:r>
          </a:p>
          <a:p>
            <a:pPr marL="457200" lvl="0" indent="-294054" algn="l" rtl="0">
              <a:spcBef>
                <a:spcPts val="0"/>
              </a:spcBef>
              <a:spcAft>
                <a:spcPts val="0"/>
              </a:spcAft>
              <a:buClr>
                <a:schemeClr val="dk1"/>
              </a:buClr>
              <a:buSzPct val="100000"/>
              <a:buChar char="●"/>
            </a:pPr>
            <a:r>
              <a:rPr lang="en-US" sz="1400" b="1" dirty="0" err="1">
                <a:solidFill>
                  <a:schemeClr val="bg1"/>
                </a:solidFill>
              </a:rPr>
              <a:t>postal_code</a:t>
            </a:r>
            <a:r>
              <a:rPr lang="en-US" sz="1400" b="1" dirty="0">
                <a:solidFill>
                  <a:schemeClr val="bg1"/>
                </a:solidFill>
              </a:rPr>
              <a:t>: The postal or zip code of a customer's address.</a:t>
            </a:r>
          </a:p>
          <a:p>
            <a:pPr marL="457200" lvl="0" indent="-294054" algn="l" rtl="0">
              <a:spcBef>
                <a:spcPts val="0"/>
              </a:spcBef>
              <a:spcAft>
                <a:spcPts val="0"/>
              </a:spcAft>
              <a:buClr>
                <a:schemeClr val="dk1"/>
              </a:buClr>
              <a:buSzPct val="100000"/>
              <a:buChar char="●"/>
            </a:pPr>
            <a:r>
              <a:rPr lang="en-US" sz="1400" b="1" dirty="0">
                <a:solidFill>
                  <a:schemeClr val="bg1"/>
                </a:solidFill>
              </a:rPr>
              <a:t>phone: The phone number of a customer.</a:t>
            </a:r>
          </a:p>
          <a:p>
            <a:pPr marL="457200" lvl="0" indent="-294054" algn="l" rtl="0">
              <a:spcBef>
                <a:spcPts val="0"/>
              </a:spcBef>
              <a:spcAft>
                <a:spcPts val="0"/>
              </a:spcAft>
              <a:buClr>
                <a:schemeClr val="dk1"/>
              </a:buClr>
              <a:buSzPct val="100000"/>
              <a:buChar char="●"/>
            </a:pPr>
            <a:r>
              <a:rPr lang="en-US" sz="1400" b="1" dirty="0">
                <a:solidFill>
                  <a:schemeClr val="bg1"/>
                </a:solidFill>
              </a:rPr>
              <a:t>fax: The fax number associated with a customer.</a:t>
            </a:r>
          </a:p>
          <a:p>
            <a:pPr marL="457200" lvl="0" indent="-294054" algn="l" rtl="0">
              <a:spcBef>
                <a:spcPts val="0"/>
              </a:spcBef>
              <a:spcAft>
                <a:spcPts val="0"/>
              </a:spcAft>
              <a:buClr>
                <a:schemeClr val="dk1"/>
              </a:buClr>
              <a:buSzPct val="100000"/>
              <a:buChar char="●"/>
            </a:pPr>
            <a:r>
              <a:rPr lang="en-US" sz="1400" b="1" dirty="0">
                <a:solidFill>
                  <a:schemeClr val="bg1"/>
                </a:solidFill>
              </a:rPr>
              <a:t>email: The email address of a customer.</a:t>
            </a:r>
          </a:p>
          <a:p>
            <a:pPr marL="457200" lvl="0" indent="-294054" algn="l" rtl="0">
              <a:spcBef>
                <a:spcPts val="0"/>
              </a:spcBef>
              <a:spcAft>
                <a:spcPts val="0"/>
              </a:spcAft>
              <a:buClr>
                <a:schemeClr val="dk1"/>
              </a:buClr>
              <a:buSzPct val="100000"/>
              <a:buChar char="●"/>
            </a:pPr>
            <a:r>
              <a:rPr lang="en-US" sz="1400" b="1" dirty="0" err="1">
                <a:solidFill>
                  <a:schemeClr val="bg1"/>
                </a:solidFill>
              </a:rPr>
              <a:t>support_rep_id</a:t>
            </a:r>
            <a:r>
              <a:rPr lang="en-US" sz="1400" b="1" dirty="0">
                <a:solidFill>
                  <a:schemeClr val="bg1"/>
                </a:solidFill>
              </a:rPr>
              <a:t>: The employee ID of the support representative assigned to a customer.</a:t>
            </a:r>
          </a:p>
          <a:p>
            <a:endParaRPr lang="en-US" b="1" dirty="0">
              <a:solidFill>
                <a:schemeClr val="bg1"/>
              </a:solidFill>
            </a:endParaRPr>
          </a:p>
        </p:txBody>
      </p:sp>
      <p:sp>
        <p:nvSpPr>
          <p:cNvPr id="8" name="TextBox 7">
            <a:extLst>
              <a:ext uri="{FF2B5EF4-FFF2-40B4-BE49-F238E27FC236}">
                <a16:creationId xmlns:a16="http://schemas.microsoft.com/office/drawing/2014/main" id="{9385DDE7-BEE4-4EEA-9737-600F00F2154D}"/>
              </a:ext>
            </a:extLst>
          </p:cNvPr>
          <p:cNvSpPr txBox="1"/>
          <p:nvPr/>
        </p:nvSpPr>
        <p:spPr>
          <a:xfrm>
            <a:off x="6604000" y="1663700"/>
            <a:ext cx="4851400" cy="4555093"/>
          </a:xfrm>
          <a:prstGeom prst="rect">
            <a:avLst/>
          </a:prstGeom>
          <a:noFill/>
        </p:spPr>
        <p:txBody>
          <a:bodyPr wrap="square" rtlCol="0">
            <a:spAutoFit/>
          </a:bodyPr>
          <a:lstStyle/>
          <a:p>
            <a:pPr marL="0" lvl="0" indent="0" algn="l" rtl="0">
              <a:spcBef>
                <a:spcPts val="0"/>
              </a:spcBef>
              <a:spcAft>
                <a:spcPts val="0"/>
              </a:spcAft>
              <a:buNone/>
            </a:pPr>
            <a:r>
              <a:rPr lang="en-US" sz="1600" b="1" dirty="0">
                <a:solidFill>
                  <a:schemeClr val="bg1"/>
                </a:solidFill>
              </a:rPr>
              <a:t>invoice:</a:t>
            </a:r>
          </a:p>
          <a:p>
            <a:pPr marL="457200" lvl="0" indent="-298450" algn="l" rtl="0">
              <a:spcBef>
                <a:spcPts val="0"/>
              </a:spcBef>
              <a:spcAft>
                <a:spcPts val="0"/>
              </a:spcAft>
              <a:buClr>
                <a:schemeClr val="dk1"/>
              </a:buClr>
              <a:buSzPts val="1100"/>
              <a:buChar char="●"/>
            </a:pPr>
            <a:r>
              <a:rPr lang="en-US" sz="1600" b="1" dirty="0" err="1">
                <a:solidFill>
                  <a:schemeClr val="bg1"/>
                </a:solidFill>
              </a:rPr>
              <a:t>invoice_id</a:t>
            </a:r>
            <a:r>
              <a:rPr lang="en-US" sz="1600" b="1" dirty="0">
                <a:solidFill>
                  <a:schemeClr val="bg1"/>
                </a:solidFill>
              </a:rPr>
              <a:t>: Unique identifier assigned to each invoice.</a:t>
            </a:r>
          </a:p>
          <a:p>
            <a:pPr marL="457200" lvl="0" indent="-298450" algn="l" rtl="0">
              <a:spcBef>
                <a:spcPts val="0"/>
              </a:spcBef>
              <a:spcAft>
                <a:spcPts val="0"/>
              </a:spcAft>
              <a:buClr>
                <a:schemeClr val="dk1"/>
              </a:buClr>
              <a:buSzPts val="1100"/>
              <a:buChar char="●"/>
            </a:pPr>
            <a:r>
              <a:rPr lang="en-US" sz="1600" b="1" dirty="0" err="1">
                <a:solidFill>
                  <a:schemeClr val="bg1"/>
                </a:solidFill>
              </a:rPr>
              <a:t>customer_id</a:t>
            </a:r>
            <a:r>
              <a:rPr lang="en-US" sz="1600" b="1" dirty="0">
                <a:solidFill>
                  <a:schemeClr val="bg1"/>
                </a:solidFill>
              </a:rPr>
              <a:t>: The customer ID associated with the invoice.</a:t>
            </a:r>
          </a:p>
          <a:p>
            <a:pPr marL="457200" lvl="0" indent="-298450" algn="l" rtl="0">
              <a:spcBef>
                <a:spcPts val="0"/>
              </a:spcBef>
              <a:spcAft>
                <a:spcPts val="0"/>
              </a:spcAft>
              <a:buClr>
                <a:schemeClr val="dk1"/>
              </a:buClr>
              <a:buSzPts val="1100"/>
              <a:buChar char="●"/>
            </a:pPr>
            <a:r>
              <a:rPr lang="en-US" sz="1600" b="1" dirty="0" err="1">
                <a:solidFill>
                  <a:schemeClr val="bg1"/>
                </a:solidFill>
              </a:rPr>
              <a:t>invoice_date</a:t>
            </a:r>
            <a:r>
              <a:rPr lang="en-US" sz="1600" b="1" dirty="0">
                <a:solidFill>
                  <a:schemeClr val="bg1"/>
                </a:solidFill>
              </a:rPr>
              <a:t>: The date when the invoice was generated or issued.</a:t>
            </a:r>
          </a:p>
          <a:p>
            <a:pPr marL="457200" lvl="0" indent="-298450" algn="l" rtl="0">
              <a:spcBef>
                <a:spcPts val="0"/>
              </a:spcBef>
              <a:spcAft>
                <a:spcPts val="0"/>
              </a:spcAft>
              <a:buClr>
                <a:schemeClr val="dk1"/>
              </a:buClr>
              <a:buSzPts val="1100"/>
              <a:buChar char="●"/>
            </a:pPr>
            <a:r>
              <a:rPr lang="en-US" sz="1600" b="1" dirty="0" err="1">
                <a:solidFill>
                  <a:schemeClr val="bg1"/>
                </a:solidFill>
              </a:rPr>
              <a:t>billing_address</a:t>
            </a:r>
            <a:r>
              <a:rPr lang="en-US" sz="1600" b="1" dirty="0">
                <a:solidFill>
                  <a:schemeClr val="bg1"/>
                </a:solidFill>
              </a:rPr>
              <a:t>: The street address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billing_city</a:t>
            </a:r>
            <a:r>
              <a:rPr lang="en-US" sz="1600" b="1" dirty="0">
                <a:solidFill>
                  <a:schemeClr val="bg1"/>
                </a:solidFill>
              </a:rPr>
              <a:t>: The city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billing_state</a:t>
            </a:r>
            <a:r>
              <a:rPr lang="en-US" sz="1600" b="1" dirty="0">
                <a:solidFill>
                  <a:schemeClr val="bg1"/>
                </a:solidFill>
              </a:rPr>
              <a:t>: The state or province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billing_country</a:t>
            </a:r>
            <a:r>
              <a:rPr lang="en-US" sz="1600" b="1" dirty="0">
                <a:solidFill>
                  <a:schemeClr val="bg1"/>
                </a:solidFill>
              </a:rPr>
              <a:t>: The country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billing_postal_code</a:t>
            </a:r>
            <a:r>
              <a:rPr lang="en-US" sz="1600" b="1" dirty="0">
                <a:solidFill>
                  <a:schemeClr val="bg1"/>
                </a:solidFill>
              </a:rPr>
              <a:t>: The postal or zip code used for billing purposes.</a:t>
            </a:r>
          </a:p>
          <a:p>
            <a:pPr marL="457200" lvl="0" indent="-298450" algn="l" rtl="0">
              <a:spcBef>
                <a:spcPts val="0"/>
              </a:spcBef>
              <a:spcAft>
                <a:spcPts val="0"/>
              </a:spcAft>
              <a:buClr>
                <a:schemeClr val="dk1"/>
              </a:buClr>
              <a:buSzPts val="1100"/>
              <a:buChar char="●"/>
            </a:pPr>
            <a:r>
              <a:rPr lang="en-US" sz="1600" b="1" dirty="0">
                <a:solidFill>
                  <a:schemeClr val="bg1"/>
                </a:solidFill>
              </a:rPr>
              <a:t>total: The total amount due on the invoice.</a:t>
            </a:r>
          </a:p>
          <a:p>
            <a:endParaRPr lang="en-US" b="1" dirty="0">
              <a:solidFill>
                <a:schemeClr val="bg1"/>
              </a:solidFill>
            </a:endParaRPr>
          </a:p>
        </p:txBody>
      </p:sp>
    </p:spTree>
    <p:extLst>
      <p:ext uri="{BB962C8B-B14F-4D97-AF65-F5344CB8AC3E}">
        <p14:creationId xmlns:p14="http://schemas.microsoft.com/office/powerpoint/2010/main"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a:xfrm>
            <a:off x="975360" y="590550"/>
            <a:ext cx="10241280" cy="590550"/>
          </a:xfrm>
        </p:spPr>
        <p:txBody>
          <a:bodyPr/>
          <a:lstStyle/>
          <a:p>
            <a:pPr marL="0" lvl="0" indent="0" algn="ctr" rtl="0">
              <a:lnSpc>
                <a:spcPct val="80000"/>
              </a:lnSpc>
              <a:spcBef>
                <a:spcPts val="0"/>
              </a:spcBef>
              <a:spcAft>
                <a:spcPts val="0"/>
              </a:spcAft>
              <a:buSzPts val="605"/>
              <a:buNone/>
            </a:pPr>
            <a:r>
              <a:rPr lang="en-GB" sz="3600" b="1" dirty="0">
                <a:solidFill>
                  <a:srgbClr val="000000"/>
                </a:solidFill>
              </a:rPr>
              <a:t>Data description</a:t>
            </a:r>
          </a:p>
        </p:txBody>
      </p:sp>
      <p:sp>
        <p:nvSpPr>
          <p:cNvPr id="4" name="TextBox 3">
            <a:extLst>
              <a:ext uri="{FF2B5EF4-FFF2-40B4-BE49-F238E27FC236}">
                <a16:creationId xmlns:a16="http://schemas.microsoft.com/office/drawing/2014/main" id="{960DBF73-0E3E-37DE-6FEE-4E0B7FCCBAA7}"/>
              </a:ext>
            </a:extLst>
          </p:cNvPr>
          <p:cNvSpPr txBox="1"/>
          <p:nvPr/>
        </p:nvSpPr>
        <p:spPr>
          <a:xfrm>
            <a:off x="571500" y="1663700"/>
            <a:ext cx="4737100" cy="4829014"/>
          </a:xfrm>
          <a:prstGeom prst="rect">
            <a:avLst/>
          </a:prstGeom>
          <a:noFill/>
        </p:spPr>
        <p:txBody>
          <a:bodyPr wrap="square" rtlCol="0">
            <a:spAutoFit/>
          </a:bodyPr>
          <a:lstStyle/>
          <a:p>
            <a:pPr marL="0" lvl="0" indent="0" algn="l" rtl="0">
              <a:lnSpc>
                <a:spcPct val="105000"/>
              </a:lnSpc>
              <a:spcBef>
                <a:spcPts val="0"/>
              </a:spcBef>
              <a:spcAft>
                <a:spcPts val="0"/>
              </a:spcAft>
              <a:buClr>
                <a:schemeClr val="dk1"/>
              </a:buClr>
              <a:buSzPts val="935"/>
              <a:buFont typeface="Arial"/>
              <a:buNone/>
            </a:pPr>
            <a:r>
              <a:rPr lang="en-US" sz="1200" b="1" dirty="0">
                <a:solidFill>
                  <a:schemeClr val="bg1"/>
                </a:solidFill>
              </a:rPr>
              <a:t>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invoice_id</a:t>
            </a:r>
            <a:r>
              <a:rPr lang="en-US" sz="1200" b="1" dirty="0">
                <a:solidFill>
                  <a:schemeClr val="bg1"/>
                </a:solidFill>
              </a:rPr>
              <a:t>: Unique identifier assigned to each 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customer_id</a:t>
            </a:r>
            <a:r>
              <a:rPr lang="en-US" sz="1200" b="1" dirty="0">
                <a:solidFill>
                  <a:schemeClr val="bg1"/>
                </a:solidFill>
              </a:rPr>
              <a:t>: The customer ID associated with the 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invoice_date</a:t>
            </a:r>
            <a:r>
              <a:rPr lang="en-US" sz="1200" b="1" dirty="0">
                <a:solidFill>
                  <a:schemeClr val="bg1"/>
                </a:solidFill>
              </a:rPr>
              <a:t>: The date when the invoice was generated or issued.</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billing_address</a:t>
            </a:r>
            <a:r>
              <a:rPr lang="en-US" sz="1200" b="1" dirty="0">
                <a:solidFill>
                  <a:schemeClr val="bg1"/>
                </a:solidFill>
              </a:rPr>
              <a:t>: The street address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billing_city</a:t>
            </a:r>
            <a:r>
              <a:rPr lang="en-US" sz="1200" b="1" dirty="0">
                <a:solidFill>
                  <a:schemeClr val="bg1"/>
                </a:solidFill>
              </a:rPr>
              <a:t>: The city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billing_state</a:t>
            </a:r>
            <a:r>
              <a:rPr lang="en-US" sz="1200" b="1" dirty="0">
                <a:solidFill>
                  <a:schemeClr val="bg1"/>
                </a:solidFill>
              </a:rPr>
              <a:t>: The state or province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billing_country</a:t>
            </a:r>
            <a:r>
              <a:rPr lang="en-US" sz="1200" b="1" dirty="0">
                <a:solidFill>
                  <a:schemeClr val="bg1"/>
                </a:solidFill>
              </a:rPr>
              <a:t>: The country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billing_postal_code</a:t>
            </a:r>
            <a:r>
              <a:rPr lang="en-US" sz="1200" b="1" dirty="0">
                <a:solidFill>
                  <a:schemeClr val="bg1"/>
                </a:solidFill>
              </a:rPr>
              <a:t>: The postal or zip code used for billing purposes.</a:t>
            </a:r>
          </a:p>
          <a:p>
            <a:pPr marL="457200" lvl="0" indent="-287972" algn="l" rtl="0">
              <a:lnSpc>
                <a:spcPct val="105000"/>
              </a:lnSpc>
              <a:spcBef>
                <a:spcPts val="0"/>
              </a:spcBef>
              <a:spcAft>
                <a:spcPts val="0"/>
              </a:spcAft>
              <a:buClr>
                <a:schemeClr val="dk1"/>
              </a:buClr>
              <a:buSzPts val="935"/>
              <a:buChar char="●"/>
            </a:pPr>
            <a:r>
              <a:rPr lang="en-US" sz="1200" b="1" dirty="0">
                <a:solidFill>
                  <a:schemeClr val="bg1"/>
                </a:solidFill>
              </a:rPr>
              <a:t>total: The total amount due on the invoice.</a:t>
            </a:r>
          </a:p>
          <a:p>
            <a:pPr marL="457200" lvl="0" indent="-287972" algn="l" rtl="0">
              <a:lnSpc>
                <a:spcPct val="105000"/>
              </a:lnSpc>
              <a:spcBef>
                <a:spcPts val="0"/>
              </a:spcBef>
              <a:spcAft>
                <a:spcPts val="0"/>
              </a:spcAft>
              <a:buClr>
                <a:schemeClr val="dk1"/>
              </a:buClr>
              <a:buSzPts val="935"/>
              <a:buChar char="●"/>
            </a:pPr>
            <a:endParaRPr lang="en-US" sz="1200" b="1" dirty="0">
              <a:solidFill>
                <a:schemeClr val="bg1"/>
              </a:solidFill>
            </a:endParaRPr>
          </a:p>
          <a:p>
            <a:pPr marL="0" lvl="0" indent="0" algn="l" rtl="0">
              <a:lnSpc>
                <a:spcPct val="105000"/>
              </a:lnSpc>
              <a:spcBef>
                <a:spcPts val="0"/>
              </a:spcBef>
              <a:spcAft>
                <a:spcPts val="0"/>
              </a:spcAft>
              <a:buClr>
                <a:schemeClr val="dk1"/>
              </a:buClr>
              <a:buSzPts val="935"/>
              <a:buFont typeface="Arial"/>
              <a:buNone/>
            </a:pPr>
            <a:r>
              <a:rPr lang="en-US" sz="1200" b="1" dirty="0" err="1">
                <a:solidFill>
                  <a:schemeClr val="bg1"/>
                </a:solidFill>
              </a:rPr>
              <a:t>invoice_line</a:t>
            </a:r>
            <a:r>
              <a:rPr lang="en-US" sz="1200" b="1" dirty="0">
                <a:solidFill>
                  <a:schemeClr val="bg1"/>
                </a:solidFill>
              </a:rPr>
              <a:t>:</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invoice_line_id</a:t>
            </a:r>
            <a:r>
              <a:rPr lang="en-US" sz="1200" b="1" dirty="0">
                <a:solidFill>
                  <a:schemeClr val="bg1"/>
                </a:solidFill>
              </a:rPr>
              <a:t>: Unique identifier assigned to each line item on an 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invoice_id</a:t>
            </a:r>
            <a:r>
              <a:rPr lang="en-US" sz="1200" b="1" dirty="0">
                <a:solidFill>
                  <a:schemeClr val="bg1"/>
                </a:solidFill>
              </a:rPr>
              <a:t>: The invoice ID to which the line item belongs.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track_id</a:t>
            </a:r>
            <a:r>
              <a:rPr lang="en-US" sz="1200" b="1" dirty="0">
                <a:solidFill>
                  <a:schemeClr val="bg1"/>
                </a:solidFill>
              </a:rPr>
              <a:t>: The ID of the track or product included in the line item.</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unit_price</a:t>
            </a:r>
            <a:r>
              <a:rPr lang="en-US" sz="1200" b="1" dirty="0">
                <a:solidFill>
                  <a:schemeClr val="bg1"/>
                </a:solidFill>
              </a:rPr>
              <a:t>: The price per unit for the line item.</a:t>
            </a:r>
          </a:p>
          <a:p>
            <a:pPr marL="457200" lvl="0" indent="-287972" algn="l" rtl="0">
              <a:lnSpc>
                <a:spcPct val="105000"/>
              </a:lnSpc>
              <a:spcBef>
                <a:spcPts val="0"/>
              </a:spcBef>
              <a:spcAft>
                <a:spcPts val="0"/>
              </a:spcAft>
              <a:buClr>
                <a:schemeClr val="dk1"/>
              </a:buClr>
              <a:buSzPts val="935"/>
              <a:buChar char="●"/>
            </a:pPr>
            <a:r>
              <a:rPr lang="en-US" sz="1200" b="1" dirty="0">
                <a:solidFill>
                  <a:schemeClr val="bg1"/>
                </a:solidFill>
              </a:rPr>
              <a:t>quantity: The quantity of units for the line item.</a:t>
            </a:r>
          </a:p>
          <a:p>
            <a:endParaRPr lang="en-US" b="1" dirty="0"/>
          </a:p>
        </p:txBody>
      </p:sp>
      <p:sp>
        <p:nvSpPr>
          <p:cNvPr id="8" name="TextBox 7">
            <a:extLst>
              <a:ext uri="{FF2B5EF4-FFF2-40B4-BE49-F238E27FC236}">
                <a16:creationId xmlns:a16="http://schemas.microsoft.com/office/drawing/2014/main" id="{9385DDE7-BEE4-4EEA-9737-600F00F2154D}"/>
              </a:ext>
            </a:extLst>
          </p:cNvPr>
          <p:cNvSpPr txBox="1"/>
          <p:nvPr/>
        </p:nvSpPr>
        <p:spPr>
          <a:xfrm>
            <a:off x="6604000" y="1663700"/>
            <a:ext cx="5143500" cy="4062651"/>
          </a:xfrm>
          <a:prstGeom prst="rect">
            <a:avLst/>
          </a:prstGeom>
          <a:noFill/>
        </p:spPr>
        <p:txBody>
          <a:bodyPr wrap="square" rtlCol="0">
            <a:spAutoFit/>
          </a:bodyPr>
          <a:lstStyle/>
          <a:p>
            <a:pPr marL="0" lvl="0" indent="0" algn="l" rtl="0">
              <a:spcBef>
                <a:spcPts val="0"/>
              </a:spcBef>
              <a:spcAft>
                <a:spcPts val="0"/>
              </a:spcAft>
              <a:buClr>
                <a:schemeClr val="dk1"/>
              </a:buClr>
              <a:buSzPct val="100000"/>
              <a:buFont typeface="Arial"/>
              <a:buNone/>
            </a:pPr>
            <a:r>
              <a:rPr lang="en-US" sz="1200" b="1" dirty="0">
                <a:solidFill>
                  <a:schemeClr val="bg1"/>
                </a:solidFill>
              </a:rPr>
              <a:t>playlist:</a:t>
            </a:r>
          </a:p>
          <a:p>
            <a:pPr marL="457200" lvl="0" indent="-290274" algn="l" rtl="0">
              <a:spcBef>
                <a:spcPts val="0"/>
              </a:spcBef>
              <a:spcAft>
                <a:spcPts val="0"/>
              </a:spcAft>
              <a:buClr>
                <a:schemeClr val="dk1"/>
              </a:buClr>
              <a:buSzPct val="100000"/>
              <a:buChar char="●"/>
            </a:pPr>
            <a:r>
              <a:rPr lang="en-US" sz="1200" b="1" dirty="0" err="1">
                <a:solidFill>
                  <a:schemeClr val="bg1"/>
                </a:solidFill>
              </a:rPr>
              <a:t>playlist_id</a:t>
            </a:r>
            <a:r>
              <a:rPr lang="en-US" sz="1200" b="1" dirty="0">
                <a:solidFill>
                  <a:schemeClr val="bg1"/>
                </a:solidFill>
              </a:rPr>
              <a:t>: Unique identifier assigned to each playlist.</a:t>
            </a:r>
          </a:p>
          <a:p>
            <a:pPr marL="457200" lvl="0" indent="-290274" algn="l" rtl="0">
              <a:spcBef>
                <a:spcPts val="0"/>
              </a:spcBef>
              <a:spcAft>
                <a:spcPts val="0"/>
              </a:spcAft>
              <a:buClr>
                <a:schemeClr val="dk1"/>
              </a:buClr>
              <a:buSzPct val="100000"/>
              <a:buChar char="●"/>
            </a:pPr>
            <a:r>
              <a:rPr lang="en-US" sz="1200" b="1" dirty="0">
                <a:solidFill>
                  <a:schemeClr val="bg1"/>
                </a:solidFill>
              </a:rPr>
              <a:t>name: The name or title of the playlist.</a:t>
            </a:r>
          </a:p>
          <a:p>
            <a:pPr marL="0" lvl="0" indent="0" algn="l" rtl="0">
              <a:spcBef>
                <a:spcPts val="0"/>
              </a:spcBef>
              <a:spcAft>
                <a:spcPts val="0"/>
              </a:spcAft>
              <a:buClr>
                <a:schemeClr val="dk1"/>
              </a:buClr>
              <a:buSzPct val="104761"/>
              <a:buFont typeface="Arial"/>
              <a:buNone/>
            </a:pPr>
            <a:endParaRPr lang="en-US" sz="1200" b="1" dirty="0">
              <a:solidFill>
                <a:schemeClr val="bg1"/>
              </a:solidFill>
            </a:endParaRPr>
          </a:p>
          <a:p>
            <a:pPr marL="0" lvl="0" indent="0" algn="l" rtl="0">
              <a:spcBef>
                <a:spcPts val="0"/>
              </a:spcBef>
              <a:spcAft>
                <a:spcPts val="0"/>
              </a:spcAft>
              <a:buClr>
                <a:schemeClr val="dk1"/>
              </a:buClr>
              <a:buSzPct val="104761"/>
              <a:buFont typeface="Arial"/>
              <a:buNone/>
            </a:pPr>
            <a:r>
              <a:rPr lang="en-US" sz="1200" b="1" dirty="0" err="1">
                <a:solidFill>
                  <a:schemeClr val="bg1"/>
                </a:solidFill>
              </a:rPr>
              <a:t>playlist_track</a:t>
            </a:r>
            <a:r>
              <a:rPr lang="en-US" sz="1200" b="1" dirty="0">
                <a:solidFill>
                  <a:schemeClr val="bg1"/>
                </a:solidFill>
              </a:rPr>
              <a:t>:</a:t>
            </a:r>
          </a:p>
          <a:p>
            <a:pPr marL="457200" lvl="0" indent="-290274" algn="l" rtl="0">
              <a:spcBef>
                <a:spcPts val="0"/>
              </a:spcBef>
              <a:spcAft>
                <a:spcPts val="0"/>
              </a:spcAft>
              <a:buClr>
                <a:schemeClr val="dk1"/>
              </a:buClr>
              <a:buSzPct val="100000"/>
              <a:buChar char="●"/>
            </a:pPr>
            <a:r>
              <a:rPr lang="en-US" sz="1200" b="1" dirty="0" err="1">
                <a:solidFill>
                  <a:schemeClr val="bg1"/>
                </a:solidFill>
              </a:rPr>
              <a:t>playlist_id</a:t>
            </a:r>
            <a:r>
              <a:rPr lang="en-US" sz="1200" b="1" dirty="0">
                <a:solidFill>
                  <a:schemeClr val="bg1"/>
                </a:solidFill>
              </a:rPr>
              <a:t>: The ID of the playlist to which the track belongs.</a:t>
            </a:r>
          </a:p>
          <a:p>
            <a:pPr marL="457200" lvl="0" indent="-290274" algn="l" rtl="0">
              <a:spcBef>
                <a:spcPts val="0"/>
              </a:spcBef>
              <a:spcAft>
                <a:spcPts val="0"/>
              </a:spcAft>
              <a:buClr>
                <a:schemeClr val="dk1"/>
              </a:buClr>
              <a:buSzPct val="100000"/>
              <a:buChar char="●"/>
            </a:pPr>
            <a:r>
              <a:rPr lang="en-US" sz="1200" b="1" dirty="0" err="1">
                <a:solidFill>
                  <a:schemeClr val="bg1"/>
                </a:solidFill>
              </a:rPr>
              <a:t>track_id</a:t>
            </a:r>
            <a:r>
              <a:rPr lang="en-US" sz="1200" b="1" dirty="0">
                <a:solidFill>
                  <a:schemeClr val="bg1"/>
                </a:solidFill>
              </a:rPr>
              <a:t>: The ID of the track included in the playlist.</a:t>
            </a:r>
          </a:p>
          <a:p>
            <a:pPr marL="0" lvl="0" indent="0" algn="l" rtl="0">
              <a:spcBef>
                <a:spcPts val="0"/>
              </a:spcBef>
              <a:spcAft>
                <a:spcPts val="0"/>
              </a:spcAft>
              <a:buClr>
                <a:schemeClr val="dk1"/>
              </a:buClr>
              <a:buSzPct val="104761"/>
              <a:buFont typeface="Arial"/>
              <a:buNone/>
            </a:pPr>
            <a:endParaRPr lang="en-US" sz="1200" b="1" dirty="0">
              <a:solidFill>
                <a:schemeClr val="bg1"/>
              </a:solidFill>
            </a:endParaRPr>
          </a:p>
          <a:p>
            <a:pPr marL="0" lvl="0" indent="0" algn="l" rtl="0">
              <a:spcBef>
                <a:spcPts val="0"/>
              </a:spcBef>
              <a:spcAft>
                <a:spcPts val="0"/>
              </a:spcAft>
              <a:buClr>
                <a:schemeClr val="dk1"/>
              </a:buClr>
              <a:buSzPct val="104761"/>
              <a:buFont typeface="Arial"/>
              <a:buNone/>
            </a:pPr>
            <a:r>
              <a:rPr lang="en-US" sz="1200" b="1" dirty="0">
                <a:solidFill>
                  <a:schemeClr val="bg1"/>
                </a:solidFill>
              </a:rPr>
              <a:t>track:</a:t>
            </a:r>
          </a:p>
          <a:p>
            <a:pPr marL="457200" lvl="0" indent="-290274" algn="l" rtl="0">
              <a:spcBef>
                <a:spcPts val="0"/>
              </a:spcBef>
              <a:spcAft>
                <a:spcPts val="0"/>
              </a:spcAft>
              <a:buClr>
                <a:schemeClr val="dk1"/>
              </a:buClr>
              <a:buSzPct val="100000"/>
              <a:buChar char="●"/>
            </a:pPr>
            <a:r>
              <a:rPr lang="en-US" sz="1200" b="1" dirty="0" err="1">
                <a:solidFill>
                  <a:schemeClr val="bg1"/>
                </a:solidFill>
              </a:rPr>
              <a:t>track_id</a:t>
            </a:r>
            <a:r>
              <a:rPr lang="en-US" sz="1200" b="1" dirty="0">
                <a:solidFill>
                  <a:schemeClr val="bg1"/>
                </a:solidFill>
              </a:rPr>
              <a:t>: Unique identifier assigned to each track or song.</a:t>
            </a:r>
          </a:p>
          <a:p>
            <a:pPr marL="457200" lvl="0" indent="-290274" algn="l" rtl="0">
              <a:spcBef>
                <a:spcPts val="0"/>
              </a:spcBef>
              <a:spcAft>
                <a:spcPts val="0"/>
              </a:spcAft>
              <a:buClr>
                <a:schemeClr val="dk1"/>
              </a:buClr>
              <a:buSzPct val="100000"/>
              <a:buChar char="●"/>
            </a:pPr>
            <a:r>
              <a:rPr lang="en-US" sz="1200" b="1" dirty="0">
                <a:solidFill>
                  <a:schemeClr val="bg1"/>
                </a:solidFill>
              </a:rPr>
              <a:t>name: The title or name of the track.</a:t>
            </a:r>
          </a:p>
          <a:p>
            <a:pPr marL="457200" lvl="0" indent="-290274" algn="l" rtl="0">
              <a:spcBef>
                <a:spcPts val="0"/>
              </a:spcBef>
              <a:spcAft>
                <a:spcPts val="0"/>
              </a:spcAft>
              <a:buClr>
                <a:schemeClr val="dk1"/>
              </a:buClr>
              <a:buSzPct val="100000"/>
              <a:buChar char="●"/>
            </a:pPr>
            <a:r>
              <a:rPr lang="en-US" sz="1200" b="1" dirty="0" err="1">
                <a:solidFill>
                  <a:schemeClr val="bg1"/>
                </a:solidFill>
              </a:rPr>
              <a:t>album_id</a:t>
            </a:r>
            <a:r>
              <a:rPr lang="en-US" sz="1200" b="1" dirty="0">
                <a:solidFill>
                  <a:schemeClr val="bg1"/>
                </a:solidFill>
              </a:rPr>
              <a:t>: The ID of the album to which the track belongs.</a:t>
            </a:r>
          </a:p>
          <a:p>
            <a:pPr marL="457200" lvl="0" indent="-290274" algn="l" rtl="0">
              <a:spcBef>
                <a:spcPts val="0"/>
              </a:spcBef>
              <a:spcAft>
                <a:spcPts val="0"/>
              </a:spcAft>
              <a:buClr>
                <a:schemeClr val="dk1"/>
              </a:buClr>
              <a:buSzPct val="100000"/>
              <a:buChar char="●"/>
            </a:pPr>
            <a:r>
              <a:rPr lang="en-US" sz="1200" b="1" dirty="0" err="1">
                <a:solidFill>
                  <a:schemeClr val="bg1"/>
                </a:solidFill>
              </a:rPr>
              <a:t>media_type_id</a:t>
            </a:r>
            <a:r>
              <a:rPr lang="en-US" sz="1200" b="1" dirty="0">
                <a:solidFill>
                  <a:schemeClr val="bg1"/>
                </a:solidFill>
              </a:rPr>
              <a:t>: The ID of the media type associated with the track.</a:t>
            </a:r>
          </a:p>
          <a:p>
            <a:pPr marL="457200" lvl="0" indent="-290274" algn="l" rtl="0">
              <a:spcBef>
                <a:spcPts val="0"/>
              </a:spcBef>
              <a:spcAft>
                <a:spcPts val="0"/>
              </a:spcAft>
              <a:buClr>
                <a:schemeClr val="dk1"/>
              </a:buClr>
              <a:buSzPct val="100000"/>
              <a:buChar char="●"/>
            </a:pPr>
            <a:r>
              <a:rPr lang="en-US" sz="1200" b="1" dirty="0" err="1">
                <a:solidFill>
                  <a:schemeClr val="bg1"/>
                </a:solidFill>
              </a:rPr>
              <a:t>genre_id</a:t>
            </a:r>
            <a:r>
              <a:rPr lang="en-US" sz="1200" b="1" dirty="0">
                <a:solidFill>
                  <a:schemeClr val="bg1"/>
                </a:solidFill>
              </a:rPr>
              <a:t>: The ID of the genre associated with the track.</a:t>
            </a:r>
          </a:p>
          <a:p>
            <a:pPr marL="457200" lvl="0" indent="-290274" algn="l" rtl="0">
              <a:spcBef>
                <a:spcPts val="0"/>
              </a:spcBef>
              <a:spcAft>
                <a:spcPts val="0"/>
              </a:spcAft>
              <a:buClr>
                <a:schemeClr val="dk1"/>
              </a:buClr>
              <a:buSzPct val="100000"/>
              <a:buChar char="●"/>
            </a:pPr>
            <a:r>
              <a:rPr lang="en-US" sz="1200" b="1" dirty="0">
                <a:solidFill>
                  <a:schemeClr val="bg1"/>
                </a:solidFill>
              </a:rPr>
              <a:t>composer: The name of the composer or artist who composed the track.</a:t>
            </a:r>
          </a:p>
          <a:p>
            <a:pPr marL="457200" lvl="0" indent="-290274" algn="l" rtl="0">
              <a:spcBef>
                <a:spcPts val="0"/>
              </a:spcBef>
              <a:spcAft>
                <a:spcPts val="0"/>
              </a:spcAft>
              <a:buClr>
                <a:schemeClr val="dk1"/>
              </a:buClr>
              <a:buSzPct val="100000"/>
              <a:buChar char="●"/>
            </a:pPr>
            <a:r>
              <a:rPr lang="en-US" sz="1200" b="1" dirty="0">
                <a:solidFill>
                  <a:schemeClr val="bg1"/>
                </a:solidFill>
              </a:rPr>
              <a:t>milliseconds: The duration of the track in milliseconds.</a:t>
            </a:r>
          </a:p>
          <a:p>
            <a:pPr marL="457200" lvl="0" indent="-290274" algn="l" rtl="0">
              <a:spcBef>
                <a:spcPts val="0"/>
              </a:spcBef>
              <a:spcAft>
                <a:spcPts val="0"/>
              </a:spcAft>
              <a:buClr>
                <a:schemeClr val="dk1"/>
              </a:buClr>
              <a:buSzPct val="100000"/>
              <a:buChar char="●"/>
            </a:pPr>
            <a:r>
              <a:rPr lang="en-US" sz="1200" b="1" dirty="0">
                <a:solidFill>
                  <a:schemeClr val="bg1"/>
                </a:solidFill>
              </a:rPr>
              <a:t>bytes: The file size of the track in bytes.</a:t>
            </a:r>
          </a:p>
          <a:p>
            <a:pPr marL="457200" lvl="0" indent="-290274" algn="l" rtl="0">
              <a:spcBef>
                <a:spcPts val="0"/>
              </a:spcBef>
              <a:spcAft>
                <a:spcPts val="0"/>
              </a:spcAft>
              <a:buClr>
                <a:schemeClr val="dk1"/>
              </a:buClr>
              <a:buSzPct val="100000"/>
              <a:buChar char="●"/>
            </a:pPr>
            <a:r>
              <a:rPr lang="en-US" sz="1200" b="1" dirty="0" err="1">
                <a:solidFill>
                  <a:schemeClr val="bg1"/>
                </a:solidFill>
              </a:rPr>
              <a:t>unit_price</a:t>
            </a:r>
            <a:r>
              <a:rPr lang="en-US" sz="1200" b="1" dirty="0">
                <a:solidFill>
                  <a:schemeClr val="bg1"/>
                </a:solidFill>
              </a:rPr>
              <a:t>: The price per unit for the track.</a:t>
            </a:r>
          </a:p>
          <a:p>
            <a:endParaRPr lang="en-US" b="1" dirty="0">
              <a:solidFill>
                <a:schemeClr val="bg1"/>
              </a:solidFill>
            </a:endParaRPr>
          </a:p>
        </p:txBody>
      </p:sp>
    </p:spTree>
    <p:extLst>
      <p:ext uri="{BB962C8B-B14F-4D97-AF65-F5344CB8AC3E}">
        <p14:creationId xmlns:p14="http://schemas.microsoft.com/office/powerpoint/2010/main" val="3363722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a:xfrm>
            <a:off x="975360" y="590550"/>
            <a:ext cx="10241280" cy="590550"/>
          </a:xfrm>
        </p:spPr>
        <p:txBody>
          <a:bodyPr/>
          <a:lstStyle/>
          <a:p>
            <a:pPr marL="0" lvl="0" indent="0" algn="ctr" rtl="0">
              <a:lnSpc>
                <a:spcPct val="80000"/>
              </a:lnSpc>
              <a:spcBef>
                <a:spcPts val="0"/>
              </a:spcBef>
              <a:spcAft>
                <a:spcPts val="0"/>
              </a:spcAft>
              <a:buSzPts val="605"/>
              <a:buNone/>
            </a:pPr>
            <a:r>
              <a:rPr lang="en-GB" sz="3600" b="1" dirty="0">
                <a:solidFill>
                  <a:srgbClr val="000000"/>
                </a:solidFill>
              </a:rPr>
              <a:t>Data description</a:t>
            </a:r>
          </a:p>
        </p:txBody>
      </p:sp>
      <p:sp>
        <p:nvSpPr>
          <p:cNvPr id="4" name="TextBox 3">
            <a:extLst>
              <a:ext uri="{FF2B5EF4-FFF2-40B4-BE49-F238E27FC236}">
                <a16:creationId xmlns:a16="http://schemas.microsoft.com/office/drawing/2014/main" id="{960DBF73-0E3E-37DE-6FEE-4E0B7FCCBAA7}"/>
              </a:ext>
            </a:extLst>
          </p:cNvPr>
          <p:cNvSpPr txBox="1"/>
          <p:nvPr/>
        </p:nvSpPr>
        <p:spPr>
          <a:xfrm>
            <a:off x="571500" y="1663700"/>
            <a:ext cx="4737100" cy="3139321"/>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US" dirty="0">
                <a:solidFill>
                  <a:schemeClr val="bg1"/>
                </a:solidFill>
              </a:rPr>
              <a:t>album:</a:t>
            </a:r>
          </a:p>
          <a:p>
            <a:pPr marL="457200" lvl="0" indent="-298450" algn="l" rtl="0">
              <a:spcBef>
                <a:spcPts val="0"/>
              </a:spcBef>
              <a:spcAft>
                <a:spcPts val="0"/>
              </a:spcAft>
              <a:buClr>
                <a:schemeClr val="dk1"/>
              </a:buClr>
              <a:buSzPts val="1100"/>
              <a:buChar char="●"/>
            </a:pPr>
            <a:r>
              <a:rPr lang="en-US" dirty="0" err="1">
                <a:solidFill>
                  <a:schemeClr val="bg1"/>
                </a:solidFill>
              </a:rPr>
              <a:t>album_id</a:t>
            </a:r>
            <a:r>
              <a:rPr lang="en-US" dirty="0">
                <a:solidFill>
                  <a:schemeClr val="bg1"/>
                </a:solidFill>
              </a:rPr>
              <a:t>: Unique identifier assigned to each album.</a:t>
            </a:r>
          </a:p>
          <a:p>
            <a:pPr marL="457200" lvl="0" indent="-298450" algn="l" rtl="0">
              <a:spcBef>
                <a:spcPts val="0"/>
              </a:spcBef>
              <a:spcAft>
                <a:spcPts val="0"/>
              </a:spcAft>
              <a:buClr>
                <a:schemeClr val="dk1"/>
              </a:buClr>
              <a:buSzPts val="1100"/>
              <a:buChar char="●"/>
            </a:pPr>
            <a:r>
              <a:rPr lang="en-US" dirty="0">
                <a:solidFill>
                  <a:schemeClr val="bg1"/>
                </a:solidFill>
              </a:rPr>
              <a:t>title: The title or name of the album.</a:t>
            </a:r>
          </a:p>
          <a:p>
            <a:pPr marL="457200" lvl="0" indent="-298450" algn="l" rtl="0">
              <a:spcBef>
                <a:spcPts val="0"/>
              </a:spcBef>
              <a:spcAft>
                <a:spcPts val="0"/>
              </a:spcAft>
              <a:buClr>
                <a:schemeClr val="dk1"/>
              </a:buClr>
              <a:buSzPts val="1100"/>
              <a:buChar char="●"/>
            </a:pPr>
            <a:r>
              <a:rPr lang="en-US" dirty="0" err="1">
                <a:solidFill>
                  <a:schemeClr val="bg1"/>
                </a:solidFill>
              </a:rPr>
              <a:t>artist_id</a:t>
            </a:r>
            <a:r>
              <a:rPr lang="en-US" dirty="0">
                <a:solidFill>
                  <a:schemeClr val="bg1"/>
                </a:solidFill>
              </a:rPr>
              <a:t>: The ID of the artist associated with the album.</a:t>
            </a:r>
          </a:p>
          <a:p>
            <a:pPr marL="0" lvl="0" indent="0" algn="l" rtl="0">
              <a:spcBef>
                <a:spcPts val="0"/>
              </a:spcBef>
              <a:spcAft>
                <a:spcPts val="0"/>
              </a:spcAft>
              <a:buClr>
                <a:schemeClr val="dk1"/>
              </a:buClr>
              <a:buSzPts val="1100"/>
              <a:buFont typeface="Arial"/>
              <a:buNone/>
            </a:pPr>
            <a:endParaRPr lang="en-US" dirty="0">
              <a:solidFill>
                <a:schemeClr val="bg1"/>
              </a:solidFill>
            </a:endParaRPr>
          </a:p>
          <a:p>
            <a:pPr marL="0" lvl="0" indent="0" algn="l" rtl="0">
              <a:spcBef>
                <a:spcPts val="0"/>
              </a:spcBef>
              <a:spcAft>
                <a:spcPts val="0"/>
              </a:spcAft>
              <a:buClr>
                <a:schemeClr val="dk1"/>
              </a:buClr>
              <a:buSzPts val="1100"/>
              <a:buFont typeface="Arial"/>
              <a:buNone/>
            </a:pPr>
            <a:r>
              <a:rPr lang="en-US" dirty="0">
                <a:solidFill>
                  <a:schemeClr val="bg1"/>
                </a:solidFill>
              </a:rPr>
              <a:t>artist:</a:t>
            </a:r>
          </a:p>
          <a:p>
            <a:pPr marL="457200" lvl="0" indent="-298450" algn="l" rtl="0">
              <a:spcBef>
                <a:spcPts val="0"/>
              </a:spcBef>
              <a:spcAft>
                <a:spcPts val="0"/>
              </a:spcAft>
              <a:buClr>
                <a:schemeClr val="dk1"/>
              </a:buClr>
              <a:buSzPts val="1100"/>
              <a:buChar char="●"/>
            </a:pPr>
            <a:r>
              <a:rPr lang="en-US" dirty="0" err="1">
                <a:solidFill>
                  <a:schemeClr val="bg1"/>
                </a:solidFill>
              </a:rPr>
              <a:t>artist_id</a:t>
            </a:r>
            <a:r>
              <a:rPr lang="en-US" dirty="0">
                <a:solidFill>
                  <a:schemeClr val="bg1"/>
                </a:solidFill>
              </a:rPr>
              <a:t>: Unique identifier assigned to each artist.</a:t>
            </a:r>
          </a:p>
          <a:p>
            <a:pPr marL="457200" lvl="0" indent="-298450" algn="l" rtl="0">
              <a:spcBef>
                <a:spcPts val="0"/>
              </a:spcBef>
              <a:spcAft>
                <a:spcPts val="0"/>
              </a:spcAft>
              <a:buClr>
                <a:schemeClr val="dk1"/>
              </a:buClr>
              <a:buSzPts val="1100"/>
              <a:buChar char="●"/>
            </a:pPr>
            <a:r>
              <a:rPr lang="en-US" dirty="0">
                <a:solidFill>
                  <a:schemeClr val="bg1"/>
                </a:solidFill>
              </a:rPr>
              <a:t>name: The name of the artist.</a:t>
            </a:r>
          </a:p>
        </p:txBody>
      </p:sp>
      <p:sp>
        <p:nvSpPr>
          <p:cNvPr id="8" name="TextBox 7">
            <a:extLst>
              <a:ext uri="{FF2B5EF4-FFF2-40B4-BE49-F238E27FC236}">
                <a16:creationId xmlns:a16="http://schemas.microsoft.com/office/drawing/2014/main" id="{9385DDE7-BEE4-4EEA-9737-600F00F2154D}"/>
              </a:ext>
            </a:extLst>
          </p:cNvPr>
          <p:cNvSpPr txBox="1"/>
          <p:nvPr/>
        </p:nvSpPr>
        <p:spPr>
          <a:xfrm>
            <a:off x="6604000" y="1663700"/>
            <a:ext cx="5143500" cy="3693319"/>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GB" dirty="0" err="1">
                <a:solidFill>
                  <a:schemeClr val="bg1"/>
                </a:solidFill>
              </a:rPr>
              <a:t>media_type</a:t>
            </a:r>
            <a:r>
              <a:rPr lang="en-GB" dirty="0">
                <a:solidFill>
                  <a:schemeClr val="bg1"/>
                </a:solidFill>
              </a:rPr>
              <a:t>:</a:t>
            </a:r>
          </a:p>
          <a:p>
            <a:pPr marL="457200" lvl="0" indent="-298450" algn="l" rtl="0">
              <a:spcBef>
                <a:spcPts val="0"/>
              </a:spcBef>
              <a:spcAft>
                <a:spcPts val="0"/>
              </a:spcAft>
              <a:buClr>
                <a:schemeClr val="dk1"/>
              </a:buClr>
              <a:buSzPts val="1100"/>
              <a:buChar char="●"/>
            </a:pPr>
            <a:r>
              <a:rPr lang="en-GB" dirty="0" err="1">
                <a:solidFill>
                  <a:schemeClr val="bg1"/>
                </a:solidFill>
              </a:rPr>
              <a:t>media_type_id</a:t>
            </a:r>
            <a:r>
              <a:rPr lang="en-GB" dirty="0">
                <a:solidFill>
                  <a:schemeClr val="bg1"/>
                </a:solidFill>
              </a:rPr>
              <a:t>: Unique identifier assigned to each media type.</a:t>
            </a:r>
          </a:p>
          <a:p>
            <a:pPr marL="457200" lvl="0" indent="-298450" algn="l" rtl="0">
              <a:spcBef>
                <a:spcPts val="0"/>
              </a:spcBef>
              <a:spcAft>
                <a:spcPts val="0"/>
              </a:spcAft>
              <a:buClr>
                <a:schemeClr val="dk1"/>
              </a:buClr>
              <a:buSzPts val="1100"/>
              <a:buChar char="●"/>
            </a:pPr>
            <a:r>
              <a:rPr lang="en-GB" dirty="0">
                <a:solidFill>
                  <a:schemeClr val="bg1"/>
                </a:solidFill>
              </a:rPr>
              <a:t>name: The name or description of the media type (e.g., MPEG audio file, AAC audio file).</a:t>
            </a:r>
          </a:p>
          <a:p>
            <a:pPr marL="0" lvl="0" indent="0" algn="l" rtl="0">
              <a:spcBef>
                <a:spcPts val="0"/>
              </a:spcBef>
              <a:spcAft>
                <a:spcPts val="0"/>
              </a:spcAft>
              <a:buClr>
                <a:schemeClr val="dk1"/>
              </a:buClr>
              <a:buSzPts val="1100"/>
              <a:buFont typeface="Arial"/>
              <a:buNone/>
            </a:pPr>
            <a:endParaRPr lang="en-GB" dirty="0">
              <a:solidFill>
                <a:schemeClr val="bg1"/>
              </a:solidFill>
            </a:endParaRPr>
          </a:p>
          <a:p>
            <a:pPr marL="0" lvl="0" indent="0" algn="l" rtl="0">
              <a:spcBef>
                <a:spcPts val="0"/>
              </a:spcBef>
              <a:spcAft>
                <a:spcPts val="0"/>
              </a:spcAft>
              <a:buClr>
                <a:schemeClr val="dk1"/>
              </a:buClr>
              <a:buSzPts val="1100"/>
              <a:buFont typeface="Arial"/>
              <a:buNone/>
            </a:pPr>
            <a:r>
              <a:rPr lang="en-GB" dirty="0">
                <a:solidFill>
                  <a:schemeClr val="bg1"/>
                </a:solidFill>
              </a:rPr>
              <a:t>genre:</a:t>
            </a:r>
          </a:p>
          <a:p>
            <a:pPr marL="457200" lvl="0" indent="-298450" algn="l" rtl="0">
              <a:spcBef>
                <a:spcPts val="0"/>
              </a:spcBef>
              <a:spcAft>
                <a:spcPts val="0"/>
              </a:spcAft>
              <a:buClr>
                <a:schemeClr val="dk1"/>
              </a:buClr>
              <a:buSzPts val="1100"/>
              <a:buChar char="●"/>
            </a:pPr>
            <a:r>
              <a:rPr lang="en-GB" dirty="0" err="1">
                <a:solidFill>
                  <a:schemeClr val="bg1"/>
                </a:solidFill>
              </a:rPr>
              <a:t>genre_id</a:t>
            </a:r>
            <a:r>
              <a:rPr lang="en-GB" dirty="0">
                <a:solidFill>
                  <a:schemeClr val="bg1"/>
                </a:solidFill>
              </a:rPr>
              <a:t>: Unique identifier assigned to each genre.</a:t>
            </a:r>
          </a:p>
          <a:p>
            <a:pPr marL="457200" lvl="0" indent="-298450" algn="l" rtl="0">
              <a:spcBef>
                <a:spcPts val="0"/>
              </a:spcBef>
              <a:spcAft>
                <a:spcPts val="0"/>
              </a:spcAft>
              <a:buClr>
                <a:schemeClr val="dk1"/>
              </a:buClr>
              <a:buSzPts val="1100"/>
              <a:buChar char="●"/>
            </a:pPr>
            <a:r>
              <a:rPr lang="en-GB" dirty="0">
                <a:solidFill>
                  <a:schemeClr val="bg1"/>
                </a:solidFill>
              </a:rPr>
              <a:t>name: The name or description of the genre (e.g., rock, pop, classical).</a:t>
            </a:r>
          </a:p>
          <a:p>
            <a:pPr marL="0" lvl="0" indent="0" algn="l" rtl="0">
              <a:spcBef>
                <a:spcPts val="0"/>
              </a:spcBef>
              <a:spcAft>
                <a:spcPts val="1200"/>
              </a:spcAft>
              <a:buNone/>
            </a:pPr>
            <a:endParaRPr lang="en-GB" dirty="0">
              <a:solidFill>
                <a:schemeClr val="bg1"/>
              </a:solidFill>
            </a:endParaRPr>
          </a:p>
        </p:txBody>
      </p:sp>
    </p:spTree>
    <p:extLst>
      <p:ext uri="{BB962C8B-B14F-4D97-AF65-F5344CB8AC3E}">
        <p14:creationId xmlns:p14="http://schemas.microsoft.com/office/powerpoint/2010/main" val="201490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p:txBody>
          <a:bodyPr/>
          <a:lstStyle/>
          <a:p>
            <a:r>
              <a:rPr lang="en-GB" sz="3600" dirty="0"/>
              <a:t>Database Schema</a:t>
            </a:r>
            <a:endParaRPr lang="en-US" dirty="0"/>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7" name="Google Shape;89;p17">
            <a:extLst>
              <a:ext uri="{FF2B5EF4-FFF2-40B4-BE49-F238E27FC236}">
                <a16:creationId xmlns:a16="http://schemas.microsoft.com/office/drawing/2014/main" id="{5639E074-EE79-4385-5892-B51B7F38F2A5}"/>
              </a:ext>
            </a:extLst>
          </p:cNvPr>
          <p:cNvSpPr/>
          <p:nvPr/>
        </p:nvSpPr>
        <p:spPr>
          <a:xfrm>
            <a:off x="4749800" y="321506"/>
            <a:ext cx="7175500" cy="5926894"/>
          </a:xfrm>
          <a:custGeom>
            <a:avLst/>
            <a:gdLst/>
            <a:ahLst/>
            <a:cxnLst/>
            <a:rect l="l" t="t" r="r" b="b"/>
            <a:pathLst>
              <a:path w="10988996" h="8543944" extrusionOk="0">
                <a:moveTo>
                  <a:pt x="0" y="0"/>
                </a:moveTo>
                <a:lnTo>
                  <a:pt x="10988996" y="0"/>
                </a:lnTo>
                <a:lnTo>
                  <a:pt x="10988996" y="8543944"/>
                </a:lnTo>
                <a:lnTo>
                  <a:pt x="0" y="8543944"/>
                </a:lnTo>
                <a:lnTo>
                  <a:pt x="0" y="0"/>
                </a:lnTo>
                <a:close/>
              </a:path>
            </a:pathLst>
          </a:custGeom>
          <a:blipFill rotWithShape="1">
            <a:blip r:embed="rId2">
              <a:alphaModFix/>
            </a:blip>
            <a:stretch>
              <a:fillRect/>
            </a:stretch>
          </a:blipFill>
          <a:ln>
            <a:noFill/>
          </a:ln>
        </p:spPr>
      </p:sp>
    </p:spTree>
    <p:extLst>
      <p:ext uri="{BB962C8B-B14F-4D97-AF65-F5344CB8AC3E}">
        <p14:creationId xmlns:p14="http://schemas.microsoft.com/office/powerpoint/2010/main" val="69873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658-E676-AD88-DD25-2C15C78CCB1B}"/>
              </a:ext>
            </a:extLst>
          </p:cNvPr>
          <p:cNvSpPr>
            <a:spLocks noGrp="1"/>
          </p:cNvSpPr>
          <p:nvPr>
            <p:ph type="title"/>
          </p:nvPr>
        </p:nvSpPr>
        <p:spPr>
          <a:xfrm>
            <a:off x="209550" y="180341"/>
            <a:ext cx="11639550" cy="607060"/>
          </a:xfrm>
        </p:spPr>
        <p:txBody>
          <a:bodyPr/>
          <a:lstStyle/>
          <a:p>
            <a:pPr algn="ctr"/>
            <a:r>
              <a:rPr lang="en-GB" sz="3600" b="1" dirty="0"/>
              <a:t>DATA CLEANING AND PROCESSING</a:t>
            </a:r>
            <a:endParaRPr lang="en-US" dirty="0"/>
          </a:p>
        </p:txBody>
      </p:sp>
      <p:sp>
        <p:nvSpPr>
          <p:cNvPr id="3" name="Text Placeholder 2">
            <a:extLst>
              <a:ext uri="{FF2B5EF4-FFF2-40B4-BE49-F238E27FC236}">
                <a16:creationId xmlns:a16="http://schemas.microsoft.com/office/drawing/2014/main" id="{B0AE9552-2B75-73C0-1BD0-A160A7C39DA9}"/>
              </a:ext>
            </a:extLst>
          </p:cNvPr>
          <p:cNvSpPr>
            <a:spLocks noGrp="1"/>
          </p:cNvSpPr>
          <p:nvPr>
            <p:ph type="body" sz="quarter" idx="14"/>
          </p:nvPr>
        </p:nvSpPr>
        <p:spPr>
          <a:xfrm>
            <a:off x="4741780" y="1208258"/>
            <a:ext cx="7131050" cy="5356859"/>
          </a:xfrm>
        </p:spPr>
        <p:txBody>
          <a:bodyPr>
            <a:noAutofit/>
          </a:bodyPr>
          <a:lstStyle/>
          <a:p>
            <a:pPr marL="459105" lvl="0" indent="-285750" algn="l" rtl="0">
              <a:spcBef>
                <a:spcPts val="1200"/>
              </a:spcBef>
              <a:spcAft>
                <a:spcPts val="0"/>
              </a:spcAft>
              <a:buClr>
                <a:schemeClr val="dk1"/>
              </a:buClr>
              <a:buSzPts val="870"/>
              <a:buFont typeface="Arial" panose="020B0604020202020204" pitchFamily="34" charset="0"/>
              <a:buChar char="•"/>
            </a:pPr>
            <a:r>
              <a:rPr lang="en-US" sz="1800" b="1" dirty="0">
                <a:solidFill>
                  <a:schemeClr val="bg1"/>
                </a:solidFill>
              </a:rPr>
              <a:t>Null check implementation: Conducted targeted SQL queries on core tables (employee, customer, and track) to identify missing data in essential fields.</a:t>
            </a:r>
            <a:br>
              <a:rPr lang="en-US" sz="1800" b="1" dirty="0">
                <a:solidFill>
                  <a:schemeClr val="bg1"/>
                </a:solidFill>
              </a:rPr>
            </a:br>
            <a:endParaRPr lang="en-US" sz="1800" b="1" dirty="0">
              <a:solidFill>
                <a:schemeClr val="bg1"/>
              </a:solidFill>
            </a:endParaRPr>
          </a:p>
          <a:p>
            <a:pPr marL="459105" lvl="0" indent="-285750" algn="l" rtl="0">
              <a:spcBef>
                <a:spcPts val="0"/>
              </a:spcBef>
              <a:spcAft>
                <a:spcPts val="0"/>
              </a:spcAft>
              <a:buClr>
                <a:schemeClr val="dk1"/>
              </a:buClr>
              <a:buSzPts val="870"/>
              <a:buFont typeface="Arial" panose="020B0604020202020204" pitchFamily="34" charset="0"/>
              <a:buChar char="•"/>
            </a:pPr>
            <a:r>
              <a:rPr lang="en-US" sz="1800" b="1" dirty="0">
                <a:solidFill>
                  <a:schemeClr val="bg1"/>
                </a:solidFill>
              </a:rPr>
              <a:t>Default value substitution: Applied the COALESCE function to replace nulls with relevant defaults such as "N/A" for company and "Unknown" for state, promoting data completeness in the customer table.</a:t>
            </a:r>
            <a:br>
              <a:rPr lang="en-US" sz="1800" b="1" dirty="0">
                <a:solidFill>
                  <a:schemeClr val="bg1"/>
                </a:solidFill>
              </a:rPr>
            </a:br>
            <a:endParaRPr lang="en-US" sz="1800" b="1" dirty="0">
              <a:solidFill>
                <a:schemeClr val="bg1"/>
              </a:solidFill>
            </a:endParaRPr>
          </a:p>
          <a:p>
            <a:pPr marL="459105" lvl="0" indent="-285750" algn="l" rtl="0">
              <a:spcBef>
                <a:spcPts val="0"/>
              </a:spcBef>
              <a:spcAft>
                <a:spcPts val="0"/>
              </a:spcAft>
              <a:buClr>
                <a:schemeClr val="dk1"/>
              </a:buClr>
              <a:buSzPts val="870"/>
              <a:buFont typeface="Arial" panose="020B0604020202020204" pitchFamily="34" charset="0"/>
              <a:buChar char="•"/>
            </a:pPr>
            <a:r>
              <a:rPr lang="en-US" sz="1800" b="1" dirty="0">
                <a:solidFill>
                  <a:schemeClr val="bg1"/>
                </a:solidFill>
              </a:rPr>
              <a:t>Ensuring data integrity: Reviewed all tables for duplicate records in primary key columns to uphold the reliability and uniqueness of the data.</a:t>
            </a:r>
            <a:br>
              <a:rPr lang="en-US" sz="1800" b="1" dirty="0">
                <a:solidFill>
                  <a:schemeClr val="bg1"/>
                </a:solidFill>
              </a:rPr>
            </a:br>
            <a:endParaRPr lang="en-US" sz="1800" b="1" dirty="0">
              <a:solidFill>
                <a:schemeClr val="bg1"/>
              </a:solidFill>
            </a:endParaRPr>
          </a:p>
          <a:p>
            <a:pPr marL="459105" lvl="0" indent="-285750" algn="l" rtl="0">
              <a:spcBef>
                <a:spcPts val="0"/>
              </a:spcBef>
              <a:spcAft>
                <a:spcPts val="0"/>
              </a:spcAft>
              <a:buClr>
                <a:schemeClr val="dk1"/>
              </a:buClr>
              <a:buSzPts val="870"/>
              <a:buFont typeface="Arial" panose="020B0604020202020204" pitchFamily="34" charset="0"/>
              <a:buChar char="•"/>
            </a:pPr>
            <a:r>
              <a:rPr lang="en-US" sz="1800" b="1" dirty="0">
                <a:solidFill>
                  <a:schemeClr val="bg1"/>
                </a:solidFill>
              </a:rPr>
              <a:t>Enhancing dataset quality: Addressed missing values without modifying original records, preserving the dataset’s structure and improving its usability for future analysis.</a:t>
            </a:r>
          </a:p>
        </p:txBody>
      </p:sp>
      <p:pic>
        <p:nvPicPr>
          <p:cNvPr id="5" name="Picture 4" descr="A person standing next to a computer&#10;&#10;AI-generated content may be incorrect.">
            <a:extLst>
              <a:ext uri="{FF2B5EF4-FFF2-40B4-BE49-F238E27FC236}">
                <a16:creationId xmlns:a16="http://schemas.microsoft.com/office/drawing/2014/main" id="{34FDC883-C7E2-3BE1-DE07-FA0A43797CDC}"/>
              </a:ext>
            </a:extLst>
          </p:cNvPr>
          <p:cNvPicPr>
            <a:picLocks noChangeAspect="1"/>
          </p:cNvPicPr>
          <p:nvPr/>
        </p:nvPicPr>
        <p:blipFill>
          <a:blip r:embed="rId2">
            <a:duotone>
              <a:prstClr val="black"/>
              <a:schemeClr val="bg1">
                <a:tint val="45000"/>
                <a:satMod val="400000"/>
              </a:schemeClr>
            </a:duotone>
          </a:blip>
          <a:stretch>
            <a:fillRect/>
          </a:stretch>
        </p:blipFill>
        <p:spPr>
          <a:xfrm>
            <a:off x="139210" y="2057341"/>
            <a:ext cx="4721058" cy="3077367"/>
          </a:xfrm>
          <a:prstGeom prst="rect">
            <a:avLst/>
          </a:prstGeom>
        </p:spPr>
      </p:pic>
    </p:spTree>
    <p:extLst>
      <p:ext uri="{BB962C8B-B14F-4D97-AF65-F5344CB8AC3E}">
        <p14:creationId xmlns:p14="http://schemas.microsoft.com/office/powerpoint/2010/main" val="395022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25513" y="393895"/>
            <a:ext cx="5168348" cy="1026942"/>
          </a:xfrm>
        </p:spPr>
        <p:txBody>
          <a:bodyPr>
            <a:normAutofit/>
          </a:bodyPr>
          <a:lstStyle/>
          <a:p>
            <a:pPr marL="0" lvl="0" indent="0" algn="ctr" rtl="0">
              <a:spcBef>
                <a:spcPts val="0"/>
              </a:spcBef>
              <a:spcAft>
                <a:spcPts val="0"/>
              </a:spcAft>
              <a:buNone/>
            </a:pPr>
            <a:r>
              <a:rPr lang="en-GB" sz="2800" b="1" dirty="0">
                <a:solidFill>
                  <a:schemeClr val="dk2"/>
                </a:solidFill>
              </a:rPr>
              <a:t>Yearly track sales analysis</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9</a:t>
            </a:fld>
            <a:endParaRPr lang="en-US" dirty="0"/>
          </a:p>
        </p:txBody>
      </p:sp>
      <p:pic>
        <p:nvPicPr>
          <p:cNvPr id="5" name="Picture 4" descr="A screenshot of a computer&#10;&#10;AI-generated content may be incorrect.">
            <a:extLst>
              <a:ext uri="{FF2B5EF4-FFF2-40B4-BE49-F238E27FC236}">
                <a16:creationId xmlns:a16="http://schemas.microsoft.com/office/drawing/2014/main" id="{C310D8AE-42C8-8080-5974-559768E62BE1}"/>
              </a:ext>
            </a:extLst>
          </p:cNvPr>
          <p:cNvPicPr>
            <a:picLocks noChangeAspect="1"/>
          </p:cNvPicPr>
          <p:nvPr/>
        </p:nvPicPr>
        <p:blipFill>
          <a:blip r:embed="rId2"/>
          <a:stretch>
            <a:fillRect/>
          </a:stretch>
        </p:blipFill>
        <p:spPr>
          <a:xfrm>
            <a:off x="1419012" y="1827994"/>
            <a:ext cx="2938110" cy="1601006"/>
          </a:xfrm>
          <a:prstGeom prst="rect">
            <a:avLst/>
          </a:prstGeom>
        </p:spPr>
      </p:pic>
      <p:graphicFrame>
        <p:nvGraphicFramePr>
          <p:cNvPr id="6" name="Chart 5">
            <a:extLst>
              <a:ext uri="{FF2B5EF4-FFF2-40B4-BE49-F238E27FC236}">
                <a16:creationId xmlns:a16="http://schemas.microsoft.com/office/drawing/2014/main" id="{0D69A0EE-285B-F185-47D8-9D8352B9DFD2}"/>
              </a:ext>
            </a:extLst>
          </p:cNvPr>
          <p:cNvGraphicFramePr>
            <a:graphicFrameLocks/>
          </p:cNvGraphicFramePr>
          <p:nvPr>
            <p:extLst>
              <p:ext uri="{D42A27DB-BD31-4B8C-83A1-F6EECF244321}">
                <p14:modId xmlns:p14="http://schemas.microsoft.com/office/powerpoint/2010/main" val="3660588826"/>
              </p:ext>
            </p:extLst>
          </p:nvPr>
        </p:nvGraphicFramePr>
        <p:xfrm>
          <a:off x="1098119" y="3656207"/>
          <a:ext cx="3823135" cy="251951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400E63E-3629-1796-BC8B-D8141C1041D8}"/>
              </a:ext>
            </a:extLst>
          </p:cNvPr>
          <p:cNvSpPr txBox="1"/>
          <p:nvPr/>
        </p:nvSpPr>
        <p:spPr>
          <a:xfrm>
            <a:off x="6752491" y="548640"/>
            <a:ext cx="4557933" cy="5262979"/>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dk1"/>
                </a:solidFill>
              </a:rPr>
              <a:t>Stable Demand Across Years</a:t>
            </a:r>
            <a:br>
              <a:rPr lang="en-US" sz="1600" b="1" dirty="0">
                <a:solidFill>
                  <a:schemeClr val="dk1"/>
                </a:solidFill>
              </a:rPr>
            </a:br>
            <a:r>
              <a:rPr lang="en-US" sz="1600" b="1" dirty="0">
                <a:solidFill>
                  <a:schemeClr val="dk1"/>
                </a:solidFill>
              </a:rPr>
              <a:t>Track sales remained relatively stable from 2017 to 2020, fluctuating between 1150 and 1234 units annually, indicating a consistent customer base and sustained interest in music purchases.</a:t>
            </a:r>
            <a:br>
              <a:rPr lang="en-US" sz="1600" b="1" dirty="0">
                <a:solidFill>
                  <a:schemeClr val="dk1"/>
                </a:solidFill>
              </a:rPr>
            </a:br>
            <a:endParaRPr lang="en-US" sz="1600" b="1"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dk1"/>
                </a:solidFill>
              </a:rPr>
              <a:t>2019 Peak in Sales</a:t>
            </a:r>
            <a:br>
              <a:rPr lang="en-US" sz="1600" b="1" dirty="0">
                <a:solidFill>
                  <a:schemeClr val="dk1"/>
                </a:solidFill>
              </a:rPr>
            </a:br>
            <a:r>
              <a:rPr lang="en-US" sz="1600" b="1" dirty="0">
                <a:solidFill>
                  <a:schemeClr val="dk1"/>
                </a:solidFill>
              </a:rPr>
              <a:t> The highest track sales occurred in 2019 with 1234 units, suggesting a successful year possibly driven by popular releases, effective promotions, or increased customer activity.</a:t>
            </a:r>
            <a:br>
              <a:rPr lang="en-US" sz="1600" b="1" dirty="0">
                <a:solidFill>
                  <a:schemeClr val="dk1"/>
                </a:solidFill>
              </a:rPr>
            </a:br>
            <a:endParaRPr lang="en-US" sz="1600" b="1" dirty="0">
              <a:solidFill>
                <a:schemeClr val="dk1"/>
              </a:solidFill>
            </a:endParaRPr>
          </a:p>
          <a:p>
            <a:pPr marL="285750" lvl="0" indent="-285750" algn="l" rtl="0">
              <a:spcBef>
                <a:spcPts val="0"/>
              </a:spcBef>
              <a:spcAft>
                <a:spcPts val="0"/>
              </a:spcAft>
              <a:buFont typeface="Arial" panose="020B0604020202020204" pitchFamily="34" charset="0"/>
              <a:buChar char="•"/>
            </a:pPr>
            <a:r>
              <a:rPr lang="en-US" sz="1600" b="1" dirty="0">
                <a:solidFill>
                  <a:schemeClr val="dk1"/>
                </a:solidFill>
              </a:rPr>
              <a:t>Sales Dip in 2020</a:t>
            </a:r>
            <a:br>
              <a:rPr lang="en-US" sz="1600" b="1" dirty="0">
                <a:solidFill>
                  <a:schemeClr val="dk1"/>
                </a:solidFill>
              </a:rPr>
            </a:br>
            <a:r>
              <a:rPr lang="en-US" sz="1600" b="1" dirty="0">
                <a:solidFill>
                  <a:schemeClr val="dk1"/>
                </a:solidFill>
              </a:rPr>
              <a:t> There was a drop to 1150 units in 2020, the lowest in four years. This could point to external disruptions (e.g., global events), a shift to streaming platforms, or reduced marketing efforts during that period.</a:t>
            </a:r>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7344847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A7445E-EF73-4976-B9D7-E7A3C6566F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88D8A8-6649-44E8-BF8C-735A193CAF3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 rise design</Template>
  <TotalTime>113</TotalTime>
  <Words>2185</Words>
  <Application>Microsoft Office PowerPoint</Application>
  <PresentationFormat>Widescreen</PresentationFormat>
  <Paragraphs>175</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Next LT Pro</vt:lpstr>
      <vt:lpstr>Avenir Next LT Pro Light</vt:lpstr>
      <vt:lpstr>Calibri</vt:lpstr>
      <vt:lpstr>Candara Light</vt:lpstr>
      <vt:lpstr>Lato</vt:lpstr>
      <vt:lpstr>Plus Jakarta Sans</vt:lpstr>
      <vt:lpstr>GradientRiseVTI</vt:lpstr>
      <vt:lpstr>Chinook Project analysis</vt:lpstr>
      <vt:lpstr>agenda</vt:lpstr>
      <vt:lpstr>Problem statement</vt:lpstr>
      <vt:lpstr>Data description</vt:lpstr>
      <vt:lpstr>Data description</vt:lpstr>
      <vt:lpstr>Data description</vt:lpstr>
      <vt:lpstr>Database Schema</vt:lpstr>
      <vt:lpstr>DATA CLEANING AND PROCESSING</vt:lpstr>
      <vt:lpstr>Yearly track sales analysis</vt:lpstr>
      <vt:lpstr>Percentage of customers across countries</vt:lpstr>
      <vt:lpstr>Percentage of total revenue across countries</vt:lpstr>
      <vt:lpstr>TOTAL SALES BY GENRE</vt:lpstr>
      <vt:lpstr>GENRE SALE PERCENTAGE</vt:lpstr>
      <vt:lpstr>AVERAGE PURCHASE FREQUENCY BY COUNTRY</vt:lpstr>
      <vt:lpstr>PERCENTAGE OF CUSTOMER ACROSS COUNTRIES</vt:lpstr>
      <vt:lpstr>INSIGHTS ON INCREASING SALES</vt:lpstr>
      <vt:lpstr>Strategic Recommendations for Marketing and Promotions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2025-09-14T09:41:23Z</dcterms:created>
  <dcterms:modified xsi:type="dcterms:W3CDTF">2025-09-14T11:34:58Z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