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15113000" cy="21374100"/>
  <p:notesSz cx="6858000" cy="9144000"/>
  <p:embeddedFontLst>
    <p:embeddedFont>
      <p:font typeface="Arimo" panose="020B0604020202020204" charset="0"/>
      <p:regular r:id="rId4"/>
      <p:bold r:id="rId5"/>
      <p:italic r:id="rId6"/>
      <p:boldItalic r:id="rId7"/>
    </p:embeddedFont>
    <p:embeddedFont>
      <p:font typeface="Calibri" panose="020F0502020204030204" pitchFamily="34" charset="0"/>
      <p:regular r:id="rId8"/>
      <p:bold r:id="rId9"/>
      <p:italic r:id="rId10"/>
      <p:boldItalic r:id="rId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94660"/>
  </p:normalViewPr>
  <p:slideViewPr>
    <p:cSldViewPr snapToGrid="0">
      <p:cViewPr>
        <p:scale>
          <a:sx n="50" d="100"/>
          <a:sy n="50" d="100"/>
        </p:scale>
        <p:origin x="1598" y="2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ableStyles" Target="tableStyles.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2216150" y="685800"/>
            <a:ext cx="24257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grpSp>
        <p:nvGrpSpPr>
          <p:cNvPr id="84" name="Google Shape;84;p13"/>
          <p:cNvGrpSpPr/>
          <p:nvPr/>
        </p:nvGrpSpPr>
        <p:grpSpPr>
          <a:xfrm>
            <a:off x="7671005" y="2510240"/>
            <a:ext cx="7316522" cy="18696484"/>
            <a:chOff x="0" y="0"/>
            <a:chExt cx="13811884" cy="35032181"/>
          </a:xfrm>
        </p:grpSpPr>
        <p:sp>
          <p:nvSpPr>
            <p:cNvPr id="85" name="Google Shape;85;p13"/>
            <p:cNvSpPr/>
            <p:nvPr/>
          </p:nvSpPr>
          <p:spPr>
            <a:xfrm>
              <a:off x="9017" y="8708"/>
              <a:ext cx="13793851" cy="35014766"/>
            </a:xfrm>
            <a:custGeom>
              <a:avLst/>
              <a:gdLst/>
              <a:ahLst/>
              <a:cxnLst/>
              <a:rect l="l" t="t" r="r" b="b"/>
              <a:pathLst>
                <a:path w="13793851" h="35014766" extrusionOk="0">
                  <a:moveTo>
                    <a:pt x="0" y="340736"/>
                  </a:moveTo>
                  <a:cubicBezTo>
                    <a:pt x="0" y="152583"/>
                    <a:pt x="157861" y="0"/>
                    <a:pt x="352552" y="0"/>
                  </a:cubicBezTo>
                  <a:lnTo>
                    <a:pt x="13441298" y="0"/>
                  </a:lnTo>
                  <a:cubicBezTo>
                    <a:pt x="13635989" y="0"/>
                    <a:pt x="13793851" y="152583"/>
                    <a:pt x="13793851" y="340736"/>
                  </a:cubicBezTo>
                  <a:lnTo>
                    <a:pt x="13793851" y="34674031"/>
                  </a:lnTo>
                  <a:cubicBezTo>
                    <a:pt x="13793851" y="34862184"/>
                    <a:pt x="13635989" y="35014767"/>
                    <a:pt x="13441298" y="35014767"/>
                  </a:cubicBezTo>
                  <a:lnTo>
                    <a:pt x="352552" y="35014767"/>
                  </a:lnTo>
                  <a:cubicBezTo>
                    <a:pt x="157861" y="35014767"/>
                    <a:pt x="0" y="34862184"/>
                    <a:pt x="0" y="34674031"/>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13"/>
            <p:cNvSpPr/>
            <p:nvPr/>
          </p:nvSpPr>
          <p:spPr>
            <a:xfrm>
              <a:off x="0" y="0"/>
              <a:ext cx="13811884" cy="35032181"/>
            </a:xfrm>
            <a:custGeom>
              <a:avLst/>
              <a:gdLst/>
              <a:ahLst/>
              <a:cxnLst/>
              <a:rect l="l" t="t" r="r" b="b"/>
              <a:pathLst>
                <a:path w="13811884" h="35032181" extrusionOk="0">
                  <a:moveTo>
                    <a:pt x="0" y="349444"/>
                  </a:moveTo>
                  <a:cubicBezTo>
                    <a:pt x="0" y="156508"/>
                    <a:pt x="161925" y="0"/>
                    <a:pt x="361569" y="0"/>
                  </a:cubicBezTo>
                  <a:lnTo>
                    <a:pt x="13450315" y="0"/>
                  </a:lnTo>
                  <a:lnTo>
                    <a:pt x="13450315" y="8708"/>
                  </a:lnTo>
                  <a:lnTo>
                    <a:pt x="13450315" y="0"/>
                  </a:lnTo>
                  <a:cubicBezTo>
                    <a:pt x="13649959" y="0"/>
                    <a:pt x="13811884" y="156508"/>
                    <a:pt x="13811884" y="349444"/>
                  </a:cubicBezTo>
                  <a:lnTo>
                    <a:pt x="13802868" y="349444"/>
                  </a:lnTo>
                  <a:lnTo>
                    <a:pt x="13811884" y="349444"/>
                  </a:lnTo>
                  <a:lnTo>
                    <a:pt x="13811884" y="34682739"/>
                  </a:lnTo>
                  <a:lnTo>
                    <a:pt x="13802868" y="34682739"/>
                  </a:lnTo>
                  <a:lnTo>
                    <a:pt x="13811884" y="34682739"/>
                  </a:lnTo>
                  <a:cubicBezTo>
                    <a:pt x="13811884" y="34875676"/>
                    <a:pt x="13649959" y="35032181"/>
                    <a:pt x="13450315" y="35032181"/>
                  </a:cubicBezTo>
                  <a:lnTo>
                    <a:pt x="13450315" y="35023475"/>
                  </a:lnTo>
                  <a:lnTo>
                    <a:pt x="13450315" y="35032181"/>
                  </a:lnTo>
                  <a:lnTo>
                    <a:pt x="361569" y="35032181"/>
                  </a:lnTo>
                  <a:lnTo>
                    <a:pt x="361569" y="35023475"/>
                  </a:lnTo>
                  <a:lnTo>
                    <a:pt x="361569" y="35032181"/>
                  </a:lnTo>
                  <a:cubicBezTo>
                    <a:pt x="161925" y="35032181"/>
                    <a:pt x="0" y="34875676"/>
                    <a:pt x="0" y="34682739"/>
                  </a:cubicBezTo>
                  <a:lnTo>
                    <a:pt x="0" y="349444"/>
                  </a:lnTo>
                  <a:lnTo>
                    <a:pt x="9017" y="349444"/>
                  </a:lnTo>
                  <a:lnTo>
                    <a:pt x="0" y="349444"/>
                  </a:lnTo>
                  <a:moveTo>
                    <a:pt x="17907" y="349444"/>
                  </a:moveTo>
                  <a:lnTo>
                    <a:pt x="17907" y="34682739"/>
                  </a:lnTo>
                  <a:lnTo>
                    <a:pt x="9017" y="34682739"/>
                  </a:lnTo>
                  <a:lnTo>
                    <a:pt x="18034" y="34682739"/>
                  </a:lnTo>
                  <a:cubicBezTo>
                    <a:pt x="18034" y="34866107"/>
                    <a:pt x="171831" y="35014889"/>
                    <a:pt x="361569" y="35014889"/>
                  </a:cubicBezTo>
                  <a:lnTo>
                    <a:pt x="13450315" y="35014889"/>
                  </a:lnTo>
                  <a:cubicBezTo>
                    <a:pt x="13640054" y="35014889"/>
                    <a:pt x="13793851" y="34866231"/>
                    <a:pt x="13793851" y="34682739"/>
                  </a:cubicBezTo>
                  <a:lnTo>
                    <a:pt x="13793851" y="349444"/>
                  </a:lnTo>
                  <a:cubicBezTo>
                    <a:pt x="13793851" y="166075"/>
                    <a:pt x="13640054" y="17294"/>
                    <a:pt x="13450315" y="17294"/>
                  </a:cubicBezTo>
                  <a:lnTo>
                    <a:pt x="361569" y="17294"/>
                  </a:lnTo>
                  <a:lnTo>
                    <a:pt x="361569" y="8708"/>
                  </a:lnTo>
                  <a:lnTo>
                    <a:pt x="361569" y="17417"/>
                  </a:lnTo>
                  <a:cubicBezTo>
                    <a:pt x="171831" y="17294"/>
                    <a:pt x="17907" y="166075"/>
                    <a:pt x="17907" y="349444"/>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13"/>
          <p:cNvGrpSpPr/>
          <p:nvPr/>
        </p:nvGrpSpPr>
        <p:grpSpPr>
          <a:xfrm>
            <a:off x="119149" y="2516502"/>
            <a:ext cx="7522787" cy="18696484"/>
            <a:chOff x="0" y="0"/>
            <a:chExt cx="14201267" cy="35294596"/>
          </a:xfrm>
        </p:grpSpPr>
        <p:sp>
          <p:nvSpPr>
            <p:cNvPr id="88" name="Google Shape;88;p13"/>
            <p:cNvSpPr/>
            <p:nvPr/>
          </p:nvSpPr>
          <p:spPr>
            <a:xfrm>
              <a:off x="11938" y="11614"/>
              <a:ext cx="14177264" cy="35271162"/>
            </a:xfrm>
            <a:custGeom>
              <a:avLst/>
              <a:gdLst/>
              <a:ahLst/>
              <a:cxnLst/>
              <a:rect l="l" t="t" r="r" b="b"/>
              <a:pathLst>
                <a:path w="14177264" h="35271163" extrusionOk="0">
                  <a:moveTo>
                    <a:pt x="0" y="352619"/>
                  </a:moveTo>
                  <a:cubicBezTo>
                    <a:pt x="0" y="157900"/>
                    <a:pt x="162306" y="0"/>
                    <a:pt x="362458" y="0"/>
                  </a:cubicBezTo>
                  <a:lnTo>
                    <a:pt x="13814933" y="0"/>
                  </a:lnTo>
                  <a:cubicBezTo>
                    <a:pt x="14015085" y="0"/>
                    <a:pt x="14177264" y="157900"/>
                    <a:pt x="14177264" y="352619"/>
                  </a:cubicBezTo>
                  <a:lnTo>
                    <a:pt x="14177264" y="34918542"/>
                  </a:lnTo>
                  <a:cubicBezTo>
                    <a:pt x="14177264" y="35113262"/>
                    <a:pt x="14015085" y="35271163"/>
                    <a:pt x="13814933" y="35271163"/>
                  </a:cubicBezTo>
                  <a:lnTo>
                    <a:pt x="362458" y="35271163"/>
                  </a:lnTo>
                  <a:cubicBezTo>
                    <a:pt x="162306" y="35271163"/>
                    <a:pt x="127" y="35113262"/>
                    <a:pt x="127" y="34918542"/>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13"/>
            <p:cNvSpPr/>
            <p:nvPr/>
          </p:nvSpPr>
          <p:spPr>
            <a:xfrm>
              <a:off x="0" y="0"/>
              <a:ext cx="14201267" cy="35294596"/>
            </a:xfrm>
            <a:custGeom>
              <a:avLst/>
              <a:gdLst/>
              <a:ahLst/>
              <a:cxnLst/>
              <a:rect l="l" t="t" r="r" b="b"/>
              <a:pathLst>
                <a:path w="14201267" h="35294596" extrusionOk="0">
                  <a:moveTo>
                    <a:pt x="0" y="364233"/>
                  </a:moveTo>
                  <a:cubicBezTo>
                    <a:pt x="0" y="163089"/>
                    <a:pt x="167640" y="0"/>
                    <a:pt x="374396" y="0"/>
                  </a:cubicBezTo>
                  <a:lnTo>
                    <a:pt x="13826871" y="0"/>
                  </a:lnTo>
                  <a:lnTo>
                    <a:pt x="13826871" y="11614"/>
                  </a:lnTo>
                  <a:lnTo>
                    <a:pt x="13826871" y="0"/>
                  </a:lnTo>
                  <a:cubicBezTo>
                    <a:pt x="14033627" y="0"/>
                    <a:pt x="14201267" y="163089"/>
                    <a:pt x="14201267" y="364233"/>
                  </a:cubicBezTo>
                  <a:lnTo>
                    <a:pt x="14189329" y="364233"/>
                  </a:lnTo>
                  <a:lnTo>
                    <a:pt x="14201267" y="364233"/>
                  </a:lnTo>
                  <a:lnTo>
                    <a:pt x="14201267" y="34930156"/>
                  </a:lnTo>
                  <a:lnTo>
                    <a:pt x="14189329" y="34930156"/>
                  </a:lnTo>
                  <a:lnTo>
                    <a:pt x="14201267" y="34930156"/>
                  </a:lnTo>
                  <a:cubicBezTo>
                    <a:pt x="14201267" y="35131301"/>
                    <a:pt x="14033627" y="35294596"/>
                    <a:pt x="13826871" y="35294596"/>
                  </a:cubicBezTo>
                  <a:lnTo>
                    <a:pt x="13826871" y="35282777"/>
                  </a:lnTo>
                  <a:lnTo>
                    <a:pt x="13826871" y="35294596"/>
                  </a:lnTo>
                  <a:lnTo>
                    <a:pt x="374396" y="35294596"/>
                  </a:lnTo>
                  <a:lnTo>
                    <a:pt x="374396" y="35282777"/>
                  </a:lnTo>
                  <a:lnTo>
                    <a:pt x="374396" y="35294596"/>
                  </a:lnTo>
                  <a:cubicBezTo>
                    <a:pt x="167640" y="35294596"/>
                    <a:pt x="0" y="35131301"/>
                    <a:pt x="0" y="34930156"/>
                  </a:cubicBezTo>
                  <a:lnTo>
                    <a:pt x="0" y="364233"/>
                  </a:lnTo>
                  <a:lnTo>
                    <a:pt x="11938" y="364233"/>
                  </a:lnTo>
                  <a:lnTo>
                    <a:pt x="0" y="364233"/>
                  </a:lnTo>
                  <a:moveTo>
                    <a:pt x="24003" y="364233"/>
                  </a:moveTo>
                  <a:lnTo>
                    <a:pt x="24003" y="34930156"/>
                  </a:lnTo>
                  <a:lnTo>
                    <a:pt x="11938" y="34930156"/>
                  </a:lnTo>
                  <a:lnTo>
                    <a:pt x="23876" y="34930156"/>
                  </a:lnTo>
                  <a:cubicBezTo>
                    <a:pt x="23876" y="35118452"/>
                    <a:pt x="180721" y="35271162"/>
                    <a:pt x="374269" y="35271162"/>
                  </a:cubicBezTo>
                  <a:lnTo>
                    <a:pt x="13826871" y="35271162"/>
                  </a:lnTo>
                  <a:cubicBezTo>
                    <a:pt x="14020419" y="35271162"/>
                    <a:pt x="14177263" y="35118452"/>
                    <a:pt x="14177263" y="34930156"/>
                  </a:cubicBezTo>
                  <a:lnTo>
                    <a:pt x="14177263" y="364233"/>
                  </a:lnTo>
                  <a:cubicBezTo>
                    <a:pt x="14177263" y="175939"/>
                    <a:pt x="14020419" y="23228"/>
                    <a:pt x="13826871" y="23228"/>
                  </a:cubicBezTo>
                  <a:lnTo>
                    <a:pt x="374396" y="23228"/>
                  </a:lnTo>
                  <a:lnTo>
                    <a:pt x="374396" y="11614"/>
                  </a:lnTo>
                  <a:lnTo>
                    <a:pt x="374396" y="23228"/>
                  </a:lnTo>
                  <a:cubicBezTo>
                    <a:pt x="180848" y="23228"/>
                    <a:pt x="24003" y="175939"/>
                    <a:pt x="24003" y="364233"/>
                  </a:cubicBezTo>
                  <a:close/>
                </a:path>
              </a:pathLst>
            </a:custGeom>
            <a:solidFill>
              <a:srgbClr val="A5A5A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0" name="Google Shape;90;p13"/>
          <p:cNvGrpSpPr/>
          <p:nvPr/>
        </p:nvGrpSpPr>
        <p:grpSpPr>
          <a:xfrm>
            <a:off x="322660" y="9124426"/>
            <a:ext cx="7239248" cy="1921880"/>
            <a:chOff x="0" y="-66675"/>
            <a:chExt cx="13212350" cy="3628060"/>
          </a:xfrm>
        </p:grpSpPr>
        <p:sp>
          <p:nvSpPr>
            <p:cNvPr id="91" name="Google Shape;91;p13"/>
            <p:cNvSpPr/>
            <p:nvPr/>
          </p:nvSpPr>
          <p:spPr>
            <a:xfrm>
              <a:off x="0" y="0"/>
              <a:ext cx="13212350" cy="3561385"/>
            </a:xfrm>
            <a:custGeom>
              <a:avLst/>
              <a:gdLst/>
              <a:ahLst/>
              <a:cxnLst/>
              <a:rect l="l" t="t" r="r" b="b"/>
              <a:pathLst>
                <a:path w="13212349" h="3561385" extrusionOk="0">
                  <a:moveTo>
                    <a:pt x="0" y="0"/>
                  </a:moveTo>
                  <a:lnTo>
                    <a:pt x="13212349" y="0"/>
                  </a:lnTo>
                  <a:lnTo>
                    <a:pt x="13212349" y="3561385"/>
                  </a:lnTo>
                  <a:lnTo>
                    <a:pt x="0" y="3561385"/>
                  </a:lnTo>
                  <a:close/>
                </a:path>
              </a:pathLst>
            </a:custGeom>
            <a:solidFill>
              <a:srgbClr val="000000">
                <a:alpha val="0"/>
              </a:srgbClr>
            </a:solid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dk1"/>
                </a:buClr>
                <a:buSzPts val="1400"/>
                <a:buFont typeface="Calibri"/>
                <a:buAutoNum type="arabicPeriod"/>
              </a:pPr>
              <a:r>
                <a:rPr lang="en-IN"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To provide an AI-powered editor that gives real-time feedback on code quality and structure.</a:t>
              </a:r>
              <a:endParaRPr sz="16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Clr>
                  <a:schemeClr val="dk1"/>
                </a:buClr>
                <a:buSzPts val="1400"/>
                <a:buFont typeface="Calibri"/>
                <a:buAutoNum type="arabicPeriod"/>
              </a:pPr>
              <a:r>
                <a:rPr lang="en-IN"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To automatically generate improved versions of student code for better readability and efficiency.</a:t>
              </a:r>
              <a:endParaRPr sz="16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Clr>
                  <a:schemeClr val="dk1"/>
                </a:buClr>
                <a:buSzPts val="1400"/>
                <a:buFont typeface="Calibri"/>
                <a:buAutoNum type="arabicPeriod"/>
              </a:pPr>
              <a:r>
                <a:rPr lang="en-IN"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To offer an interactive learning module that teaches core programming concepts.</a:t>
              </a:r>
              <a:endParaRPr sz="16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Clr>
                  <a:schemeClr val="dk1"/>
                </a:buClr>
                <a:buSzPts val="1400"/>
                <a:buFont typeface="Calibri"/>
                <a:buAutoNum type="arabicPeriod"/>
              </a:pPr>
              <a:r>
                <a:rPr lang="en-IN"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To provide real-time suggestions for logical, syntax, and semantic errors.</a:t>
              </a:r>
              <a:endParaRPr sz="16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342900" algn="just" rtl="0">
                <a:lnSpc>
                  <a:spcPct val="100000"/>
                </a:lnSpc>
                <a:spcBef>
                  <a:spcPts val="0"/>
                </a:spcBef>
                <a:spcAft>
                  <a:spcPts val="0"/>
                </a:spcAft>
                <a:buClr>
                  <a:schemeClr val="dk1"/>
                </a:buClr>
                <a:buSzPts val="1400"/>
                <a:buFont typeface="Calibri"/>
                <a:buAutoNum type="arabicPeriod"/>
              </a:pPr>
              <a:r>
                <a:rPr lang="en-IN"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To enhance understanding through code explanations and comparisons.</a:t>
              </a:r>
              <a:endParaRPr sz="16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342900" marR="0" lvl="0" indent="-254000" algn="just" rtl="0">
                <a:lnSpc>
                  <a:spcPct val="100000"/>
                </a:lnSpc>
                <a:spcBef>
                  <a:spcPts val="0"/>
                </a:spcBef>
                <a:spcAft>
                  <a:spcPts val="0"/>
                </a:spcAft>
                <a:buClr>
                  <a:schemeClr val="dk1"/>
                </a:buClr>
                <a:buSzPts val="1400"/>
                <a:buFont typeface="Calibri"/>
                <a:buNone/>
              </a:pPr>
              <a:endParaRPr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92" name="Google Shape;92;p13"/>
            <p:cNvSpPr txBox="1"/>
            <p:nvPr/>
          </p:nvSpPr>
          <p:spPr>
            <a:xfrm>
              <a:off x="0" y="-66675"/>
              <a:ext cx="13212348" cy="3628060"/>
            </a:xfrm>
            <a:prstGeom prst="rect">
              <a:avLst/>
            </a:prstGeom>
            <a:noFill/>
            <a:ln>
              <a:noFill/>
            </a:ln>
          </p:spPr>
          <p:txBody>
            <a:bodyPr spcFirstLastPara="1" wrap="square" lIns="0" tIns="0" rIns="0" bIns="0" anchor="t" anchorCtr="0">
              <a:noAutofit/>
            </a:bodyPr>
            <a:lstStyle/>
            <a:p>
              <a:pPr marL="280307" marR="0" lvl="1" indent="-25853" algn="just" rtl="0">
                <a:lnSpc>
                  <a:spcPct val="129776"/>
                </a:lnSpc>
                <a:spcBef>
                  <a:spcPts val="0"/>
                </a:spcBef>
                <a:spcAft>
                  <a:spcPts val="0"/>
                </a:spcAft>
                <a:buClr>
                  <a:schemeClr val="dk1"/>
                </a:buClr>
                <a:buSzPts val="1800"/>
                <a:buFont typeface="Arial"/>
                <a:buNone/>
              </a:pPr>
              <a:endParaRPr sz="1600" b="0"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grpSp>
        <p:nvGrpSpPr>
          <p:cNvPr id="93" name="Google Shape;93;p13"/>
          <p:cNvGrpSpPr/>
          <p:nvPr/>
        </p:nvGrpSpPr>
        <p:grpSpPr>
          <a:xfrm>
            <a:off x="294030" y="2797547"/>
            <a:ext cx="7260347" cy="429829"/>
            <a:chOff x="0" y="0"/>
            <a:chExt cx="13705839" cy="811417"/>
          </a:xfrm>
        </p:grpSpPr>
        <p:sp>
          <p:nvSpPr>
            <p:cNvPr id="94" name="Google Shape;94;p13"/>
            <p:cNvSpPr/>
            <p:nvPr/>
          </p:nvSpPr>
          <p:spPr>
            <a:xfrm>
              <a:off x="9017" y="11239"/>
              <a:ext cx="13687806" cy="790356"/>
            </a:xfrm>
            <a:custGeom>
              <a:avLst/>
              <a:gdLst/>
              <a:ahLst/>
              <a:cxnLst/>
              <a:rect l="l" t="t" r="r" b="b"/>
              <a:pathLst>
                <a:path w="13687806" h="790356" extrusionOk="0">
                  <a:moveTo>
                    <a:pt x="0" y="0"/>
                  </a:moveTo>
                  <a:lnTo>
                    <a:pt x="13687806" y="0"/>
                  </a:lnTo>
                  <a:lnTo>
                    <a:pt x="13687806" y="790356"/>
                  </a:lnTo>
                  <a:lnTo>
                    <a:pt x="0" y="790356"/>
                  </a:lnTo>
                  <a:close/>
                </a:path>
              </a:pathLst>
            </a:custGeom>
            <a:solidFill>
              <a:srgbClr val="FFC000"/>
            </a:solidFill>
            <a:ln>
              <a:noFill/>
            </a:ln>
          </p:spPr>
        </p:sp>
        <p:sp>
          <p:nvSpPr>
            <p:cNvPr id="95" name="Google Shape;95;p13"/>
            <p:cNvSpPr/>
            <p:nvPr/>
          </p:nvSpPr>
          <p:spPr>
            <a:xfrm>
              <a:off x="0" y="0"/>
              <a:ext cx="13705839" cy="811417"/>
            </a:xfrm>
            <a:custGeom>
              <a:avLst/>
              <a:gdLst/>
              <a:ahLst/>
              <a:cxnLst/>
              <a:rect l="l" t="t" r="r" b="b"/>
              <a:pathLst>
                <a:path w="13705839" h="811417" extrusionOk="0">
                  <a:moveTo>
                    <a:pt x="9017" y="0"/>
                  </a:moveTo>
                  <a:lnTo>
                    <a:pt x="13696823" y="0"/>
                  </a:lnTo>
                  <a:cubicBezTo>
                    <a:pt x="13701776" y="0"/>
                    <a:pt x="13705839" y="5065"/>
                    <a:pt x="13705839" y="11239"/>
                  </a:cubicBezTo>
                  <a:lnTo>
                    <a:pt x="13705839" y="801595"/>
                  </a:lnTo>
                  <a:cubicBezTo>
                    <a:pt x="13705839" y="807353"/>
                    <a:pt x="13701776" y="811417"/>
                    <a:pt x="13696823" y="811417"/>
                  </a:cubicBezTo>
                  <a:lnTo>
                    <a:pt x="9017" y="811417"/>
                  </a:lnTo>
                  <a:cubicBezTo>
                    <a:pt x="4064" y="811417"/>
                    <a:pt x="0" y="807353"/>
                    <a:pt x="0" y="801595"/>
                  </a:cubicBezTo>
                  <a:lnTo>
                    <a:pt x="0" y="11239"/>
                  </a:lnTo>
                  <a:cubicBezTo>
                    <a:pt x="0" y="5065"/>
                    <a:pt x="4064" y="0"/>
                    <a:pt x="9017" y="0"/>
                  </a:cubicBezTo>
                  <a:moveTo>
                    <a:pt x="9017" y="22319"/>
                  </a:moveTo>
                  <a:lnTo>
                    <a:pt x="9017" y="11239"/>
                  </a:lnTo>
                  <a:lnTo>
                    <a:pt x="18034" y="11239"/>
                  </a:lnTo>
                  <a:lnTo>
                    <a:pt x="18034" y="801595"/>
                  </a:lnTo>
                  <a:lnTo>
                    <a:pt x="9017" y="801595"/>
                  </a:lnTo>
                  <a:lnTo>
                    <a:pt x="9017" y="790356"/>
                  </a:lnTo>
                  <a:lnTo>
                    <a:pt x="13696823" y="790356"/>
                  </a:lnTo>
                  <a:lnTo>
                    <a:pt x="13696823" y="801595"/>
                  </a:lnTo>
                  <a:lnTo>
                    <a:pt x="13687806" y="801595"/>
                  </a:lnTo>
                  <a:lnTo>
                    <a:pt x="13687806" y="11239"/>
                  </a:lnTo>
                  <a:lnTo>
                    <a:pt x="13696823" y="11239"/>
                  </a:lnTo>
                  <a:lnTo>
                    <a:pt x="13696823" y="22478"/>
                  </a:lnTo>
                  <a:lnTo>
                    <a:pt x="9017" y="2247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3"/>
            <p:cNvSpPr txBox="1"/>
            <p:nvPr/>
          </p:nvSpPr>
          <p:spPr>
            <a:xfrm>
              <a:off x="0" y="0"/>
              <a:ext cx="13695398" cy="805666"/>
            </a:xfrm>
            <a:prstGeom prst="rect">
              <a:avLst/>
            </a:prstGeom>
            <a:noFill/>
            <a:ln>
              <a:noFill/>
            </a:ln>
          </p:spPr>
          <p:txBody>
            <a:bodyPr spcFirstLastPara="1" wrap="square" lIns="35875" tIns="35875" rIns="35875" bIns="35875" anchor="t" anchorCtr="0">
              <a:noAutofit/>
            </a:bodyPr>
            <a:lstStyle/>
            <a:p>
              <a:pPr marL="0" marR="0" lvl="0" indent="0" algn="l" rtl="0">
                <a:lnSpc>
                  <a:spcPct val="120010"/>
                </a:lnSpc>
                <a:spcBef>
                  <a:spcPts val="0"/>
                </a:spcBef>
                <a:spcAft>
                  <a:spcPts val="0"/>
                </a:spcAft>
                <a:buClr>
                  <a:srgbClr val="000000"/>
                </a:buClr>
                <a:buSzPts val="1839"/>
                <a:buFont typeface="Arial"/>
                <a:buNone/>
              </a:pPr>
              <a:r>
                <a:rPr lang="en-IN" sz="1839" b="1" i="0" u="none" strike="noStrike" cap="none" dirty="0">
                  <a:solidFill>
                    <a:srgbClr val="002060"/>
                  </a:solidFill>
                  <a:latin typeface="Arial"/>
                  <a:ea typeface="Arial"/>
                  <a:cs typeface="Arial"/>
                  <a:sym typeface="Arial"/>
                </a:rPr>
                <a:t>                           Introduction</a:t>
              </a:r>
              <a:endParaRPr sz="1400" b="0" i="0" u="none" strike="noStrike" cap="none" dirty="0">
                <a:solidFill>
                  <a:srgbClr val="000000"/>
                </a:solidFill>
                <a:latin typeface="Arial"/>
                <a:ea typeface="Arial"/>
                <a:cs typeface="Arial"/>
                <a:sym typeface="Arial"/>
              </a:endParaRPr>
            </a:p>
          </p:txBody>
        </p:sp>
      </p:grpSp>
      <p:grpSp>
        <p:nvGrpSpPr>
          <p:cNvPr id="97" name="Google Shape;97;p13"/>
          <p:cNvGrpSpPr/>
          <p:nvPr/>
        </p:nvGrpSpPr>
        <p:grpSpPr>
          <a:xfrm>
            <a:off x="217094" y="11244188"/>
            <a:ext cx="7397185" cy="426783"/>
            <a:chOff x="0" y="0"/>
            <a:chExt cx="13964157" cy="805666"/>
          </a:xfrm>
        </p:grpSpPr>
        <p:sp>
          <p:nvSpPr>
            <p:cNvPr id="98" name="Google Shape;98;p13"/>
            <p:cNvSpPr/>
            <p:nvPr/>
          </p:nvSpPr>
          <p:spPr>
            <a:xfrm>
              <a:off x="9017" y="11619"/>
              <a:ext cx="13946123" cy="782409"/>
            </a:xfrm>
            <a:custGeom>
              <a:avLst/>
              <a:gdLst/>
              <a:ahLst/>
              <a:cxnLst/>
              <a:rect l="l" t="t" r="r" b="b"/>
              <a:pathLst>
                <a:path w="13946123" h="782409" extrusionOk="0">
                  <a:moveTo>
                    <a:pt x="0" y="0"/>
                  </a:moveTo>
                  <a:lnTo>
                    <a:pt x="13946123" y="0"/>
                  </a:lnTo>
                  <a:lnTo>
                    <a:pt x="13946123" y="782409"/>
                  </a:lnTo>
                  <a:lnTo>
                    <a:pt x="0" y="782409"/>
                  </a:lnTo>
                  <a:close/>
                </a:path>
              </a:pathLst>
            </a:custGeom>
            <a:solidFill>
              <a:srgbClr val="FFC000"/>
            </a:solidFill>
            <a:ln>
              <a:noFill/>
            </a:ln>
          </p:spPr>
        </p:sp>
        <p:sp>
          <p:nvSpPr>
            <p:cNvPr id="99" name="Google Shape;99;p13"/>
            <p:cNvSpPr/>
            <p:nvPr/>
          </p:nvSpPr>
          <p:spPr>
            <a:xfrm>
              <a:off x="0" y="0"/>
              <a:ext cx="13964157" cy="805647"/>
            </a:xfrm>
            <a:custGeom>
              <a:avLst/>
              <a:gdLst/>
              <a:ahLst/>
              <a:cxnLst/>
              <a:rect l="l" t="t" r="r" b="b"/>
              <a:pathLst>
                <a:path w="13964157" h="805647" extrusionOk="0">
                  <a:moveTo>
                    <a:pt x="9017" y="0"/>
                  </a:moveTo>
                  <a:lnTo>
                    <a:pt x="13955140" y="0"/>
                  </a:lnTo>
                  <a:cubicBezTo>
                    <a:pt x="13960094" y="0"/>
                    <a:pt x="13964157" y="5237"/>
                    <a:pt x="13964157" y="11619"/>
                  </a:cubicBezTo>
                  <a:lnTo>
                    <a:pt x="13964157" y="794028"/>
                  </a:lnTo>
                  <a:cubicBezTo>
                    <a:pt x="13964157" y="800410"/>
                    <a:pt x="13960094" y="805647"/>
                    <a:pt x="13955140"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955140" y="782409"/>
                  </a:lnTo>
                  <a:lnTo>
                    <a:pt x="13955140" y="794028"/>
                  </a:lnTo>
                  <a:lnTo>
                    <a:pt x="13946124" y="794028"/>
                  </a:lnTo>
                  <a:lnTo>
                    <a:pt x="13946124" y="11619"/>
                  </a:lnTo>
                  <a:lnTo>
                    <a:pt x="13955140" y="11619"/>
                  </a:lnTo>
                  <a:lnTo>
                    <a:pt x="13955140"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3"/>
            <p:cNvSpPr txBox="1"/>
            <p:nvPr/>
          </p:nvSpPr>
          <p:spPr>
            <a:xfrm>
              <a:off x="0" y="0"/>
              <a:ext cx="13964154" cy="805666"/>
            </a:xfrm>
            <a:prstGeom prst="rect">
              <a:avLst/>
            </a:prstGeom>
            <a:noFill/>
            <a:ln>
              <a:noFill/>
            </a:ln>
          </p:spPr>
          <p:txBody>
            <a:bodyPr spcFirstLastPara="1" wrap="square" lIns="35875" tIns="35875" rIns="35875" bIns="35875" anchor="t" anchorCtr="0">
              <a:noAutofit/>
            </a:bodyPr>
            <a:lstStyle/>
            <a:p>
              <a:pPr marL="0" marR="0" lvl="0" indent="0" algn="l" rtl="0">
                <a:lnSpc>
                  <a:spcPct val="120010"/>
                </a:lnSpc>
                <a:spcBef>
                  <a:spcPts val="0"/>
                </a:spcBef>
                <a:spcAft>
                  <a:spcPts val="0"/>
                </a:spcAft>
                <a:buClr>
                  <a:srgbClr val="000000"/>
                </a:buClr>
                <a:buSzPts val="1839"/>
                <a:buFont typeface="Arial"/>
                <a:buNone/>
              </a:pPr>
              <a:r>
                <a:rPr lang="en-IN" sz="1839" b="1" i="0" u="none" strike="noStrike" cap="none" dirty="0">
                  <a:solidFill>
                    <a:srgbClr val="002060"/>
                  </a:solidFill>
                  <a:latin typeface="Arial"/>
                  <a:ea typeface="Arial"/>
                  <a:cs typeface="Arial"/>
                  <a:sym typeface="Arial"/>
                </a:rPr>
                <a:t>                           Methodology</a:t>
              </a:r>
              <a:endParaRPr sz="1400" b="0" i="0" u="none" strike="noStrike" cap="none" dirty="0">
                <a:solidFill>
                  <a:srgbClr val="000000"/>
                </a:solidFill>
                <a:latin typeface="Arial"/>
                <a:ea typeface="Arial"/>
                <a:cs typeface="Arial"/>
                <a:sym typeface="Arial"/>
              </a:endParaRPr>
            </a:p>
          </p:txBody>
        </p:sp>
      </p:grpSp>
      <p:grpSp>
        <p:nvGrpSpPr>
          <p:cNvPr id="101" name="Google Shape;101;p13"/>
          <p:cNvGrpSpPr/>
          <p:nvPr/>
        </p:nvGrpSpPr>
        <p:grpSpPr>
          <a:xfrm>
            <a:off x="7794537" y="2788985"/>
            <a:ext cx="7097810" cy="426783"/>
            <a:chOff x="0" y="0"/>
            <a:chExt cx="13399007" cy="805666"/>
          </a:xfrm>
        </p:grpSpPr>
        <p:sp>
          <p:nvSpPr>
            <p:cNvPr id="102" name="Google Shape;102;p13"/>
            <p:cNvSpPr/>
            <p:nvPr/>
          </p:nvSpPr>
          <p:spPr>
            <a:xfrm>
              <a:off x="9017" y="11619"/>
              <a:ext cx="13380973" cy="782409"/>
            </a:xfrm>
            <a:custGeom>
              <a:avLst/>
              <a:gdLst/>
              <a:ahLst/>
              <a:cxnLst/>
              <a:rect l="l" t="t" r="r" b="b"/>
              <a:pathLst>
                <a:path w="13380973" h="782409" extrusionOk="0">
                  <a:moveTo>
                    <a:pt x="0" y="0"/>
                  </a:moveTo>
                  <a:lnTo>
                    <a:pt x="13380973" y="0"/>
                  </a:lnTo>
                  <a:lnTo>
                    <a:pt x="13380973" y="782409"/>
                  </a:lnTo>
                  <a:lnTo>
                    <a:pt x="0" y="782409"/>
                  </a:lnTo>
                  <a:close/>
                </a:path>
              </a:pathLst>
            </a:custGeom>
            <a:solidFill>
              <a:srgbClr val="FFC000"/>
            </a:solidFill>
            <a:ln>
              <a:noFill/>
            </a:ln>
          </p:spPr>
        </p:sp>
        <p:sp>
          <p:nvSpPr>
            <p:cNvPr id="103" name="Google Shape;103;p13"/>
            <p:cNvSpPr/>
            <p:nvPr/>
          </p:nvSpPr>
          <p:spPr>
            <a:xfrm>
              <a:off x="0" y="0"/>
              <a:ext cx="13399007" cy="805647"/>
            </a:xfrm>
            <a:custGeom>
              <a:avLst/>
              <a:gdLst/>
              <a:ahLst/>
              <a:cxnLst/>
              <a:rect l="l" t="t" r="r" b="b"/>
              <a:pathLst>
                <a:path w="13399007" h="805647" extrusionOk="0">
                  <a:moveTo>
                    <a:pt x="9017" y="0"/>
                  </a:moveTo>
                  <a:lnTo>
                    <a:pt x="13389990" y="0"/>
                  </a:lnTo>
                  <a:cubicBezTo>
                    <a:pt x="13394944" y="0"/>
                    <a:pt x="13399007" y="5237"/>
                    <a:pt x="13399007" y="11619"/>
                  </a:cubicBezTo>
                  <a:lnTo>
                    <a:pt x="13399007" y="794028"/>
                  </a:lnTo>
                  <a:cubicBezTo>
                    <a:pt x="13399007" y="800410"/>
                    <a:pt x="13394944" y="805647"/>
                    <a:pt x="13389990"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389990" y="782409"/>
                  </a:lnTo>
                  <a:lnTo>
                    <a:pt x="13389990" y="794028"/>
                  </a:lnTo>
                  <a:lnTo>
                    <a:pt x="13380974" y="794028"/>
                  </a:lnTo>
                  <a:lnTo>
                    <a:pt x="13380974" y="11619"/>
                  </a:lnTo>
                  <a:lnTo>
                    <a:pt x="13389990" y="11619"/>
                  </a:lnTo>
                  <a:lnTo>
                    <a:pt x="13389990"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3"/>
            <p:cNvSpPr txBox="1"/>
            <p:nvPr/>
          </p:nvSpPr>
          <p:spPr>
            <a:xfrm>
              <a:off x="0" y="0"/>
              <a:ext cx="13398996" cy="805666"/>
            </a:xfrm>
            <a:prstGeom prst="rect">
              <a:avLst/>
            </a:prstGeom>
            <a:noFill/>
            <a:ln>
              <a:noFill/>
            </a:ln>
          </p:spPr>
          <p:txBody>
            <a:bodyPr spcFirstLastPara="1" wrap="square" lIns="35875" tIns="35875" rIns="35875" bIns="35875" anchor="t" anchorCtr="0">
              <a:noAutofit/>
            </a:bodyPr>
            <a:lstStyle/>
            <a:p>
              <a:pPr marL="0" marR="0" lvl="0" indent="0" algn="ctr" rtl="0">
                <a:lnSpc>
                  <a:spcPct val="120010"/>
                </a:lnSpc>
                <a:spcBef>
                  <a:spcPts val="0"/>
                </a:spcBef>
                <a:spcAft>
                  <a:spcPts val="0"/>
                </a:spcAft>
                <a:buClr>
                  <a:srgbClr val="000000"/>
                </a:buClr>
                <a:buSzPts val="1839"/>
                <a:buFont typeface="Arial"/>
                <a:buNone/>
              </a:pPr>
              <a:r>
                <a:rPr lang="en-IN" sz="1839" b="1" i="0" u="none" strike="noStrike" cap="none" dirty="0">
                  <a:solidFill>
                    <a:srgbClr val="002060"/>
                  </a:solidFill>
                  <a:latin typeface="Arial"/>
                  <a:ea typeface="Arial"/>
                  <a:cs typeface="Arial"/>
                  <a:sym typeface="Arial"/>
                </a:rPr>
                <a:t>Tools used</a:t>
              </a:r>
              <a:endParaRPr sz="1400" b="0" i="0" u="none" strike="noStrike" cap="none" dirty="0">
                <a:solidFill>
                  <a:srgbClr val="000000"/>
                </a:solidFill>
                <a:latin typeface="Arial"/>
                <a:ea typeface="Arial"/>
                <a:cs typeface="Arial"/>
                <a:sym typeface="Arial"/>
              </a:endParaRPr>
            </a:p>
          </p:txBody>
        </p:sp>
      </p:grpSp>
      <p:grpSp>
        <p:nvGrpSpPr>
          <p:cNvPr id="105" name="Google Shape;105;p13"/>
          <p:cNvGrpSpPr/>
          <p:nvPr/>
        </p:nvGrpSpPr>
        <p:grpSpPr>
          <a:xfrm>
            <a:off x="7776393" y="6374459"/>
            <a:ext cx="7097454" cy="426761"/>
            <a:chOff x="0" y="0"/>
            <a:chExt cx="13399007" cy="805666"/>
          </a:xfrm>
        </p:grpSpPr>
        <p:sp>
          <p:nvSpPr>
            <p:cNvPr id="106" name="Google Shape;106;p13"/>
            <p:cNvSpPr/>
            <p:nvPr/>
          </p:nvSpPr>
          <p:spPr>
            <a:xfrm>
              <a:off x="9017" y="11619"/>
              <a:ext cx="13380973" cy="782409"/>
            </a:xfrm>
            <a:custGeom>
              <a:avLst/>
              <a:gdLst/>
              <a:ahLst/>
              <a:cxnLst/>
              <a:rect l="l" t="t" r="r" b="b"/>
              <a:pathLst>
                <a:path w="13380973" h="782409" extrusionOk="0">
                  <a:moveTo>
                    <a:pt x="0" y="0"/>
                  </a:moveTo>
                  <a:lnTo>
                    <a:pt x="13380973" y="0"/>
                  </a:lnTo>
                  <a:lnTo>
                    <a:pt x="13380973" y="782409"/>
                  </a:lnTo>
                  <a:lnTo>
                    <a:pt x="0" y="782409"/>
                  </a:lnTo>
                  <a:close/>
                </a:path>
              </a:pathLst>
            </a:custGeom>
            <a:solidFill>
              <a:srgbClr val="FFC000"/>
            </a:solidFill>
            <a:ln>
              <a:noFill/>
            </a:ln>
          </p:spPr>
        </p:sp>
        <p:sp>
          <p:nvSpPr>
            <p:cNvPr id="107" name="Google Shape;107;p13"/>
            <p:cNvSpPr/>
            <p:nvPr/>
          </p:nvSpPr>
          <p:spPr>
            <a:xfrm>
              <a:off x="0" y="0"/>
              <a:ext cx="13399007" cy="805647"/>
            </a:xfrm>
            <a:custGeom>
              <a:avLst/>
              <a:gdLst/>
              <a:ahLst/>
              <a:cxnLst/>
              <a:rect l="l" t="t" r="r" b="b"/>
              <a:pathLst>
                <a:path w="13399007" h="805647" extrusionOk="0">
                  <a:moveTo>
                    <a:pt x="9017" y="0"/>
                  </a:moveTo>
                  <a:lnTo>
                    <a:pt x="13389990" y="0"/>
                  </a:lnTo>
                  <a:cubicBezTo>
                    <a:pt x="13394944" y="0"/>
                    <a:pt x="13399007" y="5237"/>
                    <a:pt x="13399007" y="11619"/>
                  </a:cubicBezTo>
                  <a:lnTo>
                    <a:pt x="13399007" y="794028"/>
                  </a:lnTo>
                  <a:cubicBezTo>
                    <a:pt x="13399007" y="800410"/>
                    <a:pt x="13394944" y="805647"/>
                    <a:pt x="13389990"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389990" y="782409"/>
                  </a:lnTo>
                  <a:lnTo>
                    <a:pt x="13389990" y="794028"/>
                  </a:lnTo>
                  <a:lnTo>
                    <a:pt x="13380974" y="794028"/>
                  </a:lnTo>
                  <a:lnTo>
                    <a:pt x="13380974" y="11619"/>
                  </a:lnTo>
                  <a:lnTo>
                    <a:pt x="13389990" y="11619"/>
                  </a:lnTo>
                  <a:lnTo>
                    <a:pt x="13389990"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3"/>
            <p:cNvSpPr txBox="1"/>
            <p:nvPr/>
          </p:nvSpPr>
          <p:spPr>
            <a:xfrm>
              <a:off x="0" y="0"/>
              <a:ext cx="13398996" cy="805666"/>
            </a:xfrm>
            <a:prstGeom prst="rect">
              <a:avLst/>
            </a:prstGeom>
            <a:noFill/>
            <a:ln>
              <a:noFill/>
            </a:ln>
          </p:spPr>
          <p:txBody>
            <a:bodyPr spcFirstLastPara="1" wrap="square" lIns="35875" tIns="35875" rIns="35875" bIns="35875" anchor="t" anchorCtr="0">
              <a:noAutofit/>
            </a:bodyPr>
            <a:lstStyle/>
            <a:p>
              <a:pPr marL="0" marR="0" lvl="0" indent="0" algn="ctr" rtl="0">
                <a:lnSpc>
                  <a:spcPct val="120010"/>
                </a:lnSpc>
                <a:spcBef>
                  <a:spcPts val="0"/>
                </a:spcBef>
                <a:spcAft>
                  <a:spcPts val="0"/>
                </a:spcAft>
                <a:buClr>
                  <a:srgbClr val="000000"/>
                </a:buClr>
                <a:buSzPts val="1839"/>
                <a:buFont typeface="Arial"/>
                <a:buNone/>
              </a:pPr>
              <a:r>
                <a:rPr lang="en-IN" sz="1839" b="1" i="0" u="none" strike="noStrike" cap="none">
                  <a:solidFill>
                    <a:srgbClr val="002060"/>
                  </a:solidFill>
                  <a:latin typeface="Arial"/>
                  <a:ea typeface="Arial"/>
                  <a:cs typeface="Arial"/>
                  <a:sym typeface="Arial"/>
                </a:rPr>
                <a:t>Results</a:t>
              </a:r>
              <a:endParaRPr sz="1400" b="0" i="0" u="none" strike="noStrike" cap="none">
                <a:solidFill>
                  <a:srgbClr val="000000"/>
                </a:solidFill>
                <a:latin typeface="Arial"/>
                <a:ea typeface="Arial"/>
                <a:cs typeface="Arial"/>
                <a:sym typeface="Arial"/>
              </a:endParaRPr>
            </a:p>
          </p:txBody>
        </p:sp>
      </p:grpSp>
      <p:grpSp>
        <p:nvGrpSpPr>
          <p:cNvPr id="109" name="Google Shape;109;p13"/>
          <p:cNvGrpSpPr/>
          <p:nvPr/>
        </p:nvGrpSpPr>
        <p:grpSpPr>
          <a:xfrm>
            <a:off x="7799562" y="16891470"/>
            <a:ext cx="7097454" cy="453003"/>
            <a:chOff x="0" y="0"/>
            <a:chExt cx="13399007" cy="855206"/>
          </a:xfrm>
        </p:grpSpPr>
        <p:sp>
          <p:nvSpPr>
            <p:cNvPr id="110" name="Google Shape;110;p13"/>
            <p:cNvSpPr/>
            <p:nvPr/>
          </p:nvSpPr>
          <p:spPr>
            <a:xfrm>
              <a:off x="9017" y="11491"/>
              <a:ext cx="13380973" cy="832228"/>
            </a:xfrm>
            <a:custGeom>
              <a:avLst/>
              <a:gdLst/>
              <a:ahLst/>
              <a:cxnLst/>
              <a:rect l="l" t="t" r="r" b="b"/>
              <a:pathLst>
                <a:path w="13380973" h="832228" extrusionOk="0">
                  <a:moveTo>
                    <a:pt x="0" y="0"/>
                  </a:moveTo>
                  <a:lnTo>
                    <a:pt x="13380973" y="0"/>
                  </a:lnTo>
                  <a:lnTo>
                    <a:pt x="13380973" y="832228"/>
                  </a:lnTo>
                  <a:lnTo>
                    <a:pt x="0" y="832228"/>
                  </a:lnTo>
                  <a:close/>
                </a:path>
              </a:pathLst>
            </a:custGeom>
            <a:solidFill>
              <a:srgbClr val="FFC000"/>
            </a:solidFill>
            <a:ln>
              <a:noFill/>
            </a:ln>
          </p:spPr>
        </p:sp>
        <p:sp>
          <p:nvSpPr>
            <p:cNvPr id="111" name="Google Shape;111;p13"/>
            <p:cNvSpPr/>
            <p:nvPr/>
          </p:nvSpPr>
          <p:spPr>
            <a:xfrm>
              <a:off x="0" y="0"/>
              <a:ext cx="13399007" cy="855206"/>
            </a:xfrm>
            <a:custGeom>
              <a:avLst/>
              <a:gdLst/>
              <a:ahLst/>
              <a:cxnLst/>
              <a:rect l="l" t="t" r="r" b="b"/>
              <a:pathLst>
                <a:path w="13399007" h="855206" extrusionOk="0">
                  <a:moveTo>
                    <a:pt x="9017" y="0"/>
                  </a:moveTo>
                  <a:lnTo>
                    <a:pt x="13389990" y="0"/>
                  </a:lnTo>
                  <a:cubicBezTo>
                    <a:pt x="13394944" y="0"/>
                    <a:pt x="13399007" y="5179"/>
                    <a:pt x="13399007" y="11491"/>
                  </a:cubicBezTo>
                  <a:lnTo>
                    <a:pt x="13399007" y="843719"/>
                  </a:lnTo>
                  <a:cubicBezTo>
                    <a:pt x="13399007" y="850031"/>
                    <a:pt x="13394944" y="855206"/>
                    <a:pt x="13389990" y="855206"/>
                  </a:cubicBezTo>
                  <a:lnTo>
                    <a:pt x="9017" y="855206"/>
                  </a:lnTo>
                  <a:cubicBezTo>
                    <a:pt x="4064" y="855206"/>
                    <a:pt x="0" y="850031"/>
                    <a:pt x="0" y="843719"/>
                  </a:cubicBezTo>
                  <a:lnTo>
                    <a:pt x="0" y="11491"/>
                  </a:lnTo>
                  <a:cubicBezTo>
                    <a:pt x="0" y="5179"/>
                    <a:pt x="4064" y="0"/>
                    <a:pt x="9017" y="0"/>
                  </a:cubicBezTo>
                  <a:moveTo>
                    <a:pt x="9017" y="22821"/>
                  </a:moveTo>
                  <a:lnTo>
                    <a:pt x="9017" y="11491"/>
                  </a:lnTo>
                  <a:lnTo>
                    <a:pt x="18034" y="11491"/>
                  </a:lnTo>
                  <a:lnTo>
                    <a:pt x="18034" y="843719"/>
                  </a:lnTo>
                  <a:lnTo>
                    <a:pt x="9017" y="843719"/>
                  </a:lnTo>
                  <a:lnTo>
                    <a:pt x="9017" y="832228"/>
                  </a:lnTo>
                  <a:lnTo>
                    <a:pt x="13389990" y="832228"/>
                  </a:lnTo>
                  <a:lnTo>
                    <a:pt x="13389990" y="843719"/>
                  </a:lnTo>
                  <a:lnTo>
                    <a:pt x="13380974" y="843719"/>
                  </a:lnTo>
                  <a:lnTo>
                    <a:pt x="13380974" y="11491"/>
                  </a:lnTo>
                  <a:lnTo>
                    <a:pt x="13389990" y="11491"/>
                  </a:lnTo>
                  <a:lnTo>
                    <a:pt x="13389990" y="22983"/>
                  </a:lnTo>
                  <a:lnTo>
                    <a:pt x="9017" y="22983"/>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3"/>
            <p:cNvSpPr txBox="1"/>
            <p:nvPr/>
          </p:nvSpPr>
          <p:spPr>
            <a:xfrm>
              <a:off x="0" y="0"/>
              <a:ext cx="13398996" cy="855188"/>
            </a:xfrm>
            <a:prstGeom prst="rect">
              <a:avLst/>
            </a:prstGeom>
            <a:noFill/>
            <a:ln>
              <a:noFill/>
            </a:ln>
          </p:spPr>
          <p:txBody>
            <a:bodyPr spcFirstLastPara="1" wrap="square" lIns="35875" tIns="35875" rIns="35875" bIns="35875" anchor="t" anchorCtr="0">
              <a:noAutofit/>
            </a:bodyPr>
            <a:lstStyle/>
            <a:p>
              <a:pPr marL="0" marR="0" lvl="0" indent="0" algn="ctr" rtl="0">
                <a:lnSpc>
                  <a:spcPct val="120040"/>
                </a:lnSpc>
                <a:spcBef>
                  <a:spcPts val="0"/>
                </a:spcBef>
                <a:spcAft>
                  <a:spcPts val="0"/>
                </a:spcAft>
                <a:buClr>
                  <a:srgbClr val="000000"/>
                </a:buClr>
                <a:buSzPts val="1995"/>
                <a:buFont typeface="Arial"/>
                <a:buNone/>
              </a:pPr>
              <a:r>
                <a:rPr lang="en-IN" sz="1995" b="1" i="0" u="none" strike="noStrike" cap="none">
                  <a:solidFill>
                    <a:srgbClr val="000000"/>
                  </a:solidFill>
                  <a:latin typeface="Arimo"/>
                  <a:ea typeface="Arimo"/>
                  <a:cs typeface="Arimo"/>
                  <a:sym typeface="Arimo"/>
                </a:rPr>
                <a:t>References</a:t>
              </a:r>
              <a:endParaRPr sz="1400" b="0" i="0" u="none" strike="noStrike" cap="none">
                <a:solidFill>
                  <a:srgbClr val="000000"/>
                </a:solidFill>
                <a:latin typeface="Arial"/>
                <a:ea typeface="Arial"/>
                <a:cs typeface="Arial"/>
                <a:sym typeface="Arial"/>
              </a:endParaRPr>
            </a:p>
          </p:txBody>
        </p:sp>
      </p:grpSp>
      <p:grpSp>
        <p:nvGrpSpPr>
          <p:cNvPr id="113" name="Google Shape;113;p13"/>
          <p:cNvGrpSpPr/>
          <p:nvPr/>
        </p:nvGrpSpPr>
        <p:grpSpPr>
          <a:xfrm>
            <a:off x="294030" y="8599752"/>
            <a:ext cx="7260346" cy="426783"/>
            <a:chOff x="0" y="0"/>
            <a:chExt cx="13705839" cy="805666"/>
          </a:xfrm>
        </p:grpSpPr>
        <p:sp>
          <p:nvSpPr>
            <p:cNvPr id="114" name="Google Shape;114;p13"/>
            <p:cNvSpPr/>
            <p:nvPr/>
          </p:nvSpPr>
          <p:spPr>
            <a:xfrm>
              <a:off x="9017" y="11619"/>
              <a:ext cx="13687806" cy="782409"/>
            </a:xfrm>
            <a:custGeom>
              <a:avLst/>
              <a:gdLst/>
              <a:ahLst/>
              <a:cxnLst/>
              <a:rect l="l" t="t" r="r" b="b"/>
              <a:pathLst>
                <a:path w="13687806" h="782409" extrusionOk="0">
                  <a:moveTo>
                    <a:pt x="0" y="0"/>
                  </a:moveTo>
                  <a:lnTo>
                    <a:pt x="13687806" y="0"/>
                  </a:lnTo>
                  <a:lnTo>
                    <a:pt x="13687806" y="782409"/>
                  </a:lnTo>
                  <a:lnTo>
                    <a:pt x="0" y="782409"/>
                  </a:lnTo>
                  <a:close/>
                </a:path>
              </a:pathLst>
            </a:custGeom>
            <a:solidFill>
              <a:srgbClr val="FFC000"/>
            </a:solidFill>
            <a:ln>
              <a:noFill/>
            </a:ln>
          </p:spPr>
        </p:sp>
        <p:sp>
          <p:nvSpPr>
            <p:cNvPr id="115" name="Google Shape;115;p13"/>
            <p:cNvSpPr/>
            <p:nvPr/>
          </p:nvSpPr>
          <p:spPr>
            <a:xfrm>
              <a:off x="0" y="0"/>
              <a:ext cx="13705839" cy="805647"/>
            </a:xfrm>
            <a:custGeom>
              <a:avLst/>
              <a:gdLst/>
              <a:ahLst/>
              <a:cxnLst/>
              <a:rect l="l" t="t" r="r" b="b"/>
              <a:pathLst>
                <a:path w="13705839" h="805647" extrusionOk="0">
                  <a:moveTo>
                    <a:pt x="9017" y="0"/>
                  </a:moveTo>
                  <a:lnTo>
                    <a:pt x="13696823" y="0"/>
                  </a:lnTo>
                  <a:cubicBezTo>
                    <a:pt x="13701776" y="0"/>
                    <a:pt x="13705839" y="5237"/>
                    <a:pt x="13705839" y="11619"/>
                  </a:cubicBezTo>
                  <a:lnTo>
                    <a:pt x="13705839" y="794028"/>
                  </a:lnTo>
                  <a:cubicBezTo>
                    <a:pt x="13705839" y="800410"/>
                    <a:pt x="13701776" y="805647"/>
                    <a:pt x="13696823"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696823" y="782409"/>
                  </a:lnTo>
                  <a:lnTo>
                    <a:pt x="13696823" y="794028"/>
                  </a:lnTo>
                  <a:lnTo>
                    <a:pt x="13687806" y="794028"/>
                  </a:lnTo>
                  <a:lnTo>
                    <a:pt x="13687806" y="11619"/>
                  </a:lnTo>
                  <a:lnTo>
                    <a:pt x="13696823" y="11619"/>
                  </a:lnTo>
                  <a:lnTo>
                    <a:pt x="13696823"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3"/>
            <p:cNvSpPr txBox="1"/>
            <p:nvPr/>
          </p:nvSpPr>
          <p:spPr>
            <a:xfrm>
              <a:off x="0" y="0"/>
              <a:ext cx="13705839" cy="805666"/>
            </a:xfrm>
            <a:prstGeom prst="rect">
              <a:avLst/>
            </a:prstGeom>
            <a:noFill/>
            <a:ln>
              <a:noFill/>
            </a:ln>
          </p:spPr>
          <p:txBody>
            <a:bodyPr spcFirstLastPara="1" wrap="square" lIns="35875" tIns="35875" rIns="35875" bIns="35875" anchor="t" anchorCtr="0">
              <a:noAutofit/>
            </a:bodyPr>
            <a:lstStyle/>
            <a:p>
              <a:pPr marL="0" marR="0" lvl="0" indent="0" algn="l" rtl="0">
                <a:lnSpc>
                  <a:spcPct val="120010"/>
                </a:lnSpc>
                <a:spcBef>
                  <a:spcPts val="0"/>
                </a:spcBef>
                <a:spcAft>
                  <a:spcPts val="0"/>
                </a:spcAft>
                <a:buClr>
                  <a:srgbClr val="000000"/>
                </a:buClr>
                <a:buSzPts val="1839"/>
                <a:buFont typeface="Arial"/>
                <a:buNone/>
              </a:pPr>
              <a:r>
                <a:rPr lang="en-IN" sz="1839" b="1" i="0" u="none" strike="noStrike" cap="none" dirty="0">
                  <a:solidFill>
                    <a:srgbClr val="002060"/>
                  </a:solidFill>
                  <a:latin typeface="Arial"/>
                  <a:ea typeface="Arial"/>
                  <a:cs typeface="Arial"/>
                  <a:sym typeface="Arial"/>
                </a:rPr>
                <a:t>                           Objectives</a:t>
              </a:r>
              <a:endParaRPr sz="1400" b="0" i="0" u="none" strike="noStrike" cap="none" dirty="0">
                <a:solidFill>
                  <a:srgbClr val="000000"/>
                </a:solidFill>
                <a:latin typeface="Arial"/>
                <a:ea typeface="Arial"/>
                <a:cs typeface="Arial"/>
                <a:sym typeface="Arial"/>
              </a:endParaRPr>
            </a:p>
          </p:txBody>
        </p:sp>
      </p:grpSp>
      <p:grpSp>
        <p:nvGrpSpPr>
          <p:cNvPr id="117" name="Google Shape;117;p13"/>
          <p:cNvGrpSpPr/>
          <p:nvPr/>
        </p:nvGrpSpPr>
        <p:grpSpPr>
          <a:xfrm>
            <a:off x="330013" y="3177878"/>
            <a:ext cx="5348152" cy="4179151"/>
            <a:chOff x="0" y="0"/>
            <a:chExt cx="10096062" cy="7889261"/>
          </a:xfrm>
        </p:grpSpPr>
        <p:sp>
          <p:nvSpPr>
            <p:cNvPr id="118" name="Google Shape;118;p13"/>
            <p:cNvSpPr/>
            <p:nvPr/>
          </p:nvSpPr>
          <p:spPr>
            <a:xfrm>
              <a:off x="0" y="0"/>
              <a:ext cx="10096062" cy="7889260"/>
            </a:xfrm>
            <a:custGeom>
              <a:avLst/>
              <a:gdLst/>
              <a:ahLst/>
              <a:cxnLst/>
              <a:rect l="l" t="t" r="r" b="b"/>
              <a:pathLst>
                <a:path w="10096062" h="7889260" extrusionOk="0">
                  <a:moveTo>
                    <a:pt x="0" y="0"/>
                  </a:moveTo>
                  <a:lnTo>
                    <a:pt x="10096062" y="0"/>
                  </a:lnTo>
                  <a:lnTo>
                    <a:pt x="10096062" y="7889260"/>
                  </a:lnTo>
                  <a:lnTo>
                    <a:pt x="0" y="7889260"/>
                  </a:lnTo>
                  <a:close/>
                </a:path>
              </a:pathLst>
            </a:custGeom>
            <a:solidFill>
              <a:srgbClr val="000000">
                <a:alpha val="0"/>
              </a:srgbClr>
            </a:solidFill>
            <a:ln>
              <a:noFill/>
            </a:ln>
          </p:spPr>
        </p:sp>
        <p:sp>
          <p:nvSpPr>
            <p:cNvPr id="119" name="Google Shape;119;p13"/>
            <p:cNvSpPr txBox="1"/>
            <p:nvPr/>
          </p:nvSpPr>
          <p:spPr>
            <a:xfrm>
              <a:off x="0" y="9525"/>
              <a:ext cx="10096062" cy="7879736"/>
            </a:xfrm>
            <a:prstGeom prst="rect">
              <a:avLst/>
            </a:prstGeom>
            <a:noFill/>
            <a:ln>
              <a:noFill/>
            </a:ln>
          </p:spPr>
          <p:txBody>
            <a:bodyPr spcFirstLastPara="1" wrap="square" lIns="0" tIns="0" rIns="0" bIns="0" anchor="t" anchorCtr="0">
              <a:noAutofit/>
            </a:bodyPr>
            <a:lstStyle/>
            <a:p>
              <a:pPr marL="0" marR="0" lvl="0" indent="0" algn="just" rtl="0">
                <a:lnSpc>
                  <a:spcPct val="865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20" name="Google Shape;120;p13"/>
          <p:cNvGrpSpPr/>
          <p:nvPr/>
        </p:nvGrpSpPr>
        <p:grpSpPr>
          <a:xfrm>
            <a:off x="246775" y="5788507"/>
            <a:ext cx="7260346" cy="426783"/>
            <a:chOff x="0" y="0"/>
            <a:chExt cx="13705839" cy="805666"/>
          </a:xfrm>
        </p:grpSpPr>
        <p:sp>
          <p:nvSpPr>
            <p:cNvPr id="121" name="Google Shape;121;p13"/>
            <p:cNvSpPr/>
            <p:nvPr/>
          </p:nvSpPr>
          <p:spPr>
            <a:xfrm>
              <a:off x="9017" y="11619"/>
              <a:ext cx="13687806" cy="782409"/>
            </a:xfrm>
            <a:custGeom>
              <a:avLst/>
              <a:gdLst/>
              <a:ahLst/>
              <a:cxnLst/>
              <a:rect l="l" t="t" r="r" b="b"/>
              <a:pathLst>
                <a:path w="13687806" h="782409" extrusionOk="0">
                  <a:moveTo>
                    <a:pt x="0" y="0"/>
                  </a:moveTo>
                  <a:lnTo>
                    <a:pt x="13687806" y="0"/>
                  </a:lnTo>
                  <a:lnTo>
                    <a:pt x="13687806" y="782409"/>
                  </a:lnTo>
                  <a:lnTo>
                    <a:pt x="0" y="782409"/>
                  </a:lnTo>
                  <a:close/>
                </a:path>
              </a:pathLst>
            </a:custGeom>
            <a:solidFill>
              <a:srgbClr val="FFC000"/>
            </a:solidFill>
            <a:ln>
              <a:noFill/>
            </a:ln>
          </p:spPr>
        </p:sp>
        <p:sp>
          <p:nvSpPr>
            <p:cNvPr id="122" name="Google Shape;122;p13"/>
            <p:cNvSpPr/>
            <p:nvPr/>
          </p:nvSpPr>
          <p:spPr>
            <a:xfrm>
              <a:off x="0" y="0"/>
              <a:ext cx="13705839" cy="805647"/>
            </a:xfrm>
            <a:custGeom>
              <a:avLst/>
              <a:gdLst/>
              <a:ahLst/>
              <a:cxnLst/>
              <a:rect l="l" t="t" r="r" b="b"/>
              <a:pathLst>
                <a:path w="13705839" h="805647" extrusionOk="0">
                  <a:moveTo>
                    <a:pt x="9017" y="0"/>
                  </a:moveTo>
                  <a:lnTo>
                    <a:pt x="13696823" y="0"/>
                  </a:lnTo>
                  <a:cubicBezTo>
                    <a:pt x="13701776" y="0"/>
                    <a:pt x="13705839" y="5237"/>
                    <a:pt x="13705839" y="11619"/>
                  </a:cubicBezTo>
                  <a:lnTo>
                    <a:pt x="13705839" y="794028"/>
                  </a:lnTo>
                  <a:cubicBezTo>
                    <a:pt x="13705839" y="800410"/>
                    <a:pt x="13701776" y="805647"/>
                    <a:pt x="13696823"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696823" y="782409"/>
                  </a:lnTo>
                  <a:lnTo>
                    <a:pt x="13696823" y="794028"/>
                  </a:lnTo>
                  <a:lnTo>
                    <a:pt x="13687806" y="794028"/>
                  </a:lnTo>
                  <a:lnTo>
                    <a:pt x="13687806" y="11619"/>
                  </a:lnTo>
                  <a:lnTo>
                    <a:pt x="13696823" y="11619"/>
                  </a:lnTo>
                  <a:lnTo>
                    <a:pt x="13696823"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3"/>
            <p:cNvSpPr txBox="1"/>
            <p:nvPr/>
          </p:nvSpPr>
          <p:spPr>
            <a:xfrm>
              <a:off x="0" y="0"/>
              <a:ext cx="13705839" cy="805666"/>
            </a:xfrm>
            <a:prstGeom prst="rect">
              <a:avLst/>
            </a:prstGeom>
            <a:noFill/>
            <a:ln>
              <a:noFill/>
            </a:ln>
          </p:spPr>
          <p:txBody>
            <a:bodyPr spcFirstLastPara="1" wrap="square" lIns="35875" tIns="35875" rIns="35875" bIns="35875" anchor="t" anchorCtr="0">
              <a:noAutofit/>
            </a:bodyPr>
            <a:lstStyle/>
            <a:p>
              <a:pPr marL="0" marR="0" lvl="0" indent="0" algn="l" rtl="0">
                <a:lnSpc>
                  <a:spcPct val="120010"/>
                </a:lnSpc>
                <a:spcBef>
                  <a:spcPts val="0"/>
                </a:spcBef>
                <a:spcAft>
                  <a:spcPts val="0"/>
                </a:spcAft>
                <a:buClr>
                  <a:srgbClr val="000000"/>
                </a:buClr>
                <a:buSzPts val="1839"/>
                <a:buFont typeface="Arial"/>
                <a:buNone/>
              </a:pPr>
              <a:r>
                <a:rPr lang="en-IN" sz="1839" b="1" i="0" u="none" strike="noStrike" cap="none">
                  <a:solidFill>
                    <a:srgbClr val="002060"/>
                  </a:solidFill>
                  <a:latin typeface="Arial"/>
                  <a:ea typeface="Arial"/>
                  <a:cs typeface="Arial"/>
                  <a:sym typeface="Arial"/>
                </a:rPr>
                <a:t>                           Problem Definition</a:t>
              </a:r>
              <a:endParaRPr sz="1400" b="0" i="0" u="none" strike="noStrike" cap="none">
                <a:solidFill>
                  <a:srgbClr val="000000"/>
                </a:solidFill>
                <a:latin typeface="Arial"/>
                <a:ea typeface="Arial"/>
                <a:cs typeface="Arial"/>
                <a:sym typeface="Arial"/>
              </a:endParaRPr>
            </a:p>
          </p:txBody>
        </p:sp>
      </p:grpSp>
      <p:sp>
        <p:nvSpPr>
          <p:cNvPr id="125" name="Google Shape;125;p13"/>
          <p:cNvSpPr/>
          <p:nvPr/>
        </p:nvSpPr>
        <p:spPr>
          <a:xfrm>
            <a:off x="241999" y="6449007"/>
            <a:ext cx="7260346" cy="2333473"/>
          </a:xfrm>
          <a:custGeom>
            <a:avLst/>
            <a:gdLst/>
            <a:ahLst/>
            <a:cxnLst/>
            <a:rect l="l" t="t" r="r" b="b"/>
            <a:pathLst>
              <a:path w="12494309" h="2639360" extrusionOk="0">
                <a:moveTo>
                  <a:pt x="0" y="0"/>
                </a:moveTo>
                <a:lnTo>
                  <a:pt x="12494309" y="0"/>
                </a:lnTo>
                <a:lnTo>
                  <a:pt x="12494309" y="2639360"/>
                </a:lnTo>
                <a:lnTo>
                  <a:pt x="0" y="2639360"/>
                </a:lnTo>
                <a:close/>
              </a:path>
            </a:pathLst>
          </a:custGeom>
          <a:solidFill>
            <a:srgbClr val="000000">
              <a:alpha val="0"/>
            </a:srgbClr>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500"/>
              <a:buFont typeface="Arial"/>
              <a:buNone/>
            </a:pPr>
            <a:r>
              <a:rPr lang="en-IN" sz="1600" b="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Learning programming is crucial in today’s digital era, but beginner programmers frequently write code that, although functional, lacks efficiency and readability. This presents significant barriers in debugging, collaboration, and further development. The absence of structured guidance on coding standards leads to poor habits early in their learning journey. </a:t>
            </a:r>
          </a:p>
          <a:p>
            <a:pPr marL="0" marR="0" lvl="0" indent="0" algn="just" rtl="0">
              <a:lnSpc>
                <a:spcPct val="100000"/>
              </a:lnSpc>
              <a:spcBef>
                <a:spcPts val="0"/>
              </a:spcBef>
              <a:spcAft>
                <a:spcPts val="0"/>
              </a:spcAft>
              <a:buClr>
                <a:srgbClr val="000000"/>
              </a:buClr>
              <a:buSzPts val="1500"/>
              <a:buFont typeface="Arial"/>
              <a:buNone/>
            </a:pPr>
            <a:r>
              <a:rPr lang="en-IN" sz="1600" b="1"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CodeCritic</a:t>
            </a:r>
            <a:r>
              <a:rPr lang="en-IN" sz="1600" b="1"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Junior</a:t>
            </a:r>
            <a:r>
              <a:rPr lang="en-IN" sz="1600" b="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is an AI-enhanced platform designed to aid novice programmers in refining their coding style. With features such as real-time feedback, code correction suggestions, and interactive learning, this system helps foster strong programming.</a:t>
            </a:r>
            <a:br>
              <a:rPr lang="en-IN" sz="1600" b="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br>
            <a:endParaRPr sz="1600" b="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sp>
        <p:nvSpPr>
          <p:cNvPr id="128" name="Google Shape;128;p13"/>
          <p:cNvSpPr/>
          <p:nvPr/>
        </p:nvSpPr>
        <p:spPr>
          <a:xfrm>
            <a:off x="165820" y="11639953"/>
            <a:ext cx="7381035" cy="7800577"/>
          </a:xfrm>
          <a:custGeom>
            <a:avLst/>
            <a:gdLst/>
            <a:ahLst/>
            <a:cxnLst/>
            <a:rect l="l" t="t" r="r" b="b"/>
            <a:pathLst>
              <a:path w="13933670" h="22462911" extrusionOk="0">
                <a:moveTo>
                  <a:pt x="0" y="0"/>
                </a:moveTo>
                <a:lnTo>
                  <a:pt x="13933670" y="0"/>
                </a:lnTo>
                <a:lnTo>
                  <a:pt x="13933670" y="22462911"/>
                </a:lnTo>
                <a:lnTo>
                  <a:pt x="0" y="22462911"/>
                </a:lnTo>
                <a:close/>
              </a:path>
            </a:pathLst>
          </a:custGeom>
          <a:solidFill>
            <a:srgbClr val="000000">
              <a:alpha val="0"/>
            </a:srgbClr>
          </a:solid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Requirement Analysis</a:t>
            </a:r>
            <a:r>
              <a:rPr lang="en-IN" sz="1600" b="0" i="0" u="none" strike="noStrike" cap="none" dirty="0">
                <a:solidFill>
                  <a:schemeClr val="dk1"/>
                </a:solidFill>
                <a:latin typeface="Calibri"/>
                <a:ea typeface="Calibri"/>
                <a:cs typeface="Calibri"/>
                <a:sym typeface="Calibri"/>
              </a:rPr>
              <a:t>: Identified the need for an interactive DSA learning platform.</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Technology Selection</a:t>
            </a:r>
            <a:r>
              <a:rPr lang="en-IN" sz="1600" b="0" i="0" u="none" strike="noStrike" cap="none" dirty="0">
                <a:solidFill>
                  <a:schemeClr val="dk1"/>
                </a:solidFill>
                <a:latin typeface="Calibri"/>
                <a:ea typeface="Calibri"/>
                <a:cs typeface="Calibri"/>
                <a:sym typeface="Calibri"/>
              </a:rPr>
              <a:t>: Choose Flask for backend, HTML/CSS/JS for frontend, SQLite for data storage, and AR/VR for DSA visualization.</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AI Integration</a:t>
            </a:r>
            <a:r>
              <a:rPr lang="en-IN" sz="1600" b="0" i="0" u="none" strike="noStrike" cap="none" dirty="0">
                <a:solidFill>
                  <a:schemeClr val="dk1"/>
                </a:solidFill>
                <a:latin typeface="Calibri"/>
                <a:ea typeface="Calibri"/>
                <a:cs typeface="Calibri"/>
                <a:sym typeface="Calibri"/>
              </a:rPr>
              <a:t>: Integrated AI models to analyse user code, provide feedback, and power the chatbot.</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AR/VR Module Development</a:t>
            </a:r>
            <a:r>
              <a:rPr lang="en-IN" sz="1600" b="0" i="0" u="none" strike="noStrike" cap="none" dirty="0">
                <a:solidFill>
                  <a:schemeClr val="dk1"/>
                </a:solidFill>
                <a:latin typeface="Calibri"/>
                <a:ea typeface="Calibri"/>
                <a:cs typeface="Calibri"/>
                <a:sym typeface="Calibri"/>
              </a:rPr>
              <a:t>: Developed immersive visualizations of DSA concepts using AR/VR.</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Frontend and Backend Development</a:t>
            </a:r>
            <a:r>
              <a:rPr lang="en-IN" sz="1600" b="0" i="0" u="none" strike="noStrike" cap="none" dirty="0">
                <a:solidFill>
                  <a:schemeClr val="dk1"/>
                </a:solidFill>
                <a:latin typeface="Calibri"/>
                <a:ea typeface="Calibri"/>
                <a:cs typeface="Calibri"/>
                <a:sym typeface="Calibri"/>
              </a:rPr>
              <a:t>: Built a responsive user interface and implemented server-side logic.</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Database Setup</a:t>
            </a:r>
            <a:r>
              <a:rPr lang="en-IN" sz="1600" b="0" i="0" u="none" strike="noStrike" cap="none" dirty="0">
                <a:solidFill>
                  <a:schemeClr val="dk1"/>
                </a:solidFill>
                <a:latin typeface="Calibri"/>
                <a:ea typeface="Calibri"/>
                <a:cs typeface="Calibri"/>
                <a:sym typeface="Calibri"/>
              </a:rPr>
              <a:t>: Configured SQLite for user data storage.</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Testing and Optimization</a:t>
            </a:r>
            <a:r>
              <a:rPr lang="en-IN" sz="1600" b="0" i="0" u="none" strike="noStrike" cap="none" dirty="0">
                <a:solidFill>
                  <a:schemeClr val="dk1"/>
                </a:solidFill>
                <a:latin typeface="Calibri"/>
                <a:ea typeface="Calibri"/>
                <a:cs typeface="Calibri"/>
                <a:sym typeface="Calibri"/>
              </a:rPr>
              <a:t>: Conducted extensive testing to ensure platform reliability and optimized AI analysis.</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chemeClr val="dk1"/>
              </a:buClr>
              <a:buSzPts val="2000"/>
              <a:buFont typeface="+mj-lt"/>
              <a:buAutoNum type="arabicPeriod"/>
            </a:pPr>
            <a:r>
              <a:rPr lang="en-IN" sz="1600" b="1" i="0" u="none" strike="noStrike" cap="none" dirty="0">
                <a:solidFill>
                  <a:schemeClr val="dk1"/>
                </a:solidFill>
                <a:latin typeface="Calibri"/>
                <a:ea typeface="Calibri"/>
                <a:cs typeface="Calibri"/>
                <a:sym typeface="Calibri"/>
              </a:rPr>
              <a:t>Deployment</a:t>
            </a:r>
            <a:r>
              <a:rPr lang="en-IN" sz="1600" b="0" i="0" u="none" strike="noStrike" cap="none" dirty="0">
                <a:solidFill>
                  <a:schemeClr val="dk1"/>
                </a:solidFill>
                <a:latin typeface="Calibri"/>
                <a:ea typeface="Calibri"/>
                <a:cs typeface="Calibri"/>
                <a:sym typeface="Calibri"/>
              </a:rPr>
              <a:t>: Deployed the complete platform with secure user login and a smooth user experience.</a:t>
            </a:r>
            <a:endParaRPr sz="16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endParaRPr sz="1800" b="0" i="0" u="none" strike="noStrike" cap="none" dirty="0">
              <a:solidFill>
                <a:schemeClr val="dk1"/>
              </a:solidFill>
              <a:latin typeface="Calibri"/>
              <a:ea typeface="Calibri"/>
              <a:cs typeface="Calibri"/>
              <a:sym typeface="Calibri"/>
            </a:endParaRPr>
          </a:p>
          <a:p>
            <a:pPr marL="342900" marR="0" lvl="0" indent="-342900" algn="l" rtl="0">
              <a:spcBef>
                <a:spcPts val="0"/>
              </a:spcBef>
              <a:spcAft>
                <a:spcPts val="0"/>
              </a:spcAft>
              <a:buClr>
                <a:srgbClr val="000000"/>
              </a:buClr>
              <a:buSzPts val="1800"/>
              <a:buFont typeface="+mj-lt"/>
              <a:buAutoNum type="arabicPeriod"/>
            </a:pPr>
            <a:r>
              <a:rPr lang="en-IN" sz="1800" b="0" i="0" u="none" strike="noStrike" cap="none" dirty="0">
                <a:solidFill>
                  <a:schemeClr val="dk1"/>
                </a:solidFill>
                <a:latin typeface="Calibri"/>
                <a:ea typeface="Calibri"/>
                <a:cs typeface="Calibri"/>
                <a:sym typeface="Calibri"/>
              </a:rPr>
              <a:t>	-</a:t>
            </a:r>
            <a:endParaRPr sz="1400" b="0" i="0" u="none" strike="noStrike" cap="none" dirty="0">
              <a:solidFill>
                <a:srgbClr val="000000"/>
              </a:solidFill>
              <a:latin typeface="Arial"/>
              <a:ea typeface="Arial"/>
              <a:cs typeface="Arial"/>
              <a:sym typeface="Arial"/>
            </a:endParaRPr>
          </a:p>
          <a:p>
            <a:pPr marL="342900" marR="0" lvl="0" indent="-342900" algn="l" rtl="0">
              <a:spcBef>
                <a:spcPts val="0"/>
              </a:spcBef>
              <a:spcAft>
                <a:spcPts val="0"/>
              </a:spcAft>
              <a:buClr>
                <a:srgbClr val="000000"/>
              </a:buClr>
              <a:buSzPts val="1800"/>
              <a:buFont typeface="+mj-lt"/>
              <a:buAutoNum type="arabicPeriod"/>
            </a:pPr>
            <a:r>
              <a:rPr lang="en-IN" sz="1800" b="0" i="0" u="none" strike="noStrike" cap="none" dirty="0">
                <a:solidFill>
                  <a:schemeClr val="dk1"/>
                </a:solidFill>
                <a:latin typeface="Calibri"/>
                <a:ea typeface="Calibri"/>
                <a:cs typeface="Calibri"/>
                <a:sym typeface="Calibri"/>
              </a:rPr>
              <a:t>			  </a:t>
            </a:r>
            <a:r>
              <a:rPr lang="en-IN" sz="1800" b="1" i="0" u="none" strike="noStrike" cap="none" dirty="0">
                <a:solidFill>
                  <a:schemeClr val="dk1"/>
                </a:solidFill>
                <a:latin typeface="Calibri"/>
                <a:ea typeface="Calibri"/>
                <a:cs typeface="Calibri"/>
                <a:sym typeface="Calibri"/>
              </a:rPr>
              <a:t>Flow Diagram</a:t>
            </a:r>
            <a:endParaRPr sz="1400" b="0" i="0" u="none" strike="noStrike" cap="none" dirty="0">
              <a:solidFill>
                <a:srgbClr val="000000"/>
              </a:solidFill>
              <a:latin typeface="Arial"/>
              <a:ea typeface="Arial"/>
              <a:cs typeface="Arial"/>
              <a:sym typeface="Arial"/>
            </a:endParaRPr>
          </a:p>
        </p:txBody>
      </p:sp>
      <p:sp>
        <p:nvSpPr>
          <p:cNvPr id="130" name="Google Shape;130;p13"/>
          <p:cNvSpPr/>
          <p:nvPr/>
        </p:nvSpPr>
        <p:spPr>
          <a:xfrm>
            <a:off x="7910100" y="3247898"/>
            <a:ext cx="7002545" cy="3162070"/>
          </a:xfrm>
          <a:custGeom>
            <a:avLst/>
            <a:gdLst/>
            <a:ahLst/>
            <a:cxnLst/>
            <a:rect l="l" t="t" r="r" b="b"/>
            <a:pathLst>
              <a:path w="13212349" h="8663205" extrusionOk="0">
                <a:moveTo>
                  <a:pt x="0" y="0"/>
                </a:moveTo>
                <a:lnTo>
                  <a:pt x="13212349" y="0"/>
                </a:lnTo>
                <a:lnTo>
                  <a:pt x="13212349" y="8663205"/>
                </a:lnTo>
                <a:lnTo>
                  <a:pt x="0" y="8663205"/>
                </a:lnTo>
                <a:close/>
              </a:path>
            </a:pathLst>
          </a:custGeom>
          <a:solidFill>
            <a:srgbClr val="000000">
              <a:alpha val="0"/>
            </a:srgbClr>
          </a:solidFill>
          <a:ln>
            <a:noFill/>
          </a:ln>
        </p:spPr>
        <p:txBody>
          <a:bodyPr spcFirstLastPara="1" wrap="square" lIns="91425" tIns="45700" rIns="91425" bIns="45700" anchor="t" anchorCtr="0">
            <a:noAutofit/>
          </a:bodyPr>
          <a:lstStyle/>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AI Models (</a:t>
            </a:r>
            <a:r>
              <a:rPr lang="en-IN" sz="1600" b="1"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OpenAI</a:t>
            </a: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Custom Models):</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Used for </a:t>
            </a:r>
            <a:r>
              <a:rPr lang="en-IN" sz="16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analyzing</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user code and providing feedback on DSA concepts.</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Flask (Python Framework):</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For backend development, managing API requests, and serving the application.</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Front-end Technologies (HTML, CSS, JavaScript): </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For creating the user interface and interactive elements.</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SQLite:</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For database management, storing user login data, and maintaining user progress.</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AR/VR Technologies (</a:t>
            </a:r>
            <a:r>
              <a:rPr lang="en-IN" sz="1600" b="1"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WebXR</a:t>
            </a: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Three.js):</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For visualizing DSA concepts interactively.</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285750" marR="0" lvl="0" indent="-285750" algn="just" rtl="0">
              <a:lnSpc>
                <a:spcPct val="100000"/>
              </a:lnSpc>
              <a:spcBef>
                <a:spcPts val="0"/>
              </a:spcBef>
              <a:spcAft>
                <a:spcPts val="0"/>
              </a:spcAft>
              <a:buClr>
                <a:schemeClr val="dk1"/>
              </a:buClr>
              <a:buSzPts val="1650"/>
              <a:buFont typeface="Arial"/>
              <a:buChar char="•"/>
            </a:pPr>
            <a:r>
              <a:rPr lang="en-IN" sz="1600" b="1"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ChatBot</a:t>
            </a:r>
            <a:r>
              <a:rPr lang="en-IN" sz="16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(AI-Powered): </a:t>
            </a:r>
            <a:r>
              <a:rPr lang="en-IN"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For assisting users with real-time guidance and answering their queries.</a:t>
            </a:r>
            <a:endParaRPr sz="16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104775" marR="0" lvl="0" indent="0" algn="just" rtl="0">
              <a:lnSpc>
                <a:spcPct val="100000"/>
              </a:lnSpc>
              <a:spcBef>
                <a:spcPts val="0"/>
              </a:spcBef>
              <a:spcAft>
                <a:spcPts val="0"/>
              </a:spcAft>
              <a:buClr>
                <a:schemeClr val="dk1"/>
              </a:buClr>
              <a:buSzPts val="1650"/>
              <a:buFont typeface="Arial"/>
              <a:buNone/>
            </a:pPr>
            <a:endParaRPr sz="16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grpSp>
        <p:nvGrpSpPr>
          <p:cNvPr id="131" name="Google Shape;131;p13"/>
          <p:cNvGrpSpPr/>
          <p:nvPr/>
        </p:nvGrpSpPr>
        <p:grpSpPr>
          <a:xfrm>
            <a:off x="7776390" y="13415029"/>
            <a:ext cx="7097454" cy="426761"/>
            <a:chOff x="0" y="0"/>
            <a:chExt cx="13399007" cy="805666"/>
          </a:xfrm>
        </p:grpSpPr>
        <p:sp>
          <p:nvSpPr>
            <p:cNvPr id="132" name="Google Shape;132;p13"/>
            <p:cNvSpPr/>
            <p:nvPr/>
          </p:nvSpPr>
          <p:spPr>
            <a:xfrm>
              <a:off x="9017" y="11619"/>
              <a:ext cx="13380973" cy="782409"/>
            </a:xfrm>
            <a:custGeom>
              <a:avLst/>
              <a:gdLst/>
              <a:ahLst/>
              <a:cxnLst/>
              <a:rect l="l" t="t" r="r" b="b"/>
              <a:pathLst>
                <a:path w="13380973" h="782409" extrusionOk="0">
                  <a:moveTo>
                    <a:pt x="0" y="0"/>
                  </a:moveTo>
                  <a:lnTo>
                    <a:pt x="13380973" y="0"/>
                  </a:lnTo>
                  <a:lnTo>
                    <a:pt x="13380973" y="782409"/>
                  </a:lnTo>
                  <a:lnTo>
                    <a:pt x="0" y="782409"/>
                  </a:lnTo>
                  <a:close/>
                </a:path>
              </a:pathLst>
            </a:custGeom>
            <a:solidFill>
              <a:srgbClr val="FFC000"/>
            </a:solidFill>
            <a:ln>
              <a:noFill/>
            </a:ln>
          </p:spPr>
        </p:sp>
        <p:sp>
          <p:nvSpPr>
            <p:cNvPr id="133" name="Google Shape;133;p13"/>
            <p:cNvSpPr/>
            <p:nvPr/>
          </p:nvSpPr>
          <p:spPr>
            <a:xfrm>
              <a:off x="0" y="0"/>
              <a:ext cx="13399007" cy="805647"/>
            </a:xfrm>
            <a:custGeom>
              <a:avLst/>
              <a:gdLst/>
              <a:ahLst/>
              <a:cxnLst/>
              <a:rect l="l" t="t" r="r" b="b"/>
              <a:pathLst>
                <a:path w="13399007" h="805647" extrusionOk="0">
                  <a:moveTo>
                    <a:pt x="9017" y="0"/>
                  </a:moveTo>
                  <a:lnTo>
                    <a:pt x="13389990" y="0"/>
                  </a:lnTo>
                  <a:cubicBezTo>
                    <a:pt x="13394944" y="0"/>
                    <a:pt x="13399007" y="5237"/>
                    <a:pt x="13399007" y="11619"/>
                  </a:cubicBezTo>
                  <a:lnTo>
                    <a:pt x="13399007" y="794028"/>
                  </a:lnTo>
                  <a:cubicBezTo>
                    <a:pt x="13399007" y="800410"/>
                    <a:pt x="13394944" y="805647"/>
                    <a:pt x="13389990" y="805647"/>
                  </a:cubicBezTo>
                  <a:lnTo>
                    <a:pt x="9017" y="805647"/>
                  </a:lnTo>
                  <a:cubicBezTo>
                    <a:pt x="4064" y="805647"/>
                    <a:pt x="0" y="800410"/>
                    <a:pt x="0" y="794028"/>
                  </a:cubicBezTo>
                  <a:lnTo>
                    <a:pt x="0" y="11619"/>
                  </a:lnTo>
                  <a:cubicBezTo>
                    <a:pt x="0" y="5237"/>
                    <a:pt x="4064" y="0"/>
                    <a:pt x="9017" y="0"/>
                  </a:cubicBezTo>
                  <a:moveTo>
                    <a:pt x="9017" y="23075"/>
                  </a:moveTo>
                  <a:lnTo>
                    <a:pt x="9017" y="11619"/>
                  </a:lnTo>
                  <a:lnTo>
                    <a:pt x="18034" y="11619"/>
                  </a:lnTo>
                  <a:lnTo>
                    <a:pt x="18034" y="794028"/>
                  </a:lnTo>
                  <a:lnTo>
                    <a:pt x="9017" y="794028"/>
                  </a:lnTo>
                  <a:lnTo>
                    <a:pt x="9017" y="782409"/>
                  </a:lnTo>
                  <a:lnTo>
                    <a:pt x="13389990" y="782409"/>
                  </a:lnTo>
                  <a:lnTo>
                    <a:pt x="13389990" y="794028"/>
                  </a:lnTo>
                  <a:lnTo>
                    <a:pt x="13380974" y="794028"/>
                  </a:lnTo>
                  <a:lnTo>
                    <a:pt x="13380974" y="11619"/>
                  </a:lnTo>
                  <a:lnTo>
                    <a:pt x="13389990" y="11619"/>
                  </a:lnTo>
                  <a:lnTo>
                    <a:pt x="13389990" y="23238"/>
                  </a:lnTo>
                  <a:lnTo>
                    <a:pt x="9017" y="23238"/>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3"/>
            <p:cNvSpPr txBox="1"/>
            <p:nvPr/>
          </p:nvSpPr>
          <p:spPr>
            <a:xfrm>
              <a:off x="0" y="0"/>
              <a:ext cx="13398996" cy="805666"/>
            </a:xfrm>
            <a:prstGeom prst="rect">
              <a:avLst/>
            </a:prstGeom>
            <a:noFill/>
            <a:ln>
              <a:noFill/>
            </a:ln>
          </p:spPr>
          <p:txBody>
            <a:bodyPr spcFirstLastPara="1" wrap="square" lIns="35875" tIns="35875" rIns="35875" bIns="35875" anchor="t" anchorCtr="0">
              <a:noAutofit/>
            </a:bodyPr>
            <a:lstStyle/>
            <a:p>
              <a:pPr marL="0" marR="0" lvl="0" indent="0" algn="ctr" rtl="0">
                <a:lnSpc>
                  <a:spcPct val="120010"/>
                </a:lnSpc>
                <a:spcBef>
                  <a:spcPts val="0"/>
                </a:spcBef>
                <a:spcAft>
                  <a:spcPts val="0"/>
                </a:spcAft>
                <a:buClr>
                  <a:srgbClr val="000000"/>
                </a:buClr>
                <a:buSzPts val="1839"/>
                <a:buFont typeface="Arial"/>
                <a:buNone/>
              </a:pPr>
              <a:r>
                <a:rPr lang="en-IN" sz="1839" b="1" i="0" u="none" strike="noStrike" cap="none" dirty="0">
                  <a:solidFill>
                    <a:srgbClr val="002060"/>
                  </a:solidFill>
                  <a:latin typeface="Arial"/>
                  <a:ea typeface="Arial"/>
                  <a:cs typeface="Arial"/>
                  <a:sym typeface="Arial"/>
                </a:rPr>
                <a:t>Conclusions</a:t>
              </a:r>
              <a:endParaRPr sz="1400" b="0" i="0" u="none" strike="noStrike" cap="none" dirty="0">
                <a:solidFill>
                  <a:srgbClr val="000000"/>
                </a:solidFill>
                <a:latin typeface="Arial"/>
                <a:ea typeface="Arial"/>
                <a:cs typeface="Arial"/>
                <a:sym typeface="Arial"/>
              </a:endParaRPr>
            </a:p>
          </p:txBody>
        </p:sp>
      </p:grpSp>
      <p:sp>
        <p:nvSpPr>
          <p:cNvPr id="136" name="Google Shape;136;p13"/>
          <p:cNvSpPr/>
          <p:nvPr/>
        </p:nvSpPr>
        <p:spPr>
          <a:xfrm>
            <a:off x="7825823" y="13900068"/>
            <a:ext cx="6998581" cy="2930131"/>
          </a:xfrm>
          <a:custGeom>
            <a:avLst/>
            <a:gdLst/>
            <a:ahLst/>
            <a:cxnLst/>
            <a:rect l="l" t="t" r="r" b="b"/>
            <a:pathLst>
              <a:path w="13212349" h="6085347" extrusionOk="0">
                <a:moveTo>
                  <a:pt x="0" y="0"/>
                </a:moveTo>
                <a:lnTo>
                  <a:pt x="13212349" y="0"/>
                </a:lnTo>
                <a:lnTo>
                  <a:pt x="13212349" y="6085347"/>
                </a:lnTo>
                <a:lnTo>
                  <a:pt x="0" y="6085347"/>
                </a:lnTo>
                <a:close/>
              </a:path>
            </a:pathLst>
          </a:custGeom>
          <a:solidFill>
            <a:srgbClr val="000000">
              <a:alpha val="0"/>
            </a:srgbClr>
          </a:solid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500"/>
              <a:buFont typeface="Arial"/>
              <a:buNone/>
            </a:pPr>
            <a:r>
              <a:rPr lang="en-IN" sz="1600" b="1" i="1" u="none" strike="noStrike" cap="none" dirty="0">
                <a:solidFill>
                  <a:schemeClr val="dk1"/>
                </a:solidFill>
                <a:latin typeface="Calibri"/>
                <a:ea typeface="Calibri"/>
                <a:cs typeface="Calibri"/>
                <a:sym typeface="Calibri"/>
              </a:rPr>
              <a:t>Code Critic</a:t>
            </a:r>
            <a:r>
              <a:rPr lang="en-IN" sz="1600" b="0" i="1" u="none" strike="noStrike" cap="none" dirty="0">
                <a:solidFill>
                  <a:schemeClr val="dk1"/>
                </a:solidFill>
                <a:latin typeface="Calibri"/>
                <a:ea typeface="Calibri"/>
                <a:cs typeface="Calibri"/>
                <a:sym typeface="Calibri"/>
              </a:rPr>
              <a:t> Junior</a:t>
            </a:r>
            <a:r>
              <a:rPr lang="en-IN" sz="1600" b="0" i="0" u="none" strike="noStrike" cap="none" dirty="0">
                <a:solidFill>
                  <a:schemeClr val="dk1"/>
                </a:solidFill>
                <a:latin typeface="Calibri"/>
                <a:ea typeface="Calibri"/>
                <a:cs typeface="Calibri"/>
                <a:sym typeface="Calibri"/>
              </a:rPr>
              <a:t> demonstrates how AI can transform programming education by making it more accessible, responsive, and personalized. It creates a comprehensive ecosystem for beginners, combining conceptual learning, real-time practice, and improvement feedback in a single platform. The platform maintained strong performance, with an average response time of less than 2 seconds, ensuring smooth user interactions. The chatbot provided valuable real-time support, maintaining 90% accuracy in addressing user queries.</a:t>
            </a:r>
            <a:endParaRPr sz="800" b="0" i="0" u="none" strike="noStrike" cap="none" dirty="0">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rgbClr val="000000"/>
              </a:buClr>
              <a:buSzPts val="1500"/>
              <a:buFont typeface="Arial"/>
              <a:buNone/>
            </a:pPr>
            <a:r>
              <a:rPr lang="en-IN" sz="1600" b="1" i="0" u="none" strike="noStrike" cap="none" dirty="0">
                <a:solidFill>
                  <a:schemeClr val="dk1"/>
                </a:solidFill>
                <a:latin typeface="Calibri"/>
                <a:ea typeface="Calibri"/>
                <a:cs typeface="Calibri"/>
                <a:sym typeface="Calibri"/>
              </a:rPr>
              <a:t>Future Scope:</a:t>
            </a:r>
            <a:endParaRPr sz="1600" b="0" i="0" u="none" strike="noStrike" cap="none" dirty="0">
              <a:solidFill>
                <a:schemeClr val="dk1"/>
              </a:solidFill>
              <a:latin typeface="Calibri"/>
              <a:ea typeface="Calibri"/>
              <a:cs typeface="Calibri"/>
              <a:sym typeface="Calibri"/>
            </a:endParaRPr>
          </a:p>
          <a:p>
            <a:pPr marL="285750" marR="0" lvl="0" indent="-285750" algn="just" rtl="0">
              <a:lnSpc>
                <a:spcPct val="100000"/>
              </a:lnSpc>
              <a:spcBef>
                <a:spcPts val="0"/>
              </a:spcBef>
              <a:spcAft>
                <a:spcPts val="0"/>
              </a:spcAft>
              <a:buClr>
                <a:schemeClr val="dk1"/>
              </a:buClr>
              <a:buSzPts val="1500"/>
              <a:buFont typeface="Arial"/>
              <a:buChar char="•"/>
            </a:pPr>
            <a:r>
              <a:rPr lang="en-IN" sz="1600" b="0" i="0" u="none" strike="noStrike" cap="none" dirty="0">
                <a:solidFill>
                  <a:schemeClr val="dk1"/>
                </a:solidFill>
                <a:latin typeface="Calibri"/>
                <a:ea typeface="Calibri"/>
                <a:cs typeface="Calibri"/>
                <a:sym typeface="Calibri"/>
              </a:rPr>
              <a:t>Emotion-aware coding support using facial expression analysis.</a:t>
            </a:r>
            <a:endParaRPr sz="16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500"/>
              <a:buFont typeface="Arial"/>
              <a:buChar char="•"/>
            </a:pPr>
            <a:r>
              <a:rPr lang="en-IN" sz="1600" b="0" i="0" u="none" strike="noStrike" cap="none" dirty="0">
                <a:solidFill>
                  <a:schemeClr val="dk1"/>
                </a:solidFill>
                <a:latin typeface="Calibri"/>
                <a:ea typeface="Calibri"/>
                <a:cs typeface="Calibri"/>
                <a:sym typeface="Calibri"/>
              </a:rPr>
              <a:t>Expansion to mobile platforms.</a:t>
            </a:r>
            <a:endParaRPr sz="16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500"/>
              <a:buFont typeface="Arial"/>
              <a:buChar char="•"/>
            </a:pPr>
            <a:r>
              <a:rPr lang="en-IN" sz="1600" b="0" i="0" u="none" strike="noStrike" cap="none" dirty="0">
                <a:solidFill>
                  <a:schemeClr val="dk1"/>
                </a:solidFill>
                <a:latin typeface="Calibri"/>
                <a:ea typeface="Calibri"/>
                <a:cs typeface="Calibri"/>
                <a:sym typeface="Calibri"/>
              </a:rPr>
              <a:t>Integration with popular learning platforms like Coursera or edX.</a:t>
            </a:r>
            <a:endParaRPr sz="1600" b="0" i="0" u="none" strike="noStrike" cap="none" dirty="0">
              <a:solidFill>
                <a:srgbClr val="000000"/>
              </a:solidFill>
              <a:latin typeface="Arial"/>
              <a:ea typeface="Arial"/>
              <a:cs typeface="Arial"/>
              <a:sym typeface="Arial"/>
            </a:endParaRPr>
          </a:p>
          <a:p>
            <a:pPr marL="285750" marR="0" lvl="0" indent="-285750" algn="just" rtl="0">
              <a:lnSpc>
                <a:spcPct val="100000"/>
              </a:lnSpc>
              <a:spcBef>
                <a:spcPts val="0"/>
              </a:spcBef>
              <a:spcAft>
                <a:spcPts val="0"/>
              </a:spcAft>
              <a:buClr>
                <a:schemeClr val="dk1"/>
              </a:buClr>
              <a:buSzPts val="1500"/>
              <a:buFont typeface="Arial"/>
              <a:buChar char="•"/>
            </a:pPr>
            <a:r>
              <a:rPr lang="en-IN" sz="1600" b="0" i="0" u="none" strike="noStrike" cap="none" dirty="0">
                <a:solidFill>
                  <a:schemeClr val="dk1"/>
                </a:solidFill>
                <a:latin typeface="Calibri"/>
                <a:ea typeface="Calibri"/>
                <a:cs typeface="Calibri"/>
                <a:sym typeface="Calibri"/>
              </a:rPr>
              <a:t>Support for multiple languages and IDE plugins.</a:t>
            </a:r>
            <a:endParaRPr sz="1600" b="0" i="0" u="none" strike="noStrike" cap="none" dirty="0">
              <a:solidFill>
                <a:schemeClr val="dk1"/>
              </a:solidFill>
              <a:latin typeface="Calibri"/>
              <a:ea typeface="Calibri"/>
              <a:cs typeface="Calibri"/>
              <a:sym typeface="Calibri"/>
            </a:endParaRPr>
          </a:p>
        </p:txBody>
      </p:sp>
      <p:grpSp>
        <p:nvGrpSpPr>
          <p:cNvPr id="138" name="Google Shape;138;p13"/>
          <p:cNvGrpSpPr/>
          <p:nvPr/>
        </p:nvGrpSpPr>
        <p:grpSpPr>
          <a:xfrm>
            <a:off x="7831778" y="19292316"/>
            <a:ext cx="7097454" cy="453003"/>
            <a:chOff x="0" y="0"/>
            <a:chExt cx="13399007" cy="855206"/>
          </a:xfrm>
        </p:grpSpPr>
        <p:sp>
          <p:nvSpPr>
            <p:cNvPr id="139" name="Google Shape;139;p13"/>
            <p:cNvSpPr/>
            <p:nvPr/>
          </p:nvSpPr>
          <p:spPr>
            <a:xfrm>
              <a:off x="9017" y="11491"/>
              <a:ext cx="13380973" cy="832228"/>
            </a:xfrm>
            <a:custGeom>
              <a:avLst/>
              <a:gdLst/>
              <a:ahLst/>
              <a:cxnLst/>
              <a:rect l="l" t="t" r="r" b="b"/>
              <a:pathLst>
                <a:path w="13380973" h="832228" extrusionOk="0">
                  <a:moveTo>
                    <a:pt x="0" y="0"/>
                  </a:moveTo>
                  <a:lnTo>
                    <a:pt x="13380973" y="0"/>
                  </a:lnTo>
                  <a:lnTo>
                    <a:pt x="13380973" y="832228"/>
                  </a:lnTo>
                  <a:lnTo>
                    <a:pt x="0" y="832228"/>
                  </a:lnTo>
                  <a:close/>
                </a:path>
              </a:pathLst>
            </a:custGeom>
            <a:solidFill>
              <a:srgbClr val="FFC000"/>
            </a:solidFill>
            <a:ln>
              <a:noFill/>
            </a:ln>
          </p:spPr>
        </p:sp>
        <p:sp>
          <p:nvSpPr>
            <p:cNvPr id="140" name="Google Shape;140;p13"/>
            <p:cNvSpPr/>
            <p:nvPr/>
          </p:nvSpPr>
          <p:spPr>
            <a:xfrm>
              <a:off x="0" y="0"/>
              <a:ext cx="13399007" cy="855206"/>
            </a:xfrm>
            <a:custGeom>
              <a:avLst/>
              <a:gdLst/>
              <a:ahLst/>
              <a:cxnLst/>
              <a:rect l="l" t="t" r="r" b="b"/>
              <a:pathLst>
                <a:path w="13399007" h="855206" extrusionOk="0">
                  <a:moveTo>
                    <a:pt x="9017" y="0"/>
                  </a:moveTo>
                  <a:lnTo>
                    <a:pt x="13389990" y="0"/>
                  </a:lnTo>
                  <a:cubicBezTo>
                    <a:pt x="13394944" y="0"/>
                    <a:pt x="13399007" y="5179"/>
                    <a:pt x="13399007" y="11491"/>
                  </a:cubicBezTo>
                  <a:lnTo>
                    <a:pt x="13399007" y="843719"/>
                  </a:lnTo>
                  <a:cubicBezTo>
                    <a:pt x="13399007" y="850031"/>
                    <a:pt x="13394944" y="855206"/>
                    <a:pt x="13389990" y="855206"/>
                  </a:cubicBezTo>
                  <a:lnTo>
                    <a:pt x="9017" y="855206"/>
                  </a:lnTo>
                  <a:cubicBezTo>
                    <a:pt x="4064" y="855206"/>
                    <a:pt x="0" y="850031"/>
                    <a:pt x="0" y="843719"/>
                  </a:cubicBezTo>
                  <a:lnTo>
                    <a:pt x="0" y="11491"/>
                  </a:lnTo>
                  <a:cubicBezTo>
                    <a:pt x="0" y="5179"/>
                    <a:pt x="4064" y="0"/>
                    <a:pt x="9017" y="0"/>
                  </a:cubicBezTo>
                  <a:moveTo>
                    <a:pt x="9017" y="22821"/>
                  </a:moveTo>
                  <a:lnTo>
                    <a:pt x="9017" y="11491"/>
                  </a:lnTo>
                  <a:lnTo>
                    <a:pt x="18034" y="11491"/>
                  </a:lnTo>
                  <a:lnTo>
                    <a:pt x="18034" y="843719"/>
                  </a:lnTo>
                  <a:lnTo>
                    <a:pt x="9017" y="843719"/>
                  </a:lnTo>
                  <a:lnTo>
                    <a:pt x="9017" y="832228"/>
                  </a:lnTo>
                  <a:lnTo>
                    <a:pt x="13389990" y="832228"/>
                  </a:lnTo>
                  <a:lnTo>
                    <a:pt x="13389990" y="843719"/>
                  </a:lnTo>
                  <a:lnTo>
                    <a:pt x="13380974" y="843719"/>
                  </a:lnTo>
                  <a:lnTo>
                    <a:pt x="13380974" y="11491"/>
                  </a:lnTo>
                  <a:lnTo>
                    <a:pt x="13389990" y="11491"/>
                  </a:lnTo>
                  <a:lnTo>
                    <a:pt x="13389990" y="22983"/>
                  </a:lnTo>
                  <a:lnTo>
                    <a:pt x="9017" y="22983"/>
                  </a:lnTo>
                  <a:close/>
                </a:path>
              </a:pathLst>
            </a:custGeom>
            <a:solidFill>
              <a:srgbClr val="00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3"/>
            <p:cNvSpPr txBox="1"/>
            <p:nvPr/>
          </p:nvSpPr>
          <p:spPr>
            <a:xfrm>
              <a:off x="0" y="0"/>
              <a:ext cx="13398996" cy="855188"/>
            </a:xfrm>
            <a:prstGeom prst="rect">
              <a:avLst/>
            </a:prstGeom>
            <a:noFill/>
            <a:ln>
              <a:noFill/>
            </a:ln>
          </p:spPr>
          <p:txBody>
            <a:bodyPr spcFirstLastPara="1" wrap="square" lIns="35875" tIns="35875" rIns="35875" bIns="35875" anchor="t" anchorCtr="0">
              <a:noAutofit/>
            </a:bodyPr>
            <a:lstStyle/>
            <a:p>
              <a:pPr marL="0" marR="0" lvl="0" indent="0" algn="ctr" rtl="0">
                <a:lnSpc>
                  <a:spcPct val="120040"/>
                </a:lnSpc>
                <a:spcBef>
                  <a:spcPts val="0"/>
                </a:spcBef>
                <a:spcAft>
                  <a:spcPts val="0"/>
                </a:spcAft>
                <a:buClr>
                  <a:srgbClr val="000000"/>
                </a:buClr>
                <a:buSzPts val="1995"/>
                <a:buFont typeface="Arial"/>
                <a:buNone/>
              </a:pPr>
              <a:r>
                <a:rPr lang="en-IN" sz="1995" b="1" i="0" u="none" strike="noStrike" cap="none" dirty="0">
                  <a:solidFill>
                    <a:srgbClr val="000000"/>
                  </a:solidFill>
                  <a:latin typeface="Arimo"/>
                  <a:ea typeface="Arimo"/>
                  <a:cs typeface="Arimo"/>
                  <a:sym typeface="Arimo"/>
                </a:rPr>
                <a:t>QR Code</a:t>
              </a:r>
              <a:endParaRPr sz="1400" b="0" i="0" u="none" strike="noStrike" cap="none" dirty="0">
                <a:solidFill>
                  <a:srgbClr val="000000"/>
                </a:solidFill>
                <a:latin typeface="Arial"/>
                <a:ea typeface="Arial"/>
                <a:cs typeface="Arial"/>
                <a:sym typeface="Arial"/>
              </a:endParaRPr>
            </a:p>
          </p:txBody>
        </p:sp>
      </p:grpSp>
      <p:grpSp>
        <p:nvGrpSpPr>
          <p:cNvPr id="142" name="Google Shape;142;p13"/>
          <p:cNvGrpSpPr/>
          <p:nvPr/>
        </p:nvGrpSpPr>
        <p:grpSpPr>
          <a:xfrm>
            <a:off x="7840063" y="7837025"/>
            <a:ext cx="7016440" cy="5239743"/>
            <a:chOff x="0" y="2"/>
            <a:chExt cx="13245403" cy="9891412"/>
          </a:xfrm>
        </p:grpSpPr>
        <p:sp>
          <p:nvSpPr>
            <p:cNvPr id="143" name="Google Shape;143;p13"/>
            <p:cNvSpPr/>
            <p:nvPr/>
          </p:nvSpPr>
          <p:spPr>
            <a:xfrm>
              <a:off x="23" y="2"/>
              <a:ext cx="13245380" cy="9891412"/>
            </a:xfrm>
            <a:custGeom>
              <a:avLst/>
              <a:gdLst/>
              <a:ahLst/>
              <a:cxnLst/>
              <a:rect l="l" t="t" r="r" b="b"/>
              <a:pathLst>
                <a:path w="13212349" h="3446485" extrusionOk="0">
                  <a:moveTo>
                    <a:pt x="0" y="0"/>
                  </a:moveTo>
                  <a:lnTo>
                    <a:pt x="13212349" y="0"/>
                  </a:lnTo>
                  <a:lnTo>
                    <a:pt x="13212349" y="3446485"/>
                  </a:lnTo>
                  <a:lnTo>
                    <a:pt x="0" y="3446485"/>
                  </a:lnTo>
                  <a:close/>
                </a:path>
              </a:pathLst>
            </a:custGeom>
            <a:solidFill>
              <a:srgbClr val="000000">
                <a:alpha val="0"/>
              </a:srgbClr>
            </a:solidFill>
            <a:ln>
              <a:noFill/>
            </a:ln>
          </p:spPr>
          <p:txBody>
            <a:bodyPr spcFirstLastPara="1" wrap="square" lIns="91425" tIns="45700" rIns="91425" bIns="45700" anchor="t" anchorCtr="0">
              <a:noAutofit/>
            </a:bodyPr>
            <a:lstStyle/>
            <a:p>
              <a:pPr marL="457200" marR="0" lvl="0" indent="0" algn="just" rtl="0">
                <a:lnSpc>
                  <a:spcPct val="100000"/>
                </a:lnSpc>
                <a:spcBef>
                  <a:spcPts val="0"/>
                </a:spcBef>
                <a:spcAft>
                  <a:spcPts val="0"/>
                </a:spcAft>
                <a:buNone/>
              </a:pPr>
              <a:endParaRPr sz="160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160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a:p>
              <a:pPr marL="285750" marR="0" lvl="0" indent="-184150" algn="just"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a:p>
              <a:pPr marL="285750" marR="0" lvl="0" indent="-184150" algn="just" rtl="0">
                <a:lnSpc>
                  <a:spcPct val="100000"/>
                </a:lnSpc>
                <a:spcBef>
                  <a:spcPts val="0"/>
                </a:spcBef>
                <a:spcAft>
                  <a:spcPts val="0"/>
                </a:spcAft>
                <a:buClr>
                  <a:schemeClr val="dk1"/>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144" name="Google Shape;144;p13"/>
            <p:cNvSpPr txBox="1"/>
            <p:nvPr/>
          </p:nvSpPr>
          <p:spPr>
            <a:xfrm>
              <a:off x="0" y="9526"/>
              <a:ext cx="13212347" cy="3436958"/>
            </a:xfrm>
            <a:prstGeom prst="rect">
              <a:avLst/>
            </a:prstGeom>
            <a:noFill/>
            <a:ln>
              <a:noFill/>
            </a:ln>
          </p:spPr>
          <p:txBody>
            <a:bodyPr spcFirstLastPara="1" wrap="square" lIns="0" tIns="0" rIns="0" bIns="0" anchor="t" anchorCtr="0">
              <a:noAutofit/>
            </a:bodyPr>
            <a:lstStyle/>
            <a:p>
              <a:pPr marL="0" marR="0" lvl="0" indent="0" algn="l" rtl="0">
                <a:lnSpc>
                  <a:spcPct val="119953"/>
                </a:lnSpc>
                <a:spcBef>
                  <a:spcPts val="0"/>
                </a:spcBef>
                <a:spcAft>
                  <a:spcPts val="0"/>
                </a:spcAft>
                <a:buClr>
                  <a:srgbClr val="000000"/>
                </a:buClr>
                <a:buSzPts val="1298"/>
                <a:buFont typeface="Arial"/>
                <a:buNone/>
              </a:pPr>
              <a:r>
                <a:rPr lang="en-IN" sz="1298" b="0" i="0" u="none" strike="noStrike" cap="none" dirty="0">
                  <a:solidFill>
                    <a:srgbClr val="000000"/>
                  </a:solidFill>
                  <a:latin typeface="Arial"/>
                  <a:ea typeface="Arial"/>
                  <a:cs typeface="Arial"/>
                  <a:sym typeface="Arial"/>
                </a:rPr>
                <a:t>-</a:t>
              </a:r>
              <a:endParaRPr sz="1400" b="0" i="0" u="none" strike="noStrike" cap="none" dirty="0">
                <a:solidFill>
                  <a:srgbClr val="000000"/>
                </a:solidFill>
                <a:latin typeface="Arial"/>
                <a:ea typeface="Arial"/>
                <a:cs typeface="Arial"/>
                <a:sym typeface="Arial"/>
              </a:endParaRPr>
            </a:p>
          </p:txBody>
        </p:sp>
      </p:grpSp>
      <p:sp>
        <p:nvSpPr>
          <p:cNvPr id="145" name="Google Shape;145;p13"/>
          <p:cNvSpPr txBox="1"/>
          <p:nvPr/>
        </p:nvSpPr>
        <p:spPr>
          <a:xfrm>
            <a:off x="269184" y="3267219"/>
            <a:ext cx="7254816" cy="255450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500"/>
              <a:buFont typeface="Arial"/>
              <a:buNone/>
            </a:pPr>
            <a:r>
              <a:rPr lang="en-IN" sz="1600" b="0" i="0" u="none" strike="noStrike" cap="none" dirty="0">
                <a:solidFill>
                  <a:schemeClr val="dk1"/>
                </a:solidFill>
                <a:latin typeface="Calibri"/>
                <a:ea typeface="Calibri"/>
                <a:cs typeface="Calibri"/>
                <a:sym typeface="Calibri"/>
              </a:rPr>
              <a:t>Learning to program is crucial today, but beginners often write code that works yet lacks clarity, structure, or efficiency. This makes it hard to debug or scale in real-world scenarios. Our project, </a:t>
            </a:r>
            <a:r>
              <a:rPr lang="en-IN" sz="1600" b="1" i="0" u="none" strike="noStrike" cap="none" dirty="0" err="1">
                <a:solidFill>
                  <a:schemeClr val="dk1"/>
                </a:solidFill>
                <a:latin typeface="Calibri"/>
                <a:ea typeface="Calibri"/>
                <a:cs typeface="Calibri"/>
                <a:sym typeface="Calibri"/>
              </a:rPr>
              <a:t>CodeCritic</a:t>
            </a:r>
            <a:r>
              <a:rPr lang="en-IN" sz="1600" b="1" i="0" u="none" strike="noStrike" cap="none" dirty="0">
                <a:solidFill>
                  <a:schemeClr val="dk1"/>
                </a:solidFill>
                <a:latin typeface="Calibri"/>
                <a:ea typeface="Calibri"/>
                <a:cs typeface="Calibri"/>
                <a:sym typeface="Calibri"/>
              </a:rPr>
              <a:t> Junior</a:t>
            </a:r>
            <a:r>
              <a:rPr lang="en-IN" sz="1600" b="0" i="0" u="none" strike="noStrike" cap="none" dirty="0">
                <a:solidFill>
                  <a:schemeClr val="dk1"/>
                </a:solidFill>
                <a:latin typeface="Calibri"/>
                <a:ea typeface="Calibri"/>
                <a:cs typeface="Calibri"/>
                <a:sym typeface="Calibri"/>
              </a:rPr>
              <a:t>, offers an AI-powered dashboard that gives real-time feedback, improved code suggestions, concept learning, note-taking, and chatbot support.</a:t>
            </a:r>
            <a:endParaRPr lang="en-US" sz="1600" b="0" i="0" u="none" strike="noStrike" cap="none" dirty="0">
              <a:solidFill>
                <a:srgbClr val="000000"/>
              </a:solidFill>
              <a:latin typeface="Arial"/>
              <a:ea typeface="Arial"/>
              <a:cs typeface="Arial"/>
              <a:sym typeface="Arial"/>
            </a:endParaRPr>
          </a:p>
          <a:p>
            <a:pPr marL="0" marR="0" lvl="0" indent="0" algn="just" rtl="0">
              <a:lnSpc>
                <a:spcPct val="100000"/>
              </a:lnSpc>
              <a:spcBef>
                <a:spcPts val="0"/>
              </a:spcBef>
              <a:spcAft>
                <a:spcPts val="0"/>
              </a:spcAft>
              <a:buClr>
                <a:srgbClr val="000000"/>
              </a:buClr>
              <a:buSzPts val="1500"/>
              <a:buFont typeface="Arial"/>
              <a:buNone/>
            </a:pPr>
            <a:br>
              <a:rPr lang="en-US" sz="1600" b="0" i="0" u="none" strike="noStrike" cap="none" dirty="0">
                <a:solidFill>
                  <a:schemeClr val="dk1"/>
                </a:solidFill>
                <a:latin typeface="Calibri"/>
                <a:ea typeface="Calibri"/>
                <a:cs typeface="Calibri"/>
                <a:sym typeface="Calibri"/>
              </a:rPr>
            </a:br>
            <a:r>
              <a:rPr lang="en-US" sz="1600" b="0" i="0" u="none" strike="noStrike" cap="none" dirty="0">
                <a:solidFill>
                  <a:schemeClr val="dk1"/>
                </a:solidFill>
                <a:latin typeface="Calibri"/>
                <a:ea typeface="Calibri"/>
                <a:cs typeface="Calibri"/>
                <a:sym typeface="Calibri"/>
              </a:rPr>
              <a:t>Research shows that 65% of CS beginners struggle with code quality, and poor coding habits can increase industry development time by up to 30%. By addressing these issues early, our system aims to build strong foundations and make coding education more effective and accessible.</a:t>
            </a:r>
          </a:p>
        </p:txBody>
      </p:sp>
      <p:pic>
        <p:nvPicPr>
          <p:cNvPr id="146" name="Google Shape;146;p13" descr="https://lh7-rt.googleusercontent.com/docsz/AD_4nXf7pZZlf79hY053TIUnRZ_ErrK49J2b48bn5tjsteNuUy4rJ6g5VsgkGKyexvSqZ1GngsJra5DSPjzgAqaTvCjWERQC7CzSI0uQr8Xn1wNNzdxY7tmYXdXOuHTX1fjHUfm6pQKIuA?key=Q7Gn74k-JfGHUE0kvsV9qw"/>
          <p:cNvPicPr preferRelativeResize="0"/>
          <p:nvPr/>
        </p:nvPicPr>
        <p:blipFill rotWithShape="1">
          <a:blip r:embed="rId3">
            <a:alphaModFix/>
          </a:blip>
          <a:srcRect/>
          <a:stretch/>
        </p:blipFill>
        <p:spPr>
          <a:xfrm>
            <a:off x="269184" y="15849600"/>
            <a:ext cx="6998575" cy="4790180"/>
          </a:xfrm>
          <a:prstGeom prst="rect">
            <a:avLst/>
          </a:prstGeom>
          <a:noFill/>
          <a:ln>
            <a:noFill/>
          </a:ln>
        </p:spPr>
      </p:pic>
      <p:sp>
        <p:nvSpPr>
          <p:cNvPr id="147" name="Google Shape;147;p13"/>
          <p:cNvSpPr txBox="1"/>
          <p:nvPr/>
        </p:nvSpPr>
        <p:spPr>
          <a:xfrm>
            <a:off x="7776390" y="17445517"/>
            <a:ext cx="7132607" cy="189278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1050"/>
              <a:buFont typeface="Arial"/>
              <a:buNone/>
            </a:pP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[1] S. R. Subramanya and B. K. Yi, "Artificial Intelligence in Education: Applications and Trends," Int. J. Adv. </a:t>
            </a:r>
            <a:r>
              <a:rPr lang="en-IN" sz="13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Comput</a:t>
            </a: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Sci. Appl., vol. 10, no. 5, pp. 599–602, 2019.</a:t>
            </a:r>
            <a:endParaRPr sz="13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Clr>
                <a:srgbClr val="000000"/>
              </a:buClr>
              <a:buSzPts val="1050"/>
              <a:buFont typeface="Arial"/>
              <a:buNone/>
            </a:pP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[2] A. Nguyen and S. </a:t>
            </a:r>
            <a:r>
              <a:rPr lang="en-IN" sz="13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Khosmood</a:t>
            </a: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"Teaching Code Style and Efficiency with AI Feedback Tools," J. </a:t>
            </a:r>
            <a:r>
              <a:rPr lang="en-IN" sz="13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Comput</a:t>
            </a: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Sci. Colleges, vol. 35, no. 2, pp. 119–125, 2020. [Online]. Available:</a:t>
            </a:r>
            <a:endParaRPr sz="13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Clr>
                <a:srgbClr val="000000"/>
              </a:buClr>
              <a:buSzPts val="1050"/>
              <a:buFont typeface="Arial"/>
              <a:buNone/>
            </a:pP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[3] S. J. Russell and P. </a:t>
            </a:r>
            <a:r>
              <a:rPr lang="en-IN" sz="1300" b="0" i="0" u="none" strike="noStrike" cap="none" dirty="0" err="1">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Norvig</a:t>
            </a: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 Artificial Intelligence: A Modern Approach, 3rd ed. Upper Saddle River, NJ, USA: Pearson Education, 2010.</a:t>
            </a:r>
            <a:endParaRPr sz="13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Clr>
                <a:srgbClr val="000000"/>
              </a:buClr>
              <a:buSzPts val="1050"/>
              <a:buFont typeface="Arial"/>
              <a:buNone/>
            </a:pP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[4] N. Wirth, Algorithms + Data Structures = Programs. Englewood Cliffs, NJ, USA: Prentice-Hall, 1976.</a:t>
            </a:r>
            <a:endParaRPr sz="1300" b="0" i="0" u="none" strike="noStrike" cap="none" dirty="0">
              <a:solidFill>
                <a:srgbClr val="000000"/>
              </a:solidFill>
              <a:latin typeface="Calibri" panose="020F0502020204030204" pitchFamily="34" charset="0"/>
              <a:ea typeface="Calibri" panose="020F0502020204030204" pitchFamily="34" charset="0"/>
              <a:cs typeface="Calibri" panose="020F0502020204030204" pitchFamily="34" charset="0"/>
              <a:sym typeface="Arial"/>
            </a:endParaRPr>
          </a:p>
          <a:p>
            <a:pPr marL="0" marR="0" lvl="0" indent="0" algn="just" rtl="0">
              <a:lnSpc>
                <a:spcPct val="100000"/>
              </a:lnSpc>
              <a:spcBef>
                <a:spcPts val="0"/>
              </a:spcBef>
              <a:spcAft>
                <a:spcPts val="0"/>
              </a:spcAft>
              <a:buClr>
                <a:srgbClr val="000000"/>
              </a:buClr>
              <a:buSzPts val="1050"/>
              <a:buFont typeface="Arial"/>
              <a:buNone/>
            </a:pPr>
            <a:r>
              <a:rPr lang="en-IN"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rPr>
              <a:t>[5] R. Yin and C. Zhang, "An Intelligent Tutoring System for Code Writing and Debugging," IEEE Trans. Learn. Technol., vol. 10, no. 3, pp. 318–327, Jul.–Sep. 2017.</a:t>
            </a:r>
            <a:endParaRPr sz="1300" b="0"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Calibri"/>
            </a:endParaRPr>
          </a:p>
        </p:txBody>
      </p:sp>
      <p:pic>
        <p:nvPicPr>
          <p:cNvPr id="149" name="Google Shape;149;p13"/>
          <p:cNvPicPr preferRelativeResize="0"/>
          <p:nvPr/>
        </p:nvPicPr>
        <p:blipFill rotWithShape="1">
          <a:blip r:embed="rId4">
            <a:alphaModFix/>
          </a:blip>
          <a:srcRect/>
          <a:stretch/>
        </p:blipFill>
        <p:spPr>
          <a:xfrm>
            <a:off x="0" y="261691"/>
            <a:ext cx="2137904" cy="2140971"/>
          </a:xfrm>
          <a:prstGeom prst="rect">
            <a:avLst/>
          </a:prstGeom>
          <a:noFill/>
          <a:ln>
            <a:noFill/>
          </a:ln>
        </p:spPr>
      </p:pic>
      <p:sp>
        <p:nvSpPr>
          <p:cNvPr id="150" name="Google Shape;150;p13"/>
          <p:cNvSpPr txBox="1"/>
          <p:nvPr/>
        </p:nvSpPr>
        <p:spPr>
          <a:xfrm>
            <a:off x="3004088" y="233146"/>
            <a:ext cx="10572211" cy="73866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RV College of Engineering, Bengaluru – 560059.</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200"/>
              <a:buFont typeface="Arial"/>
              <a:buNone/>
            </a:pPr>
            <a:r>
              <a:rPr lang="en-IN" sz="2200" b="1" i="0" u="none" strike="noStrike" cap="none">
                <a:solidFill>
                  <a:schemeClr val="dk1"/>
                </a:solidFill>
                <a:latin typeface="Calibri"/>
                <a:ea typeface="Calibri"/>
                <a:cs typeface="Calibri"/>
                <a:sym typeface="Calibri"/>
              </a:rPr>
              <a:t>Title: “CodeCritic Junior”: AI Coach for improving Beginner Coding Style</a:t>
            </a:r>
            <a:endParaRPr sz="2200" b="0" i="0" u="none" strike="noStrike" cap="none">
              <a:solidFill>
                <a:schemeClr val="dk1"/>
              </a:solidFill>
              <a:latin typeface="Calibri"/>
              <a:ea typeface="Calibri"/>
              <a:cs typeface="Calibri"/>
              <a:sym typeface="Calibri"/>
            </a:endParaRPr>
          </a:p>
        </p:txBody>
      </p:sp>
      <p:sp>
        <p:nvSpPr>
          <p:cNvPr id="151" name="Google Shape;151;p13"/>
          <p:cNvSpPr txBox="1"/>
          <p:nvPr/>
        </p:nvSpPr>
        <p:spPr>
          <a:xfrm>
            <a:off x="2661189" y="1064134"/>
            <a:ext cx="10724611"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Mohammed </a:t>
            </a:r>
            <a:r>
              <a:rPr lang="en-IN" sz="2000" b="0" i="0" u="none" strike="noStrike" cap="none" dirty="0" err="1">
                <a:solidFill>
                  <a:schemeClr val="dk1"/>
                </a:solidFill>
                <a:latin typeface="Calibri"/>
                <a:ea typeface="Calibri"/>
                <a:cs typeface="Calibri"/>
                <a:sym typeface="Calibri"/>
              </a:rPr>
              <a:t>Faid</a:t>
            </a:r>
            <a:r>
              <a:rPr lang="en-IN" sz="2000" b="0" i="0" u="none" strike="noStrike" cap="none" dirty="0">
                <a:solidFill>
                  <a:schemeClr val="dk1"/>
                </a:solidFill>
                <a:latin typeface="Calibri"/>
                <a:ea typeface="Calibri"/>
                <a:cs typeface="Calibri"/>
                <a:sym typeface="Calibri"/>
              </a:rPr>
              <a:t> | M K </a:t>
            </a:r>
            <a:r>
              <a:rPr lang="en-IN" sz="2000" b="0" i="0" u="none" strike="noStrike" cap="none" dirty="0" err="1">
                <a:solidFill>
                  <a:schemeClr val="dk1"/>
                </a:solidFill>
                <a:latin typeface="Calibri"/>
                <a:ea typeface="Calibri"/>
                <a:cs typeface="Calibri"/>
                <a:sym typeface="Calibri"/>
              </a:rPr>
              <a:t>Heera</a:t>
            </a:r>
            <a:r>
              <a:rPr lang="en-IN" sz="2000" b="0" i="0" u="none" strike="noStrike" cap="none" dirty="0">
                <a:solidFill>
                  <a:schemeClr val="dk1"/>
                </a:solidFill>
                <a:latin typeface="Calibri"/>
                <a:ea typeface="Calibri"/>
                <a:cs typeface="Calibri"/>
                <a:sym typeface="Calibri"/>
              </a:rPr>
              <a:t> | </a:t>
            </a:r>
            <a:r>
              <a:rPr lang="en-IN" sz="2000" b="0" i="0" u="none" strike="noStrike" cap="none" dirty="0" err="1">
                <a:solidFill>
                  <a:schemeClr val="dk1"/>
                </a:solidFill>
                <a:latin typeface="Calibri"/>
                <a:ea typeface="Calibri"/>
                <a:cs typeface="Calibri"/>
                <a:sym typeface="Calibri"/>
              </a:rPr>
              <a:t>Gagan</a:t>
            </a:r>
            <a:r>
              <a:rPr lang="en-IN" sz="2000" b="0" i="0" u="none" strike="noStrike" cap="none" dirty="0">
                <a:solidFill>
                  <a:schemeClr val="dk1"/>
                </a:solidFill>
                <a:latin typeface="Calibri"/>
                <a:ea typeface="Calibri"/>
                <a:cs typeface="Calibri"/>
                <a:sym typeface="Calibri"/>
              </a:rPr>
              <a:t> Gowda V S | </a:t>
            </a:r>
            <a:r>
              <a:rPr lang="en-IN" sz="2000" b="0" i="0" u="none" strike="noStrike" cap="none" dirty="0" err="1">
                <a:solidFill>
                  <a:schemeClr val="dk1"/>
                </a:solidFill>
                <a:latin typeface="Calibri"/>
                <a:ea typeface="Calibri"/>
                <a:cs typeface="Calibri"/>
                <a:sym typeface="Calibri"/>
              </a:rPr>
              <a:t>Ved</a:t>
            </a:r>
            <a:r>
              <a:rPr lang="en-IN" sz="2000" b="0" i="0" u="none" strike="noStrike" cap="none" dirty="0">
                <a:solidFill>
                  <a:schemeClr val="dk1"/>
                </a:solidFill>
                <a:latin typeface="Calibri"/>
                <a:ea typeface="Calibri"/>
                <a:cs typeface="Calibri"/>
                <a:sym typeface="Calibri"/>
              </a:rPr>
              <a:t> M </a:t>
            </a:r>
            <a:r>
              <a:rPr lang="en-IN" sz="2000" b="0" i="0" u="none" strike="noStrike" cap="none" dirty="0" err="1">
                <a:solidFill>
                  <a:schemeClr val="dk1"/>
                </a:solidFill>
                <a:latin typeface="Calibri"/>
                <a:ea typeface="Calibri"/>
                <a:cs typeface="Calibri"/>
                <a:sym typeface="Calibri"/>
              </a:rPr>
              <a:t>Revankar</a:t>
            </a:r>
            <a:r>
              <a:rPr lang="en-IN" sz="2000" b="0" i="0" u="none" strike="noStrike" cap="none" dirty="0">
                <a:solidFill>
                  <a:schemeClr val="dk1"/>
                </a:solidFill>
                <a:latin typeface="Calibri"/>
                <a:ea typeface="Calibri"/>
                <a:cs typeface="Calibri"/>
                <a:sym typeface="Calibri"/>
              </a:rPr>
              <a:t> | </a:t>
            </a:r>
            <a:r>
              <a:rPr lang="en-IN" sz="2000" b="0" i="0" u="none" strike="noStrike" cap="none" dirty="0" err="1">
                <a:solidFill>
                  <a:schemeClr val="dk1"/>
                </a:solidFill>
                <a:latin typeface="Calibri"/>
                <a:ea typeface="Calibri"/>
                <a:cs typeface="Calibri"/>
                <a:sym typeface="Calibri"/>
              </a:rPr>
              <a:t>Tejas</a:t>
            </a:r>
            <a:r>
              <a:rPr lang="en-IN" sz="2000" b="0" i="0" u="none" strike="noStrike" cap="none" dirty="0">
                <a:solidFill>
                  <a:schemeClr val="dk1"/>
                </a:solidFill>
                <a:latin typeface="Calibri"/>
                <a:ea typeface="Calibri"/>
                <a:cs typeface="Calibri"/>
                <a:sym typeface="Calibri"/>
              </a:rPr>
              <a:t> Ganesh Hegde</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IN" sz="2000" b="0" i="0" u="none" strike="noStrike" cap="none" dirty="0">
                <a:solidFill>
                  <a:schemeClr val="dk1"/>
                </a:solidFill>
                <a:latin typeface="Calibri"/>
                <a:ea typeface="Calibri"/>
                <a:cs typeface="Calibri"/>
                <a:sym typeface="Calibri"/>
              </a:rPr>
              <a:t> 1RV22IS403  | 1RV23IS404  | 1RV23AI400 |  1RV23CS419 |  1RV22CS219 </a:t>
            </a:r>
            <a:endParaRPr sz="1400" b="0" i="0" u="none" strike="noStrike" cap="none" dirty="0">
              <a:solidFill>
                <a:srgbClr val="000000"/>
              </a:solidFill>
              <a:latin typeface="Arial"/>
              <a:ea typeface="Arial"/>
              <a:cs typeface="Arial"/>
              <a:sym typeface="Arial"/>
            </a:endParaRPr>
          </a:p>
        </p:txBody>
      </p:sp>
      <p:sp>
        <p:nvSpPr>
          <p:cNvPr id="152" name="Google Shape;152;p13"/>
          <p:cNvSpPr txBox="1"/>
          <p:nvPr/>
        </p:nvSpPr>
        <p:spPr>
          <a:xfrm>
            <a:off x="5690864" y="1836461"/>
            <a:ext cx="4075500" cy="6156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IN" sz="2000" b="1" i="0" u="none" strike="noStrike" cap="none">
                <a:solidFill>
                  <a:schemeClr val="dk1"/>
                </a:solidFill>
                <a:latin typeface="Calibri"/>
                <a:ea typeface="Calibri"/>
                <a:cs typeface="Calibri"/>
                <a:sym typeface="Calibri"/>
              </a:rPr>
              <a:t>Team name : Shadow Garden </a:t>
            </a:r>
            <a:endParaRPr sz="2000" b="0" i="0" u="none" strike="noStrike" cap="none">
              <a:solidFill>
                <a:schemeClr val="dk1"/>
              </a:solidFill>
              <a:latin typeface="Calibri"/>
              <a:ea typeface="Calibri"/>
              <a:cs typeface="Calibri"/>
              <a:sym typeface="Calibri"/>
            </a:endParaRPr>
          </a:p>
        </p:txBody>
      </p:sp>
      <p:pic>
        <p:nvPicPr>
          <p:cNvPr id="153" name="Google Shape;153;p13"/>
          <p:cNvPicPr preferRelativeResize="0"/>
          <p:nvPr/>
        </p:nvPicPr>
        <p:blipFill>
          <a:blip r:embed="rId5">
            <a:alphaModFix/>
          </a:blip>
          <a:stretch>
            <a:fillRect/>
          </a:stretch>
        </p:blipFill>
        <p:spPr>
          <a:xfrm>
            <a:off x="8577500" y="6905874"/>
            <a:ext cx="5424552" cy="2668950"/>
          </a:xfrm>
          <a:prstGeom prst="rect">
            <a:avLst/>
          </a:prstGeom>
          <a:noFill/>
          <a:ln>
            <a:noFill/>
          </a:ln>
        </p:spPr>
      </p:pic>
      <p:sp>
        <p:nvSpPr>
          <p:cNvPr id="155" name="Google Shape;155;p13"/>
          <p:cNvSpPr txBox="1"/>
          <p:nvPr/>
        </p:nvSpPr>
        <p:spPr>
          <a:xfrm>
            <a:off x="9431822" y="9574746"/>
            <a:ext cx="3325800" cy="27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Calibri"/>
                <a:ea typeface="Calibri"/>
                <a:cs typeface="Calibri"/>
                <a:sym typeface="Calibri"/>
              </a:rPr>
              <a:t>Fig 2: Coding Interface</a:t>
            </a:r>
            <a:endParaRPr dirty="0">
              <a:solidFill>
                <a:schemeClr val="dk1"/>
              </a:solidFill>
              <a:latin typeface="Calibri"/>
              <a:ea typeface="Calibri"/>
              <a:cs typeface="Calibri"/>
              <a:sym typeface="Calibri"/>
            </a:endParaRPr>
          </a:p>
        </p:txBody>
      </p:sp>
      <p:sp>
        <p:nvSpPr>
          <p:cNvPr id="156" name="Google Shape;156;p13"/>
          <p:cNvSpPr txBox="1"/>
          <p:nvPr/>
        </p:nvSpPr>
        <p:spPr>
          <a:xfrm>
            <a:off x="9476875" y="13087861"/>
            <a:ext cx="3325800" cy="27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Calibri"/>
                <a:ea typeface="Calibri"/>
                <a:cs typeface="Calibri"/>
                <a:sym typeface="Calibri"/>
              </a:rPr>
              <a:t>Fig 3: Learning </a:t>
            </a:r>
            <a:r>
              <a:rPr lang="en-IN" dirty="0" err="1">
                <a:solidFill>
                  <a:schemeClr val="dk1"/>
                </a:solidFill>
                <a:latin typeface="Calibri"/>
                <a:ea typeface="Calibri"/>
                <a:cs typeface="Calibri"/>
                <a:sym typeface="Calibri"/>
              </a:rPr>
              <a:t>Center</a:t>
            </a:r>
            <a:endParaRPr dirty="0">
              <a:solidFill>
                <a:schemeClr val="dk1"/>
              </a:solidFill>
              <a:latin typeface="Calibri"/>
              <a:ea typeface="Calibri"/>
              <a:cs typeface="Calibri"/>
              <a:sym typeface="Calibri"/>
            </a:endParaRPr>
          </a:p>
        </p:txBody>
      </p:sp>
      <p:sp>
        <p:nvSpPr>
          <p:cNvPr id="157" name="Google Shape;157;p13"/>
          <p:cNvSpPr txBox="1"/>
          <p:nvPr/>
        </p:nvSpPr>
        <p:spPr>
          <a:xfrm>
            <a:off x="1831700" y="20696700"/>
            <a:ext cx="3325800" cy="277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Calibri"/>
                <a:ea typeface="Calibri"/>
                <a:cs typeface="Calibri"/>
                <a:sym typeface="Calibri"/>
              </a:rPr>
              <a:t>Fig 1: Flow Diagram</a:t>
            </a:r>
            <a:endParaRPr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44386B5-2CAF-40C4-9904-0495D66BC0FE}"/>
              </a:ext>
            </a:extLst>
          </p:cNvPr>
          <p:cNvPicPr>
            <a:picLocks noChangeAspect="1"/>
          </p:cNvPicPr>
          <p:nvPr/>
        </p:nvPicPr>
        <p:blipFill>
          <a:blip r:embed="rId6"/>
          <a:stretch>
            <a:fillRect/>
          </a:stretch>
        </p:blipFill>
        <p:spPr>
          <a:xfrm>
            <a:off x="8588290" y="9987522"/>
            <a:ext cx="5502474" cy="3116027"/>
          </a:xfrm>
          <a:prstGeom prst="rect">
            <a:avLst/>
          </a:prstGeom>
        </p:spPr>
      </p:pic>
      <p:pic>
        <p:nvPicPr>
          <p:cNvPr id="4" name="Picture 3">
            <a:extLst>
              <a:ext uri="{FF2B5EF4-FFF2-40B4-BE49-F238E27FC236}">
                <a16:creationId xmlns:a16="http://schemas.microsoft.com/office/drawing/2014/main" id="{2E05C59C-C657-4A2D-ACB3-D2C9D3A47E6C}"/>
              </a:ext>
            </a:extLst>
          </p:cNvPr>
          <p:cNvPicPr>
            <a:picLocks noChangeAspect="1"/>
          </p:cNvPicPr>
          <p:nvPr/>
        </p:nvPicPr>
        <p:blipFill>
          <a:blip r:embed="rId7"/>
          <a:stretch>
            <a:fillRect/>
          </a:stretch>
        </p:blipFill>
        <p:spPr>
          <a:xfrm flipV="1">
            <a:off x="10929720" y="19800876"/>
            <a:ext cx="1410790" cy="138640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TotalTime>
  <Words>931</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Arial</vt:lpstr>
      <vt:lpstr>Arimo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Gagan VS</dc:creator>
  <cp:lastModifiedBy>91874</cp:lastModifiedBy>
  <cp:revision>3</cp:revision>
  <dcterms:modified xsi:type="dcterms:W3CDTF">2025-07-07T06:04:54Z</dcterms:modified>
</cp:coreProperties>
</file>