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F8C895-174B-4C14-A1EE-005CFCC11C96}" v="266" dt="2024-01-30T18:08:14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76034E-17DE-454E-98A7-6FC0FD517B8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3C26A8-D2F8-4343-9F78-875B7DAFD0B5}">
      <dgm:prSet/>
      <dgm:spPr/>
      <dgm:t>
        <a:bodyPr/>
        <a:lstStyle/>
        <a:p>
          <a:r>
            <a:rPr lang="en-US" dirty="0"/>
            <a:t>Guided By:							</a:t>
          </a:r>
          <a:r>
            <a:rPr lang="en-US" dirty="0" err="1"/>
            <a:t>Mr.Bose</a:t>
          </a:r>
          <a:endParaRPr lang="en-US" dirty="0"/>
        </a:p>
      </dgm:t>
    </dgm:pt>
    <dgm:pt modelId="{CD698632-176E-4363-8520-B395E00D1CCA}" type="parTrans" cxnId="{724EEBB1-EE3C-434D-9196-FCF5EB4689BF}">
      <dgm:prSet/>
      <dgm:spPr/>
      <dgm:t>
        <a:bodyPr/>
        <a:lstStyle/>
        <a:p>
          <a:endParaRPr lang="en-US"/>
        </a:p>
      </dgm:t>
    </dgm:pt>
    <dgm:pt modelId="{1B8A229F-2662-4934-A2FA-47F02E862980}" type="sibTrans" cxnId="{724EEBB1-EE3C-434D-9196-FCF5EB4689BF}">
      <dgm:prSet/>
      <dgm:spPr/>
      <dgm:t>
        <a:bodyPr/>
        <a:lstStyle/>
        <a:p>
          <a:endParaRPr lang="en-US"/>
        </a:p>
      </dgm:t>
    </dgm:pt>
    <dgm:pt modelId="{212F99A5-E3CF-4FC2-8FEE-A036F5390F93}">
      <dgm:prSet/>
      <dgm:spPr/>
      <dgm:t>
        <a:bodyPr/>
        <a:lstStyle/>
        <a:p>
          <a:r>
            <a:rPr lang="en-US" dirty="0"/>
            <a:t>Presented By:						Gagandeep Kaur</a:t>
          </a:r>
        </a:p>
      </dgm:t>
    </dgm:pt>
    <dgm:pt modelId="{141834B3-B9DE-4D30-8F53-9420BF4919BE}" type="parTrans" cxnId="{3DD7FA1A-6B64-42BE-905C-CD07A13970EA}">
      <dgm:prSet/>
      <dgm:spPr/>
      <dgm:t>
        <a:bodyPr/>
        <a:lstStyle/>
        <a:p>
          <a:endParaRPr lang="en-US"/>
        </a:p>
      </dgm:t>
    </dgm:pt>
    <dgm:pt modelId="{1A82BDD3-20C7-4D4D-9384-A464EF546083}" type="sibTrans" cxnId="{3DD7FA1A-6B64-42BE-905C-CD07A13970EA}">
      <dgm:prSet/>
      <dgm:spPr/>
      <dgm:t>
        <a:bodyPr/>
        <a:lstStyle/>
        <a:p>
          <a:endParaRPr lang="en-US"/>
        </a:p>
      </dgm:t>
    </dgm:pt>
    <dgm:pt modelId="{953EE316-7D5D-49B9-91EF-48E6CDB060D6}" type="pres">
      <dgm:prSet presAssocID="{6D76034E-17DE-454E-98A7-6FC0FD517B85}" presName="linear" presStyleCnt="0">
        <dgm:presLayoutVars>
          <dgm:animLvl val="lvl"/>
          <dgm:resizeHandles val="exact"/>
        </dgm:presLayoutVars>
      </dgm:prSet>
      <dgm:spPr/>
    </dgm:pt>
    <dgm:pt modelId="{D6B1B971-1C2F-4356-A272-A76511AB3A00}" type="pres">
      <dgm:prSet presAssocID="{5A3C26A8-D2F8-4343-9F78-875B7DAFD0B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591F6D-1E80-4F21-8B87-151846E0B730}" type="pres">
      <dgm:prSet presAssocID="{1B8A229F-2662-4934-A2FA-47F02E862980}" presName="spacer" presStyleCnt="0"/>
      <dgm:spPr/>
    </dgm:pt>
    <dgm:pt modelId="{D2B5B29C-0500-4008-BD90-85441970A18E}" type="pres">
      <dgm:prSet presAssocID="{212F99A5-E3CF-4FC2-8FEE-A036F5390F9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F3F8917-3888-43AB-99D1-3FBE256C1BE8}" type="presOf" srcId="{6D76034E-17DE-454E-98A7-6FC0FD517B85}" destId="{953EE316-7D5D-49B9-91EF-48E6CDB060D6}" srcOrd="0" destOrd="0" presId="urn:microsoft.com/office/officeart/2005/8/layout/vList2"/>
    <dgm:cxn modelId="{3DD7FA1A-6B64-42BE-905C-CD07A13970EA}" srcId="{6D76034E-17DE-454E-98A7-6FC0FD517B85}" destId="{212F99A5-E3CF-4FC2-8FEE-A036F5390F93}" srcOrd="1" destOrd="0" parTransId="{141834B3-B9DE-4D30-8F53-9420BF4919BE}" sibTransId="{1A82BDD3-20C7-4D4D-9384-A464EF546083}"/>
    <dgm:cxn modelId="{8174A95C-A869-4BF3-BC85-1ACA6B23A7B0}" type="presOf" srcId="{5A3C26A8-D2F8-4343-9F78-875B7DAFD0B5}" destId="{D6B1B971-1C2F-4356-A272-A76511AB3A00}" srcOrd="0" destOrd="0" presId="urn:microsoft.com/office/officeart/2005/8/layout/vList2"/>
    <dgm:cxn modelId="{724EEBB1-EE3C-434D-9196-FCF5EB4689BF}" srcId="{6D76034E-17DE-454E-98A7-6FC0FD517B85}" destId="{5A3C26A8-D2F8-4343-9F78-875B7DAFD0B5}" srcOrd="0" destOrd="0" parTransId="{CD698632-176E-4363-8520-B395E00D1CCA}" sibTransId="{1B8A229F-2662-4934-A2FA-47F02E862980}"/>
    <dgm:cxn modelId="{32469DE8-1AEB-4657-91F4-9653BF7F393B}" type="presOf" srcId="{212F99A5-E3CF-4FC2-8FEE-A036F5390F93}" destId="{D2B5B29C-0500-4008-BD90-85441970A18E}" srcOrd="0" destOrd="0" presId="urn:microsoft.com/office/officeart/2005/8/layout/vList2"/>
    <dgm:cxn modelId="{09A9589F-E0A2-4444-A916-254536312FF9}" type="presParOf" srcId="{953EE316-7D5D-49B9-91EF-48E6CDB060D6}" destId="{D6B1B971-1C2F-4356-A272-A76511AB3A00}" srcOrd="0" destOrd="0" presId="urn:microsoft.com/office/officeart/2005/8/layout/vList2"/>
    <dgm:cxn modelId="{1F90D5D8-88B2-427D-879C-795AE584B9F3}" type="presParOf" srcId="{953EE316-7D5D-49B9-91EF-48E6CDB060D6}" destId="{A5591F6D-1E80-4F21-8B87-151846E0B730}" srcOrd="1" destOrd="0" presId="urn:microsoft.com/office/officeart/2005/8/layout/vList2"/>
    <dgm:cxn modelId="{0D244C95-7904-4AA5-8CC5-D999DBBA06CF}" type="presParOf" srcId="{953EE316-7D5D-49B9-91EF-48E6CDB060D6}" destId="{D2B5B29C-0500-4008-BD90-85441970A18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1F1EB3-9E1A-4C33-BC04-97C0DF802718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A48B0EB-AD21-4370-96A8-B321C066ADC1}">
      <dgm:prSet/>
      <dgm:spPr/>
      <dgm:t>
        <a:bodyPr/>
        <a:lstStyle/>
        <a:p>
          <a:r>
            <a:rPr lang="en-IN"/>
            <a:t>Methodology:-</a:t>
          </a:r>
          <a:endParaRPr lang="en-US"/>
        </a:p>
      </dgm:t>
    </dgm:pt>
    <dgm:pt modelId="{A54FF3F9-6680-4101-8AAA-CE9C5E0B23D7}" type="parTrans" cxnId="{C8460B80-C4B2-4862-9C1F-BFCAB50D5868}">
      <dgm:prSet/>
      <dgm:spPr/>
      <dgm:t>
        <a:bodyPr/>
        <a:lstStyle/>
        <a:p>
          <a:endParaRPr lang="en-US"/>
        </a:p>
      </dgm:t>
    </dgm:pt>
    <dgm:pt modelId="{8DC5C1F4-3DB5-447E-948C-E5F802A385F6}" type="sibTrans" cxnId="{C8460B80-C4B2-4862-9C1F-BFCAB50D5868}">
      <dgm:prSet/>
      <dgm:spPr/>
      <dgm:t>
        <a:bodyPr/>
        <a:lstStyle/>
        <a:p>
          <a:endParaRPr lang="en-US"/>
        </a:p>
      </dgm:t>
    </dgm:pt>
    <dgm:pt modelId="{8B81E236-A5FB-49EF-A5DE-4B85D3CFED2E}">
      <dgm:prSet/>
      <dgm:spPr/>
      <dgm:t>
        <a:bodyPr/>
        <a:lstStyle/>
        <a:p>
          <a:r>
            <a:rPr lang="en-IN" dirty="0"/>
            <a:t>Library:-First we have Import the Pandas libraries  which we required .</a:t>
          </a:r>
          <a:endParaRPr lang="en-US" dirty="0"/>
        </a:p>
      </dgm:t>
    </dgm:pt>
    <dgm:pt modelId="{8C43525F-A5E2-4DB5-A8ED-34CDA156DA6C}" type="parTrans" cxnId="{71B1EE8A-CD20-4F31-AD43-5968223A6A64}">
      <dgm:prSet/>
      <dgm:spPr/>
      <dgm:t>
        <a:bodyPr/>
        <a:lstStyle/>
        <a:p>
          <a:endParaRPr lang="en-US"/>
        </a:p>
      </dgm:t>
    </dgm:pt>
    <dgm:pt modelId="{B7370ED5-EA1E-4BFB-8208-E0992F83E34F}" type="sibTrans" cxnId="{71B1EE8A-CD20-4F31-AD43-5968223A6A64}">
      <dgm:prSet/>
      <dgm:spPr/>
      <dgm:t>
        <a:bodyPr/>
        <a:lstStyle/>
        <a:p>
          <a:endParaRPr lang="en-US"/>
        </a:p>
      </dgm:t>
    </dgm:pt>
    <dgm:pt modelId="{13E32B12-CB35-4B39-AF2E-0BD6DF4CC361}">
      <dgm:prSet/>
      <dgm:spPr/>
      <dgm:t>
        <a:bodyPr/>
        <a:lstStyle/>
        <a:p>
          <a:r>
            <a:rPr lang="en-IN" dirty="0"/>
            <a:t>Accuracy:- We check the predict data accuracy .</a:t>
          </a:r>
          <a:endParaRPr lang="en-US" dirty="0"/>
        </a:p>
      </dgm:t>
    </dgm:pt>
    <dgm:pt modelId="{C9D11B49-D272-48DF-964C-7B5B0B436FF9}" type="parTrans" cxnId="{9558DA6E-6F8C-4094-B4F0-515601B921FE}">
      <dgm:prSet/>
      <dgm:spPr/>
      <dgm:t>
        <a:bodyPr/>
        <a:lstStyle/>
        <a:p>
          <a:endParaRPr lang="en-US"/>
        </a:p>
      </dgm:t>
    </dgm:pt>
    <dgm:pt modelId="{E2B67F55-8C91-448C-9425-238C5FEB2774}" type="sibTrans" cxnId="{9558DA6E-6F8C-4094-B4F0-515601B921FE}">
      <dgm:prSet/>
      <dgm:spPr/>
      <dgm:t>
        <a:bodyPr/>
        <a:lstStyle/>
        <a:p>
          <a:endParaRPr lang="en-US"/>
        </a:p>
      </dgm:t>
    </dgm:pt>
    <dgm:pt modelId="{F599FEFE-189C-4E44-92EB-EF13CA1AA721}">
      <dgm:prSet/>
      <dgm:spPr/>
      <dgm:t>
        <a:bodyPr/>
        <a:lstStyle/>
        <a:p>
          <a:r>
            <a:rPr lang="en-IN" dirty="0"/>
            <a:t>Data file:- After  that we upload the csv data  file which is all the information was present.</a:t>
          </a:r>
          <a:endParaRPr lang="en-US" dirty="0"/>
        </a:p>
      </dgm:t>
    </dgm:pt>
    <dgm:pt modelId="{5D2A7CB4-34BB-42FC-AAE3-EFC174EC06B2}" type="sibTrans" cxnId="{50A76D77-4992-4238-9AD9-3FE7D185D6A2}">
      <dgm:prSet/>
      <dgm:spPr/>
      <dgm:t>
        <a:bodyPr/>
        <a:lstStyle/>
        <a:p>
          <a:endParaRPr lang="en-US"/>
        </a:p>
      </dgm:t>
    </dgm:pt>
    <dgm:pt modelId="{D0C35985-1A81-410A-8116-0862CF73A41C}" type="parTrans" cxnId="{50A76D77-4992-4238-9AD9-3FE7D185D6A2}">
      <dgm:prSet/>
      <dgm:spPr/>
      <dgm:t>
        <a:bodyPr/>
        <a:lstStyle/>
        <a:p>
          <a:endParaRPr lang="en-US"/>
        </a:p>
      </dgm:t>
    </dgm:pt>
    <dgm:pt modelId="{A7736E6C-EF2F-4DE6-B386-68E6F3DDFEA4}">
      <dgm:prSet/>
      <dgm:spPr/>
      <dgm:t>
        <a:bodyPr/>
        <a:lstStyle/>
        <a:p>
          <a:r>
            <a:rPr lang="en-IN" dirty="0"/>
            <a:t>Plotting – We make visualization graph to understand the information better.</a:t>
          </a:r>
          <a:endParaRPr lang="en-US" dirty="0"/>
        </a:p>
      </dgm:t>
    </dgm:pt>
    <dgm:pt modelId="{FEACEE96-F488-4B70-85FC-7C732BEA1B53}" type="sibTrans" cxnId="{83B2D118-A59A-46D1-9EE3-EA0F5726F8FC}">
      <dgm:prSet/>
      <dgm:spPr/>
      <dgm:t>
        <a:bodyPr/>
        <a:lstStyle/>
        <a:p>
          <a:endParaRPr lang="en-US"/>
        </a:p>
      </dgm:t>
    </dgm:pt>
    <dgm:pt modelId="{4540F4BE-994B-46EF-9CC7-291119CC1DDA}" type="parTrans" cxnId="{83B2D118-A59A-46D1-9EE3-EA0F5726F8FC}">
      <dgm:prSet/>
      <dgm:spPr/>
      <dgm:t>
        <a:bodyPr/>
        <a:lstStyle/>
        <a:p>
          <a:endParaRPr lang="en-US"/>
        </a:p>
      </dgm:t>
    </dgm:pt>
    <dgm:pt modelId="{6158750C-37D9-4D1A-A92E-E33F9CECF091}">
      <dgm:prSet/>
      <dgm:spPr/>
      <dgm:t>
        <a:bodyPr/>
        <a:lstStyle/>
        <a:p>
          <a:r>
            <a:rPr lang="en-IN" dirty="0"/>
            <a:t>Logistic Regression :- Create a model and predict.</a:t>
          </a:r>
          <a:endParaRPr lang="en-US" dirty="0"/>
        </a:p>
      </dgm:t>
    </dgm:pt>
    <dgm:pt modelId="{5FA57257-46FF-42DC-8EB3-BCB4699D52D5}" type="sibTrans" cxnId="{F68053AA-FDEB-481F-849D-7DB8356A730E}">
      <dgm:prSet/>
      <dgm:spPr/>
      <dgm:t>
        <a:bodyPr/>
        <a:lstStyle/>
        <a:p>
          <a:endParaRPr lang="en-US"/>
        </a:p>
      </dgm:t>
    </dgm:pt>
    <dgm:pt modelId="{6E3E4F18-9E5D-46A7-BC12-29890A94BCCD}" type="parTrans" cxnId="{F68053AA-FDEB-481F-849D-7DB8356A730E}">
      <dgm:prSet/>
      <dgm:spPr/>
      <dgm:t>
        <a:bodyPr/>
        <a:lstStyle/>
        <a:p>
          <a:endParaRPr lang="en-US"/>
        </a:p>
      </dgm:t>
    </dgm:pt>
    <dgm:pt modelId="{7D110796-E76E-4EE6-9794-52A2C24C9898}">
      <dgm:prSet/>
      <dgm:spPr/>
      <dgm:t>
        <a:bodyPr/>
        <a:lstStyle/>
        <a:p>
          <a:r>
            <a:rPr lang="en-US" dirty="0"/>
            <a:t>Zip the Datafile:-Import the ‘</a:t>
          </a:r>
          <a:r>
            <a:rPr lang="en-US" dirty="0" err="1"/>
            <a:t>ZipFile</a:t>
          </a:r>
          <a:r>
            <a:rPr lang="en-US" dirty="0"/>
            <a:t>’ and zip the ‘</a:t>
          </a:r>
          <a:r>
            <a:rPr lang="en-US" dirty="0" err="1"/>
            <a:t>png</a:t>
          </a:r>
          <a:r>
            <a:rPr lang="en-US" dirty="0"/>
            <a:t>’ file and data file.</a:t>
          </a:r>
        </a:p>
      </dgm:t>
    </dgm:pt>
    <dgm:pt modelId="{4E1FDF84-C311-493E-B226-2625AFFDCC4E}" type="parTrans" cxnId="{22FE6C65-0986-471D-8C94-3B8DECB9AE7F}">
      <dgm:prSet/>
      <dgm:spPr/>
    </dgm:pt>
    <dgm:pt modelId="{F7B2DB41-523C-47BE-BE41-895FA63A73E5}" type="sibTrans" cxnId="{22FE6C65-0986-471D-8C94-3B8DECB9AE7F}">
      <dgm:prSet/>
      <dgm:spPr/>
    </dgm:pt>
    <dgm:pt modelId="{56B0CDD0-A96C-4D10-B74C-F63CFF102440}" type="pres">
      <dgm:prSet presAssocID="{AB1F1EB3-9E1A-4C33-BC04-97C0DF802718}" presName="linear" presStyleCnt="0">
        <dgm:presLayoutVars>
          <dgm:animLvl val="lvl"/>
          <dgm:resizeHandles val="exact"/>
        </dgm:presLayoutVars>
      </dgm:prSet>
      <dgm:spPr/>
    </dgm:pt>
    <dgm:pt modelId="{DAF2B102-A62B-4B9D-9663-56E36F70D66D}" type="pres">
      <dgm:prSet presAssocID="{BA48B0EB-AD21-4370-96A8-B321C066ADC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060E5D6-EAA8-4D47-BB26-654B427FD8F1}" type="pres">
      <dgm:prSet presAssocID="{BA48B0EB-AD21-4370-96A8-B321C066ADC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65CE713-BC8D-4272-BEAE-70BFC754251A}" type="presOf" srcId="{A7736E6C-EF2F-4DE6-B386-68E6F3DDFEA4}" destId="{5060E5D6-EAA8-4D47-BB26-654B427FD8F1}" srcOrd="0" destOrd="2" presId="urn:microsoft.com/office/officeart/2005/8/layout/vList2"/>
    <dgm:cxn modelId="{83B2D118-A59A-46D1-9EE3-EA0F5726F8FC}" srcId="{BA48B0EB-AD21-4370-96A8-B321C066ADC1}" destId="{A7736E6C-EF2F-4DE6-B386-68E6F3DDFEA4}" srcOrd="2" destOrd="0" parTransId="{4540F4BE-994B-46EF-9CC7-291119CC1DDA}" sibTransId="{FEACEE96-F488-4B70-85FC-7C732BEA1B53}"/>
    <dgm:cxn modelId="{0F824835-75B8-42C2-9331-AEA7BA74445F}" type="presOf" srcId="{8B81E236-A5FB-49EF-A5DE-4B85D3CFED2E}" destId="{5060E5D6-EAA8-4D47-BB26-654B427FD8F1}" srcOrd="0" destOrd="0" presId="urn:microsoft.com/office/officeart/2005/8/layout/vList2"/>
    <dgm:cxn modelId="{AA76513E-938C-4B18-8C31-590BC7FD4EAF}" type="presOf" srcId="{BA48B0EB-AD21-4370-96A8-B321C066ADC1}" destId="{DAF2B102-A62B-4B9D-9663-56E36F70D66D}" srcOrd="0" destOrd="0" presId="urn:microsoft.com/office/officeart/2005/8/layout/vList2"/>
    <dgm:cxn modelId="{22FE6C65-0986-471D-8C94-3B8DECB9AE7F}" srcId="{BA48B0EB-AD21-4370-96A8-B321C066ADC1}" destId="{7D110796-E76E-4EE6-9794-52A2C24C9898}" srcOrd="5" destOrd="0" parTransId="{4E1FDF84-C311-493E-B226-2625AFFDCC4E}" sibTransId="{F7B2DB41-523C-47BE-BE41-895FA63A73E5}"/>
    <dgm:cxn modelId="{6A187C47-743C-4458-A7D8-35759B572B17}" type="presOf" srcId="{AB1F1EB3-9E1A-4C33-BC04-97C0DF802718}" destId="{56B0CDD0-A96C-4D10-B74C-F63CFF102440}" srcOrd="0" destOrd="0" presId="urn:microsoft.com/office/officeart/2005/8/layout/vList2"/>
    <dgm:cxn modelId="{B786274B-9B2C-4FE9-B842-A55F65D1C34A}" type="presOf" srcId="{F599FEFE-189C-4E44-92EB-EF13CA1AA721}" destId="{5060E5D6-EAA8-4D47-BB26-654B427FD8F1}" srcOrd="0" destOrd="1" presId="urn:microsoft.com/office/officeart/2005/8/layout/vList2"/>
    <dgm:cxn modelId="{40DCB66D-8FB7-437E-A067-834F549CF026}" type="presOf" srcId="{13E32B12-CB35-4B39-AF2E-0BD6DF4CC361}" destId="{5060E5D6-EAA8-4D47-BB26-654B427FD8F1}" srcOrd="0" destOrd="4" presId="urn:microsoft.com/office/officeart/2005/8/layout/vList2"/>
    <dgm:cxn modelId="{9558DA6E-6F8C-4094-B4F0-515601B921FE}" srcId="{BA48B0EB-AD21-4370-96A8-B321C066ADC1}" destId="{13E32B12-CB35-4B39-AF2E-0BD6DF4CC361}" srcOrd="4" destOrd="0" parTransId="{C9D11B49-D272-48DF-964C-7B5B0B436FF9}" sibTransId="{E2B67F55-8C91-448C-9425-238C5FEB2774}"/>
    <dgm:cxn modelId="{50A76D77-4992-4238-9AD9-3FE7D185D6A2}" srcId="{BA48B0EB-AD21-4370-96A8-B321C066ADC1}" destId="{F599FEFE-189C-4E44-92EB-EF13CA1AA721}" srcOrd="1" destOrd="0" parTransId="{D0C35985-1A81-410A-8116-0862CF73A41C}" sibTransId="{5D2A7CB4-34BB-42FC-AAE3-EFC174EC06B2}"/>
    <dgm:cxn modelId="{C8460B80-C4B2-4862-9C1F-BFCAB50D5868}" srcId="{AB1F1EB3-9E1A-4C33-BC04-97C0DF802718}" destId="{BA48B0EB-AD21-4370-96A8-B321C066ADC1}" srcOrd="0" destOrd="0" parTransId="{A54FF3F9-6680-4101-8AAA-CE9C5E0B23D7}" sibTransId="{8DC5C1F4-3DB5-447E-948C-E5F802A385F6}"/>
    <dgm:cxn modelId="{71B1EE8A-CD20-4F31-AD43-5968223A6A64}" srcId="{BA48B0EB-AD21-4370-96A8-B321C066ADC1}" destId="{8B81E236-A5FB-49EF-A5DE-4B85D3CFED2E}" srcOrd="0" destOrd="0" parTransId="{8C43525F-A5E2-4DB5-A8ED-34CDA156DA6C}" sibTransId="{B7370ED5-EA1E-4BFB-8208-E0992F83E34F}"/>
    <dgm:cxn modelId="{F68053AA-FDEB-481F-849D-7DB8356A730E}" srcId="{BA48B0EB-AD21-4370-96A8-B321C066ADC1}" destId="{6158750C-37D9-4D1A-A92E-E33F9CECF091}" srcOrd="3" destOrd="0" parTransId="{6E3E4F18-9E5D-46A7-BC12-29890A94BCCD}" sibTransId="{5FA57257-46FF-42DC-8EB3-BCB4699D52D5}"/>
    <dgm:cxn modelId="{42E258BA-55DA-4775-A05D-A3D11CCB747E}" type="presOf" srcId="{7D110796-E76E-4EE6-9794-52A2C24C9898}" destId="{5060E5D6-EAA8-4D47-BB26-654B427FD8F1}" srcOrd="0" destOrd="5" presId="urn:microsoft.com/office/officeart/2005/8/layout/vList2"/>
    <dgm:cxn modelId="{51E87DCE-7BA1-48DA-A288-EDC17590D436}" type="presOf" srcId="{6158750C-37D9-4D1A-A92E-E33F9CECF091}" destId="{5060E5D6-EAA8-4D47-BB26-654B427FD8F1}" srcOrd="0" destOrd="3" presId="urn:microsoft.com/office/officeart/2005/8/layout/vList2"/>
    <dgm:cxn modelId="{51AB6F3A-7F0D-468B-B64B-F960C71ACCA4}" type="presParOf" srcId="{56B0CDD0-A96C-4D10-B74C-F63CFF102440}" destId="{DAF2B102-A62B-4B9D-9663-56E36F70D66D}" srcOrd="0" destOrd="0" presId="urn:microsoft.com/office/officeart/2005/8/layout/vList2"/>
    <dgm:cxn modelId="{259ED2E0-4F2A-462B-A329-635AAF395B44}" type="presParOf" srcId="{56B0CDD0-A96C-4D10-B74C-F63CFF102440}" destId="{5060E5D6-EAA8-4D47-BB26-654B427FD8F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1B971-1C2F-4356-A272-A76511AB3A00}">
      <dsp:nvSpPr>
        <dsp:cNvPr id="0" name=""/>
        <dsp:cNvSpPr/>
      </dsp:nvSpPr>
      <dsp:spPr>
        <a:xfrm>
          <a:off x="0" y="187610"/>
          <a:ext cx="6666833" cy="24745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Guided By:							</a:t>
          </a:r>
          <a:r>
            <a:rPr lang="en-US" sz="4500" kern="1200" dirty="0" err="1"/>
            <a:t>Mr.Bose</a:t>
          </a:r>
          <a:endParaRPr lang="en-US" sz="4500" kern="1200" dirty="0"/>
        </a:p>
      </dsp:txBody>
      <dsp:txXfrm>
        <a:off x="120798" y="308408"/>
        <a:ext cx="6425237" cy="2232954"/>
      </dsp:txXfrm>
    </dsp:sp>
    <dsp:sp modelId="{D2B5B29C-0500-4008-BD90-85441970A18E}">
      <dsp:nvSpPr>
        <dsp:cNvPr id="0" name=""/>
        <dsp:cNvSpPr/>
      </dsp:nvSpPr>
      <dsp:spPr>
        <a:xfrm>
          <a:off x="0" y="2791759"/>
          <a:ext cx="6666833" cy="247455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Presented By:						Gagandeep Kaur</a:t>
          </a:r>
        </a:p>
      </dsp:txBody>
      <dsp:txXfrm>
        <a:off x="120798" y="2912557"/>
        <a:ext cx="6425237" cy="22329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2B102-A62B-4B9D-9663-56E36F70D66D}">
      <dsp:nvSpPr>
        <dsp:cNvPr id="0" name=""/>
        <dsp:cNvSpPr/>
      </dsp:nvSpPr>
      <dsp:spPr>
        <a:xfrm>
          <a:off x="0" y="86839"/>
          <a:ext cx="10515600" cy="9354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/>
            <a:t>Methodology:-</a:t>
          </a:r>
          <a:endParaRPr lang="en-US" sz="3900" kern="1200"/>
        </a:p>
      </dsp:txBody>
      <dsp:txXfrm>
        <a:off x="45663" y="132502"/>
        <a:ext cx="10424274" cy="844089"/>
      </dsp:txXfrm>
    </dsp:sp>
    <dsp:sp modelId="{5060E5D6-EAA8-4D47-BB26-654B427FD8F1}">
      <dsp:nvSpPr>
        <dsp:cNvPr id="0" name=""/>
        <dsp:cNvSpPr/>
      </dsp:nvSpPr>
      <dsp:spPr>
        <a:xfrm>
          <a:off x="0" y="1022254"/>
          <a:ext cx="10515600" cy="4763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3000" kern="1200" dirty="0"/>
            <a:t>Library:-First we have Import the Pandas libraries  which we required .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3000" kern="1200" dirty="0"/>
            <a:t>Data file:- After  that we upload the csv data  file which is all the information was present.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3000" kern="1200" dirty="0"/>
            <a:t>Plotting – We make visualization graph to understand the information better.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3000" kern="1200" dirty="0"/>
            <a:t>Logistic Regression :- Create a model and predict.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3000" kern="1200" dirty="0"/>
            <a:t>Accuracy:- We check the predict data accuracy .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Zip the Datafile:-Import the ‘</a:t>
          </a:r>
          <a:r>
            <a:rPr lang="en-US" sz="3000" kern="1200" dirty="0" err="1"/>
            <a:t>ZipFile</a:t>
          </a:r>
          <a:r>
            <a:rPr lang="en-US" sz="3000" kern="1200" dirty="0"/>
            <a:t>’ and zip the ‘</a:t>
          </a:r>
          <a:r>
            <a:rPr lang="en-US" sz="3000" kern="1200" dirty="0" err="1"/>
            <a:t>png</a:t>
          </a:r>
          <a:r>
            <a:rPr lang="en-US" sz="3000" kern="1200" dirty="0"/>
            <a:t>’ file and data file.</a:t>
          </a:r>
        </a:p>
      </dsp:txBody>
      <dsp:txXfrm>
        <a:off x="0" y="1022254"/>
        <a:ext cx="10515600" cy="4763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5AB0-01E9-B093-CCDB-E42597334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F99AB-D660-1B65-26B2-B57C1B113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5D381-D205-EF46-C299-C4DBB764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662F-E094-4FE5-A30C-D904EE07D85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1D633-B668-159E-EEEE-02BE4E17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A1F7-7F03-BEB7-7BAF-20B1F9FD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5660-ACE7-486F-866C-B46FEAFD7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47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0BFA-9841-78F1-49FD-F8269A9D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1AA22-DCEC-0866-0D78-0A0EA7E5F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CB79A-1A01-A01F-B7C8-C6D21446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662F-E094-4FE5-A30C-D904EE07D85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5251-86AC-EB8B-AC14-145C05D0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E8217-EE02-8BDD-B3AE-85F65EA3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5660-ACE7-486F-866C-B46FEAFD7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91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FFF00-50FF-4487-E0C3-59AD30D0D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3C11E-E3E4-C924-127B-66D50E6CB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F79C-875C-2B7A-4DC9-2CB7E0BB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662F-E094-4FE5-A30C-D904EE07D85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9075F-D7DB-63EA-DE96-404BF64F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AE5DD-00DD-D5E5-6328-D3E0E3F0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5660-ACE7-486F-866C-B46FEAFD7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08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9B1C-BB64-8136-A04D-94E1B6AF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5783E-035B-2B61-EBEA-69E6B49D7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13203-4CA0-A84B-5CFA-57CD16EF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662F-E094-4FE5-A30C-D904EE07D85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FFB32-86AB-9742-9B68-88621D6F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BA37F-8DF4-A502-1398-3692699E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5660-ACE7-486F-866C-B46FEAFD7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4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25E9-BADA-B820-4FB9-51048AE6B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49842-13EA-8292-9AA7-B2AB5FC03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3AFF4-E866-5545-940F-7D7B9D51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662F-E094-4FE5-A30C-D904EE07D85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0F3A1-4726-E755-C4A1-9B46038D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1284B-D404-F130-BFDC-0D2E5B57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5660-ACE7-486F-866C-B46FEAFD7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57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1C79-CCEE-601C-D5CA-0711DB0E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C352-1B0D-7762-E009-C2BF1E1E5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A467E-1073-481C-C4B3-F01AE8DEE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6A514-E832-66A3-DF9F-17E7DEAF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662F-E094-4FE5-A30C-D904EE07D85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E6B86-55B1-51E4-D454-ED21B2C6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BEA43-AF79-25D6-94D4-921EA783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5660-ACE7-486F-866C-B46FEAFD7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72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BCBF-3F26-EE92-6A66-FA148A08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C87BC-34C7-C654-B37C-2D941D4FA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4F46A-4797-64F7-BF04-2CA580BDE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2331A-450B-1B6C-BE5B-49C55ECF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C078C-36D6-A89A-E4BF-46716F6CE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9E032-ECAD-79DC-E8F1-3416C12C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662F-E094-4FE5-A30C-D904EE07D85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4F8D3-E968-9F1B-88B6-8E3171F5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21BA5-A8C1-8BE5-2A68-A79E6E91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5660-ACE7-486F-866C-B46FEAFD7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86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B5B5C-2FFA-4905-6925-FB7A01F5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976EA-E2A1-D55C-5201-E55AAA6E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662F-E094-4FE5-A30C-D904EE07D85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813D7-5267-81E4-308B-DE70A769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41EDA-C443-519B-8E67-DC45F72B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5660-ACE7-486F-866C-B46FEAFD7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13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630DE-49E7-8F77-8BD1-1CEB5532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662F-E094-4FE5-A30C-D904EE07D85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C00F8-CDE0-1A20-4855-F180D7FF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7D333-2D71-9CAC-67E8-38DB1A92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5660-ACE7-486F-866C-B46FEAFD7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74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18CF-93C6-2FAE-D543-21A69C92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2835C-0211-9B46-C44F-D205141B4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15C0D-4E02-2D33-454D-4D7527669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56978-4C0D-9E53-50EF-0B3F35BC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662F-E094-4FE5-A30C-D904EE07D85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20E8F-B85F-1B08-C57B-653B5524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A2F37-9D3A-B119-962C-352A0CA5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5660-ACE7-486F-866C-B46FEAFD7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EFCC-1DF0-A16B-4DCA-2C22ECB4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26E02-4FA9-3D02-AAD9-53599A4CC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E5525-45EC-A3DF-FC38-08DD5C523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4B044-F85E-F26B-0FE9-603B7A2A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662F-E094-4FE5-A30C-D904EE07D85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1F16D-BF29-EFEC-BF38-1BD83FA2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2F826-2E41-281F-C9B8-A519FB2F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5660-ACE7-486F-866C-B46FEAFD7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54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CC4AB-801A-1648-DDA8-4231FBA1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27F16-2CF0-B5F9-624E-FC9C022EF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65A05-5E82-1336-334E-4DB78C2DE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E662F-E094-4FE5-A30C-D904EE07D853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045AE-FAE8-A08A-4DED-8939D550B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2C281-203D-1627-157C-301CBBCC7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55660-ACE7-486F-866C-B46FEAFD7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36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E9780-7197-1A4B-A35C-73A00BFF6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br>
              <a:rPr lang="en-IN" sz="4800" b="1" u="sng" dirty="0">
                <a:solidFill>
                  <a:srgbClr val="FFFFFF"/>
                </a:solidFill>
                <a:latin typeface="Arial Black" panose="020B0A04020102020204" pitchFamily="34" charset="0"/>
              </a:rPr>
            </a:br>
            <a:br>
              <a:rPr lang="en-IN" sz="4800" b="1" u="sng" dirty="0">
                <a:solidFill>
                  <a:srgbClr val="FFFFFF"/>
                </a:solidFill>
                <a:latin typeface="Arial Black" panose="020B0A04020102020204" pitchFamily="34" charset="0"/>
              </a:rPr>
            </a:br>
            <a:r>
              <a:rPr lang="en-IN" sz="4800" b="1" u="sng" dirty="0">
                <a:solidFill>
                  <a:srgbClr val="FFFFFF"/>
                </a:solidFill>
                <a:latin typeface="Arial Black" panose="020B0A04020102020204" pitchFamily="34" charset="0"/>
              </a:rPr>
              <a:t>Bank Project- 7</a:t>
            </a:r>
            <a:br>
              <a:rPr lang="en-IN" sz="4800" b="1" u="sng" dirty="0">
                <a:solidFill>
                  <a:srgbClr val="FFFFFF"/>
                </a:solidFill>
                <a:latin typeface="Arial Black" panose="020B0A04020102020204" pitchFamily="34" charset="0"/>
              </a:rPr>
            </a:br>
            <a:endParaRPr lang="en-IN" sz="4800" b="1" u="sng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6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CA029-EFB6-F30B-8E23-8CB20E95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 b="1" kern="0" dirty="0">
                <a:solidFill>
                  <a:schemeClr val="bg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CONCLUSION:-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910C8-1F1E-E8E2-E853-8A49A153C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IN" sz="3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D159C7-C7FD-A2A6-A5C2-0B4DF6923470}"/>
              </a:ext>
            </a:extLst>
          </p:cNvPr>
          <p:cNvSpPr txBox="1">
            <a:spLocks/>
          </p:cNvSpPr>
          <p:nvPr/>
        </p:nvSpPr>
        <p:spPr>
          <a:xfrm>
            <a:off x="5584121" y="586855"/>
            <a:ext cx="6323399" cy="5769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This project helped in the banking data through exploratory data analysis and builds a predictive model using logistic regression. </a:t>
            </a:r>
          </a:p>
          <a:p>
            <a:r>
              <a:rPr lang="en-IN" dirty="0"/>
              <a:t>The saved plots and zip files make it convenient to share and reproduce the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001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A65CE-81FC-7117-5ED0-86091D60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100" b="1">
                <a:solidFill>
                  <a:srgbClr val="FFFFFF"/>
                </a:solidFill>
                <a:latin typeface="Arial Nova" panose="020B0504020202020204" pitchFamily="34" charset="0"/>
              </a:rPr>
              <a:t>                         TOP MENTOR</a:t>
            </a:r>
            <a:br>
              <a:rPr lang="en-US" sz="3100" b="1">
                <a:solidFill>
                  <a:srgbClr val="FFFFFF"/>
                </a:solidFill>
                <a:latin typeface="Arial Nova" panose="020B0504020202020204" pitchFamily="34" charset="0"/>
              </a:rPr>
            </a:br>
            <a:r>
              <a:rPr lang="en-US" sz="3100" b="1">
                <a:solidFill>
                  <a:srgbClr val="FFFFFF"/>
                </a:solidFill>
                <a:latin typeface="Arial Nova" panose="020B0504020202020204" pitchFamily="34" charset="0"/>
              </a:rPr>
              <a:t>                    </a:t>
            </a:r>
            <a:r>
              <a:rPr lang="en-IN" sz="3100" b="1" i="0">
                <a:solidFill>
                  <a:srgbClr val="FFFFFF"/>
                </a:solidFill>
                <a:effectLst/>
                <a:latin typeface="Arial Nova" panose="020B0504020202020204" pitchFamily="34" charset="0"/>
              </a:rPr>
              <a:t>Educational institution </a:t>
            </a:r>
            <a:endParaRPr lang="en-IN" sz="3100" b="1">
              <a:solidFill>
                <a:srgbClr val="FFFFFF"/>
              </a:solidFill>
              <a:latin typeface="Arial Nova" panose="020B05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DE95B7-BA9F-0C4E-2474-1E1CE04D7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63399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350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7FB90-CC8D-C047-0F8D-BF0A1B1D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  <a:latin typeface="Arial Black" panose="020B0A04020102020204" pitchFamily="34" charset="0"/>
              </a:rPr>
              <a:t>ABSTRACT</a:t>
            </a:r>
            <a:br>
              <a:rPr lang="en-US" sz="3700">
                <a:solidFill>
                  <a:srgbClr val="FFFFFF"/>
                </a:solidFill>
                <a:latin typeface="Arial Black" panose="020B0A04020102020204" pitchFamily="34" charset="0"/>
              </a:rPr>
            </a:br>
            <a:endParaRPr lang="en-IN" sz="370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30C5B5AB-0587-0C56-EACD-EEBEBD205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sz="20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4200" dirty="0">
                <a:latin typeface="Arial Black" panose="020B0A04020102020204" pitchFamily="34" charset="0"/>
              </a:rPr>
              <a:t>OBJECTIVE:</a:t>
            </a:r>
          </a:p>
          <a:p>
            <a:endParaRPr lang="en-US" sz="2000" dirty="0"/>
          </a:p>
          <a:p>
            <a:pPr marL="0" indent="0">
              <a:spcAft>
                <a:spcPts val="800"/>
              </a:spcAft>
              <a:buNone/>
            </a:pPr>
            <a:r>
              <a:rPr lang="en-IN" sz="3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 project aims to build a simple and effective m</a:t>
            </a:r>
            <a:r>
              <a:rPr lang="en-IN" sz="3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N" sz="3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del using logistic regression to predict whether the client will accept to a term deposit base on available data in the ‘Bank-Full.csv’ file. The target is to understand the factors and influence the client decisions and create a model that can be easily explain. 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0643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D2D3E-45EB-8F9F-7C37-047F9B3C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 fontScale="90000"/>
          </a:bodyPr>
          <a:lstStyle/>
          <a:p>
            <a:pPr algn="r"/>
            <a:br>
              <a:rPr lang="en-IN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IN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IN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IN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Solution Overview:</a:t>
            </a:r>
            <a:br>
              <a:rPr lang="en-IN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IN" sz="4000" b="1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br>
              <a:rPr lang="en-IN" sz="40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21D8-0A1F-7898-2268-742817DFF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490" y="984760"/>
            <a:ext cx="6555347" cy="5546047"/>
          </a:xfrm>
        </p:spPr>
        <p:txBody>
          <a:bodyPr anchor="ctr">
            <a:normAutofit fontScale="77500" lnSpcReduction="20000"/>
          </a:bodyPr>
          <a:lstStyle/>
          <a:p>
            <a:pPr>
              <a:spcAft>
                <a:spcPts val="800"/>
              </a:spcAft>
            </a:pPr>
            <a:r>
              <a:rPr lang="en-IN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We are using simple tool called logistic regression to make predictions and try to make people say “yes” to a term deposit.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b="1" u="sng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Key components include:</a:t>
            </a:r>
            <a:endParaRPr lang="en-IN" b="1" u="sng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b="1" u="sng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Data loading:</a:t>
            </a:r>
            <a:r>
              <a:rPr lang="en-IN" b="1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- </a:t>
            </a:r>
            <a:r>
              <a:rPr lang="en-IN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the data set is loaded using  Python  library such as pandas and  loaded the csv file.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b="1" u="sng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Exploratory Data Analysis (EDA):-   </a:t>
            </a:r>
            <a:r>
              <a:rPr lang="en-IN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Visualizations , such as count plots and a correlation matrix heatmap, are created to understand the distribution and relationships in the data.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b="1" u="sng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Split the data:- </a:t>
            </a:r>
            <a:r>
              <a:rPr lang="en-IN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Split the data in X and Y.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b="1" u="sng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Model Training:- </a:t>
            </a:r>
            <a:r>
              <a:rPr lang="en-IN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Create a model and trained to predict term deposit subscription  also used Classification report and confusion matrix.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b="1" u="sng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Accuracy:- </a:t>
            </a:r>
            <a:r>
              <a:rPr lang="en-IN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Check the model accuracy </a:t>
            </a:r>
            <a:r>
              <a:rPr lang="en-IN" sz="1900" kern="0" dirty="0">
                <a:effectLst/>
                <a:latin typeface="Arial Nova" panose="020B05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N" sz="1900" kern="100" dirty="0">
              <a:effectLst/>
              <a:latin typeface="Arial Nova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9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94C11D-E5C6-B176-B912-31022471B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834039"/>
              </p:ext>
            </p:extLst>
          </p:nvPr>
        </p:nvGraphicFramePr>
        <p:xfrm>
          <a:off x="4905055" y="10138"/>
          <a:ext cx="335502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026">
                  <a:extLst>
                    <a:ext uri="{9D8B030D-6E8A-4147-A177-3AD203B41FA5}">
                      <a16:colId xmlns:a16="http://schemas.microsoft.com/office/drawing/2014/main" val="655949856"/>
                    </a:ext>
                  </a:extLst>
                </a:gridCol>
              </a:tblGrid>
              <a:tr h="792502">
                <a:tc>
                  <a:txBody>
                    <a:bodyPr/>
                    <a:lstStyle/>
                    <a:p>
                      <a:r>
                        <a:rPr lang="en-IN" sz="4000" b="0" kern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Architecture: </a:t>
                      </a:r>
                      <a:br>
                        <a:rPr lang="en-IN" sz="1800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520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86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F7FD07-0000-E829-4197-E43ECA0C1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679716"/>
              </p:ext>
            </p:extLst>
          </p:nvPr>
        </p:nvGraphicFramePr>
        <p:xfrm>
          <a:off x="838200" y="304800"/>
          <a:ext cx="10515600" cy="587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769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CF8D6-6FAF-2FD8-6E53-7F838A56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SOFTWARE :-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09BED-6F7F-19D1-4AC5-71A8C1844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PYTHON </a:t>
            </a:r>
          </a:p>
          <a:p>
            <a:r>
              <a:rPr lang="en-US" sz="3200" b="1" dirty="0"/>
              <a:t>LIBRARY</a:t>
            </a:r>
          </a:p>
          <a:p>
            <a:r>
              <a:rPr lang="en-US" sz="3200" b="1" dirty="0"/>
              <a:t>DATA ANALYSIS</a:t>
            </a:r>
          </a:p>
          <a:p>
            <a:r>
              <a:rPr lang="en-IN" sz="3200" b="1" i="0" dirty="0">
                <a:effectLst/>
              </a:rPr>
              <a:t>DATA VISUALIZATION</a:t>
            </a:r>
            <a:endParaRPr lang="en-US" sz="3200" b="1" dirty="0"/>
          </a:p>
          <a:p>
            <a:r>
              <a:rPr lang="en-IN" sz="3200" b="1" i="0" dirty="0">
                <a:effectLst/>
              </a:rPr>
              <a:t>MACHINE LEARNING MODEL</a:t>
            </a:r>
          </a:p>
          <a:p>
            <a:r>
              <a:rPr lang="en-IN" sz="3200" b="1" i="0">
                <a:effectLst/>
              </a:rPr>
              <a:t>ZIPFILE</a:t>
            </a:r>
          </a:p>
          <a:p>
            <a:pPr marL="0" indent="0">
              <a:buNone/>
            </a:pPr>
            <a:endParaRPr lang="en-IN" sz="3200" b="1" i="0" dirty="0">
              <a:effectLst/>
            </a:endParaRP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2491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363B8-FA52-654D-3964-A59192CF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LIBRARY:-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D62B2-2BF1-8EE4-993A-A5E2A638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dirty="0"/>
              <a:t>Import pandas as pd</a:t>
            </a:r>
          </a:p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sklearn.linear_model</a:t>
            </a:r>
            <a:r>
              <a:rPr lang="en-IN" dirty="0"/>
              <a:t> import </a:t>
            </a:r>
            <a:r>
              <a:rPr lang="en-IN" dirty="0" err="1"/>
              <a:t>LogisticRegression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sklearn.metrics</a:t>
            </a:r>
            <a:r>
              <a:rPr lang="en-IN" dirty="0"/>
              <a:t> import </a:t>
            </a:r>
            <a:r>
              <a:rPr lang="en-IN" dirty="0" err="1"/>
              <a:t>classification_report</a:t>
            </a:r>
            <a:r>
              <a:rPr lang="en-IN" dirty="0"/>
              <a:t>, </a:t>
            </a:r>
            <a:r>
              <a:rPr lang="en-IN" dirty="0" err="1"/>
              <a:t>confusion_matrix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ZipFile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os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00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CA029-EFB6-F30B-8E23-8CB20E95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TIME &amp; COMPLEXITY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910C8-1F1E-E8E2-E853-8A49A153C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IN" sz="3200" kern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It’s complex projects with  models and data cleaning it take long time</a:t>
            </a:r>
            <a:r>
              <a:rPr lang="en-IN" sz="3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3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3436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CA029-EFB6-F30B-8E23-8CB20E95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 b="1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 for Future Use:</a:t>
            </a:r>
            <a:br>
              <a:rPr lang="en-IN" sz="4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910C8-1F1E-E8E2-E853-8A49A153C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IN" sz="3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D159C7-C7FD-A2A6-A5C2-0B4DF6923470}"/>
              </a:ext>
            </a:extLst>
          </p:cNvPr>
          <p:cNvSpPr txBox="1">
            <a:spLocks/>
          </p:cNvSpPr>
          <p:nvPr/>
        </p:nvSpPr>
        <p:spPr>
          <a:xfrm>
            <a:off x="5584121" y="586855"/>
            <a:ext cx="6323399" cy="5769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IN" dirty="0">
                <a:latin typeface="Söhne"/>
              </a:rPr>
              <a:t>The code now includes functions with clear names, making it easier to understand each part of the process.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Söhne"/>
              </a:rPr>
              <a:t>Each function performs a specific task, such as loading data, exploring data, plotting, and saving files.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3.It defines the project's purpose, goals, and how to achieve them.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kern="0" dirty="0">
                <a:ea typeface="Calibri" panose="020F0502020204030204" pitchFamily="34" charset="0"/>
                <a:cs typeface="Times New Roman" panose="02020603050405020304" pitchFamily="18" charset="0"/>
              </a:rPr>
              <a:t>4.Visualization also provide clear picture for the data.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kern="0" dirty="0">
                <a:ea typeface="Calibri" panose="020F0502020204030204" pitchFamily="34" charset="0"/>
                <a:cs typeface="Times New Roman" panose="02020603050405020304" pitchFamily="18" charset="0"/>
              </a:rPr>
              <a:t>5. Compress the data and create zip folder which is easy to share.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kern="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08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BCEA4ECA959C4391C8FA4C0F3D6729" ma:contentTypeVersion="3" ma:contentTypeDescription="Create a new document." ma:contentTypeScope="" ma:versionID="1ab6d6be1c9b618ea0302a7fb2f79634">
  <xsd:schema xmlns:xsd="http://www.w3.org/2001/XMLSchema" xmlns:xs="http://www.w3.org/2001/XMLSchema" xmlns:p="http://schemas.microsoft.com/office/2006/metadata/properties" xmlns:ns3="f36eee70-5056-4a7a-8b74-1a92e08889a6" targetNamespace="http://schemas.microsoft.com/office/2006/metadata/properties" ma:root="true" ma:fieldsID="1b86701dd671bb05f1e1d19b2656e743" ns3:_="">
    <xsd:import namespace="f36eee70-5056-4a7a-8b74-1a92e08889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6eee70-5056-4a7a-8b74-1a92e08889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788243-CCC3-48A5-8DC1-9A344FF44F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C6B043-18E9-40EB-9901-7C2D88F41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6eee70-5056-4a7a-8b74-1a92e08889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41FC7F-C480-4778-8781-B05DDAA90BD0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f36eee70-5056-4a7a-8b74-1a92e08889a6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515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Arial Nova</vt:lpstr>
      <vt:lpstr>Calibri</vt:lpstr>
      <vt:lpstr>Calibri Light</vt:lpstr>
      <vt:lpstr>Segoe UI</vt:lpstr>
      <vt:lpstr>Söhne</vt:lpstr>
      <vt:lpstr>Times New Roman</vt:lpstr>
      <vt:lpstr>Office Theme</vt:lpstr>
      <vt:lpstr>  Bank Project- 7 </vt:lpstr>
      <vt:lpstr>                         TOP MENTOR                     Educational institution </vt:lpstr>
      <vt:lpstr>ABSTRACT </vt:lpstr>
      <vt:lpstr>   Solution Overview:   </vt:lpstr>
      <vt:lpstr>PowerPoint Presentation</vt:lpstr>
      <vt:lpstr>SOFTWARE :-</vt:lpstr>
      <vt:lpstr>LIBRARY:-</vt:lpstr>
      <vt:lpstr>TIME &amp; COMPLEXITY</vt:lpstr>
      <vt:lpstr>Template for Future Use: </vt:lpstr>
      <vt:lpstr>CONCLUSION:-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Project- 7</dc:title>
  <dc:creator>Harpreet Singh</dc:creator>
  <cp:lastModifiedBy>Harpreet Singh</cp:lastModifiedBy>
  <cp:revision>4</cp:revision>
  <dcterms:created xsi:type="dcterms:W3CDTF">2024-01-30T13:58:00Z</dcterms:created>
  <dcterms:modified xsi:type="dcterms:W3CDTF">2024-02-01T14:42:53Z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0x01010016BCEA4ECA959C4391C8FA4C0F3D6729</vt:lpwstr>
  </property>
</Properties>
</file>