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8" r:id="rId3"/>
    <p:sldId id="270" r:id="rId4"/>
    <p:sldId id="268" r:id="rId5"/>
    <p:sldId id="269" r:id="rId6"/>
    <p:sldId id="265" r:id="rId7"/>
    <p:sldId id="259" r:id="rId8"/>
    <p:sldId id="260" r:id="rId9"/>
    <p:sldId id="261"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217887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5B4BB-8C33-4165-959E-069171835DF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57663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167531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6502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183107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88365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214468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3679167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358276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69362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92886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5B4BB-8C33-4165-959E-069171835DF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274197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5B4BB-8C33-4165-959E-069171835DFE}"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76946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269494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67709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45B4BB-8C33-4165-959E-069171835DFE}" type="datetimeFigureOut">
              <a:rPr lang="en-IN" smtClean="0"/>
              <a:t>20-04-2023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208732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5B4BB-8C33-4165-959E-069171835DFE}"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34F8A-05D0-45BC-B1E0-3E581FCB5D22}" type="slidenum">
              <a:rPr lang="en-IN" smtClean="0"/>
              <a:t>‹#›</a:t>
            </a:fld>
            <a:endParaRPr lang="en-IN"/>
          </a:p>
        </p:txBody>
      </p:sp>
    </p:spTree>
    <p:extLst>
      <p:ext uri="{BB962C8B-B14F-4D97-AF65-F5344CB8AC3E}">
        <p14:creationId xmlns:p14="http://schemas.microsoft.com/office/powerpoint/2010/main" val="58447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45B4BB-8C33-4165-959E-069171835DFE}" type="datetimeFigureOut">
              <a:rPr lang="en-IN" smtClean="0"/>
              <a:t>20-04-2023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934F8A-05D0-45BC-B1E0-3E581FCB5D22}" type="slidenum">
              <a:rPr lang="en-IN" smtClean="0"/>
              <a:t>‹#›</a:t>
            </a:fld>
            <a:endParaRPr lang="en-IN"/>
          </a:p>
        </p:txBody>
      </p:sp>
    </p:spTree>
    <p:extLst>
      <p:ext uri="{BB962C8B-B14F-4D97-AF65-F5344CB8AC3E}">
        <p14:creationId xmlns:p14="http://schemas.microsoft.com/office/powerpoint/2010/main" val="10844529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196F-20DF-DB3D-E4F7-CDF5DADAA639}"/>
              </a:ext>
            </a:extLst>
          </p:cNvPr>
          <p:cNvSpPr>
            <a:spLocks noGrp="1"/>
          </p:cNvSpPr>
          <p:nvPr>
            <p:ph type="ctrTitle"/>
          </p:nvPr>
        </p:nvSpPr>
        <p:spPr>
          <a:xfrm>
            <a:off x="349321" y="1122363"/>
            <a:ext cx="11599523" cy="2387600"/>
          </a:xfrm>
        </p:spPr>
        <p:txBody>
          <a:bodyPr>
            <a:noAutofit/>
          </a:bodyPr>
          <a:lstStyle/>
          <a:p>
            <a:pPr algn="ctr"/>
            <a:r>
              <a:rPr lang="en-IN" sz="5400" dirty="0">
                <a:latin typeface="Algerian" panose="04020705040A02060702" pitchFamily="82" charset="0"/>
                <a:cs typeface="Times New Roman" panose="02020603050405020304" pitchFamily="18" charset="0"/>
              </a:rPr>
              <a:t>TECHNICAL SEMINAR   ON</a:t>
            </a:r>
            <a:br>
              <a:rPr lang="en-IN" sz="5400" dirty="0">
                <a:latin typeface="Algerian" panose="04020705040A02060702" pitchFamily="82" charset="0"/>
                <a:cs typeface="Times New Roman" panose="02020603050405020304" pitchFamily="18" charset="0"/>
              </a:rPr>
            </a:br>
            <a:r>
              <a:rPr lang="en-IN" sz="5400" dirty="0">
                <a:latin typeface="Algerian" panose="04020705040A02060702" pitchFamily="82" charset="0"/>
                <a:cs typeface="Times New Roman" panose="02020603050405020304" pitchFamily="18" charset="0"/>
              </a:rPr>
              <a:t>IMAGE COMPRESSION TECHNIQUES</a:t>
            </a:r>
          </a:p>
        </p:txBody>
      </p:sp>
      <p:sp>
        <p:nvSpPr>
          <p:cNvPr id="8" name="TextBox 7">
            <a:extLst>
              <a:ext uri="{FF2B5EF4-FFF2-40B4-BE49-F238E27FC236}">
                <a16:creationId xmlns:a16="http://schemas.microsoft.com/office/drawing/2014/main" id="{713A4E7D-68E1-A608-2978-C68EEC590B22}"/>
              </a:ext>
            </a:extLst>
          </p:cNvPr>
          <p:cNvSpPr txBox="1"/>
          <p:nvPr/>
        </p:nvSpPr>
        <p:spPr>
          <a:xfrm>
            <a:off x="1058736" y="4426413"/>
            <a:ext cx="3213717" cy="646331"/>
          </a:xfrm>
          <a:prstGeom prst="rect">
            <a:avLst/>
          </a:prstGeom>
          <a:noFill/>
        </p:spPr>
        <p:txBody>
          <a:bodyPr wrap="square" rtlCol="0">
            <a:spAutoFit/>
          </a:bodyPr>
          <a:lstStyle/>
          <a:p>
            <a:r>
              <a:rPr lang="en-IN" dirty="0"/>
              <a:t>UNDER THE GUIDANCE OF </a:t>
            </a:r>
          </a:p>
          <a:p>
            <a:r>
              <a:rPr lang="en-IN" dirty="0"/>
              <a:t>     Smt. </a:t>
            </a:r>
            <a:r>
              <a:rPr lang="en-IN" dirty="0" err="1"/>
              <a:t>Anitha</a:t>
            </a:r>
            <a:r>
              <a:rPr lang="en-IN" dirty="0"/>
              <a:t> G</a:t>
            </a:r>
          </a:p>
        </p:txBody>
      </p:sp>
      <p:sp>
        <p:nvSpPr>
          <p:cNvPr id="9" name="TextBox 8">
            <a:extLst>
              <a:ext uri="{FF2B5EF4-FFF2-40B4-BE49-F238E27FC236}">
                <a16:creationId xmlns:a16="http://schemas.microsoft.com/office/drawing/2014/main" id="{6D298F6C-2914-75E6-982F-7A097DF6D0B8}"/>
              </a:ext>
            </a:extLst>
          </p:cNvPr>
          <p:cNvSpPr txBox="1"/>
          <p:nvPr/>
        </p:nvSpPr>
        <p:spPr>
          <a:xfrm>
            <a:off x="7628278" y="4287913"/>
            <a:ext cx="2929632" cy="923330"/>
          </a:xfrm>
          <a:prstGeom prst="rect">
            <a:avLst/>
          </a:prstGeom>
          <a:noFill/>
        </p:spPr>
        <p:txBody>
          <a:bodyPr wrap="square" rtlCol="0">
            <a:spAutoFit/>
          </a:bodyPr>
          <a:lstStyle/>
          <a:p>
            <a:pPr algn="r"/>
            <a:r>
              <a:rPr lang="en-IN" dirty="0"/>
              <a:t>Presented by ,</a:t>
            </a:r>
          </a:p>
          <a:p>
            <a:pPr algn="r"/>
            <a:r>
              <a:rPr lang="en-IN" dirty="0"/>
              <a:t>Gagan A</a:t>
            </a:r>
            <a:br>
              <a:rPr lang="en-IN" dirty="0"/>
            </a:br>
            <a:r>
              <a:rPr lang="en-IN" dirty="0"/>
              <a:t>4UB19CS021</a:t>
            </a:r>
          </a:p>
        </p:txBody>
      </p:sp>
    </p:spTree>
    <p:extLst>
      <p:ext uri="{BB962C8B-B14F-4D97-AF65-F5344CB8AC3E}">
        <p14:creationId xmlns:p14="http://schemas.microsoft.com/office/powerpoint/2010/main" val="186669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4CC7-A8CF-8230-20BF-CEE6A97B00BD}"/>
              </a:ext>
            </a:extLst>
          </p:cNvPr>
          <p:cNvSpPr>
            <a:spLocks noGrp="1"/>
          </p:cNvSpPr>
          <p:nvPr>
            <p:ph type="title"/>
          </p:nvPr>
        </p:nvSpPr>
        <p:spPr>
          <a:xfrm>
            <a:off x="687208" y="695534"/>
            <a:ext cx="9404723" cy="1400530"/>
          </a:xfrm>
        </p:spPr>
        <p:txBody>
          <a:bodyPr/>
          <a:lstStyle/>
          <a:p>
            <a:pPr algn="ctr"/>
            <a:r>
              <a:rPr lang="en-IN" sz="48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263E12F-65F8-BA31-B9F7-82751D382E0F}"/>
              </a:ext>
            </a:extLst>
          </p:cNvPr>
          <p:cNvSpPr>
            <a:spLocks noGrp="1"/>
          </p:cNvSpPr>
          <p:nvPr>
            <p:ph idx="1"/>
          </p:nvPr>
        </p:nvSpPr>
        <p:spPr>
          <a:xfrm>
            <a:off x="913795" y="2096064"/>
            <a:ext cx="10353762" cy="1582084"/>
          </a:xfrm>
        </p:spPr>
        <p:txBody>
          <a:bodyPr>
            <a:normAutofit fontScale="92500" lnSpcReduction="10000"/>
          </a:bodyPr>
          <a:lstStyle/>
          <a:p>
            <a:pPr>
              <a:lnSpc>
                <a:spcPct val="160000"/>
              </a:lnSpc>
            </a:pPr>
            <a:r>
              <a:rPr lang="en-US" sz="2400" dirty="0"/>
              <a:t> In conclusion, image compression techniques play a crucial role in reducing the file size of digital images while maintaining an acceptable level of image quality.</a:t>
            </a:r>
            <a:endParaRPr lang="en-IN" sz="2400" dirty="0"/>
          </a:p>
        </p:txBody>
      </p:sp>
    </p:spTree>
    <p:extLst>
      <p:ext uri="{BB962C8B-B14F-4D97-AF65-F5344CB8AC3E}">
        <p14:creationId xmlns:p14="http://schemas.microsoft.com/office/powerpoint/2010/main" val="17047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7CF6-3811-F77F-8D0C-96D2E96693B6}"/>
              </a:ext>
            </a:extLst>
          </p:cNvPr>
          <p:cNvSpPr>
            <a:spLocks noGrp="1"/>
          </p:cNvSpPr>
          <p:nvPr>
            <p:ph type="title"/>
          </p:nvPr>
        </p:nvSpPr>
        <p:spPr>
          <a:xfrm>
            <a:off x="913795" y="2627790"/>
            <a:ext cx="10353761" cy="1509203"/>
          </a:xfrm>
        </p:spPr>
        <p:txBody>
          <a:bodyPr>
            <a:normAutofit/>
          </a:bodyPr>
          <a:lstStyle/>
          <a:p>
            <a:pPr algn="ctr"/>
            <a:r>
              <a:rPr lang="en-IN" sz="7200" dirty="0">
                <a:latin typeface="Algerian" panose="04020705040A02060702" pitchFamily="82" charset="0"/>
              </a:rPr>
              <a:t>THANK YOU</a:t>
            </a:r>
          </a:p>
        </p:txBody>
      </p:sp>
    </p:spTree>
    <p:extLst>
      <p:ext uri="{BB962C8B-B14F-4D97-AF65-F5344CB8AC3E}">
        <p14:creationId xmlns:p14="http://schemas.microsoft.com/office/powerpoint/2010/main" val="424016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49A97E-BFFE-0A99-BB69-5F19D7464269}"/>
              </a:ext>
            </a:extLst>
          </p:cNvPr>
          <p:cNvSpPr>
            <a:spLocks noGrp="1"/>
          </p:cNvSpPr>
          <p:nvPr>
            <p:ph type="title"/>
          </p:nvPr>
        </p:nvSpPr>
        <p:spPr/>
        <p:txBody>
          <a:bodyPr>
            <a:normAutofit/>
          </a:bodyPr>
          <a:lstStyle/>
          <a:p>
            <a:pPr algn="ctr"/>
            <a:r>
              <a:rPr lang="en-IN" dirty="0">
                <a:latin typeface="Algerian" panose="04020705040A02060702" pitchFamily="82" charset="0"/>
              </a:rPr>
              <a:t>Introduction</a:t>
            </a:r>
          </a:p>
        </p:txBody>
      </p:sp>
      <p:sp>
        <p:nvSpPr>
          <p:cNvPr id="6" name="Content Placeholder 5">
            <a:extLst>
              <a:ext uri="{FF2B5EF4-FFF2-40B4-BE49-F238E27FC236}">
                <a16:creationId xmlns:a16="http://schemas.microsoft.com/office/drawing/2014/main" id="{DD1F4DB4-FAF9-17CF-C4C9-4E0C8D23533B}"/>
              </a:ext>
            </a:extLst>
          </p:cNvPr>
          <p:cNvSpPr>
            <a:spLocks noGrp="1"/>
          </p:cNvSpPr>
          <p:nvPr>
            <p:ph idx="1"/>
          </p:nvPr>
        </p:nvSpPr>
        <p:spPr>
          <a:xfrm>
            <a:off x="1104293" y="1667907"/>
            <a:ext cx="8946541" cy="4195481"/>
          </a:xfrm>
        </p:spPr>
        <p:txBody>
          <a:bodyPr>
            <a:normAutofit/>
          </a:bodyPr>
          <a:lstStyle/>
          <a:p>
            <a:pPr>
              <a:lnSpc>
                <a:spcPct val="150000"/>
              </a:lnSpc>
            </a:pPr>
            <a:r>
              <a:rPr lang="en-US" dirty="0"/>
              <a:t>Image compression is a critical technique for reducing the size of digital images, while still maintaining an acceptable level of image quality. </a:t>
            </a:r>
          </a:p>
          <a:p>
            <a:pPr>
              <a:lnSpc>
                <a:spcPct val="150000"/>
              </a:lnSpc>
            </a:pPr>
            <a:r>
              <a:rPr lang="en-US" dirty="0"/>
              <a:t>The main goal of image compression techniques is to compress the image file size without sacrificing the quality of the image to an unacceptable degree.</a:t>
            </a:r>
          </a:p>
        </p:txBody>
      </p:sp>
    </p:spTree>
    <p:extLst>
      <p:ext uri="{BB962C8B-B14F-4D97-AF65-F5344CB8AC3E}">
        <p14:creationId xmlns:p14="http://schemas.microsoft.com/office/powerpoint/2010/main" val="3338733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1324-CE1F-AD2D-A13A-F69DACAE60C1}"/>
              </a:ext>
            </a:extLst>
          </p:cNvPr>
          <p:cNvSpPr>
            <a:spLocks noGrp="1"/>
          </p:cNvSpPr>
          <p:nvPr>
            <p:ph type="title"/>
          </p:nvPr>
        </p:nvSpPr>
        <p:spPr>
          <a:xfrm>
            <a:off x="645130" y="432170"/>
            <a:ext cx="9404723" cy="1047309"/>
          </a:xfrm>
        </p:spPr>
        <p:txBody>
          <a:bodyPr/>
          <a:lstStyle/>
          <a:p>
            <a:pPr algn="ctr"/>
            <a:r>
              <a:rPr lang="en-IN" dirty="0">
                <a:latin typeface="Algerian" panose="04020705040A02060702" pitchFamily="82" charset="0"/>
              </a:rPr>
              <a:t>Need for image compression</a:t>
            </a:r>
            <a:endParaRPr lang="en-US" dirty="0"/>
          </a:p>
        </p:txBody>
      </p:sp>
      <p:sp>
        <p:nvSpPr>
          <p:cNvPr id="3" name="Content Placeholder 2">
            <a:extLst>
              <a:ext uri="{FF2B5EF4-FFF2-40B4-BE49-F238E27FC236}">
                <a16:creationId xmlns:a16="http://schemas.microsoft.com/office/drawing/2014/main" id="{8EA6C724-8D1B-EC4F-71DA-5825BEE1F1E7}"/>
              </a:ext>
            </a:extLst>
          </p:cNvPr>
          <p:cNvSpPr>
            <a:spLocks noGrp="1"/>
          </p:cNvSpPr>
          <p:nvPr>
            <p:ph idx="1"/>
          </p:nvPr>
        </p:nvSpPr>
        <p:spPr/>
        <p:txBody>
          <a:bodyPr/>
          <a:lstStyle/>
          <a:p>
            <a:pPr>
              <a:lnSpc>
                <a:spcPct val="150000"/>
              </a:lnSpc>
            </a:pPr>
            <a:r>
              <a:rPr lang="en-US" dirty="0"/>
              <a:t>Compressing the digital images can significantly reduce their file size, making it easier to store, transfer, and share them in situations like storing in mobile devices or when uploading images to websites.</a:t>
            </a:r>
          </a:p>
          <a:p>
            <a:pPr>
              <a:lnSpc>
                <a:spcPct val="150000"/>
              </a:lnSpc>
            </a:pPr>
            <a:r>
              <a:rPr lang="en-US" dirty="0"/>
              <a:t>Compressed images can be transmitted more quickly, making them more practical for online sharing and communication.</a:t>
            </a:r>
          </a:p>
          <a:p>
            <a:pPr>
              <a:lnSpc>
                <a:spcPct val="150000"/>
              </a:lnSpc>
            </a:pPr>
            <a:endParaRPr lang="en-US" dirty="0"/>
          </a:p>
        </p:txBody>
      </p:sp>
    </p:spTree>
    <p:extLst>
      <p:ext uri="{BB962C8B-B14F-4D97-AF65-F5344CB8AC3E}">
        <p14:creationId xmlns:p14="http://schemas.microsoft.com/office/powerpoint/2010/main" val="137135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16BD-B018-1914-5198-73A3D494060A}"/>
              </a:ext>
            </a:extLst>
          </p:cNvPr>
          <p:cNvSpPr>
            <a:spLocks noGrp="1"/>
          </p:cNvSpPr>
          <p:nvPr>
            <p:ph type="title"/>
          </p:nvPr>
        </p:nvSpPr>
        <p:spPr>
          <a:xfrm>
            <a:off x="1147281" y="236962"/>
            <a:ext cx="9404723" cy="841826"/>
          </a:xfrm>
        </p:spPr>
        <p:txBody>
          <a:bodyPr/>
          <a:lstStyle/>
          <a:p>
            <a:pPr algn="ctr"/>
            <a:r>
              <a:rPr lang="en-US" dirty="0">
                <a:latin typeface="Algerian" panose="04020705040A02060702" pitchFamily="82" charset="0"/>
              </a:rPr>
              <a:t>DIFFERENT TECHNIQUES</a:t>
            </a:r>
          </a:p>
        </p:txBody>
      </p:sp>
      <p:sp>
        <p:nvSpPr>
          <p:cNvPr id="3" name="Content Placeholder 2">
            <a:extLst>
              <a:ext uri="{FF2B5EF4-FFF2-40B4-BE49-F238E27FC236}">
                <a16:creationId xmlns:a16="http://schemas.microsoft.com/office/drawing/2014/main" id="{62CA2E8C-5A56-002C-FD8A-736EBD0629AC}"/>
              </a:ext>
            </a:extLst>
          </p:cNvPr>
          <p:cNvSpPr>
            <a:spLocks noGrp="1"/>
          </p:cNvSpPr>
          <p:nvPr>
            <p:ph idx="1"/>
          </p:nvPr>
        </p:nvSpPr>
        <p:spPr>
          <a:xfrm>
            <a:off x="875201" y="1078788"/>
            <a:ext cx="10169518" cy="5352834"/>
          </a:xfrm>
        </p:spPr>
        <p:txBody>
          <a:bodyPr>
            <a:normAutofit lnSpcReduction="10000"/>
          </a:bodyPr>
          <a:lstStyle/>
          <a:p>
            <a:pPr marL="457200" lvl="1" indent="0">
              <a:buNone/>
            </a:pPr>
            <a:r>
              <a:rPr lang="en-US" sz="1900" b="1" u="sng" dirty="0"/>
              <a:t>Lossless compression techniques: </a:t>
            </a:r>
          </a:p>
          <a:p>
            <a:pPr marL="857250" lvl="2" indent="0">
              <a:lnSpc>
                <a:spcPct val="160000"/>
              </a:lnSpc>
              <a:buNone/>
            </a:pPr>
            <a:r>
              <a:rPr lang="en-US" b="0" i="0" dirty="0">
                <a:solidFill>
                  <a:schemeClr val="tx1">
                    <a:lumMod val="95000"/>
                  </a:schemeClr>
                </a:solidFill>
                <a:effectLst/>
                <a:latin typeface="+mn-lt"/>
              </a:rPr>
              <a:t>Is a form of data compression that reduce file sizes without sacrificing any significant information in the process .</a:t>
            </a:r>
          </a:p>
          <a:p>
            <a:pPr marL="1314450" lvl="3" indent="0">
              <a:buNone/>
            </a:pPr>
            <a:r>
              <a:rPr lang="en-US" sz="1700" dirty="0"/>
              <a:t>Run-length encoding (RLE):</a:t>
            </a:r>
            <a:endParaRPr lang="en-US" sz="1700" dirty="0">
              <a:solidFill>
                <a:srgbClr val="202124"/>
              </a:solidFill>
              <a:latin typeface="Google Sans"/>
            </a:endParaRPr>
          </a:p>
          <a:p>
            <a:pPr marL="1314450" lvl="3" indent="0">
              <a:buNone/>
            </a:pPr>
            <a:r>
              <a:rPr lang="en-US" sz="1700" dirty="0"/>
              <a:t>Huffman coding:</a:t>
            </a:r>
            <a:endParaRPr lang="en-US" sz="1700" dirty="0">
              <a:solidFill>
                <a:srgbClr val="202124"/>
              </a:solidFill>
              <a:latin typeface="Google Sans"/>
            </a:endParaRPr>
          </a:p>
          <a:p>
            <a:pPr marL="1314450" lvl="3" indent="0">
              <a:buNone/>
            </a:pPr>
            <a:r>
              <a:rPr lang="en-US" sz="1700" dirty="0"/>
              <a:t>Lempel-Ziv-Welch (LZW) compression</a:t>
            </a:r>
            <a:r>
              <a:rPr lang="en-US" sz="1700" dirty="0">
                <a:solidFill>
                  <a:schemeClr val="tx1">
                    <a:lumMod val="95000"/>
                  </a:schemeClr>
                </a:solidFill>
                <a:latin typeface="Google Sans"/>
              </a:rPr>
              <a:t>:</a:t>
            </a:r>
          </a:p>
          <a:p>
            <a:pPr marL="457200" lvl="1" indent="0">
              <a:buNone/>
            </a:pPr>
            <a:endParaRPr lang="en-US" dirty="0">
              <a:solidFill>
                <a:srgbClr val="202124"/>
              </a:solidFill>
              <a:latin typeface="Google Sans"/>
            </a:endParaRPr>
          </a:p>
          <a:p>
            <a:pPr marL="457200" lvl="1" indent="0">
              <a:buNone/>
            </a:pPr>
            <a:r>
              <a:rPr lang="en-US" sz="1900" b="1" u="sng" dirty="0"/>
              <a:t>Lossy compression techniques:</a:t>
            </a:r>
            <a:endParaRPr lang="en-US" sz="1900" b="1" u="sng" dirty="0">
              <a:solidFill>
                <a:srgbClr val="202124"/>
              </a:solidFill>
              <a:latin typeface="Google Sans"/>
            </a:endParaRPr>
          </a:p>
          <a:p>
            <a:pPr marL="857250" lvl="2" indent="0">
              <a:lnSpc>
                <a:spcPct val="170000"/>
              </a:lnSpc>
              <a:buNone/>
            </a:pPr>
            <a:r>
              <a:rPr lang="en-US" sz="1700" b="0" i="0" dirty="0">
                <a:solidFill>
                  <a:schemeClr val="tx1">
                    <a:lumMod val="95000"/>
                  </a:schemeClr>
                </a:solidFill>
                <a:effectLst/>
                <a:latin typeface="+mn-lt"/>
              </a:rPr>
              <a:t>In lossy compression, the data in a file is removed and not restored to its original form after decompression.</a:t>
            </a:r>
          </a:p>
          <a:p>
            <a:pPr marL="1314450" lvl="3" indent="0">
              <a:buNone/>
            </a:pPr>
            <a:r>
              <a:rPr lang="en-US" sz="1700" dirty="0"/>
              <a:t>Discrete Cosine Transform (DCT):</a:t>
            </a:r>
            <a:endParaRPr lang="en-US" sz="1700" dirty="0">
              <a:solidFill>
                <a:srgbClr val="202124"/>
              </a:solidFill>
              <a:latin typeface="Google Sans"/>
            </a:endParaRPr>
          </a:p>
          <a:p>
            <a:pPr marL="1314450" lvl="3" indent="0">
              <a:buNone/>
            </a:pPr>
            <a:r>
              <a:rPr lang="en-US" sz="1700" dirty="0"/>
              <a:t>Wavelet compression:</a:t>
            </a:r>
          </a:p>
          <a:p>
            <a:pPr marL="1314450" lvl="3" indent="0">
              <a:buNone/>
            </a:pPr>
            <a:r>
              <a:rPr lang="en-US" sz="1700" dirty="0"/>
              <a:t>Fractal compression: </a:t>
            </a:r>
          </a:p>
        </p:txBody>
      </p:sp>
    </p:spTree>
    <p:extLst>
      <p:ext uri="{BB962C8B-B14F-4D97-AF65-F5344CB8AC3E}">
        <p14:creationId xmlns:p14="http://schemas.microsoft.com/office/powerpoint/2010/main" val="194058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2B80-73FD-B4AF-2147-6F1E498B30B8}"/>
              </a:ext>
            </a:extLst>
          </p:cNvPr>
          <p:cNvSpPr>
            <a:spLocks noGrp="1"/>
          </p:cNvSpPr>
          <p:nvPr>
            <p:ph type="title"/>
          </p:nvPr>
        </p:nvSpPr>
        <p:spPr/>
        <p:txBody>
          <a:bodyPr/>
          <a:lstStyle/>
          <a:p>
            <a:pPr algn="ctr"/>
            <a:r>
              <a:rPr lang="en-IN" sz="4400" dirty="0">
                <a:latin typeface="Algerian" panose="04020705040A02060702" pitchFamily="82" charset="0"/>
              </a:rPr>
              <a:t>IMPLEMENTATION</a:t>
            </a:r>
            <a:endParaRPr lang="en-US" dirty="0"/>
          </a:p>
        </p:txBody>
      </p:sp>
      <p:sp>
        <p:nvSpPr>
          <p:cNvPr id="3" name="Text Placeholder 2">
            <a:extLst>
              <a:ext uri="{FF2B5EF4-FFF2-40B4-BE49-F238E27FC236}">
                <a16:creationId xmlns:a16="http://schemas.microsoft.com/office/drawing/2014/main" id="{0F6D7AD2-EC6A-457A-43D3-0F425A75C03F}"/>
              </a:ext>
            </a:extLst>
          </p:cNvPr>
          <p:cNvSpPr>
            <a:spLocks noGrp="1"/>
          </p:cNvSpPr>
          <p:nvPr>
            <p:ph type="body" idx="1"/>
          </p:nvPr>
        </p:nvSpPr>
        <p:spPr>
          <a:xfrm>
            <a:off x="1103313" y="1328738"/>
            <a:ext cx="4396338" cy="576262"/>
          </a:xfrm>
        </p:spPr>
        <p:txBody>
          <a:bodyPr/>
          <a:lstStyle/>
          <a:p>
            <a:pPr algn="ctr"/>
            <a:r>
              <a:rPr lang="en-US" b="1" dirty="0"/>
              <a:t>working</a:t>
            </a:r>
          </a:p>
        </p:txBody>
      </p:sp>
      <p:sp>
        <p:nvSpPr>
          <p:cNvPr id="4" name="Content Placeholder 3">
            <a:extLst>
              <a:ext uri="{FF2B5EF4-FFF2-40B4-BE49-F238E27FC236}">
                <a16:creationId xmlns:a16="http://schemas.microsoft.com/office/drawing/2014/main" id="{65B3E3EB-9706-8DF9-5FCC-7E151FE618E9}"/>
              </a:ext>
            </a:extLst>
          </p:cNvPr>
          <p:cNvSpPr>
            <a:spLocks noGrp="1"/>
          </p:cNvSpPr>
          <p:nvPr>
            <p:ph sz="half" idx="2"/>
          </p:nvPr>
        </p:nvSpPr>
        <p:spPr>
          <a:xfrm>
            <a:off x="1103312" y="2137024"/>
            <a:ext cx="4396339" cy="3509713"/>
          </a:xfrm>
        </p:spPr>
        <p:txBody>
          <a:bodyPr/>
          <a:lstStyle/>
          <a:p>
            <a:pPr>
              <a:lnSpc>
                <a:spcPct val="200000"/>
              </a:lnSpc>
            </a:pPr>
            <a:r>
              <a:rPr lang="en-US" dirty="0"/>
              <a:t>The image compression can be done by using the python library Pillow.</a:t>
            </a:r>
          </a:p>
          <a:p>
            <a:pPr>
              <a:lnSpc>
                <a:spcPct val="200000"/>
              </a:lnSpc>
            </a:pPr>
            <a:endParaRPr lang="en-US" dirty="0"/>
          </a:p>
        </p:txBody>
      </p:sp>
      <p:sp>
        <p:nvSpPr>
          <p:cNvPr id="5" name="Text Placeholder 4">
            <a:extLst>
              <a:ext uri="{FF2B5EF4-FFF2-40B4-BE49-F238E27FC236}">
                <a16:creationId xmlns:a16="http://schemas.microsoft.com/office/drawing/2014/main" id="{B1F5D482-EEAE-C3BF-21F7-FDF91DE10149}"/>
              </a:ext>
            </a:extLst>
          </p:cNvPr>
          <p:cNvSpPr>
            <a:spLocks noGrp="1"/>
          </p:cNvSpPr>
          <p:nvPr>
            <p:ph type="body" sz="quarter" idx="3"/>
          </p:nvPr>
        </p:nvSpPr>
        <p:spPr>
          <a:xfrm>
            <a:off x="5821753" y="1328738"/>
            <a:ext cx="5266934" cy="576262"/>
          </a:xfrm>
        </p:spPr>
        <p:txBody>
          <a:bodyPr/>
          <a:lstStyle/>
          <a:p>
            <a:pPr algn="ctr"/>
            <a:r>
              <a:rPr lang="en-US" b="1" dirty="0"/>
              <a:t>Source code</a:t>
            </a:r>
          </a:p>
        </p:txBody>
      </p:sp>
      <p:pic>
        <p:nvPicPr>
          <p:cNvPr id="8" name="Content Placeholder 7">
            <a:extLst>
              <a:ext uri="{FF2B5EF4-FFF2-40B4-BE49-F238E27FC236}">
                <a16:creationId xmlns:a16="http://schemas.microsoft.com/office/drawing/2014/main" id="{6ADB0C8C-3BF1-EC8A-C5B9-42375D9298D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21753" y="1905000"/>
            <a:ext cx="5266934" cy="4351338"/>
          </a:xfrm>
        </p:spPr>
      </p:pic>
    </p:spTree>
    <p:extLst>
      <p:ext uri="{BB962C8B-B14F-4D97-AF65-F5344CB8AC3E}">
        <p14:creationId xmlns:p14="http://schemas.microsoft.com/office/powerpoint/2010/main" val="288711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7651-01AD-0409-9951-D795B5BD71E4}"/>
              </a:ext>
            </a:extLst>
          </p:cNvPr>
          <p:cNvSpPr>
            <a:spLocks noGrp="1"/>
          </p:cNvSpPr>
          <p:nvPr>
            <p:ph type="title"/>
          </p:nvPr>
        </p:nvSpPr>
        <p:spPr>
          <a:xfrm>
            <a:off x="913795" y="609600"/>
            <a:ext cx="10353761" cy="1023891"/>
          </a:xfrm>
        </p:spPr>
        <p:txBody>
          <a:bodyPr/>
          <a:lstStyle/>
          <a:p>
            <a:pPr algn="ctr"/>
            <a:r>
              <a:rPr lang="en-IN" dirty="0">
                <a:latin typeface="Algerian" panose="04020705040A02060702" pitchFamily="82" charset="0"/>
              </a:rPr>
              <a:t>OUTPUT</a:t>
            </a:r>
          </a:p>
        </p:txBody>
      </p:sp>
      <p:sp>
        <p:nvSpPr>
          <p:cNvPr id="9" name="TextBox 8">
            <a:extLst>
              <a:ext uri="{FF2B5EF4-FFF2-40B4-BE49-F238E27FC236}">
                <a16:creationId xmlns:a16="http://schemas.microsoft.com/office/drawing/2014/main" id="{D60BFCE9-2364-0308-1919-E78F138CBAB2}"/>
              </a:ext>
            </a:extLst>
          </p:cNvPr>
          <p:cNvSpPr txBox="1"/>
          <p:nvPr/>
        </p:nvSpPr>
        <p:spPr>
          <a:xfrm>
            <a:off x="1416021" y="5483190"/>
            <a:ext cx="4074850" cy="369332"/>
          </a:xfrm>
          <a:prstGeom prst="rect">
            <a:avLst/>
          </a:prstGeom>
          <a:noFill/>
        </p:spPr>
        <p:txBody>
          <a:bodyPr wrap="square" rtlCol="0">
            <a:spAutoFit/>
          </a:bodyPr>
          <a:lstStyle/>
          <a:p>
            <a:pPr algn="ctr"/>
            <a:r>
              <a:rPr lang="en-IN" dirty="0"/>
              <a:t>IMAGE BEFORE COMPRESSION</a:t>
            </a:r>
          </a:p>
        </p:txBody>
      </p:sp>
      <p:sp>
        <p:nvSpPr>
          <p:cNvPr id="10" name="TextBox 9">
            <a:extLst>
              <a:ext uri="{FF2B5EF4-FFF2-40B4-BE49-F238E27FC236}">
                <a16:creationId xmlns:a16="http://schemas.microsoft.com/office/drawing/2014/main" id="{592E958C-8D8A-152F-E14F-E2B5C7193D47}"/>
              </a:ext>
            </a:extLst>
          </p:cNvPr>
          <p:cNvSpPr txBox="1"/>
          <p:nvPr/>
        </p:nvSpPr>
        <p:spPr>
          <a:xfrm>
            <a:off x="6633965" y="5483190"/>
            <a:ext cx="4074850" cy="369332"/>
          </a:xfrm>
          <a:prstGeom prst="rect">
            <a:avLst/>
          </a:prstGeom>
          <a:noFill/>
        </p:spPr>
        <p:txBody>
          <a:bodyPr wrap="square" rtlCol="0">
            <a:spAutoFit/>
          </a:bodyPr>
          <a:lstStyle/>
          <a:p>
            <a:pPr algn="ctr"/>
            <a:r>
              <a:rPr lang="en-IN" dirty="0"/>
              <a:t>IMAGE AFTER COMPRESSION</a:t>
            </a:r>
          </a:p>
        </p:txBody>
      </p:sp>
      <p:pic>
        <p:nvPicPr>
          <p:cNvPr id="4" name="Picture 3">
            <a:extLst>
              <a:ext uri="{FF2B5EF4-FFF2-40B4-BE49-F238E27FC236}">
                <a16:creationId xmlns:a16="http://schemas.microsoft.com/office/drawing/2014/main" id="{D21D1F07-A29D-5641-796D-94B57FF8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609" y="1597637"/>
            <a:ext cx="4687675" cy="3637314"/>
          </a:xfrm>
          <a:prstGeom prst="rect">
            <a:avLst/>
          </a:prstGeom>
        </p:spPr>
      </p:pic>
      <p:pic>
        <p:nvPicPr>
          <p:cNvPr id="12" name="Picture 11">
            <a:extLst>
              <a:ext uri="{FF2B5EF4-FFF2-40B4-BE49-F238E27FC236}">
                <a16:creationId xmlns:a16="http://schemas.microsoft.com/office/drawing/2014/main" id="{2A3F2197-7141-A3BE-1276-017216571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787" y="1597638"/>
            <a:ext cx="4767206" cy="3637314"/>
          </a:xfrm>
          <a:prstGeom prst="rect">
            <a:avLst/>
          </a:prstGeom>
        </p:spPr>
      </p:pic>
    </p:spTree>
    <p:extLst>
      <p:ext uri="{BB962C8B-B14F-4D97-AF65-F5344CB8AC3E}">
        <p14:creationId xmlns:p14="http://schemas.microsoft.com/office/powerpoint/2010/main" val="82942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5CF9-5436-108E-1331-139548C2FABF}"/>
              </a:ext>
            </a:extLst>
          </p:cNvPr>
          <p:cNvSpPr>
            <a:spLocks noGrp="1"/>
          </p:cNvSpPr>
          <p:nvPr>
            <p:ph type="title"/>
          </p:nvPr>
        </p:nvSpPr>
        <p:spPr/>
        <p:txBody>
          <a:bodyPr/>
          <a:lstStyle/>
          <a:p>
            <a:pPr algn="ctr"/>
            <a:r>
              <a:rPr lang="en-IN" dirty="0">
                <a:latin typeface="Algerian" panose="04020705040A02060702" pitchFamily="82" charset="0"/>
              </a:rPr>
              <a:t>BENEFITS</a:t>
            </a:r>
          </a:p>
        </p:txBody>
      </p:sp>
      <p:sp>
        <p:nvSpPr>
          <p:cNvPr id="3" name="Content Placeholder 2">
            <a:extLst>
              <a:ext uri="{FF2B5EF4-FFF2-40B4-BE49-F238E27FC236}">
                <a16:creationId xmlns:a16="http://schemas.microsoft.com/office/drawing/2014/main" id="{60B7738A-932A-325E-8453-17961CD8B982}"/>
              </a:ext>
            </a:extLst>
          </p:cNvPr>
          <p:cNvSpPr>
            <a:spLocks noGrp="1"/>
          </p:cNvSpPr>
          <p:nvPr>
            <p:ph idx="1"/>
          </p:nvPr>
        </p:nvSpPr>
        <p:spPr>
          <a:xfrm>
            <a:off x="1104293" y="2094014"/>
            <a:ext cx="8946541" cy="4195481"/>
          </a:xfrm>
        </p:spPr>
        <p:txBody>
          <a:bodyPr/>
          <a:lstStyle/>
          <a:p>
            <a:r>
              <a:rPr lang="en-US" dirty="0"/>
              <a:t> Reduced file size</a:t>
            </a:r>
          </a:p>
          <a:p>
            <a:r>
              <a:rPr lang="en-US" dirty="0"/>
              <a:t>Faster loading times</a:t>
            </a:r>
          </a:p>
          <a:p>
            <a:r>
              <a:rPr lang="en-US" dirty="0"/>
              <a:t> Lower storage costs</a:t>
            </a:r>
          </a:p>
          <a:p>
            <a:r>
              <a:rPr lang="en-US" dirty="0"/>
              <a:t>Increased accessibility</a:t>
            </a:r>
          </a:p>
          <a:p>
            <a:r>
              <a:rPr lang="en-US" dirty="0"/>
              <a:t>Improved user experience</a:t>
            </a:r>
          </a:p>
          <a:p>
            <a:r>
              <a:rPr lang="en-US" dirty="0"/>
              <a:t>Environmental benefits</a:t>
            </a:r>
            <a:endParaRPr lang="en-IN" dirty="0"/>
          </a:p>
        </p:txBody>
      </p:sp>
    </p:spTree>
    <p:extLst>
      <p:ext uri="{BB962C8B-B14F-4D97-AF65-F5344CB8AC3E}">
        <p14:creationId xmlns:p14="http://schemas.microsoft.com/office/powerpoint/2010/main" val="319941064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8B30-A445-F3EC-9051-558BBF996839}"/>
              </a:ext>
            </a:extLst>
          </p:cNvPr>
          <p:cNvSpPr>
            <a:spLocks noGrp="1"/>
          </p:cNvSpPr>
          <p:nvPr>
            <p:ph type="title"/>
          </p:nvPr>
        </p:nvSpPr>
        <p:spPr/>
        <p:txBody>
          <a:bodyPr/>
          <a:lstStyle/>
          <a:p>
            <a:pPr algn="ctr"/>
            <a:r>
              <a:rPr lang="en-IN" dirty="0">
                <a:latin typeface="Algerian" panose="04020705040A02060702" pitchFamily="82" charset="0"/>
              </a:rPr>
              <a:t>Limitations</a:t>
            </a:r>
          </a:p>
        </p:txBody>
      </p:sp>
      <p:sp>
        <p:nvSpPr>
          <p:cNvPr id="3" name="Content Placeholder 2">
            <a:extLst>
              <a:ext uri="{FF2B5EF4-FFF2-40B4-BE49-F238E27FC236}">
                <a16:creationId xmlns:a16="http://schemas.microsoft.com/office/drawing/2014/main" id="{B634548D-4ECE-5E58-A541-396B880AB240}"/>
              </a:ext>
            </a:extLst>
          </p:cNvPr>
          <p:cNvSpPr>
            <a:spLocks noGrp="1"/>
          </p:cNvSpPr>
          <p:nvPr>
            <p:ph idx="1"/>
          </p:nvPr>
        </p:nvSpPr>
        <p:spPr>
          <a:xfrm>
            <a:off x="459495" y="1897062"/>
            <a:ext cx="11262360" cy="4351338"/>
          </a:xfrm>
        </p:spPr>
        <p:txBody>
          <a:bodyPr>
            <a:normAutofit/>
          </a:bodyPr>
          <a:lstStyle/>
          <a:p>
            <a:r>
              <a:rPr lang="en-US" sz="2000" dirty="0"/>
              <a:t>Loss of quality</a:t>
            </a:r>
          </a:p>
          <a:p>
            <a:r>
              <a:rPr lang="en-US" sz="2000" dirty="0"/>
              <a:t>Complexity</a:t>
            </a:r>
          </a:p>
          <a:p>
            <a:r>
              <a:rPr lang="en-US" sz="2000" dirty="0"/>
              <a:t>Compatibility</a:t>
            </a:r>
          </a:p>
          <a:p>
            <a:r>
              <a:rPr lang="en-US" sz="2000" dirty="0"/>
              <a:t>Copyright issues</a:t>
            </a:r>
          </a:p>
          <a:p>
            <a:r>
              <a:rPr lang="en-US" sz="2000" dirty="0"/>
              <a:t>Compression ratio limitations</a:t>
            </a:r>
            <a:endParaRPr lang="en-IN" dirty="0"/>
          </a:p>
        </p:txBody>
      </p:sp>
    </p:spTree>
    <p:extLst>
      <p:ext uri="{BB962C8B-B14F-4D97-AF65-F5344CB8AC3E}">
        <p14:creationId xmlns:p14="http://schemas.microsoft.com/office/powerpoint/2010/main" val="146405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7906-5D9F-9B77-9DD2-E3300F8B1A09}"/>
              </a:ext>
            </a:extLst>
          </p:cNvPr>
          <p:cNvSpPr>
            <a:spLocks noGrp="1"/>
          </p:cNvSpPr>
          <p:nvPr>
            <p:ph type="title"/>
          </p:nvPr>
        </p:nvSpPr>
        <p:spPr>
          <a:xfrm>
            <a:off x="457200" y="415925"/>
            <a:ext cx="10515600" cy="995625"/>
          </a:xfrm>
        </p:spPr>
        <p:txBody>
          <a:bodyPr/>
          <a:lstStyle/>
          <a:p>
            <a:pPr algn="ctr"/>
            <a:r>
              <a:rPr lang="en-IN" dirty="0"/>
              <a:t>   </a:t>
            </a:r>
            <a:r>
              <a:rPr lang="en-IN" dirty="0">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A2622649-1484-E154-3BB2-6C8942903491}"/>
              </a:ext>
            </a:extLst>
          </p:cNvPr>
          <p:cNvSpPr>
            <a:spLocks noGrp="1"/>
          </p:cNvSpPr>
          <p:nvPr>
            <p:ph idx="1"/>
          </p:nvPr>
        </p:nvSpPr>
        <p:spPr>
          <a:xfrm>
            <a:off x="745724" y="1864310"/>
            <a:ext cx="10582676" cy="4651899"/>
          </a:xfrm>
        </p:spPr>
        <p:txBody>
          <a:bodyPr>
            <a:normAutofit/>
          </a:bodyPr>
          <a:lstStyle/>
          <a:p>
            <a:r>
              <a:rPr lang="en-US" sz="2400" b="0" i="0" dirty="0">
                <a:solidFill>
                  <a:schemeClr val="tx1">
                    <a:lumMod val="95000"/>
                  </a:schemeClr>
                </a:solidFill>
                <a:effectLst/>
                <a:latin typeface="Söhne"/>
              </a:rPr>
              <a:t>Internet and Web-based applications</a:t>
            </a:r>
            <a:endParaRPr lang="en-US" sz="2400" dirty="0">
              <a:solidFill>
                <a:schemeClr val="tx1">
                  <a:lumMod val="95000"/>
                </a:schemeClr>
              </a:solidFill>
            </a:endParaRPr>
          </a:p>
          <a:p>
            <a:r>
              <a:rPr lang="en-US" sz="2400" b="0" i="0" dirty="0">
                <a:solidFill>
                  <a:schemeClr val="tx1">
                    <a:lumMod val="95000"/>
                  </a:schemeClr>
                </a:solidFill>
                <a:effectLst/>
                <a:latin typeface="Söhne"/>
              </a:rPr>
              <a:t>Storage</a:t>
            </a:r>
            <a:endParaRPr lang="en-US" sz="2400" dirty="0">
              <a:solidFill>
                <a:schemeClr val="tx1">
                  <a:lumMod val="95000"/>
                </a:schemeClr>
              </a:solidFill>
            </a:endParaRPr>
          </a:p>
          <a:p>
            <a:r>
              <a:rPr lang="en-US" sz="2400" b="0" i="0" dirty="0">
                <a:solidFill>
                  <a:schemeClr val="tx1">
                    <a:lumMod val="95000"/>
                  </a:schemeClr>
                </a:solidFill>
                <a:effectLst/>
                <a:latin typeface="Söhne"/>
              </a:rPr>
              <a:t>Medical Imaging</a:t>
            </a:r>
            <a:endParaRPr lang="en-US" sz="2400" dirty="0">
              <a:solidFill>
                <a:schemeClr val="tx1">
                  <a:lumMod val="95000"/>
                </a:schemeClr>
              </a:solidFill>
            </a:endParaRPr>
          </a:p>
          <a:p>
            <a:r>
              <a:rPr lang="en-US" sz="2400" b="0" i="0" dirty="0">
                <a:solidFill>
                  <a:schemeClr val="tx1">
                    <a:lumMod val="95000"/>
                  </a:schemeClr>
                </a:solidFill>
                <a:effectLst/>
                <a:latin typeface="Söhne"/>
              </a:rPr>
              <a:t>Digital Cameras</a:t>
            </a:r>
          </a:p>
          <a:p>
            <a:r>
              <a:rPr lang="en-US" sz="2400" b="0" i="0" dirty="0">
                <a:solidFill>
                  <a:schemeClr val="tx1">
                    <a:lumMod val="95000"/>
                  </a:schemeClr>
                </a:solidFill>
                <a:effectLst/>
                <a:latin typeface="Söhne"/>
              </a:rPr>
              <a:t>Video Conferencing</a:t>
            </a:r>
          </a:p>
          <a:p>
            <a:r>
              <a:rPr lang="en-US" sz="2400" b="0" i="0" dirty="0">
                <a:solidFill>
                  <a:schemeClr val="tx1">
                    <a:lumMod val="95000"/>
                  </a:schemeClr>
                </a:solidFill>
                <a:effectLst/>
                <a:latin typeface="Söhne"/>
              </a:rPr>
              <a:t>Gaming</a:t>
            </a:r>
            <a:endParaRPr lang="en-IN" sz="2400" dirty="0">
              <a:solidFill>
                <a:schemeClr val="tx1">
                  <a:lumMod val="95000"/>
                </a:schemeClr>
              </a:solidFill>
            </a:endParaRPr>
          </a:p>
        </p:txBody>
      </p:sp>
    </p:spTree>
    <p:extLst>
      <p:ext uri="{BB962C8B-B14F-4D97-AF65-F5344CB8AC3E}">
        <p14:creationId xmlns:p14="http://schemas.microsoft.com/office/powerpoint/2010/main" val="672014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368</TotalTime>
  <Words>307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Century Gothic</vt:lpstr>
      <vt:lpstr>Google Sans</vt:lpstr>
      <vt:lpstr>Söhne</vt:lpstr>
      <vt:lpstr>Wingdings 3</vt:lpstr>
      <vt:lpstr>Ion</vt:lpstr>
      <vt:lpstr>TECHNICAL SEMINAR   ON IMAGE COMPRESSION TECHNIQUES</vt:lpstr>
      <vt:lpstr>Introduction</vt:lpstr>
      <vt:lpstr>Need for image compression</vt:lpstr>
      <vt:lpstr>DIFFERENT TECHNIQUES</vt:lpstr>
      <vt:lpstr>IMPLEMENTATION</vt:lpstr>
      <vt:lpstr>OUTPUT</vt:lpstr>
      <vt:lpstr>BENEFITS</vt:lpstr>
      <vt:lpstr>Limitations</vt:lpstr>
      <vt:lpstr>   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 M S</dc:creator>
  <cp:lastModifiedBy>kushal kushal</cp:lastModifiedBy>
  <cp:revision>10</cp:revision>
  <dcterms:created xsi:type="dcterms:W3CDTF">2023-04-18T11:06:03Z</dcterms:created>
  <dcterms:modified xsi:type="dcterms:W3CDTF">2023-04-20T05:57:19Z</dcterms:modified>
</cp:coreProperties>
</file>