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IN"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20" name="Google Shape;120;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IN" sz="1200" b="0" strike="noStrike">
                <a:solidFill>
                  <a:srgbClr val="000000"/>
                </a:solidFill>
                <a:latin typeface="Arial"/>
                <a:ea typeface="Arial"/>
                <a:cs typeface="Arial"/>
                <a:sym typeface="Arial"/>
              </a:rPr>
              <a:t>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0e87eb8e9f_0_54: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0e87eb8e9f_0_54: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6" name="Google Shape;186;g30e87eb8e9f_0_54: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e87eb8e9f_0_61: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e87eb8e9f_0_61: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4" name="Google Shape;194;g30e87eb8e9f_0_61: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0e87eb8e9f_0_67: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0e87eb8e9f_0_67: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1" name="Google Shape;201;g30e87eb8e9f_0_67: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0e87eb8e9f_0_78: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0e87eb8e9f_0_78: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2" name="Google Shape;212;g30e87eb8e9f_0_78: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0e87eb8e9f_0_85: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0e87eb8e9f_0_85: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0" name="Google Shape;220;g30e87eb8e9f_0_85: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0e87eb8e9f_0_93: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0e87eb8e9f_0_93: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7" name="Google Shape;227;g30e87eb8e9f_0_93: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e87eb8e9f_0_1: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0e87eb8e9f_0_1: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5" name="Google Shape;135;g30e87eb8e9f_0_1: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e87eb8e9f_0_8: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0e87eb8e9f_0_8: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2" name="Google Shape;142;g30e87eb8e9f_0_8: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e87eb8e9f_0_19: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0e87eb8e9f_0_19: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1" name="Google Shape;151;g30e87eb8e9f_0_19: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0e87eb8e9f_0_26: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0e87eb8e9f_0_26: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8" name="Google Shape;158;g30e87eb8e9f_0_26: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0e87eb8e9f_0_33: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0e87eb8e9f_0_33: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5" name="Google Shape;165;g30e87eb8e9f_0_33: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0e87eb8e9f_0_40: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0e87eb8e9f_0_40: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2" name="Google Shape;172;g30e87eb8e9f_0_40: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0e87eb8e9f_0_48: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0e87eb8e9f_0_48: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9" name="Google Shape;179;g30e87eb8e9f_0_48: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1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2"/>
        <p:cNvGrpSpPr/>
        <p:nvPr/>
      </p:nvGrpSpPr>
      <p:grpSpPr>
        <a:xfrm>
          <a:off x="0" y="0"/>
          <a:ext cx="0" cy="0"/>
          <a:chOff x="0" y="0"/>
          <a:chExt cx="0" cy="0"/>
        </a:xfrm>
      </p:grpSpPr>
      <p:sp>
        <p:nvSpPr>
          <p:cNvPr id="83" name="Google Shape;83;p20"/>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2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2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7"/>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body" idx="1"/>
          </p:nvPr>
        </p:nvSpPr>
        <p:spPr>
          <a:xfrm>
            <a:off x="685800" y="2063520"/>
            <a:ext cx="10394280" cy="331092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5" name="Google Shape;65;p1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6" name="Google Shape;66;p1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Google Shape;67;p1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strike="noStrike">
                <a:solidFill>
                  <a:srgbClr val="8B8B8B"/>
                </a:solidFill>
                <a:latin typeface="Calibri"/>
                <a:ea typeface="Calibri"/>
                <a:cs typeface="Calibri"/>
                <a:sym typeface="Calibri"/>
              </a:defRPr>
            </a:lvl1pPr>
            <a:lvl2pPr marL="0" marR="0" lvl="1" indent="0" algn="r" rtl="0">
              <a:lnSpc>
                <a:spcPct val="100000"/>
              </a:lnSpc>
              <a:spcBef>
                <a:spcPts val="0"/>
              </a:spcBef>
              <a:buNone/>
              <a:defRPr sz="1200" b="0" strike="noStrike">
                <a:solidFill>
                  <a:srgbClr val="8B8B8B"/>
                </a:solidFill>
                <a:latin typeface="Calibri"/>
                <a:ea typeface="Calibri"/>
                <a:cs typeface="Calibri"/>
                <a:sym typeface="Calibri"/>
              </a:defRPr>
            </a:lvl2pPr>
            <a:lvl3pPr marL="0" marR="0" lvl="2" indent="0" algn="r" rtl="0">
              <a:lnSpc>
                <a:spcPct val="100000"/>
              </a:lnSpc>
              <a:spcBef>
                <a:spcPts val="0"/>
              </a:spcBef>
              <a:buNone/>
              <a:defRPr sz="1200" b="0" strike="noStrike">
                <a:solidFill>
                  <a:srgbClr val="8B8B8B"/>
                </a:solidFill>
                <a:latin typeface="Calibri"/>
                <a:ea typeface="Calibri"/>
                <a:cs typeface="Calibri"/>
                <a:sym typeface="Calibri"/>
              </a:defRPr>
            </a:lvl3pPr>
            <a:lvl4pPr marL="0" marR="0" lvl="3" indent="0" algn="r" rtl="0">
              <a:lnSpc>
                <a:spcPct val="100000"/>
              </a:lnSpc>
              <a:spcBef>
                <a:spcPts val="0"/>
              </a:spcBef>
              <a:buNone/>
              <a:defRPr sz="1200" b="0" strike="noStrike">
                <a:solidFill>
                  <a:srgbClr val="8B8B8B"/>
                </a:solidFill>
                <a:latin typeface="Calibri"/>
                <a:ea typeface="Calibri"/>
                <a:cs typeface="Calibri"/>
                <a:sym typeface="Calibri"/>
              </a:defRPr>
            </a:lvl4pPr>
            <a:lvl5pPr marL="0" marR="0" lvl="4" indent="0" algn="r" rtl="0">
              <a:lnSpc>
                <a:spcPct val="100000"/>
              </a:lnSpc>
              <a:spcBef>
                <a:spcPts val="0"/>
              </a:spcBef>
              <a:buNone/>
              <a:defRPr sz="1200" b="0" strike="noStrike">
                <a:solidFill>
                  <a:srgbClr val="8B8B8B"/>
                </a:solidFill>
                <a:latin typeface="Calibri"/>
                <a:ea typeface="Calibri"/>
                <a:cs typeface="Calibri"/>
                <a:sym typeface="Calibri"/>
              </a:defRPr>
            </a:lvl5pPr>
            <a:lvl6pPr marL="0" marR="0" lvl="5" indent="0" algn="r" rtl="0">
              <a:lnSpc>
                <a:spcPct val="100000"/>
              </a:lnSpc>
              <a:spcBef>
                <a:spcPts val="0"/>
              </a:spcBef>
              <a:buNone/>
              <a:defRPr sz="1200" b="0" strike="noStrike">
                <a:solidFill>
                  <a:srgbClr val="8B8B8B"/>
                </a:solidFill>
                <a:latin typeface="Calibri"/>
                <a:ea typeface="Calibri"/>
                <a:cs typeface="Calibri"/>
                <a:sym typeface="Calibri"/>
              </a:defRPr>
            </a:lvl6pPr>
            <a:lvl7pPr marL="0" marR="0" lvl="6" indent="0" algn="r" rtl="0">
              <a:lnSpc>
                <a:spcPct val="100000"/>
              </a:lnSpc>
              <a:spcBef>
                <a:spcPts val="0"/>
              </a:spcBef>
              <a:buNone/>
              <a:defRPr sz="1200" b="0" strike="noStrike">
                <a:solidFill>
                  <a:srgbClr val="8B8B8B"/>
                </a:solidFill>
                <a:latin typeface="Calibri"/>
                <a:ea typeface="Calibri"/>
                <a:cs typeface="Calibri"/>
                <a:sym typeface="Calibri"/>
              </a:defRPr>
            </a:lvl7pPr>
            <a:lvl8pPr marL="0" marR="0" lvl="7" indent="0" algn="r" rtl="0">
              <a:lnSpc>
                <a:spcPct val="100000"/>
              </a:lnSpc>
              <a:spcBef>
                <a:spcPts val="0"/>
              </a:spcBef>
              <a:buNone/>
              <a:defRPr sz="1200" b="0" strike="noStrike">
                <a:solidFill>
                  <a:srgbClr val="8B8B8B"/>
                </a:solidFill>
                <a:latin typeface="Calibri"/>
                <a:ea typeface="Calibri"/>
                <a:cs typeface="Calibri"/>
                <a:sym typeface="Calibri"/>
              </a:defRPr>
            </a:lvl8pPr>
            <a:lvl9pPr marL="0" marR="0" lvl="8" indent="0" algn="r" rtl="0">
              <a:lnSpc>
                <a:spcPct val="100000"/>
              </a:lnSpc>
              <a:spcBef>
                <a:spcPts val="0"/>
              </a:spcBef>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68" name="Google Shape;68;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7"/>
          <p:cNvSpPr txBox="1"/>
          <p:nvPr/>
        </p:nvSpPr>
        <p:spPr>
          <a:xfrm>
            <a:off x="743760" y="8280"/>
            <a:ext cx="10396440" cy="1151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123" name="Google Shape;123;p27"/>
          <p:cNvSpPr txBox="1"/>
          <p:nvPr/>
        </p:nvSpPr>
        <p:spPr>
          <a:xfrm>
            <a:off x="768547" y="1960130"/>
            <a:ext cx="10394400" cy="473820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ctr" rtl="0">
              <a:lnSpc>
                <a:spcPct val="100000"/>
              </a:lnSpc>
              <a:spcBef>
                <a:spcPts val="0"/>
              </a:spcBef>
              <a:spcAft>
                <a:spcPts val="0"/>
              </a:spcAft>
              <a:buNone/>
            </a:pPr>
            <a:r>
              <a:rPr lang="en-IN" sz="9723" b="1" strike="noStrike" dirty="0">
                <a:solidFill>
                  <a:srgbClr val="000000"/>
                </a:solidFill>
                <a:latin typeface="Times New Roman"/>
                <a:ea typeface="Times New Roman"/>
                <a:cs typeface="Times New Roman"/>
                <a:sym typeface="Times New Roman"/>
              </a:rPr>
              <a:t>Department of Computer Science &amp; Engineering (DATA SCIENCE)</a:t>
            </a: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1001"/>
              </a:spcBef>
              <a:spcAft>
                <a:spcPts val="0"/>
              </a:spcAft>
              <a:buNone/>
            </a:pPr>
            <a:r>
              <a:rPr lang="en-IN" sz="9723" b="1" strike="noStrike" dirty="0">
                <a:solidFill>
                  <a:srgbClr val="000000"/>
                </a:solidFill>
                <a:latin typeface="Times New Roman"/>
                <a:ea typeface="Times New Roman"/>
                <a:cs typeface="Times New Roman"/>
                <a:sym typeface="Times New Roman"/>
              </a:rPr>
              <a:t>MINI PROJECT PRESENTATION</a:t>
            </a: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1001"/>
              </a:spcBef>
              <a:spcAft>
                <a:spcPts val="0"/>
              </a:spcAft>
              <a:buNone/>
            </a:pP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1001"/>
              </a:spcBef>
              <a:spcAft>
                <a:spcPts val="0"/>
              </a:spcAft>
              <a:buNone/>
            </a:pPr>
            <a:r>
              <a:rPr lang="en-IN" sz="9723" b="1" dirty="0">
                <a:latin typeface="Times New Roman"/>
                <a:ea typeface="Calibri"/>
                <a:cs typeface="Times New Roman"/>
                <a:sym typeface="Times New Roman"/>
              </a:rPr>
              <a:t>HUMAN ACTION RECOGNITION</a:t>
            </a: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1001"/>
              </a:spcBef>
              <a:spcAft>
                <a:spcPts val="0"/>
              </a:spcAft>
              <a:buNone/>
            </a:pP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1001"/>
              </a:spcBef>
              <a:spcAft>
                <a:spcPts val="0"/>
              </a:spcAft>
              <a:buNone/>
            </a:pP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1001"/>
              </a:spcBef>
              <a:spcAft>
                <a:spcPts val="0"/>
              </a:spcAft>
              <a:buNone/>
            </a:pPr>
            <a:r>
              <a:rPr lang="en-IN" sz="9723" b="1" strike="noStrike" dirty="0">
                <a:solidFill>
                  <a:srgbClr val="000000"/>
                </a:solidFill>
                <a:latin typeface="Times New Roman"/>
                <a:ea typeface="Times New Roman"/>
                <a:cs typeface="Times New Roman"/>
                <a:sym typeface="Times New Roman"/>
              </a:rPr>
              <a:t>PRESENTED BY:-</a:t>
            </a: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None/>
            </a:pPr>
            <a:r>
              <a:rPr lang="en-IN" sz="9723" b="1" dirty="0">
                <a:latin typeface="Times New Roman"/>
                <a:ea typeface="Times New Roman"/>
                <a:cs typeface="Times New Roman"/>
                <a:sym typeface="Times New Roman"/>
              </a:rPr>
              <a:t>Gagan Prajapati</a:t>
            </a: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None/>
            </a:pPr>
            <a:r>
              <a:rPr lang="en-IN" sz="9723" b="1" dirty="0">
                <a:latin typeface="Times New Roman"/>
                <a:ea typeface="Times New Roman"/>
                <a:cs typeface="Times New Roman"/>
                <a:sym typeface="Times New Roman"/>
              </a:rPr>
              <a:t>Usama Patel </a:t>
            </a: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None/>
            </a:pPr>
            <a:r>
              <a:rPr lang="en-IN" sz="9723" b="1" dirty="0">
                <a:latin typeface="Times New Roman"/>
                <a:ea typeface="Times New Roman"/>
                <a:cs typeface="Times New Roman"/>
                <a:sym typeface="Times New Roman"/>
              </a:rPr>
              <a:t>Kunal Dubey </a:t>
            </a: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None/>
            </a:pPr>
            <a:r>
              <a:rPr lang="en-IN" sz="9723" b="1" dirty="0">
                <a:latin typeface="Times New Roman"/>
                <a:ea typeface="Times New Roman"/>
                <a:cs typeface="Times New Roman"/>
                <a:sym typeface="Times New Roman"/>
              </a:rPr>
              <a:t>Rajesh Pandit </a:t>
            </a: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None/>
            </a:pP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1001"/>
              </a:spcBef>
              <a:spcAft>
                <a:spcPts val="0"/>
              </a:spcAft>
              <a:buNone/>
            </a:pPr>
            <a:r>
              <a:rPr lang="en-IN" sz="9723" b="1" strike="noStrike" dirty="0">
                <a:solidFill>
                  <a:srgbClr val="000000"/>
                </a:solidFill>
                <a:latin typeface="Times New Roman"/>
                <a:ea typeface="Times New Roman"/>
                <a:cs typeface="Times New Roman"/>
                <a:sym typeface="Times New Roman"/>
              </a:rPr>
              <a:t>Project Guide : </a:t>
            </a:r>
            <a:r>
              <a:rPr lang="en-IN" sz="9723" b="1" dirty="0">
                <a:latin typeface="Times New Roman"/>
                <a:ea typeface="Times New Roman"/>
                <a:cs typeface="Times New Roman"/>
                <a:sym typeface="Times New Roman"/>
              </a:rPr>
              <a:t>Prof. Priya Deshpande</a:t>
            </a:r>
            <a:endParaRPr sz="9723" b="0" strike="noStrike" dirty="0">
              <a:solidFill>
                <a:srgbClr val="000000"/>
              </a:solidFill>
              <a:latin typeface="Calibri"/>
              <a:ea typeface="Calibri"/>
              <a:cs typeface="Calibri"/>
              <a:sym typeface="Calibri"/>
            </a:endParaRPr>
          </a:p>
          <a:p>
            <a:pPr marL="0" marR="0" lvl="0" indent="0" algn="ctr" rtl="0">
              <a:lnSpc>
                <a:spcPct val="100000"/>
              </a:lnSpc>
              <a:spcBef>
                <a:spcPts val="1001"/>
              </a:spcBef>
              <a:spcAft>
                <a:spcPts val="0"/>
              </a:spcAft>
              <a:buNone/>
            </a:pPr>
            <a:endParaRPr sz="2000" b="0" strike="noStrike" dirty="0">
              <a:solidFill>
                <a:srgbClr val="000000"/>
              </a:solidFill>
              <a:latin typeface="Calibri"/>
              <a:ea typeface="Calibri"/>
              <a:cs typeface="Calibri"/>
              <a:sym typeface="Calibri"/>
            </a:endParaRPr>
          </a:p>
          <a:p>
            <a:pPr marL="0" marR="0" lvl="0" indent="0" algn="ctr" rtl="0">
              <a:lnSpc>
                <a:spcPct val="100000"/>
              </a:lnSpc>
              <a:spcBef>
                <a:spcPts val="1001"/>
              </a:spcBef>
              <a:spcAft>
                <a:spcPts val="0"/>
              </a:spcAft>
              <a:buNone/>
            </a:pPr>
            <a:endParaRPr sz="2000" b="0" strike="noStrike" dirty="0">
              <a:solidFill>
                <a:srgbClr val="000000"/>
              </a:solidFill>
              <a:latin typeface="Calibri"/>
              <a:ea typeface="Calibri"/>
              <a:cs typeface="Calibri"/>
              <a:sym typeface="Calibri"/>
            </a:endParaRPr>
          </a:p>
          <a:p>
            <a:pPr marL="0" marR="0" lvl="0" indent="0" algn="ctr" rtl="0">
              <a:lnSpc>
                <a:spcPct val="100000"/>
              </a:lnSpc>
              <a:spcBef>
                <a:spcPts val="1001"/>
              </a:spcBef>
              <a:spcAft>
                <a:spcPts val="0"/>
              </a:spcAft>
              <a:buNone/>
            </a:pPr>
            <a:endParaRPr sz="2000" b="0" strike="noStrike" dirty="0">
              <a:solidFill>
                <a:srgbClr val="000000"/>
              </a:solidFill>
              <a:latin typeface="Calibri"/>
              <a:ea typeface="Calibri"/>
              <a:cs typeface="Calibri"/>
              <a:sym typeface="Calibri"/>
            </a:endParaRPr>
          </a:p>
          <a:p>
            <a:pPr marL="0" marR="0" lvl="0" indent="0" algn="ctr" rtl="0">
              <a:lnSpc>
                <a:spcPct val="100000"/>
              </a:lnSpc>
              <a:spcBef>
                <a:spcPts val="1001"/>
              </a:spcBef>
              <a:spcAft>
                <a:spcPts val="0"/>
              </a:spcAft>
              <a:buNone/>
            </a:pPr>
            <a:endParaRPr sz="2000" b="0" strike="noStrike" dirty="0">
              <a:solidFill>
                <a:srgbClr val="000000"/>
              </a:solidFill>
              <a:latin typeface="Calibri"/>
              <a:ea typeface="Calibri"/>
              <a:cs typeface="Calibri"/>
              <a:sym typeface="Calibri"/>
            </a:endParaRPr>
          </a:p>
          <a:p>
            <a:pPr marL="0" marR="0" lvl="0" indent="0" algn="ctr" rtl="0">
              <a:lnSpc>
                <a:spcPct val="90000"/>
              </a:lnSpc>
              <a:spcBef>
                <a:spcPts val="1001"/>
              </a:spcBef>
              <a:spcAft>
                <a:spcPts val="0"/>
              </a:spcAft>
              <a:buNone/>
            </a:pPr>
            <a:endParaRPr sz="2000" b="0" strike="noStrike" dirty="0">
              <a:solidFill>
                <a:srgbClr val="000000"/>
              </a:solidFill>
              <a:latin typeface="Calibri"/>
              <a:ea typeface="Calibri"/>
              <a:cs typeface="Calibri"/>
              <a:sym typeface="Calibri"/>
            </a:endParaRPr>
          </a:p>
        </p:txBody>
      </p:sp>
      <p:pic>
        <p:nvPicPr>
          <p:cNvPr id="124" name="Google Shape;124;p27"/>
          <p:cNvPicPr preferRelativeResize="0"/>
          <p:nvPr/>
        </p:nvPicPr>
        <p:blipFill rotWithShape="1">
          <a:blip r:embed="rId3">
            <a:alphaModFix/>
          </a:blip>
          <a:srcRect/>
          <a:stretch/>
        </p:blipFill>
        <p:spPr>
          <a:xfrm>
            <a:off x="790920" y="8280"/>
            <a:ext cx="10349640" cy="1403640"/>
          </a:xfrm>
          <a:prstGeom prst="rect">
            <a:avLst/>
          </a:prstGeom>
          <a:noFill/>
          <a:ln>
            <a:noFill/>
          </a:ln>
        </p:spPr>
      </p:pic>
      <p:pic>
        <p:nvPicPr>
          <p:cNvPr id="125" name="Google Shape;125;p27"/>
          <p:cNvPicPr preferRelativeResize="0"/>
          <p:nvPr/>
        </p:nvPicPr>
        <p:blipFill rotWithShape="1">
          <a:blip r:embed="rId4">
            <a:alphaModFix/>
          </a:blip>
          <a:srcRect b="6015"/>
          <a:stretch/>
        </p:blipFill>
        <p:spPr>
          <a:xfrm>
            <a:off x="0" y="8275"/>
            <a:ext cx="12192000" cy="1741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6"/>
          <p:cNvSpPr txBox="1">
            <a:spLocks noGrp="1"/>
          </p:cNvSpPr>
          <p:nvPr>
            <p:ph type="subTitle" idx="1"/>
          </p:nvPr>
        </p:nvSpPr>
        <p:spPr>
          <a:xfrm>
            <a:off x="518055" y="1842295"/>
            <a:ext cx="10972500" cy="39774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Clr>
                <a:schemeClr val="dk1"/>
              </a:buClr>
              <a:buSzPts val="1100"/>
              <a:buFont typeface="Arial"/>
              <a:buNone/>
            </a:pPr>
            <a:r>
              <a:rPr lang="en-IN"/>
              <a:t>1. Operating System:</a:t>
            </a:r>
            <a:endParaRPr/>
          </a:p>
          <a:p>
            <a:pPr marL="0" lvl="0" indent="0" algn="l" rtl="0">
              <a:lnSpc>
                <a:spcPct val="115000"/>
              </a:lnSpc>
              <a:spcBef>
                <a:spcPts val="1200"/>
              </a:spcBef>
              <a:spcAft>
                <a:spcPts val="0"/>
              </a:spcAft>
              <a:buClr>
                <a:schemeClr val="dk1"/>
              </a:buClr>
              <a:buSzPts val="1100"/>
              <a:buFont typeface="Arial"/>
              <a:buNone/>
            </a:pPr>
            <a:r>
              <a:rPr lang="en-IN"/>
              <a:t>- Windows (10 or later) or Linux </a:t>
            </a:r>
            <a:endParaRPr/>
          </a:p>
          <a:p>
            <a:pPr marL="0" lvl="0" indent="0" algn="l" rtl="0">
              <a:lnSpc>
                <a:spcPct val="115000"/>
              </a:lnSpc>
              <a:spcBef>
                <a:spcPts val="1200"/>
              </a:spcBef>
              <a:spcAft>
                <a:spcPts val="0"/>
              </a:spcAft>
              <a:buClr>
                <a:schemeClr val="dk1"/>
              </a:buClr>
              <a:buSzPts val="1100"/>
              <a:buFont typeface="Arial"/>
              <a:buNone/>
            </a:pPr>
            <a:r>
              <a:rPr lang="en-IN"/>
              <a:t>2. Python:</a:t>
            </a:r>
            <a:endParaRPr/>
          </a:p>
          <a:p>
            <a:pPr marL="0" lvl="0" indent="0" algn="l" rtl="0">
              <a:lnSpc>
                <a:spcPct val="115000"/>
              </a:lnSpc>
              <a:spcBef>
                <a:spcPts val="1200"/>
              </a:spcBef>
              <a:spcAft>
                <a:spcPts val="0"/>
              </a:spcAft>
              <a:buClr>
                <a:schemeClr val="dk1"/>
              </a:buClr>
              <a:buSzPts val="1100"/>
              <a:buFont typeface="Arial"/>
              <a:buNone/>
            </a:pPr>
            <a:r>
              <a:rPr lang="en-IN"/>
              <a:t>- Version: 3.10</a:t>
            </a:r>
            <a:endParaRPr/>
          </a:p>
          <a:p>
            <a:pPr marL="0" lvl="0" indent="0" algn="l" rtl="0">
              <a:lnSpc>
                <a:spcPct val="115000"/>
              </a:lnSpc>
              <a:spcBef>
                <a:spcPts val="1200"/>
              </a:spcBef>
              <a:spcAft>
                <a:spcPts val="0"/>
              </a:spcAft>
              <a:buClr>
                <a:schemeClr val="dk1"/>
              </a:buClr>
              <a:buSzPts val="1100"/>
              <a:buFont typeface="Arial"/>
              <a:buNone/>
            </a:pPr>
            <a:r>
              <a:rPr lang="en-IN"/>
              <a:t>- Anaconda Navigator-</a:t>
            </a:r>
            <a:r>
              <a:rPr lang="en-IN">
                <a:solidFill>
                  <a:schemeClr val="dk1"/>
                </a:solidFill>
              </a:rPr>
              <a:t>For creating isolated environments to manage dependencies.</a:t>
            </a:r>
            <a:endParaRPr/>
          </a:p>
          <a:p>
            <a:pPr marL="0" lvl="0" indent="0" algn="l" rtl="0">
              <a:lnSpc>
                <a:spcPct val="115000"/>
              </a:lnSpc>
              <a:spcBef>
                <a:spcPts val="1200"/>
              </a:spcBef>
              <a:spcAft>
                <a:spcPts val="0"/>
              </a:spcAft>
              <a:buClr>
                <a:schemeClr val="dk1"/>
              </a:buClr>
              <a:buSzPts val="1100"/>
              <a:buFont typeface="Arial"/>
              <a:buNone/>
            </a:pPr>
            <a:r>
              <a:rPr lang="en-IN"/>
              <a:t>3. Deep Learning Libraries:</a:t>
            </a:r>
            <a:endParaRPr/>
          </a:p>
          <a:p>
            <a:pPr marL="0" lvl="0" indent="0" algn="l" rtl="0">
              <a:lnSpc>
                <a:spcPct val="115000"/>
              </a:lnSpc>
              <a:spcBef>
                <a:spcPts val="1200"/>
              </a:spcBef>
              <a:spcAft>
                <a:spcPts val="0"/>
              </a:spcAft>
              <a:buClr>
                <a:schemeClr val="dk1"/>
              </a:buClr>
              <a:buSzPts val="1100"/>
              <a:buFont typeface="Arial"/>
              <a:buNone/>
            </a:pPr>
            <a:r>
              <a:rPr lang="en-IN"/>
              <a:t>- TensorFlow*(2.x): For building and training the ConvLSTM model.</a:t>
            </a:r>
            <a:endParaRPr/>
          </a:p>
          <a:p>
            <a:pPr marL="0" lvl="0" indent="0" algn="l" rtl="0">
              <a:lnSpc>
                <a:spcPct val="115000"/>
              </a:lnSpc>
              <a:spcBef>
                <a:spcPts val="1200"/>
              </a:spcBef>
              <a:spcAft>
                <a:spcPts val="0"/>
              </a:spcAft>
              <a:buNone/>
            </a:pPr>
            <a:r>
              <a:rPr lang="en-IN"/>
              <a:t>- Keras: High-level API for building neural networks, included with TensorFlow.</a:t>
            </a:r>
            <a:endParaRPr/>
          </a:p>
          <a:p>
            <a:pPr marL="0" lvl="0" indent="0" algn="l" rtl="0">
              <a:lnSpc>
                <a:spcPct val="115000"/>
              </a:lnSpc>
              <a:spcBef>
                <a:spcPts val="1200"/>
              </a:spcBef>
              <a:spcAft>
                <a:spcPts val="0"/>
              </a:spcAft>
              <a:buNone/>
            </a:pPr>
            <a:r>
              <a:rPr lang="en-IN">
                <a:solidFill>
                  <a:schemeClr val="dk1"/>
                </a:solidFill>
              </a:rPr>
              <a:t>5. IDE / Code Editor:</a:t>
            </a:r>
            <a:endParaRPr>
              <a:solidFill>
                <a:schemeClr val="dk1"/>
              </a:solidFill>
            </a:endParaRPr>
          </a:p>
          <a:p>
            <a:pPr marL="0" lvl="0" indent="0" algn="l" rtl="0">
              <a:lnSpc>
                <a:spcPct val="115000"/>
              </a:lnSpc>
              <a:spcBef>
                <a:spcPts val="1200"/>
              </a:spcBef>
              <a:spcAft>
                <a:spcPts val="0"/>
              </a:spcAft>
              <a:buNone/>
            </a:pPr>
            <a:r>
              <a:rPr lang="en-IN">
                <a:solidFill>
                  <a:schemeClr val="dk1"/>
                </a:solidFill>
              </a:rPr>
              <a:t>- Jupyter Notebook: For interactive coding and visualization.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IN">
                <a:solidFill>
                  <a:schemeClr val="dk1"/>
                </a:solidFill>
              </a:rPr>
              <a:t>- VS Code: For writing scripts and managing project files.</a:t>
            </a:r>
            <a:endParaRPr/>
          </a:p>
          <a:p>
            <a:pPr marL="0" lvl="0" indent="0" algn="l" rtl="0">
              <a:spcBef>
                <a:spcPts val="1200"/>
              </a:spcBef>
              <a:spcAft>
                <a:spcPts val="0"/>
              </a:spcAft>
              <a:buNone/>
            </a:pPr>
            <a:endParaRPr/>
          </a:p>
        </p:txBody>
      </p:sp>
      <p:sp>
        <p:nvSpPr>
          <p:cNvPr id="189" name="Google Shape;189;p36"/>
          <p:cNvSpPr txBox="1">
            <a:spLocks noGrp="1"/>
          </p:cNvSpPr>
          <p:nvPr>
            <p:ph type="title"/>
          </p:nvPr>
        </p:nvSpPr>
        <p:spPr>
          <a:xfrm>
            <a:off x="4111800" y="0"/>
            <a:ext cx="3968400" cy="112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600" b="1"/>
              <a:t>4. </a:t>
            </a:r>
            <a:r>
              <a:rPr lang="en-IN" sz="3600" b="1">
                <a:solidFill>
                  <a:schemeClr val="dk1"/>
                </a:solidFill>
                <a:latin typeface="Times New Roman"/>
                <a:ea typeface="Times New Roman"/>
                <a:cs typeface="Times New Roman"/>
                <a:sym typeface="Times New Roman"/>
              </a:rPr>
              <a:t>Implementation</a:t>
            </a:r>
            <a:endParaRPr sz="3600" b="1"/>
          </a:p>
        </p:txBody>
      </p:sp>
      <p:sp>
        <p:nvSpPr>
          <p:cNvPr id="190" name="Google Shape;190;p36"/>
          <p:cNvSpPr txBox="1"/>
          <p:nvPr/>
        </p:nvSpPr>
        <p:spPr>
          <a:xfrm>
            <a:off x="426600" y="981375"/>
            <a:ext cx="10533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a:t>4.1 Software and Dataset Details</a:t>
            </a: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7"/>
          <p:cNvSpPr txBox="1">
            <a:spLocks noGrp="1"/>
          </p:cNvSpPr>
          <p:nvPr>
            <p:ph type="title"/>
          </p:nvPr>
        </p:nvSpPr>
        <p:spPr>
          <a:xfrm>
            <a:off x="4321955" y="6773455"/>
            <a:ext cx="9143700" cy="238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97" name="Google Shape;197;p37"/>
          <p:cNvSpPr txBox="1">
            <a:spLocks noGrp="1"/>
          </p:cNvSpPr>
          <p:nvPr>
            <p:ph type="subTitle" idx="1"/>
          </p:nvPr>
        </p:nvSpPr>
        <p:spPr>
          <a:xfrm>
            <a:off x="609750" y="1115400"/>
            <a:ext cx="10972500" cy="57426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IN">
                <a:solidFill>
                  <a:schemeClr val="dk1"/>
                </a:solidFill>
              </a:rPr>
              <a:t>4. Additional Libraries: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IN">
                <a:solidFill>
                  <a:schemeClr val="dk1"/>
                </a:solidFill>
              </a:rPr>
              <a:t>- NumPy: For numerical operations and handling arrays.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IN">
                <a:solidFill>
                  <a:schemeClr val="dk1"/>
                </a:solidFill>
              </a:rPr>
              <a:t>-Pandas: For data manipulation and analysis.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IN">
                <a:solidFill>
                  <a:schemeClr val="dk1"/>
                </a:solidFill>
              </a:rPr>
              <a:t>- OpenCV: For video processing and frame extraction.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IN">
                <a:solidFill>
                  <a:schemeClr val="dk1"/>
                </a:solidFill>
              </a:rPr>
              <a:t>- Matplotlib: For data visualization (e.g., plotting training and validation loss/accuracy).</a:t>
            </a:r>
            <a:endParaRPr>
              <a:solidFill>
                <a:schemeClr val="dk1"/>
              </a:solidFill>
            </a:endParaRPr>
          </a:p>
          <a:p>
            <a:pPr marL="0" lvl="0" indent="0" algn="l" rtl="0">
              <a:lnSpc>
                <a:spcPct val="115000"/>
              </a:lnSpc>
              <a:spcBef>
                <a:spcPts val="1200"/>
              </a:spcBef>
              <a:spcAft>
                <a:spcPts val="0"/>
              </a:spcAft>
              <a:buNone/>
            </a:pPr>
            <a:r>
              <a:rPr lang="en-IN">
                <a:solidFill>
                  <a:schemeClr val="dk1"/>
                </a:solidFill>
              </a:rPr>
              <a:t>- scikit-learn: For any additional data preprocessing or evaluation metrics.</a:t>
            </a:r>
            <a:endParaRPr>
              <a:solidFill>
                <a:schemeClr val="dk1"/>
              </a:solidFill>
            </a:endParaRPr>
          </a:p>
          <a:p>
            <a:pPr marL="0" lvl="0" indent="0" algn="l" rtl="0">
              <a:lnSpc>
                <a:spcPct val="115000"/>
              </a:lnSpc>
              <a:spcBef>
                <a:spcPts val="1200"/>
              </a:spcBef>
              <a:spcAft>
                <a:spcPts val="0"/>
              </a:spcAft>
              <a:buNone/>
            </a:pPr>
            <a:r>
              <a:rPr lang="en-IN">
                <a:solidFill>
                  <a:schemeClr val="dk1"/>
                </a:solidFill>
              </a:rPr>
              <a:t>6. GPU:</a:t>
            </a:r>
            <a:endParaRPr>
              <a:solidFill>
                <a:schemeClr val="dk1"/>
              </a:solidFill>
            </a:endParaRPr>
          </a:p>
          <a:p>
            <a:pPr marL="0" lvl="0" indent="0" algn="l" rtl="0">
              <a:lnSpc>
                <a:spcPct val="115000"/>
              </a:lnSpc>
              <a:spcBef>
                <a:spcPts val="1200"/>
              </a:spcBef>
              <a:spcAft>
                <a:spcPts val="0"/>
              </a:spcAft>
              <a:buNone/>
            </a:pPr>
            <a:r>
              <a:rPr lang="en-IN">
                <a:solidFill>
                  <a:schemeClr val="dk1"/>
                </a:solidFill>
              </a:rPr>
              <a:t>- CUDA Toolkit (for NVIDIA GPUs) to enable GPU acceleration.</a:t>
            </a:r>
            <a:endParaRPr>
              <a:solidFill>
                <a:schemeClr val="dk1"/>
              </a:solidFill>
            </a:endParaRPr>
          </a:p>
          <a:p>
            <a:pPr marL="0" lvl="0" indent="0" algn="l" rtl="0">
              <a:lnSpc>
                <a:spcPct val="115000"/>
              </a:lnSpc>
              <a:spcBef>
                <a:spcPts val="1200"/>
              </a:spcBef>
              <a:spcAft>
                <a:spcPts val="0"/>
              </a:spcAft>
              <a:buNone/>
            </a:pPr>
            <a:r>
              <a:rPr lang="en-IN">
                <a:solidFill>
                  <a:schemeClr val="dk1"/>
                </a:solidFill>
              </a:rPr>
              <a:t>7. Dataset:</a:t>
            </a:r>
            <a:endParaRPr>
              <a:solidFill>
                <a:schemeClr val="dk1"/>
              </a:solidFill>
            </a:endParaRPr>
          </a:p>
          <a:p>
            <a:pPr marL="0" lvl="0" indent="0" algn="l" rtl="0">
              <a:lnSpc>
                <a:spcPct val="115000"/>
              </a:lnSpc>
              <a:spcBef>
                <a:spcPts val="1200"/>
              </a:spcBef>
              <a:spcAft>
                <a:spcPts val="0"/>
              </a:spcAft>
              <a:buNone/>
            </a:pPr>
            <a:r>
              <a:rPr lang="en-IN">
                <a:solidFill>
                  <a:schemeClr val="dk1"/>
                </a:solidFill>
              </a:rPr>
              <a:t>- UCF50 Dataset</a:t>
            </a:r>
            <a:endParaRPr>
              <a:solidFill>
                <a:schemeClr val="dk1"/>
              </a:solidFill>
            </a:endParaRPr>
          </a:p>
          <a:p>
            <a:pPr marL="0" lvl="0" indent="0" algn="l" rtl="0">
              <a:lnSpc>
                <a:spcPct val="115000"/>
              </a:lnSpc>
              <a:spcBef>
                <a:spcPts val="1200"/>
              </a:spcBef>
              <a:spcAft>
                <a:spcPts val="0"/>
              </a:spcAft>
              <a:buNone/>
            </a:pPr>
            <a:r>
              <a:rPr lang="en-IN">
                <a:solidFill>
                  <a:schemeClr val="dk1"/>
                </a:solidFill>
              </a:rPr>
              <a:t>8. Version Control:</a:t>
            </a:r>
            <a:endParaRPr>
              <a:solidFill>
                <a:schemeClr val="dk1"/>
              </a:solidFill>
            </a:endParaRPr>
          </a:p>
          <a:p>
            <a:pPr marL="0" lvl="0" indent="0" algn="l" rtl="0">
              <a:lnSpc>
                <a:spcPct val="115000"/>
              </a:lnSpc>
              <a:spcBef>
                <a:spcPts val="1200"/>
              </a:spcBef>
              <a:spcAft>
                <a:spcPts val="0"/>
              </a:spcAft>
              <a:buNone/>
            </a:pPr>
            <a:r>
              <a:rPr lang="en-IN">
                <a:solidFill>
                  <a:schemeClr val="dk1"/>
                </a:solidFill>
              </a:rPr>
              <a:t>- Git: For version control of your project and collaboration.</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8"/>
          <p:cNvSpPr txBox="1">
            <a:spLocks noGrp="1"/>
          </p:cNvSpPr>
          <p:nvPr>
            <p:ph type="title"/>
          </p:nvPr>
        </p:nvSpPr>
        <p:spPr>
          <a:xfrm>
            <a:off x="4897825" y="0"/>
            <a:ext cx="2395800" cy="1433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600" b="1"/>
              <a:t>5. Results</a:t>
            </a:r>
            <a:endParaRPr sz="3600" b="1"/>
          </a:p>
        </p:txBody>
      </p:sp>
      <p:sp>
        <p:nvSpPr>
          <p:cNvPr id="204" name="Google Shape;204;p38"/>
          <p:cNvSpPr txBox="1">
            <a:spLocks noGrp="1"/>
          </p:cNvSpPr>
          <p:nvPr>
            <p:ph type="subTitle" idx="1"/>
          </p:nvPr>
        </p:nvSpPr>
        <p:spPr>
          <a:xfrm>
            <a:off x="719350" y="890025"/>
            <a:ext cx="3273600" cy="102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b="1"/>
              <a:t>5.1 Output Images</a:t>
            </a:r>
            <a:endParaRPr sz="2400" b="1"/>
          </a:p>
        </p:txBody>
      </p:sp>
      <p:pic>
        <p:nvPicPr>
          <p:cNvPr id="205" name="Google Shape;205;p38"/>
          <p:cNvPicPr preferRelativeResize="0"/>
          <p:nvPr/>
        </p:nvPicPr>
        <p:blipFill>
          <a:blip r:embed="rId3">
            <a:alphaModFix/>
          </a:blip>
          <a:stretch>
            <a:fillRect/>
          </a:stretch>
        </p:blipFill>
        <p:spPr>
          <a:xfrm>
            <a:off x="7595625" y="1689575"/>
            <a:ext cx="3611275" cy="2449676"/>
          </a:xfrm>
          <a:prstGeom prst="rect">
            <a:avLst/>
          </a:prstGeom>
          <a:noFill/>
          <a:ln>
            <a:noFill/>
          </a:ln>
        </p:spPr>
      </p:pic>
      <p:pic>
        <p:nvPicPr>
          <p:cNvPr id="206" name="Google Shape;206;p38"/>
          <p:cNvPicPr preferRelativeResize="0"/>
          <p:nvPr/>
        </p:nvPicPr>
        <p:blipFill>
          <a:blip r:embed="rId4">
            <a:alphaModFix/>
          </a:blip>
          <a:stretch>
            <a:fillRect/>
          </a:stretch>
        </p:blipFill>
        <p:spPr>
          <a:xfrm>
            <a:off x="1011975" y="1689575"/>
            <a:ext cx="3364950" cy="2518749"/>
          </a:xfrm>
          <a:prstGeom prst="rect">
            <a:avLst/>
          </a:prstGeom>
          <a:noFill/>
          <a:ln>
            <a:noFill/>
          </a:ln>
        </p:spPr>
      </p:pic>
      <p:pic>
        <p:nvPicPr>
          <p:cNvPr id="207" name="Google Shape;207;p38"/>
          <p:cNvPicPr preferRelativeResize="0"/>
          <p:nvPr/>
        </p:nvPicPr>
        <p:blipFill>
          <a:blip r:embed="rId5">
            <a:alphaModFix/>
          </a:blip>
          <a:stretch>
            <a:fillRect/>
          </a:stretch>
        </p:blipFill>
        <p:spPr>
          <a:xfrm>
            <a:off x="1011975" y="4357595"/>
            <a:ext cx="3364950" cy="2500404"/>
          </a:xfrm>
          <a:prstGeom prst="rect">
            <a:avLst/>
          </a:prstGeom>
          <a:noFill/>
          <a:ln>
            <a:noFill/>
          </a:ln>
        </p:spPr>
      </p:pic>
      <p:pic>
        <p:nvPicPr>
          <p:cNvPr id="208" name="Google Shape;208;p38"/>
          <p:cNvPicPr preferRelativeResize="0"/>
          <p:nvPr/>
        </p:nvPicPr>
        <p:blipFill>
          <a:blip r:embed="rId6">
            <a:alphaModFix/>
          </a:blip>
          <a:stretch>
            <a:fillRect/>
          </a:stretch>
        </p:blipFill>
        <p:spPr>
          <a:xfrm>
            <a:off x="7595625" y="4273800"/>
            <a:ext cx="3611276" cy="2582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4532250" y="0"/>
            <a:ext cx="3127500" cy="12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600"/>
              <a:t>6. Conclusion</a:t>
            </a:r>
            <a:endParaRPr sz="3600"/>
          </a:p>
        </p:txBody>
      </p:sp>
      <p:sp>
        <p:nvSpPr>
          <p:cNvPr id="215" name="Google Shape;215;p39"/>
          <p:cNvSpPr txBox="1">
            <a:spLocks noGrp="1"/>
          </p:cNvSpPr>
          <p:nvPr>
            <p:ph type="subTitle" idx="1"/>
          </p:nvPr>
        </p:nvSpPr>
        <p:spPr>
          <a:xfrm>
            <a:off x="609480" y="1604520"/>
            <a:ext cx="10972500" cy="39774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IN"/>
              <a:t>In conclusion, this human action recognition project successfully demonstrates how to identify and classify human activities in videos using a ConvLSTM model. By capturing the temporal dynamics of video sequences, the system achieved high accuracy in recognizing various actions. Key steps included data preprocessing, model training, and evaluation, with techniques like early stopping used to prevent overfitting. The integration of a label encoder ensured accurate predictions by mapping class labels to numerical values. Overall, this project showcases the effectiveness of deep learning in action recognition and lays the groundwork for future improvements, such as using advanced architectures or larger datasets. The potential applications in areas like surveillance and sports analysis highlight the real-world relevance of this work</a:t>
            </a:r>
            <a:endParaRPr/>
          </a:p>
          <a:p>
            <a:pPr marL="0" lvl="0" indent="0" algn="l" rtl="0">
              <a:spcBef>
                <a:spcPts val="0"/>
              </a:spcBef>
              <a:spcAft>
                <a:spcPts val="0"/>
              </a:spcAft>
              <a:buNone/>
            </a:pPr>
            <a:endParaRPr/>
          </a:p>
        </p:txBody>
      </p:sp>
      <p:sp>
        <p:nvSpPr>
          <p:cNvPr id="216" name="Google Shape;216;p39"/>
          <p:cNvSpPr txBox="1">
            <a:spLocks noGrp="1"/>
          </p:cNvSpPr>
          <p:nvPr>
            <p:ph type="title"/>
          </p:nvPr>
        </p:nvSpPr>
        <p:spPr>
          <a:xfrm>
            <a:off x="609475" y="664475"/>
            <a:ext cx="3365100" cy="12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b="1"/>
              <a:t>6.1 Conclusion</a:t>
            </a:r>
            <a:endParaRPr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609475" y="2"/>
            <a:ext cx="9143700" cy="160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b="1"/>
              <a:t>6.2 Future Scope </a:t>
            </a:r>
            <a:endParaRPr sz="2400" b="1"/>
          </a:p>
        </p:txBody>
      </p:sp>
      <p:sp>
        <p:nvSpPr>
          <p:cNvPr id="223" name="Google Shape;223;p40"/>
          <p:cNvSpPr txBox="1">
            <a:spLocks noGrp="1"/>
          </p:cNvSpPr>
          <p:nvPr>
            <p:ph type="subTitle" idx="1"/>
          </p:nvPr>
        </p:nvSpPr>
        <p:spPr>
          <a:xfrm>
            <a:off x="609480" y="1604520"/>
            <a:ext cx="10972500" cy="39774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IN"/>
              <a:t>In the future, we plan to develop an LRCN (Long Recurrent Convolutional Network) model trained on an abnormal activity dataset. This advanced model will enhance the recognition of unusual actions and behaviors from video sequences. Additionally, we aim to build a web application that leverages this model to predict actions captured by surveillance cameras in buildings and societies. This will improve camera surveillance systems by reducing the need for constant human attention and enabling automated detection of abnormal activities, leading to more efficient monitoring. Importantly, this system will also contribute to women’s safety by identifying suspicious activities in real-time, offering timely alerts for preventive action.</a:t>
            </a:r>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xfrm>
            <a:off x="4678650" y="0"/>
            <a:ext cx="2834700" cy="146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600" b="1"/>
              <a:t>References</a:t>
            </a:r>
            <a:endParaRPr sz="3600" b="1"/>
          </a:p>
        </p:txBody>
      </p:sp>
      <p:sp>
        <p:nvSpPr>
          <p:cNvPr id="230" name="Google Shape;230;p41"/>
          <p:cNvSpPr txBox="1">
            <a:spLocks noGrp="1"/>
          </p:cNvSpPr>
          <p:nvPr>
            <p:ph type="subTitle" idx="1"/>
          </p:nvPr>
        </p:nvSpPr>
        <p:spPr>
          <a:xfrm>
            <a:off x="609480" y="1604520"/>
            <a:ext cx="10972500" cy="3977400"/>
          </a:xfrm>
          <a:prstGeom prst="rect">
            <a:avLst/>
          </a:prstGeom>
        </p:spPr>
        <p:txBody>
          <a:bodyPr spcFirstLastPara="1" wrap="square" lIns="0" tIns="0" rIns="0" bIns="0" anchor="ctr" anchorCtr="0">
            <a:noAutofit/>
          </a:bodyPr>
          <a:lstStyle/>
          <a:p>
            <a:pPr marL="1371600" lvl="0" indent="0" algn="l" rtl="0">
              <a:spcBef>
                <a:spcPts val="0"/>
              </a:spcBef>
              <a:spcAft>
                <a:spcPts val="0"/>
              </a:spcAft>
              <a:buNone/>
            </a:pPr>
            <a:r>
              <a:rPr lang="en-IN"/>
              <a:t>[1] X. Shi, Z. Chen, H. Wang, D.-Y. Yeung, W.-K. Wong, and W.-C. Woo,</a:t>
            </a:r>
            <a:endParaRPr/>
          </a:p>
          <a:p>
            <a:pPr marL="1371600" lvl="0" indent="0" algn="l" rtl="0">
              <a:spcBef>
                <a:spcPts val="0"/>
              </a:spcBef>
              <a:spcAft>
                <a:spcPts val="0"/>
              </a:spcAft>
              <a:buNone/>
            </a:pPr>
            <a:r>
              <a:rPr lang="en-IN"/>
              <a:t>“Convolutional LSTM network: A machine learning approach for precipitation</a:t>
            </a:r>
            <a:endParaRPr/>
          </a:p>
          <a:p>
            <a:pPr marL="1371600" lvl="0" indent="0" algn="l" rtl="0">
              <a:spcBef>
                <a:spcPts val="0"/>
              </a:spcBef>
              <a:spcAft>
                <a:spcPts val="0"/>
              </a:spcAft>
              <a:buNone/>
            </a:pPr>
            <a:r>
              <a:rPr lang="en-IN"/>
              <a:t>nowcasting,” Advances in Neural Information Processing Systems, vol. 28, 2015.</a:t>
            </a:r>
            <a:endParaRPr/>
          </a:p>
          <a:p>
            <a:pPr marL="1371600" lvl="0" indent="0" algn="l" rtl="0">
              <a:spcBef>
                <a:spcPts val="0"/>
              </a:spcBef>
              <a:spcAft>
                <a:spcPts val="0"/>
              </a:spcAft>
              <a:buNone/>
            </a:pPr>
            <a:endParaRPr/>
          </a:p>
          <a:p>
            <a:pPr marL="1371600" lvl="0" indent="0" algn="l" rtl="0">
              <a:spcBef>
                <a:spcPts val="0"/>
              </a:spcBef>
              <a:spcAft>
                <a:spcPts val="0"/>
              </a:spcAft>
              <a:buNone/>
            </a:pPr>
            <a:r>
              <a:rPr lang="en-IN"/>
              <a:t>[2] S. Hochreiter and J. Schmidhuber, “Long Short-term Memory,” Neural</a:t>
            </a:r>
            <a:endParaRPr/>
          </a:p>
          <a:p>
            <a:pPr marL="1371600" lvl="0" indent="0" algn="l" rtl="0">
              <a:spcBef>
                <a:spcPts val="0"/>
              </a:spcBef>
              <a:spcAft>
                <a:spcPts val="0"/>
              </a:spcAft>
              <a:buNone/>
            </a:pPr>
            <a:r>
              <a:rPr lang="en-IN"/>
              <a:t>Computation, MIT Press, 1997.</a:t>
            </a:r>
            <a:endParaRPr/>
          </a:p>
          <a:p>
            <a:pPr marL="1371600" lvl="0" indent="0" algn="l" rtl="0">
              <a:spcBef>
                <a:spcPts val="0"/>
              </a:spcBef>
              <a:spcAft>
                <a:spcPts val="0"/>
              </a:spcAft>
              <a:buNone/>
            </a:pPr>
            <a:endParaRPr/>
          </a:p>
          <a:p>
            <a:pPr marL="1371600" lvl="0" indent="0" algn="l" rtl="0">
              <a:spcBef>
                <a:spcPts val="0"/>
              </a:spcBef>
              <a:spcAft>
                <a:spcPts val="0"/>
              </a:spcAft>
              <a:buNone/>
            </a:pPr>
            <a:r>
              <a:rPr lang="en-IN"/>
              <a:t>[3] W. Zaremba, “Recurrent neural network regularization,” arXiv preprint</a:t>
            </a:r>
            <a:endParaRPr/>
          </a:p>
          <a:p>
            <a:pPr marL="1371600" lvl="0" indent="0" algn="l" rtl="0">
              <a:spcBef>
                <a:spcPts val="0"/>
              </a:spcBef>
              <a:spcAft>
                <a:spcPts val="0"/>
              </a:spcAft>
              <a:buNone/>
            </a:pPr>
            <a:r>
              <a:rPr lang="en-IN"/>
              <a:t>arXiv:1409.2329, 2014.</a:t>
            </a:r>
            <a:endParaRPr/>
          </a:p>
          <a:p>
            <a:pPr marL="1371600" lvl="0" indent="0" algn="l" rtl="0">
              <a:spcBef>
                <a:spcPts val="0"/>
              </a:spcBef>
              <a:spcAft>
                <a:spcPts val="0"/>
              </a:spcAft>
              <a:buNone/>
            </a:pPr>
            <a:endParaRPr/>
          </a:p>
          <a:p>
            <a:pPr marL="1371600" lvl="0" indent="0" algn="l" rtl="0">
              <a:spcBef>
                <a:spcPts val="0"/>
              </a:spcBef>
              <a:spcAft>
                <a:spcPts val="0"/>
              </a:spcAft>
              <a:buNone/>
            </a:pPr>
            <a:r>
              <a:rPr lang="en-IN"/>
              <a:t>[4] K. K. Reddy and M. Shah, “Recognizing 50 human action categories of web</a:t>
            </a:r>
            <a:endParaRPr/>
          </a:p>
          <a:p>
            <a:pPr marL="1371600" lvl="0" indent="0" algn="l" rtl="0">
              <a:spcBef>
                <a:spcPts val="0"/>
              </a:spcBef>
              <a:spcAft>
                <a:spcPts val="0"/>
              </a:spcAft>
              <a:buNone/>
            </a:pPr>
            <a:r>
              <a:rPr lang="en-IN"/>
              <a:t>videos,” Machine Vision and Applications, vol. 24, no. 5, pp. 971-981, 2013</a:t>
            </a:r>
            <a:endParaRPr/>
          </a:p>
          <a:p>
            <a:pPr marL="137160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p:nvPr/>
        </p:nvSpPr>
        <p:spPr>
          <a:xfrm>
            <a:off x="3211200" y="0"/>
            <a:ext cx="6653160" cy="76212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en-IN" sz="3600" b="0" strike="noStrike">
                <a:solidFill>
                  <a:srgbClr val="000000"/>
                </a:solidFill>
                <a:latin typeface="Times New Roman"/>
                <a:ea typeface="Times New Roman"/>
                <a:cs typeface="Times New Roman"/>
                <a:sym typeface="Times New Roman"/>
              </a:rPr>
              <a:t>PRESENTATION OUTLINE</a:t>
            </a:r>
            <a:endParaRPr sz="3600" b="0" strike="noStrike">
              <a:solidFill>
                <a:srgbClr val="000000"/>
              </a:solidFill>
              <a:latin typeface="Calibri"/>
              <a:ea typeface="Calibri"/>
              <a:cs typeface="Calibri"/>
              <a:sym typeface="Calibri"/>
            </a:endParaRPr>
          </a:p>
        </p:txBody>
      </p:sp>
      <p:sp>
        <p:nvSpPr>
          <p:cNvPr id="131" name="Google Shape;131;p28"/>
          <p:cNvSpPr txBox="1"/>
          <p:nvPr/>
        </p:nvSpPr>
        <p:spPr>
          <a:xfrm>
            <a:off x="1667520" y="676440"/>
            <a:ext cx="10026000" cy="5975280"/>
          </a:xfrm>
          <a:prstGeom prst="rect">
            <a:avLst/>
          </a:prstGeom>
          <a:noFill/>
          <a:ln>
            <a:noFill/>
          </a:ln>
        </p:spPr>
        <p:txBody>
          <a:bodyPr spcFirstLastPara="1" wrap="square" lIns="91425" tIns="45700" rIns="91425" bIns="45700" anchor="t" anchorCtr="0">
            <a:normAutofit lnSpcReduction="10000"/>
          </a:bodyPr>
          <a:lstStyle/>
          <a:p>
            <a:pPr marL="457200" marR="0" lvl="0" indent="-504084" algn="l" rtl="0">
              <a:lnSpc>
                <a:spcPct val="90000"/>
              </a:lnSpc>
              <a:spcBef>
                <a:spcPts val="0"/>
              </a:spcBef>
              <a:spcAft>
                <a:spcPts val="0"/>
              </a:spcAft>
              <a:buClr>
                <a:srgbClr val="000000"/>
              </a:buClr>
              <a:buSzPts val="2400"/>
              <a:buFont typeface="Calibri"/>
              <a:buAutoNum type="arabicPeriod"/>
            </a:pPr>
            <a:r>
              <a:rPr lang="en-IN" sz="2400" b="1" strike="noStrike">
                <a:solidFill>
                  <a:srgbClr val="000000"/>
                </a:solidFill>
                <a:latin typeface="Times New Roman"/>
                <a:ea typeface="Times New Roman"/>
                <a:cs typeface="Times New Roman"/>
                <a:sym typeface="Times New Roman"/>
              </a:rPr>
              <a:t>Introduction</a:t>
            </a:r>
            <a:endParaRPr sz="2400" b="0" strike="noStrike">
              <a:latin typeface="Arial"/>
              <a:ea typeface="Arial"/>
              <a:cs typeface="Arial"/>
              <a:sym typeface="Arial"/>
            </a:endParaRPr>
          </a:p>
          <a:p>
            <a:pPr marL="914400" marR="0" lvl="1" indent="-496209" algn="l" rtl="0">
              <a:lnSpc>
                <a:spcPct val="90000"/>
              </a:lnSpc>
              <a:spcBef>
                <a:spcPts val="499"/>
              </a:spcBef>
              <a:spcAft>
                <a:spcPts val="0"/>
              </a:spcAft>
              <a:buClr>
                <a:srgbClr val="000000"/>
              </a:buClr>
              <a:buSzPts val="2000"/>
              <a:buFont typeface="Calibri"/>
              <a:buAutoNum type="arabicPeriod"/>
            </a:pPr>
            <a:r>
              <a:rPr lang="en-IN" sz="2000" b="0" i="0" u="none" strike="noStrike" cap="none">
                <a:solidFill>
                  <a:srgbClr val="000000"/>
                </a:solidFill>
                <a:latin typeface="Times New Roman"/>
                <a:ea typeface="Times New Roman"/>
                <a:cs typeface="Times New Roman"/>
                <a:sym typeface="Times New Roman"/>
              </a:rPr>
              <a:t>Motivation</a:t>
            </a:r>
            <a:endParaRPr sz="2000" b="0" i="0" u="none" strike="noStrike" cap="none">
              <a:latin typeface="Arial"/>
              <a:ea typeface="Arial"/>
              <a:cs typeface="Arial"/>
              <a:sym typeface="Arial"/>
            </a:endParaRPr>
          </a:p>
          <a:p>
            <a:pPr marL="914400" marR="0" lvl="1" indent="-496209" algn="l" rtl="0">
              <a:lnSpc>
                <a:spcPct val="90000"/>
              </a:lnSpc>
              <a:spcBef>
                <a:spcPts val="499"/>
              </a:spcBef>
              <a:spcAft>
                <a:spcPts val="0"/>
              </a:spcAft>
              <a:buClr>
                <a:srgbClr val="000000"/>
              </a:buClr>
              <a:buSzPts val="2000"/>
              <a:buFont typeface="Calibri"/>
              <a:buAutoNum type="arabicPeriod"/>
            </a:pPr>
            <a:r>
              <a:rPr lang="en-IN" sz="2000" b="0" i="0" u="none" strike="noStrike" cap="none">
                <a:solidFill>
                  <a:srgbClr val="000000"/>
                </a:solidFill>
                <a:latin typeface="Times New Roman"/>
                <a:ea typeface="Times New Roman"/>
                <a:cs typeface="Times New Roman"/>
                <a:sym typeface="Times New Roman"/>
              </a:rPr>
              <a:t>Problem Statement</a:t>
            </a:r>
            <a:endParaRPr sz="2000" b="0" i="0" u="none" strike="noStrike" cap="none">
              <a:latin typeface="Arial"/>
              <a:ea typeface="Arial"/>
              <a:cs typeface="Arial"/>
              <a:sym typeface="Arial"/>
            </a:endParaRPr>
          </a:p>
          <a:p>
            <a:pPr marL="457200" marR="0" lvl="0" indent="-504084" algn="l" rtl="0">
              <a:lnSpc>
                <a:spcPct val="90000"/>
              </a:lnSpc>
              <a:spcBef>
                <a:spcPts val="1001"/>
              </a:spcBef>
              <a:spcAft>
                <a:spcPts val="0"/>
              </a:spcAft>
              <a:buClr>
                <a:srgbClr val="000000"/>
              </a:buClr>
              <a:buSzPts val="2400"/>
              <a:buFont typeface="Calibri"/>
              <a:buAutoNum type="arabicPeriod"/>
            </a:pPr>
            <a:r>
              <a:rPr lang="en-IN" sz="2400" b="1" strike="noStrike">
                <a:solidFill>
                  <a:srgbClr val="000000"/>
                </a:solidFill>
                <a:latin typeface="Times New Roman"/>
                <a:ea typeface="Times New Roman"/>
                <a:cs typeface="Times New Roman"/>
                <a:sym typeface="Times New Roman"/>
              </a:rPr>
              <a:t>Literature Survey</a:t>
            </a:r>
            <a:endParaRPr sz="2400" b="0" strike="noStrike">
              <a:latin typeface="Arial"/>
              <a:ea typeface="Arial"/>
              <a:cs typeface="Arial"/>
              <a:sym typeface="Arial"/>
            </a:endParaRPr>
          </a:p>
          <a:p>
            <a:pPr marL="914400" marR="0" lvl="1" indent="-496209" algn="l" rtl="0">
              <a:lnSpc>
                <a:spcPct val="90000"/>
              </a:lnSpc>
              <a:spcBef>
                <a:spcPts val="499"/>
              </a:spcBef>
              <a:spcAft>
                <a:spcPts val="0"/>
              </a:spcAft>
              <a:buClr>
                <a:srgbClr val="000000"/>
              </a:buClr>
              <a:buSzPts val="2000"/>
              <a:buFont typeface="Calibri"/>
              <a:buAutoNum type="arabicPeriod"/>
            </a:pPr>
            <a:r>
              <a:rPr lang="en-IN" sz="2000">
                <a:latin typeface="Times New Roman"/>
                <a:ea typeface="Times New Roman"/>
                <a:cs typeface="Times New Roman"/>
                <a:sym typeface="Times New Roman"/>
              </a:rPr>
              <a:t>Literature Survey</a:t>
            </a:r>
            <a:endParaRPr sz="2000" b="0" i="0" u="none" strike="noStrike" cap="none">
              <a:latin typeface="Arial"/>
              <a:ea typeface="Arial"/>
              <a:cs typeface="Arial"/>
              <a:sym typeface="Arial"/>
            </a:endParaRPr>
          </a:p>
          <a:p>
            <a:pPr marL="457200" marR="0" lvl="0" indent="-504084" algn="l" rtl="0">
              <a:lnSpc>
                <a:spcPct val="90000"/>
              </a:lnSpc>
              <a:spcBef>
                <a:spcPts val="1001"/>
              </a:spcBef>
              <a:spcAft>
                <a:spcPts val="0"/>
              </a:spcAft>
              <a:buClr>
                <a:srgbClr val="000000"/>
              </a:buClr>
              <a:buSzPts val="2400"/>
              <a:buFont typeface="Calibri"/>
              <a:buAutoNum type="arabicPeriod"/>
            </a:pPr>
            <a:r>
              <a:rPr lang="en-IN" sz="2400" b="1" strike="noStrike">
                <a:solidFill>
                  <a:srgbClr val="000000"/>
                </a:solidFill>
                <a:latin typeface="Times New Roman"/>
                <a:ea typeface="Times New Roman"/>
                <a:cs typeface="Times New Roman"/>
                <a:sym typeface="Times New Roman"/>
              </a:rPr>
              <a:t>Proposed Methodology</a:t>
            </a:r>
            <a:endParaRPr sz="2000" b="0" i="0" u="none" strike="noStrike" cap="none">
              <a:latin typeface="Arial"/>
              <a:ea typeface="Arial"/>
              <a:cs typeface="Arial"/>
              <a:sym typeface="Arial"/>
            </a:endParaRPr>
          </a:p>
          <a:p>
            <a:pPr marL="914400" marR="0" lvl="1" indent="-496209" algn="l" rtl="0">
              <a:lnSpc>
                <a:spcPct val="90000"/>
              </a:lnSpc>
              <a:spcBef>
                <a:spcPts val="499"/>
              </a:spcBef>
              <a:spcAft>
                <a:spcPts val="0"/>
              </a:spcAft>
              <a:buClr>
                <a:srgbClr val="000000"/>
              </a:buClr>
              <a:buSzPts val="2000"/>
              <a:buFont typeface="Calibri"/>
              <a:buAutoNum type="arabicPeriod"/>
            </a:pPr>
            <a:r>
              <a:rPr lang="en-IN" sz="2000" b="0" i="0" u="none" strike="noStrike" cap="none">
                <a:solidFill>
                  <a:srgbClr val="000000"/>
                </a:solidFill>
                <a:latin typeface="Times New Roman"/>
                <a:ea typeface="Times New Roman"/>
                <a:cs typeface="Times New Roman"/>
                <a:sym typeface="Times New Roman"/>
              </a:rPr>
              <a:t>Flowchart</a:t>
            </a:r>
            <a:endParaRPr sz="2000" b="0" i="0" u="none" strike="noStrike" cap="none">
              <a:latin typeface="Arial"/>
              <a:ea typeface="Arial"/>
              <a:cs typeface="Arial"/>
              <a:sym typeface="Arial"/>
            </a:endParaRPr>
          </a:p>
          <a:p>
            <a:pPr marL="914400" marR="0" lvl="1" indent="-496209" algn="l" rtl="0">
              <a:lnSpc>
                <a:spcPct val="90000"/>
              </a:lnSpc>
              <a:spcBef>
                <a:spcPts val="499"/>
              </a:spcBef>
              <a:spcAft>
                <a:spcPts val="0"/>
              </a:spcAft>
              <a:buClr>
                <a:srgbClr val="000000"/>
              </a:buClr>
              <a:buSzPts val="2000"/>
              <a:buFont typeface="Calibri"/>
              <a:buAutoNum type="arabicPeriod"/>
            </a:pPr>
            <a:r>
              <a:rPr lang="en-IN" sz="2000" b="0" i="0" u="none" strike="noStrike" cap="none">
                <a:solidFill>
                  <a:srgbClr val="000000"/>
                </a:solidFill>
                <a:latin typeface="Times New Roman"/>
                <a:ea typeface="Times New Roman"/>
                <a:cs typeface="Times New Roman"/>
                <a:sym typeface="Times New Roman"/>
              </a:rPr>
              <a:t>Algorithm</a:t>
            </a:r>
            <a:endParaRPr sz="2000" b="0" i="0" u="none" strike="noStrike" cap="none">
              <a:latin typeface="Arial"/>
              <a:ea typeface="Arial"/>
              <a:cs typeface="Arial"/>
              <a:sym typeface="Arial"/>
            </a:endParaRPr>
          </a:p>
          <a:p>
            <a:pPr marL="457200" marR="0" lvl="0" indent="-504084" algn="l" rtl="0">
              <a:lnSpc>
                <a:spcPct val="90000"/>
              </a:lnSpc>
              <a:spcBef>
                <a:spcPts val="1001"/>
              </a:spcBef>
              <a:spcAft>
                <a:spcPts val="0"/>
              </a:spcAft>
              <a:buClr>
                <a:srgbClr val="000000"/>
              </a:buClr>
              <a:buSzPts val="2400"/>
              <a:buFont typeface="Calibri"/>
              <a:buAutoNum type="arabicPeriod"/>
            </a:pPr>
            <a:r>
              <a:rPr lang="en-IN" sz="2400" b="1" strike="noStrike">
                <a:solidFill>
                  <a:srgbClr val="000000"/>
                </a:solidFill>
                <a:latin typeface="Times New Roman"/>
                <a:ea typeface="Times New Roman"/>
                <a:cs typeface="Times New Roman"/>
                <a:sym typeface="Times New Roman"/>
              </a:rPr>
              <a:t>Implementation</a:t>
            </a:r>
            <a:endParaRPr sz="2000" b="0" i="0" u="none" strike="noStrike" cap="none">
              <a:latin typeface="Arial"/>
              <a:ea typeface="Arial"/>
              <a:cs typeface="Arial"/>
              <a:sym typeface="Arial"/>
            </a:endParaRPr>
          </a:p>
          <a:p>
            <a:pPr marL="914400" marR="0" lvl="1" indent="-496209" algn="l" rtl="0">
              <a:lnSpc>
                <a:spcPct val="90000"/>
              </a:lnSpc>
              <a:spcBef>
                <a:spcPts val="499"/>
              </a:spcBef>
              <a:spcAft>
                <a:spcPts val="0"/>
              </a:spcAft>
              <a:buClr>
                <a:srgbClr val="000000"/>
              </a:buClr>
              <a:buSzPts val="2000"/>
              <a:buFont typeface="Calibri"/>
              <a:buAutoNum type="arabicPeriod"/>
            </a:pPr>
            <a:r>
              <a:rPr lang="en-IN" sz="2000" b="0" i="0" u="none" strike="noStrike" cap="none">
                <a:solidFill>
                  <a:srgbClr val="000000"/>
                </a:solidFill>
                <a:latin typeface="Times New Roman"/>
                <a:ea typeface="Times New Roman"/>
                <a:cs typeface="Times New Roman"/>
                <a:sym typeface="Times New Roman"/>
              </a:rPr>
              <a:t>Software and Dataset Details</a:t>
            </a:r>
            <a:endParaRPr sz="2000" b="0" i="0" u="none" strike="noStrike" cap="none">
              <a:latin typeface="Arial"/>
              <a:ea typeface="Arial"/>
              <a:cs typeface="Arial"/>
              <a:sym typeface="Arial"/>
            </a:endParaRPr>
          </a:p>
          <a:p>
            <a:pPr marL="457200" marR="0" lvl="0" indent="-504084" algn="l" rtl="0">
              <a:lnSpc>
                <a:spcPct val="90000"/>
              </a:lnSpc>
              <a:spcBef>
                <a:spcPts val="1001"/>
              </a:spcBef>
              <a:spcAft>
                <a:spcPts val="0"/>
              </a:spcAft>
              <a:buClr>
                <a:srgbClr val="000000"/>
              </a:buClr>
              <a:buSzPts val="2400"/>
              <a:buFont typeface="Calibri"/>
              <a:buAutoNum type="arabicPeriod"/>
            </a:pPr>
            <a:r>
              <a:rPr lang="en-IN" sz="2400" b="1" strike="noStrike">
                <a:solidFill>
                  <a:srgbClr val="000000"/>
                </a:solidFill>
                <a:latin typeface="Times New Roman"/>
                <a:ea typeface="Times New Roman"/>
                <a:cs typeface="Times New Roman"/>
                <a:sym typeface="Times New Roman"/>
              </a:rPr>
              <a:t>Result </a:t>
            </a:r>
            <a:endParaRPr sz="2000" b="0" i="0" u="none" strike="noStrike" cap="none">
              <a:latin typeface="Arial"/>
              <a:ea typeface="Arial"/>
              <a:cs typeface="Arial"/>
              <a:sym typeface="Arial"/>
            </a:endParaRPr>
          </a:p>
          <a:p>
            <a:pPr marL="914400" marR="0" lvl="1" indent="-496209" algn="l" rtl="0">
              <a:lnSpc>
                <a:spcPct val="90000"/>
              </a:lnSpc>
              <a:spcBef>
                <a:spcPts val="499"/>
              </a:spcBef>
              <a:spcAft>
                <a:spcPts val="0"/>
              </a:spcAft>
              <a:buClr>
                <a:srgbClr val="000000"/>
              </a:buClr>
              <a:buSzPts val="2000"/>
              <a:buFont typeface="Calibri"/>
              <a:buAutoNum type="arabicPeriod"/>
            </a:pPr>
            <a:r>
              <a:rPr lang="en-IN" sz="2000" b="0" i="0" u="none" strike="noStrike" cap="none">
                <a:solidFill>
                  <a:srgbClr val="000000"/>
                </a:solidFill>
                <a:latin typeface="Times New Roman"/>
                <a:ea typeface="Times New Roman"/>
                <a:cs typeface="Times New Roman"/>
                <a:sym typeface="Times New Roman"/>
              </a:rPr>
              <a:t>Output Images</a:t>
            </a:r>
            <a:endParaRPr sz="2000" b="0" i="0" u="none" strike="noStrike" cap="none">
              <a:latin typeface="Arial"/>
              <a:ea typeface="Arial"/>
              <a:cs typeface="Arial"/>
              <a:sym typeface="Arial"/>
            </a:endParaRPr>
          </a:p>
          <a:p>
            <a:pPr marL="457200" marR="0" lvl="0" indent="-504084" algn="l" rtl="0">
              <a:lnSpc>
                <a:spcPct val="90000"/>
              </a:lnSpc>
              <a:spcBef>
                <a:spcPts val="1001"/>
              </a:spcBef>
              <a:spcAft>
                <a:spcPts val="0"/>
              </a:spcAft>
              <a:buClr>
                <a:srgbClr val="000000"/>
              </a:buClr>
              <a:buSzPts val="2400"/>
              <a:buFont typeface="Calibri"/>
              <a:buAutoNum type="arabicPeriod"/>
            </a:pPr>
            <a:r>
              <a:rPr lang="en-IN" sz="2400" b="1" strike="noStrike">
                <a:solidFill>
                  <a:srgbClr val="000000"/>
                </a:solidFill>
                <a:latin typeface="Times New Roman"/>
                <a:ea typeface="Times New Roman"/>
                <a:cs typeface="Times New Roman"/>
                <a:sym typeface="Times New Roman"/>
              </a:rPr>
              <a:t>Conclusion and Future Scope</a:t>
            </a:r>
            <a:endParaRPr sz="2400" b="1">
              <a:latin typeface="Times New Roman"/>
              <a:ea typeface="Times New Roman"/>
              <a:cs typeface="Times New Roman"/>
              <a:sym typeface="Times New Roman"/>
            </a:endParaRPr>
          </a:p>
          <a:p>
            <a:pPr marL="914400" marR="0" lvl="0" indent="-355600" algn="l" rtl="0">
              <a:lnSpc>
                <a:spcPct val="90000"/>
              </a:lnSpc>
              <a:spcBef>
                <a:spcPts val="0"/>
              </a:spcBef>
              <a:spcAft>
                <a:spcPts val="0"/>
              </a:spcAft>
              <a:buSzPts val="2000"/>
              <a:buFont typeface="Times New Roman"/>
              <a:buAutoNum type="arabicPeriod"/>
            </a:pPr>
            <a:r>
              <a:rPr lang="en-IN" sz="2000">
                <a:latin typeface="Times New Roman"/>
                <a:ea typeface="Times New Roman"/>
                <a:cs typeface="Times New Roman"/>
                <a:sym typeface="Times New Roman"/>
              </a:rPr>
              <a:t>Conclusion </a:t>
            </a:r>
            <a:endParaRPr sz="2000">
              <a:latin typeface="Times New Roman"/>
              <a:ea typeface="Times New Roman"/>
              <a:cs typeface="Times New Roman"/>
              <a:sym typeface="Times New Roman"/>
            </a:endParaRPr>
          </a:p>
          <a:p>
            <a:pPr marL="914400" marR="0" lvl="0" indent="-355600" algn="l" rtl="0">
              <a:lnSpc>
                <a:spcPct val="90000"/>
              </a:lnSpc>
              <a:spcBef>
                <a:spcPts val="0"/>
              </a:spcBef>
              <a:spcAft>
                <a:spcPts val="0"/>
              </a:spcAft>
              <a:buSzPts val="2000"/>
              <a:buFont typeface="Times New Roman"/>
              <a:buAutoNum type="arabicPeriod"/>
            </a:pPr>
            <a:r>
              <a:rPr lang="en-IN" sz="2000">
                <a:latin typeface="Times New Roman"/>
                <a:ea typeface="Times New Roman"/>
                <a:cs typeface="Times New Roman"/>
                <a:sym typeface="Times New Roman"/>
              </a:rPr>
              <a:t>Future Scope </a:t>
            </a:r>
            <a:endParaRPr sz="2000">
              <a:latin typeface="Times New Roman"/>
              <a:ea typeface="Times New Roman"/>
              <a:cs typeface="Times New Roman"/>
              <a:sym typeface="Times New Roman"/>
            </a:endParaRPr>
          </a:p>
          <a:p>
            <a:pPr marL="0" marR="0" lvl="0" indent="0" algn="l" rtl="0">
              <a:lnSpc>
                <a:spcPct val="90000"/>
              </a:lnSpc>
              <a:spcBef>
                <a:spcPts val="1001"/>
              </a:spcBef>
              <a:spcAft>
                <a:spcPts val="0"/>
              </a:spcAft>
              <a:buNone/>
            </a:pPr>
            <a:r>
              <a:rPr lang="en-IN" sz="2400" b="1" strike="noStrike">
                <a:solidFill>
                  <a:srgbClr val="000000"/>
                </a:solidFill>
                <a:latin typeface="Times New Roman"/>
                <a:ea typeface="Times New Roman"/>
                <a:cs typeface="Times New Roman"/>
                <a:sym typeface="Times New Roman"/>
              </a:rPr>
              <a:t>References</a:t>
            </a:r>
            <a:endParaRPr sz="2400" b="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9"/>
          <p:cNvSpPr txBox="1">
            <a:spLocks noGrp="1"/>
          </p:cNvSpPr>
          <p:nvPr>
            <p:ph type="title"/>
          </p:nvPr>
        </p:nvSpPr>
        <p:spPr>
          <a:xfrm>
            <a:off x="3869400" y="0"/>
            <a:ext cx="4453200" cy="1541400"/>
          </a:xfrm>
          <a:prstGeom prst="rect">
            <a:avLst/>
          </a:prstGeom>
        </p:spPr>
        <p:txBody>
          <a:bodyPr spcFirstLastPara="1" wrap="square" lIns="0" tIns="0" rIns="0" bIns="0" anchor="ctr" anchorCtr="0">
            <a:noAutofit/>
          </a:bodyPr>
          <a:lstStyle/>
          <a:p>
            <a:pPr marL="457200" lvl="0" indent="-457200" algn="l" rtl="0">
              <a:spcBef>
                <a:spcPts val="0"/>
              </a:spcBef>
              <a:spcAft>
                <a:spcPts val="0"/>
              </a:spcAft>
              <a:buSzPts val="3600"/>
              <a:buAutoNum type="arabicPeriod"/>
            </a:pPr>
            <a:r>
              <a:rPr lang="en-IN" sz="3600" b="1"/>
              <a:t>INTRODUCTION</a:t>
            </a:r>
            <a:endParaRPr sz="3600" b="1"/>
          </a:p>
        </p:txBody>
      </p:sp>
      <p:sp>
        <p:nvSpPr>
          <p:cNvPr id="138" name="Google Shape;138;p29"/>
          <p:cNvSpPr txBox="1">
            <a:spLocks noGrp="1"/>
          </p:cNvSpPr>
          <p:nvPr>
            <p:ph type="subTitle" idx="1"/>
          </p:nvPr>
        </p:nvSpPr>
        <p:spPr>
          <a:xfrm>
            <a:off x="893100" y="1815725"/>
            <a:ext cx="10405800" cy="3977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latin typeface="Calibri"/>
                <a:ea typeface="Calibri"/>
                <a:cs typeface="Calibri"/>
                <a:sym typeface="Calibri"/>
              </a:rPr>
              <a:t>Behavior action recognition using ConvLSTM (Convolutional Long Short-Term Memory) combines the strengths of CNNs for spatial feature extraction and LSTMs for capturing temporal dependencies in sequential data like videos. The CNN component extracts spatial features from each video frame, while the LSTM processes these frame sequences to learn temporal patterns. This approach is highly effective for recognizing complex human actions, where the temporal relationships between frames are crucial. ConvLSTM is commonly used in applications such as human behavior analysis and sports action recognition, providing efficient and accurate action understanding.</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0"/>
          <p:cNvSpPr txBox="1">
            <a:spLocks noGrp="1"/>
          </p:cNvSpPr>
          <p:nvPr>
            <p:ph type="title"/>
          </p:nvPr>
        </p:nvSpPr>
        <p:spPr>
          <a:xfrm>
            <a:off x="609475" y="134925"/>
            <a:ext cx="2249400" cy="117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b="1"/>
              <a:t>1.1 Motivation </a:t>
            </a:r>
            <a:endParaRPr sz="2400" b="1"/>
          </a:p>
        </p:txBody>
      </p:sp>
      <p:sp>
        <p:nvSpPr>
          <p:cNvPr id="145" name="Google Shape;145;p30"/>
          <p:cNvSpPr txBox="1">
            <a:spLocks noGrp="1"/>
          </p:cNvSpPr>
          <p:nvPr>
            <p:ph type="subTitle" idx="1"/>
          </p:nvPr>
        </p:nvSpPr>
        <p:spPr>
          <a:xfrm>
            <a:off x="609750" y="1129025"/>
            <a:ext cx="10972500" cy="197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t>The motivation for building a human action recognition system is its ability to improve various areas: understanding human behavior for better interaction, enhancing security by detecting suspicious actions, and creating more immersive experiences in gaming and virtual reality. In healthcare, it helps monitor patients, especially the elderly. In sports, it analyzes player movements for better performance. It also supports human-robot interaction, road safety by detecting pedestrian behavior, and real-time analysis in areas like sports broadcasting. These systems drive innovation in AI and computer vision, improving technology across many fields.</a:t>
            </a:r>
            <a:endParaRPr/>
          </a:p>
        </p:txBody>
      </p:sp>
      <p:sp>
        <p:nvSpPr>
          <p:cNvPr id="146" name="Google Shape;146;p30"/>
          <p:cNvSpPr txBox="1">
            <a:spLocks noGrp="1"/>
          </p:cNvSpPr>
          <p:nvPr>
            <p:ph type="title"/>
          </p:nvPr>
        </p:nvSpPr>
        <p:spPr>
          <a:xfrm>
            <a:off x="609475" y="3250000"/>
            <a:ext cx="3529800" cy="117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b="1"/>
              <a:t>1.2 Problem Statement  </a:t>
            </a:r>
            <a:endParaRPr sz="2400" b="1"/>
          </a:p>
        </p:txBody>
      </p:sp>
      <p:sp>
        <p:nvSpPr>
          <p:cNvPr id="147" name="Google Shape;147;p30"/>
          <p:cNvSpPr txBox="1">
            <a:spLocks noGrp="1"/>
          </p:cNvSpPr>
          <p:nvPr>
            <p:ph type="subTitle" idx="1"/>
          </p:nvPr>
        </p:nvSpPr>
        <p:spPr>
          <a:xfrm>
            <a:off x="609750" y="4425700"/>
            <a:ext cx="10972500" cy="197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t>Human action recognition (HAR) is challenging because it requires accurately identifying actions in videos, processing large datasets, and capturing the time-based relationships between frames. Many current systems struggle with real-time predictions and maintaining accuracy for different actions. This project aims to develop a reliable HAR model using a ConvLSTM approach to improve real-time action recognition in areas like surveillance and sports analytics, addressing these challenges effectively.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4102650" y="0"/>
            <a:ext cx="3986700" cy="1303800"/>
          </a:xfrm>
          <a:prstGeom prst="rect">
            <a:avLst/>
          </a:prstGeom>
        </p:spPr>
        <p:txBody>
          <a:bodyPr spcFirstLastPara="1" wrap="square" lIns="0" tIns="0" rIns="0" bIns="0" anchor="ctr" anchorCtr="0">
            <a:noAutofit/>
          </a:bodyPr>
          <a:lstStyle/>
          <a:p>
            <a:pPr marL="0" lvl="0" indent="0" algn="l" rtl="0">
              <a:lnSpc>
                <a:spcPct val="90000"/>
              </a:lnSpc>
              <a:spcBef>
                <a:spcPts val="1001"/>
              </a:spcBef>
              <a:spcAft>
                <a:spcPts val="0"/>
              </a:spcAft>
              <a:buNone/>
            </a:pPr>
            <a:r>
              <a:rPr lang="en-IN" sz="3600" b="1">
                <a:solidFill>
                  <a:schemeClr val="dk1"/>
                </a:solidFill>
                <a:latin typeface="Times New Roman"/>
                <a:ea typeface="Times New Roman"/>
                <a:cs typeface="Times New Roman"/>
                <a:sym typeface="Times New Roman"/>
              </a:rPr>
              <a:t>2. Literature Survey</a:t>
            </a:r>
            <a:endParaRPr sz="3600"/>
          </a:p>
        </p:txBody>
      </p:sp>
      <p:sp>
        <p:nvSpPr>
          <p:cNvPr id="154" name="Google Shape;154;p31"/>
          <p:cNvSpPr txBox="1">
            <a:spLocks noGrp="1"/>
          </p:cNvSpPr>
          <p:nvPr>
            <p:ph type="subTitle" idx="1"/>
          </p:nvPr>
        </p:nvSpPr>
        <p:spPr>
          <a:xfrm>
            <a:off x="609755" y="1988570"/>
            <a:ext cx="10972500" cy="39774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IN" b="1"/>
              <a:t>Referred Paper 1:</a:t>
            </a:r>
            <a:r>
              <a:rPr lang="en-IN"/>
              <a:t> The ConvLSTM model is designed to handle both spatial and temporal data, making it a good fit for human action recognition. Its ability to capture fast and slow motions and integrate with convolutional networks can help recognize a variety of actions in video data. However, the paper doesn't directly explore ConvLSTM for action recognition, so further research is needed.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IN" b="1"/>
              <a:t>Referred Paper 2: </a:t>
            </a:r>
            <a:r>
              <a:rPr lang="en-IN"/>
              <a:t>LSTM is suited for time-sequence data, crucial for action recognition. Its architecture preserves long-term dependencies, allowing the system to focus on relevant information across video frames. Experiments show LSTM's success in handling noisy data, making it ideal for action recognition tasks.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IN" b="1"/>
              <a:t>Referred Paper 3: </a:t>
            </a:r>
            <a:r>
              <a:rPr lang="en-IN"/>
              <a:t>This paper highlights dropout regularization in LSTMs to prevent overfitting, crucial for action recognition on large datasets. The paper also discusses multilayer LSTMs, which help the system learn both low-level movements and high-level actions, improving robustness in recognizing complex actions.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IN" b="1"/>
              <a:t>Referred Paper 4: </a:t>
            </a:r>
            <a:r>
              <a:rPr lang="en-IN"/>
              <a:t>The UCF50 dataset, used for action recognition, includes 50 categories of real-world videos from YouTube, offering challenges like camera motion and background clutter. The dataset's diversity helps test models like ConvLSTM, which achieved 80.33% accuracy in capturing temporal dependencies and recognizing actions.</a:t>
            </a: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title"/>
          </p:nvPr>
        </p:nvSpPr>
        <p:spPr>
          <a:xfrm>
            <a:off x="3371100" y="0"/>
            <a:ext cx="5449800" cy="1504800"/>
          </a:xfrm>
          <a:prstGeom prst="rect">
            <a:avLst/>
          </a:prstGeom>
        </p:spPr>
        <p:txBody>
          <a:bodyPr spcFirstLastPara="1" wrap="square" lIns="0" tIns="0" rIns="0" bIns="0" anchor="ctr" anchorCtr="0">
            <a:noAutofit/>
          </a:bodyPr>
          <a:lstStyle/>
          <a:p>
            <a:pPr marL="457200" lvl="0" indent="0" algn="l" rtl="0">
              <a:lnSpc>
                <a:spcPct val="90000"/>
              </a:lnSpc>
              <a:spcBef>
                <a:spcPts val="1001"/>
              </a:spcBef>
              <a:spcAft>
                <a:spcPts val="0"/>
              </a:spcAft>
              <a:buNone/>
            </a:pPr>
            <a:r>
              <a:rPr lang="en-IN" sz="3600" b="1">
                <a:solidFill>
                  <a:schemeClr val="dk1"/>
                </a:solidFill>
                <a:latin typeface="Times New Roman"/>
                <a:ea typeface="Times New Roman"/>
                <a:cs typeface="Times New Roman"/>
                <a:sym typeface="Times New Roman"/>
              </a:rPr>
              <a:t>3. Proposed Methodology</a:t>
            </a:r>
            <a:endParaRPr sz="3600"/>
          </a:p>
        </p:txBody>
      </p:sp>
      <p:sp>
        <p:nvSpPr>
          <p:cNvPr id="161" name="Google Shape;161;p32"/>
          <p:cNvSpPr txBox="1">
            <a:spLocks noGrp="1"/>
          </p:cNvSpPr>
          <p:nvPr>
            <p:ph type="subTitle" idx="1"/>
          </p:nvPr>
        </p:nvSpPr>
        <p:spPr>
          <a:xfrm>
            <a:off x="609480" y="1604520"/>
            <a:ext cx="10972500" cy="3977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t>To develop the Human Action Recognition model, we will utilize convolutional layers, followed by Long Short-Term Memory (LSTM) layers to capture temporal patterns and dependencies in the video sequences. Before building and training the model, we will first preprocess the video data, which involves extracting frames and preparing the dataset for optimal input to the neural network. The detailed steps of data processing and frame extraction are outlined on next slide. </a:t>
            </a: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3"/>
          <p:cNvSpPr txBox="1">
            <a:spLocks noGrp="1"/>
          </p:cNvSpPr>
          <p:nvPr>
            <p:ph type="title"/>
          </p:nvPr>
        </p:nvSpPr>
        <p:spPr>
          <a:xfrm>
            <a:off x="700675" y="230525"/>
            <a:ext cx="2121600" cy="12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b="1"/>
              <a:t>3.1 Flowchart</a:t>
            </a:r>
            <a:endParaRPr sz="2400" b="1"/>
          </a:p>
        </p:txBody>
      </p:sp>
      <p:pic>
        <p:nvPicPr>
          <p:cNvPr id="168" name="Google Shape;168;p33"/>
          <p:cNvPicPr preferRelativeResize="0"/>
          <p:nvPr/>
        </p:nvPicPr>
        <p:blipFill>
          <a:blip r:embed="rId3">
            <a:alphaModFix/>
          </a:blip>
          <a:stretch>
            <a:fillRect/>
          </a:stretch>
        </p:blipFill>
        <p:spPr>
          <a:xfrm>
            <a:off x="917450" y="1461125"/>
            <a:ext cx="10555200" cy="5396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609475" y="0"/>
            <a:ext cx="2304300" cy="1139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b="1"/>
              <a:t>3.2 Algorithm </a:t>
            </a:r>
            <a:endParaRPr sz="2400" b="1"/>
          </a:p>
        </p:txBody>
      </p:sp>
      <p:sp>
        <p:nvSpPr>
          <p:cNvPr id="175" name="Google Shape;175;p34"/>
          <p:cNvSpPr txBox="1">
            <a:spLocks noGrp="1"/>
          </p:cNvSpPr>
          <p:nvPr>
            <p:ph type="subTitle" idx="1"/>
          </p:nvPr>
        </p:nvSpPr>
        <p:spPr>
          <a:xfrm>
            <a:off x="609750" y="2462799"/>
            <a:ext cx="10972500" cy="32289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IN"/>
              <a:t>1. Initialize Parameters:</a:t>
            </a:r>
            <a:endParaRPr/>
          </a:p>
          <a:p>
            <a:pPr marL="0" lvl="0" indent="0" algn="l" rtl="0">
              <a:spcBef>
                <a:spcPts val="0"/>
              </a:spcBef>
              <a:spcAft>
                <a:spcPts val="0"/>
              </a:spcAft>
              <a:buClr>
                <a:schemeClr val="dk1"/>
              </a:buClr>
              <a:buSzPts val="1100"/>
              <a:buFont typeface="Arial"/>
              <a:buNone/>
            </a:pPr>
            <a:r>
              <a:rPr lang="en-IN"/>
              <a:t>   - Define constants: `SEQUENCE_LENGTH`, `IMAGE_HEIGHT`, `IMAGE_WIDTH`, `CLASSES_LIST`.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IN"/>
              <a:t>2. Data Preparation:</a:t>
            </a:r>
            <a:endParaRPr/>
          </a:p>
          <a:p>
            <a:pPr marL="0" lvl="0" indent="0" algn="l" rtl="0">
              <a:spcBef>
                <a:spcPts val="0"/>
              </a:spcBef>
              <a:spcAft>
                <a:spcPts val="0"/>
              </a:spcAft>
              <a:buClr>
                <a:schemeClr val="dk1"/>
              </a:buClr>
              <a:buSzPts val="1100"/>
              <a:buFont typeface="Arial"/>
              <a:buNone/>
            </a:pPr>
            <a:r>
              <a:rPr lang="en-IN"/>
              <a:t>   - Load and split UCF50 dataset into training and validation sets.</a:t>
            </a:r>
            <a:endParaRPr/>
          </a:p>
          <a:p>
            <a:pPr marL="0" lvl="0" indent="0" algn="l" rtl="0">
              <a:spcBef>
                <a:spcPts val="0"/>
              </a:spcBef>
              <a:spcAft>
                <a:spcPts val="0"/>
              </a:spcAft>
              <a:buClr>
                <a:schemeClr val="dk1"/>
              </a:buClr>
              <a:buSzPts val="1100"/>
              <a:buFont typeface="Arial"/>
              <a:buNone/>
            </a:pPr>
            <a:r>
              <a:rPr lang="en-IN"/>
              <a:t>   - For each video, extract and preprocess frames (resize, normalize, structure as `(SEQUENCE_LENGTH, IMAGE_HEIGHT, IMAGE_WIDTH, 3)`).</a:t>
            </a:r>
            <a:endParaRPr/>
          </a:p>
          <a:p>
            <a:pPr marL="0" lvl="0" indent="0" algn="l" rtl="0">
              <a:spcBef>
                <a:spcPts val="0"/>
              </a:spcBef>
              <a:spcAft>
                <a:spcPts val="0"/>
              </a:spcAft>
              <a:buNone/>
            </a:pPr>
            <a:endParaRPr/>
          </a:p>
          <a:p>
            <a:pPr marL="0" lvl="0" indent="0" algn="l" rtl="0">
              <a:spcBef>
                <a:spcPts val="0"/>
              </a:spcBef>
              <a:spcAft>
                <a:spcPts val="0"/>
              </a:spcAft>
              <a:buNone/>
            </a:pPr>
            <a:r>
              <a:rPr lang="en-IN">
                <a:solidFill>
                  <a:schemeClr val="dk1"/>
                </a:solidFill>
              </a:rPr>
              <a:t>3. Model Construction:</a:t>
            </a:r>
            <a:endParaRPr>
              <a:solidFill>
                <a:schemeClr val="dk1"/>
              </a:solidFill>
            </a:endParaRPr>
          </a:p>
          <a:p>
            <a:pPr marL="0" lvl="0" indent="0" algn="l" rtl="0">
              <a:spcBef>
                <a:spcPts val="0"/>
              </a:spcBef>
              <a:spcAft>
                <a:spcPts val="0"/>
              </a:spcAft>
              <a:buNone/>
            </a:pPr>
            <a:r>
              <a:rPr lang="en-IN">
                <a:solidFill>
                  <a:schemeClr val="dk1"/>
                </a:solidFill>
              </a:rPr>
              <a:t>   - Create a Sequential model with:</a:t>
            </a:r>
            <a:endParaRPr>
              <a:solidFill>
                <a:schemeClr val="dk1"/>
              </a:solidFill>
            </a:endParaRPr>
          </a:p>
          <a:p>
            <a:pPr marL="0" lvl="0" indent="0" algn="l" rtl="0">
              <a:spcBef>
                <a:spcPts val="0"/>
              </a:spcBef>
              <a:spcAft>
                <a:spcPts val="0"/>
              </a:spcAft>
              <a:buNone/>
            </a:pPr>
            <a:r>
              <a:rPr lang="en-IN">
                <a:solidFill>
                  <a:schemeClr val="dk1"/>
                </a:solidFill>
              </a:rPr>
              <a:t>     - ConvLSTM2D layers (with increasing filters).</a:t>
            </a:r>
            <a:endParaRPr>
              <a:solidFill>
                <a:schemeClr val="dk1"/>
              </a:solidFill>
            </a:endParaRPr>
          </a:p>
          <a:p>
            <a:pPr marL="0" lvl="0" indent="0" algn="l" rtl="0">
              <a:spcBef>
                <a:spcPts val="0"/>
              </a:spcBef>
              <a:spcAft>
                <a:spcPts val="0"/>
              </a:spcAft>
              <a:buNone/>
            </a:pPr>
            <a:r>
              <a:rPr lang="en-IN">
                <a:solidFill>
                  <a:schemeClr val="dk1"/>
                </a:solidFill>
              </a:rPr>
              <a:t>     - MaxPooling3D layers.</a:t>
            </a:r>
            <a:endParaRPr>
              <a:solidFill>
                <a:schemeClr val="dk1"/>
              </a:solidFill>
            </a:endParaRPr>
          </a:p>
          <a:p>
            <a:pPr marL="0" lvl="0" indent="0" algn="l" rtl="0">
              <a:spcBef>
                <a:spcPts val="0"/>
              </a:spcBef>
              <a:spcAft>
                <a:spcPts val="0"/>
              </a:spcAft>
              <a:buNone/>
            </a:pPr>
            <a:r>
              <a:rPr lang="en-IN">
                <a:solidFill>
                  <a:schemeClr val="dk1"/>
                </a:solidFill>
              </a:rPr>
              <a:t>     - Dropout layers.</a:t>
            </a:r>
            <a:endParaRPr>
              <a:solidFill>
                <a:schemeClr val="dk1"/>
              </a:solidFill>
            </a:endParaRPr>
          </a:p>
          <a:p>
            <a:pPr marL="0" lvl="0" indent="0" algn="l" rtl="0">
              <a:spcBef>
                <a:spcPts val="0"/>
              </a:spcBef>
              <a:spcAft>
                <a:spcPts val="0"/>
              </a:spcAft>
              <a:buNone/>
            </a:pPr>
            <a:r>
              <a:rPr lang="en-IN">
                <a:solidFill>
                  <a:schemeClr val="dk1"/>
                </a:solidFill>
              </a:rPr>
              <a:t>     - Flatten and Dense layers for output.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IN">
                <a:solidFill>
                  <a:schemeClr val="dk1"/>
                </a:solidFill>
              </a:rPr>
              <a:t>4. Compile Model:</a:t>
            </a:r>
            <a:endParaRPr>
              <a:solidFill>
                <a:schemeClr val="dk1"/>
              </a:solidFill>
            </a:endParaRPr>
          </a:p>
          <a:p>
            <a:pPr marL="0" lvl="0" indent="0" algn="l" rtl="0">
              <a:spcBef>
                <a:spcPts val="0"/>
              </a:spcBef>
              <a:spcAft>
                <a:spcPts val="0"/>
              </a:spcAft>
              <a:buNone/>
            </a:pPr>
            <a:r>
              <a:rPr lang="en-IN">
                <a:solidFill>
                  <a:schemeClr val="dk1"/>
                </a:solidFill>
              </a:rPr>
              <a:t>   - Set loss function (categorical crossentropy), optimizer (Adam), and metrics (accuracy).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517250" y="7162798"/>
            <a:ext cx="9253800" cy="3186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82" name="Google Shape;182;p35"/>
          <p:cNvSpPr txBox="1">
            <a:spLocks noGrp="1"/>
          </p:cNvSpPr>
          <p:nvPr>
            <p:ph type="subTitle" idx="1"/>
          </p:nvPr>
        </p:nvSpPr>
        <p:spPr>
          <a:xfrm>
            <a:off x="609750" y="213349"/>
            <a:ext cx="10972500" cy="34119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IN">
                <a:solidFill>
                  <a:schemeClr val="dk1"/>
                </a:solidFill>
              </a:rPr>
              <a:t>5. Train Model:</a:t>
            </a:r>
            <a:endParaRPr>
              <a:solidFill>
                <a:schemeClr val="dk1"/>
              </a:solidFill>
            </a:endParaRPr>
          </a:p>
          <a:p>
            <a:pPr marL="0" lvl="0" indent="0" algn="l" rtl="0">
              <a:spcBef>
                <a:spcPts val="0"/>
              </a:spcBef>
              <a:spcAft>
                <a:spcPts val="0"/>
              </a:spcAft>
              <a:buClr>
                <a:schemeClr val="dk1"/>
              </a:buClr>
              <a:buSzPts val="1100"/>
              <a:buFont typeface="Arial"/>
              <a:buNone/>
            </a:pPr>
            <a:r>
              <a:rPr lang="en-IN">
                <a:solidFill>
                  <a:schemeClr val="dk1"/>
                </a:solidFill>
              </a:rPr>
              <a:t>   - Fit the model using training data with early stopping.</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IN">
                <a:solidFill>
                  <a:schemeClr val="dk1"/>
                </a:solidFill>
              </a:rPr>
              <a:t>6. Predict Actions:</a:t>
            </a:r>
            <a:endParaRPr>
              <a:solidFill>
                <a:schemeClr val="dk1"/>
              </a:solidFill>
            </a:endParaRPr>
          </a:p>
          <a:p>
            <a:pPr marL="0" lvl="0" indent="0" algn="l" rtl="0">
              <a:spcBef>
                <a:spcPts val="0"/>
              </a:spcBef>
              <a:spcAft>
                <a:spcPts val="0"/>
              </a:spcAft>
              <a:buClr>
                <a:schemeClr val="dk1"/>
              </a:buClr>
              <a:buSzPts val="1100"/>
              <a:buFont typeface="Arial"/>
              <a:buNone/>
            </a:pPr>
            <a:r>
              <a:rPr lang="en-IN">
                <a:solidFill>
                  <a:schemeClr val="dk1"/>
                </a:solidFill>
              </a:rPr>
              <a:t>   - Preprocess new video frames and use the model to predict actions.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IN">
                <a:solidFill>
                  <a:schemeClr val="dk1"/>
                </a:solidFill>
              </a:rPr>
              <a:t>7. Output Results:</a:t>
            </a:r>
            <a:endParaRPr>
              <a:solidFill>
                <a:schemeClr val="dk1"/>
              </a:solidFill>
            </a:endParaRPr>
          </a:p>
          <a:p>
            <a:pPr marL="0" lvl="0" indent="0" algn="l" rtl="0">
              <a:spcBef>
                <a:spcPts val="0"/>
              </a:spcBef>
              <a:spcAft>
                <a:spcPts val="0"/>
              </a:spcAft>
              <a:buClr>
                <a:schemeClr val="dk1"/>
              </a:buClr>
              <a:buSzPts val="1100"/>
              <a:buFont typeface="Arial"/>
              <a:buNone/>
            </a:pPr>
            <a:r>
              <a:rPr lang="en-IN">
                <a:solidFill>
                  <a:schemeClr val="dk1"/>
                </a:solidFill>
              </a:rPr>
              <a:t>   - Display predicted actions for video sequences.</a:t>
            </a: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1484</Words>
  <Application>Microsoft Office PowerPoint</Application>
  <PresentationFormat>Widescreen</PresentationFormat>
  <Paragraphs>140</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Times New Roman</vt:lpstr>
      <vt:lpstr>Office Theme</vt:lpstr>
      <vt:lpstr>Office Theme</vt:lpstr>
      <vt:lpstr>PowerPoint Presentation</vt:lpstr>
      <vt:lpstr>PowerPoint Presentation</vt:lpstr>
      <vt:lpstr>INTRODUCTION</vt:lpstr>
      <vt:lpstr>1.1 Motivation </vt:lpstr>
      <vt:lpstr>2. Literature Survey</vt:lpstr>
      <vt:lpstr>3. Proposed Methodology</vt:lpstr>
      <vt:lpstr>3.1 Flowchart</vt:lpstr>
      <vt:lpstr>3.2 Algorithm </vt:lpstr>
      <vt:lpstr>PowerPoint Presentation</vt:lpstr>
      <vt:lpstr>4. Implementation</vt:lpstr>
      <vt:lpstr>PowerPoint Presentation</vt:lpstr>
      <vt:lpstr>5. Results</vt:lpstr>
      <vt:lpstr>6. Conclusion</vt:lpstr>
      <vt:lpstr>6.2 Future Scope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Gagan Prajapati</cp:lastModifiedBy>
  <cp:revision>1</cp:revision>
  <dcterms:modified xsi:type="dcterms:W3CDTF">2024-12-04T07:58:48Z</dcterms:modified>
</cp:coreProperties>
</file>