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elRdvO00YWnn66Uat6awxZUH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22" Type="http://schemas.openxmlformats.org/officeDocument/2006/relationships/font" Target="fonts/FiraSansExtraCondensedSemiBold-bold.fntdata"/><Relationship Id="rId21" Type="http://schemas.openxmlformats.org/officeDocument/2006/relationships/font" Target="fonts/FiraSansExtraCondensedSemiBold-regular.fntdata"/><Relationship Id="rId24" Type="http://schemas.openxmlformats.org/officeDocument/2006/relationships/font" Target="fonts/FiraSansExtraCondensedSemiBold-boldItalic.fntdata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ExtraCondensed-italic.fntdata"/><Relationship Id="rId18" Type="http://schemas.openxmlformats.org/officeDocument/2006/relationships/font" Target="fonts/FiraSansExtra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Text&#10;&#10;Description automatically generated with low confidence" id="9" name="Google Shape;9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09794" y="-194973"/>
            <a:ext cx="1668422" cy="9263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7780"/>
            </a:gs>
            <a:gs pos="58000">
              <a:srgbClr val="FEEDC9"/>
            </a:gs>
            <a:gs pos="100000">
              <a:srgbClr val="FEEDC9"/>
            </a:gs>
          </a:gsLst>
          <a:lin ang="54000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60321" y="-78485"/>
            <a:ext cx="85101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5200"/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</a:t>
            </a:r>
            <a:b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count visiting Feed-A-Bull Pantry at USF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-69925" y="3711575"/>
            <a:ext cx="30963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300"/>
              <a:t>Presented By:-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sz="1300"/>
              <a:t>Chandni Kumari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300"/>
              <a:t>Raghav Khurana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Venkata Sai Gagan Deep Alusuri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Lakshmi Preetam Gupta Dogiparthi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013" y="2286025"/>
            <a:ext cx="946725" cy="9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413" y="3281625"/>
            <a:ext cx="3185924" cy="1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7780"/>
            </a:gs>
            <a:gs pos="54000">
              <a:srgbClr val="FEEDC9"/>
            </a:gs>
            <a:gs pos="100000">
              <a:srgbClr val="FEEDC9"/>
            </a:gs>
          </a:gsLst>
          <a:lin ang="54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 rot="10800000">
            <a:off x="5207975" y="2424226"/>
            <a:ext cx="36666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5144816" y="1414147"/>
            <a:ext cx="35913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the number of students who will be visiting weekly to Feed-A-Bull.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327624" y="1394200"/>
            <a:ext cx="817209" cy="722761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4304200" y="2413113"/>
            <a:ext cx="728199" cy="776730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283277" y="2413134"/>
            <a:ext cx="35913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data-driven insights by comparing the statistics pre-pandemic and post-pandemic data.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25" y="1414150"/>
            <a:ext cx="3136025" cy="28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type="title"/>
          </p:nvPr>
        </p:nvSpPr>
        <p:spPr>
          <a:xfrm>
            <a:off x="5126371" y="462947"/>
            <a:ext cx="37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b="1" lang="en-IN"/>
              <a:t>Business Objectives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4304203" y="3294067"/>
            <a:ext cx="817209" cy="882708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5168338" y="3347826"/>
            <a:ext cx="3645300" cy="8826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help with staffing according to number of students forecasted.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21651" y="462962"/>
            <a:ext cx="37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12846" y="766472"/>
            <a:ext cx="414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09376" y="2897684"/>
            <a:ext cx="24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-864370" r="864370" t="0"/>
          <a:stretch/>
        </p:blipFill>
        <p:spPr>
          <a:xfrm>
            <a:off x="0" y="0"/>
            <a:ext cx="944450" cy="9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8B8"/>
            </a:gs>
            <a:gs pos="27000">
              <a:srgbClr val="FEE8B8"/>
            </a:gs>
            <a:gs pos="75000">
              <a:srgbClr val="1C7780"/>
            </a:gs>
            <a:gs pos="100000">
              <a:srgbClr val="1C7780"/>
            </a:gs>
          </a:gsLst>
          <a:lin ang="54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25" y="1558025"/>
            <a:ext cx="8710950" cy="3585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3367006" y="-38746"/>
            <a:ext cx="30105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0" y="521384"/>
            <a:ext cx="904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the survey data from the Fall to Summer semesters from the year 2018 to 2022(Till 22nd August) from Feed-A-Bull Food Pantry records.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sample bar graph of the data collected in the year 2022 is shown in below Graph.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data from 2018-22.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7780"/>
            </a:gs>
            <a:gs pos="54000">
              <a:srgbClr val="FEEDC9"/>
            </a:gs>
            <a:gs pos="100000">
              <a:srgbClr val="FEEDC9"/>
            </a:gs>
          </a:gsLst>
          <a:lin ang="54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424543" y="988290"/>
            <a:ext cx="3387643" cy="3156133"/>
            <a:chOff x="534117" y="1977763"/>
            <a:chExt cx="4348498" cy="4051324"/>
          </a:xfrm>
        </p:grpSpPr>
        <p:sp>
          <p:nvSpPr>
            <p:cNvPr id="87" name="Google Shape;87;p5"/>
            <p:cNvSpPr/>
            <p:nvPr/>
          </p:nvSpPr>
          <p:spPr>
            <a:xfrm>
              <a:off x="792680" y="3010397"/>
              <a:ext cx="3831376" cy="1033224"/>
            </a:xfrm>
            <a:custGeom>
              <a:rect b="b" l="l" r="r" t="t"/>
              <a:pathLst>
                <a:path extrusionOk="0" h="1033224" w="3831376">
                  <a:moveTo>
                    <a:pt x="3831376" y="0"/>
                  </a:moveTo>
                  <a:lnTo>
                    <a:pt x="3553173" y="683093"/>
                  </a:lnTo>
                  <a:lnTo>
                    <a:pt x="3494175" y="719405"/>
                  </a:lnTo>
                  <a:cubicBezTo>
                    <a:pt x="3152084" y="908741"/>
                    <a:pt x="2572759" y="1033224"/>
                    <a:pt x="1915678" y="1033224"/>
                  </a:cubicBezTo>
                  <a:cubicBezTo>
                    <a:pt x="1258597" y="1033224"/>
                    <a:pt x="679273" y="908741"/>
                    <a:pt x="337182" y="719405"/>
                  </a:cubicBezTo>
                  <a:lnTo>
                    <a:pt x="278205" y="683106"/>
                  </a:lnTo>
                  <a:lnTo>
                    <a:pt x="0" y="9"/>
                  </a:lnTo>
                  <a:lnTo>
                    <a:pt x="16877" y="9955"/>
                  </a:lnTo>
                  <a:cubicBezTo>
                    <a:pt x="428385" y="228025"/>
                    <a:pt x="1125265" y="371400"/>
                    <a:pt x="1915680" y="371400"/>
                  </a:cubicBezTo>
                  <a:cubicBezTo>
                    <a:pt x="2706096" y="371400"/>
                    <a:pt x="3402976" y="228025"/>
                    <a:pt x="3814483" y="9955"/>
                  </a:cubicBezTo>
                  <a:lnTo>
                    <a:pt x="3831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336953" y="4346782"/>
              <a:ext cx="2742834" cy="1020483"/>
            </a:xfrm>
            <a:custGeom>
              <a:rect b="b" l="l" r="r" t="t"/>
              <a:pathLst>
                <a:path extrusionOk="0" h="1020483" w="2742834">
                  <a:moveTo>
                    <a:pt x="2742834" y="0"/>
                  </a:moveTo>
                  <a:lnTo>
                    <a:pt x="2449516" y="720206"/>
                  </a:lnTo>
                  <a:lnTo>
                    <a:pt x="2446008" y="724246"/>
                  </a:lnTo>
                  <a:cubicBezTo>
                    <a:pt x="2271354" y="898332"/>
                    <a:pt x="1862475" y="1020483"/>
                    <a:pt x="1385923" y="1020483"/>
                  </a:cubicBezTo>
                  <a:cubicBezTo>
                    <a:pt x="750521" y="1020483"/>
                    <a:pt x="235426" y="803326"/>
                    <a:pt x="235426" y="535448"/>
                  </a:cubicBezTo>
                  <a:lnTo>
                    <a:pt x="226388" y="535448"/>
                  </a:lnTo>
                  <a:lnTo>
                    <a:pt x="97922" y="240454"/>
                  </a:lnTo>
                  <a:lnTo>
                    <a:pt x="0" y="18"/>
                  </a:lnTo>
                  <a:lnTo>
                    <a:pt x="9764" y="8769"/>
                  </a:lnTo>
                  <a:cubicBezTo>
                    <a:pt x="271994" y="217182"/>
                    <a:pt x="783432" y="358663"/>
                    <a:pt x="1371407" y="358663"/>
                  </a:cubicBezTo>
                  <a:cubicBezTo>
                    <a:pt x="1959383" y="358663"/>
                    <a:pt x="2470821" y="217182"/>
                    <a:pt x="2733050" y="8768"/>
                  </a:cubicBezTo>
                  <a:lnTo>
                    <a:pt x="27428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34117" y="1977763"/>
              <a:ext cx="4348498" cy="1404034"/>
            </a:xfrm>
            <a:custGeom>
              <a:rect b="b" l="l" r="r" t="t"/>
              <a:pathLst>
                <a:path extrusionOk="0" h="1404034" w="4348498">
                  <a:moveTo>
                    <a:pt x="2174249" y="0"/>
                  </a:moveTo>
                  <a:cubicBezTo>
                    <a:pt x="3375054" y="0"/>
                    <a:pt x="4348498" y="166032"/>
                    <a:pt x="4348498" y="370843"/>
                  </a:cubicBezTo>
                  <a:lnTo>
                    <a:pt x="4332580" y="397776"/>
                  </a:lnTo>
                  <a:lnTo>
                    <a:pt x="4348497" y="397776"/>
                  </a:lnTo>
                  <a:lnTo>
                    <a:pt x="4089939" y="1032634"/>
                  </a:lnTo>
                  <a:lnTo>
                    <a:pt x="4073046" y="1042589"/>
                  </a:lnTo>
                  <a:cubicBezTo>
                    <a:pt x="3661539" y="1260659"/>
                    <a:pt x="2964659" y="1404034"/>
                    <a:pt x="2174243" y="1404034"/>
                  </a:cubicBezTo>
                  <a:cubicBezTo>
                    <a:pt x="1383828" y="1404034"/>
                    <a:pt x="686948" y="1260659"/>
                    <a:pt x="275440" y="1042589"/>
                  </a:cubicBezTo>
                  <a:lnTo>
                    <a:pt x="258563" y="1032643"/>
                  </a:lnTo>
                  <a:lnTo>
                    <a:pt x="1" y="397776"/>
                  </a:lnTo>
                  <a:lnTo>
                    <a:pt x="15919" y="397776"/>
                  </a:lnTo>
                  <a:lnTo>
                    <a:pt x="0" y="370843"/>
                  </a:lnTo>
                  <a:cubicBezTo>
                    <a:pt x="0" y="166032"/>
                    <a:pt x="973444" y="0"/>
                    <a:pt x="217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70885" y="3693490"/>
              <a:ext cx="3274968" cy="1011954"/>
            </a:xfrm>
            <a:custGeom>
              <a:rect b="b" l="l" r="r" t="t"/>
              <a:pathLst>
                <a:path extrusionOk="0" h="1011954" w="3274968">
                  <a:moveTo>
                    <a:pt x="3274968" y="0"/>
                  </a:moveTo>
                  <a:lnTo>
                    <a:pt x="3008902" y="653291"/>
                  </a:lnTo>
                  <a:lnTo>
                    <a:pt x="2999118" y="662059"/>
                  </a:lnTo>
                  <a:cubicBezTo>
                    <a:pt x="2736889" y="870473"/>
                    <a:pt x="2225451" y="1011954"/>
                    <a:pt x="1637475" y="1011954"/>
                  </a:cubicBezTo>
                  <a:cubicBezTo>
                    <a:pt x="1049500" y="1011954"/>
                    <a:pt x="538062" y="870473"/>
                    <a:pt x="275832" y="662060"/>
                  </a:cubicBezTo>
                  <a:lnTo>
                    <a:pt x="266068" y="653309"/>
                  </a:lnTo>
                  <a:lnTo>
                    <a:pt x="0" y="13"/>
                  </a:lnTo>
                  <a:lnTo>
                    <a:pt x="58977" y="36312"/>
                  </a:lnTo>
                  <a:cubicBezTo>
                    <a:pt x="401068" y="225648"/>
                    <a:pt x="980392" y="350131"/>
                    <a:pt x="1637473" y="350131"/>
                  </a:cubicBezTo>
                  <a:cubicBezTo>
                    <a:pt x="2294554" y="350131"/>
                    <a:pt x="2873879" y="225648"/>
                    <a:pt x="3215970" y="36312"/>
                  </a:cubicBezTo>
                  <a:lnTo>
                    <a:pt x="32749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434875" y="4587235"/>
              <a:ext cx="2351594" cy="1441852"/>
            </a:xfrm>
            <a:custGeom>
              <a:rect b="b" l="l" r="r" t="t"/>
              <a:pathLst>
                <a:path extrusionOk="0" h="1441852" w="2351594">
                  <a:moveTo>
                    <a:pt x="0" y="0"/>
                  </a:moveTo>
                  <a:lnTo>
                    <a:pt x="128466" y="294994"/>
                  </a:lnTo>
                  <a:lnTo>
                    <a:pt x="137504" y="294994"/>
                  </a:lnTo>
                  <a:cubicBezTo>
                    <a:pt x="137504" y="562872"/>
                    <a:pt x="652599" y="780029"/>
                    <a:pt x="1288001" y="780029"/>
                  </a:cubicBezTo>
                  <a:cubicBezTo>
                    <a:pt x="1764553" y="780029"/>
                    <a:pt x="2173432" y="657878"/>
                    <a:pt x="2348086" y="483792"/>
                  </a:cubicBezTo>
                  <a:lnTo>
                    <a:pt x="2351594" y="479752"/>
                  </a:lnTo>
                  <a:lnTo>
                    <a:pt x="2112618" y="1066526"/>
                  </a:lnTo>
                  <a:lnTo>
                    <a:pt x="2106074" y="1066526"/>
                  </a:lnTo>
                  <a:cubicBezTo>
                    <a:pt x="2106074" y="1273813"/>
                    <a:pt x="1733313" y="1441852"/>
                    <a:pt x="1273489" y="1441852"/>
                  </a:cubicBezTo>
                  <a:cubicBezTo>
                    <a:pt x="813665" y="1441852"/>
                    <a:pt x="440904" y="1273813"/>
                    <a:pt x="440904" y="1066526"/>
                  </a:cubicBezTo>
                  <a:lnTo>
                    <a:pt x="434364" y="1066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688699" y="2067332"/>
              <a:ext cx="4039334" cy="688955"/>
            </a:xfrm>
            <a:prstGeom prst="ellipse">
              <a:avLst/>
            </a:prstGeom>
            <a:solidFill>
              <a:srgbClr val="F9A900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5"/>
          <p:cNvCxnSpPr/>
          <p:nvPr/>
        </p:nvCxnSpPr>
        <p:spPr>
          <a:xfrm>
            <a:off x="3841039" y="1396997"/>
            <a:ext cx="759815" cy="0"/>
          </a:xfrm>
          <a:prstGeom prst="straightConnector1">
            <a:avLst/>
          </a:prstGeom>
          <a:noFill/>
          <a:ln cap="flat" cmpd="sng" w="25400">
            <a:solidFill>
              <a:srgbClr val="FDC247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5"/>
          <p:cNvCxnSpPr/>
          <p:nvPr/>
        </p:nvCxnSpPr>
        <p:spPr>
          <a:xfrm>
            <a:off x="3640734" y="1988541"/>
            <a:ext cx="960120" cy="0"/>
          </a:xfrm>
          <a:prstGeom prst="straightConnector1">
            <a:avLst/>
          </a:prstGeom>
          <a:noFill/>
          <a:ln cap="flat" cmpd="sng" w="25400">
            <a:solidFill>
              <a:srgbClr val="C06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5"/>
          <p:cNvCxnSpPr/>
          <p:nvPr/>
        </p:nvCxnSpPr>
        <p:spPr>
          <a:xfrm>
            <a:off x="3229254" y="3171629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5"/>
          <p:cNvCxnSpPr/>
          <p:nvPr/>
        </p:nvCxnSpPr>
        <p:spPr>
          <a:xfrm>
            <a:off x="3092094" y="3763172"/>
            <a:ext cx="1508760" cy="0"/>
          </a:xfrm>
          <a:prstGeom prst="straightConnector1">
            <a:avLst/>
          </a:prstGeom>
          <a:noFill/>
          <a:ln cap="flat" cmpd="sng" w="25400">
            <a:solidFill>
              <a:srgbClr val="13407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7" name="Google Shape;97;p5"/>
          <p:cNvSpPr txBox="1"/>
          <p:nvPr/>
        </p:nvSpPr>
        <p:spPr>
          <a:xfrm>
            <a:off x="5304195" y="915291"/>
            <a:ext cx="34718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Treating NAs., handling duplicates,labeling categorical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Removing rows that were completely blank.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5266493" y="1774008"/>
            <a:ext cx="36106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Created a Time Series dataset of 5 years.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Final merged dataset has 10 variables.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5220056" y="2605425"/>
            <a:ext cx="3657116" cy="830997"/>
            <a:chOff x="4901918" y="1453075"/>
            <a:chExt cx="2647190" cy="1243560"/>
          </a:xfrm>
        </p:grpSpPr>
        <p:sp>
          <p:nvSpPr>
            <p:cNvPr id="100" name="Google Shape;100;p5"/>
            <p:cNvSpPr txBox="1"/>
            <p:nvPr/>
          </p:nvSpPr>
          <p:spPr>
            <a:xfrm>
              <a:off x="4965552" y="1979530"/>
              <a:ext cx="2583556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 txBox="1"/>
            <p:nvPr/>
          </p:nvSpPr>
          <p:spPr>
            <a:xfrm>
              <a:off x="4901918" y="1453075"/>
              <a:ext cx="2613577" cy="1243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IN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Prediction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Series Analysis using the Prophet package to forecast the number of visitors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"/>
          <p:cNvSpPr txBox="1"/>
          <p:nvPr/>
        </p:nvSpPr>
        <p:spPr>
          <a:xfrm>
            <a:off x="5307967" y="3530210"/>
            <a:ext cx="3569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esults from exploratory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from Time Series containing several seasons of historical data showed strong seasonal effects</a:t>
            </a:r>
            <a:r>
              <a:rPr b="0" i="0" lang="en-I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84801" y="1682885"/>
            <a:ext cx="259860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I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024918" y="2210537"/>
            <a:ext cx="211836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I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380769" y="3171628"/>
            <a:ext cx="14751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I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 Model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707917" y="3773031"/>
            <a:ext cx="75236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I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6079332" y="392174"/>
            <a:ext cx="3064669" cy="0"/>
          </a:xfrm>
          <a:prstGeom prst="straightConnector1">
            <a:avLst/>
          </a:prstGeom>
          <a:noFill/>
          <a:ln cap="flat" cmpd="sng" w="9525">
            <a:solidFill>
              <a:srgbClr val="1C778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08" name="Google Shape;108;p5"/>
          <p:cNvSpPr txBox="1"/>
          <p:nvPr/>
        </p:nvSpPr>
        <p:spPr>
          <a:xfrm>
            <a:off x="171450" y="142875"/>
            <a:ext cx="8801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5"/>
          <p:cNvCxnSpPr/>
          <p:nvPr/>
        </p:nvCxnSpPr>
        <p:spPr>
          <a:xfrm>
            <a:off x="0" y="392174"/>
            <a:ext cx="3064669" cy="0"/>
          </a:xfrm>
          <a:prstGeom prst="straightConnector1">
            <a:avLst/>
          </a:prstGeom>
          <a:noFill/>
          <a:ln cap="flat" cmpd="sng" w="9525">
            <a:solidFill>
              <a:srgbClr val="1C7780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10" name="Google Shape;110;p5"/>
          <p:cNvGrpSpPr/>
          <p:nvPr/>
        </p:nvGrpSpPr>
        <p:grpSpPr>
          <a:xfrm>
            <a:off x="4763756" y="1217889"/>
            <a:ext cx="279755" cy="317302"/>
            <a:chOff x="-3478675" y="2405775"/>
            <a:chExt cx="258350" cy="293025"/>
          </a:xfrm>
        </p:grpSpPr>
        <p:sp>
          <p:nvSpPr>
            <p:cNvPr id="111" name="Google Shape;111;p5"/>
            <p:cNvSpPr/>
            <p:nvPr/>
          </p:nvSpPr>
          <p:spPr>
            <a:xfrm>
              <a:off x="-3478675" y="2405775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6018" y="694"/>
                  </a:moveTo>
                  <a:cubicBezTo>
                    <a:pt x="6175" y="694"/>
                    <a:pt x="6301" y="757"/>
                    <a:pt x="6333" y="915"/>
                  </a:cubicBezTo>
                  <a:lnTo>
                    <a:pt x="6490" y="1450"/>
                  </a:lnTo>
                  <a:lnTo>
                    <a:pt x="3781" y="1450"/>
                  </a:lnTo>
                  <a:lnTo>
                    <a:pt x="3970" y="915"/>
                  </a:lnTo>
                  <a:cubicBezTo>
                    <a:pt x="4033" y="757"/>
                    <a:pt x="4127" y="694"/>
                    <a:pt x="4285" y="694"/>
                  </a:cubicBezTo>
                  <a:close/>
                  <a:moveTo>
                    <a:pt x="9326" y="2049"/>
                  </a:moveTo>
                  <a:cubicBezTo>
                    <a:pt x="9546" y="2049"/>
                    <a:pt x="9704" y="2206"/>
                    <a:pt x="9704" y="2427"/>
                  </a:cubicBezTo>
                  <a:lnTo>
                    <a:pt x="9704" y="2773"/>
                  </a:lnTo>
                  <a:lnTo>
                    <a:pt x="756" y="2773"/>
                  </a:lnTo>
                  <a:lnTo>
                    <a:pt x="756" y="2427"/>
                  </a:lnTo>
                  <a:cubicBezTo>
                    <a:pt x="756" y="2206"/>
                    <a:pt x="914" y="2049"/>
                    <a:pt x="1103" y="2049"/>
                  </a:cubicBezTo>
                  <a:close/>
                  <a:moveTo>
                    <a:pt x="8916" y="3498"/>
                  </a:moveTo>
                  <a:lnTo>
                    <a:pt x="8317" y="10681"/>
                  </a:lnTo>
                  <a:cubicBezTo>
                    <a:pt x="8317" y="10839"/>
                    <a:pt x="8160" y="10996"/>
                    <a:pt x="7971" y="10996"/>
                  </a:cubicBezTo>
                  <a:lnTo>
                    <a:pt x="2363" y="10996"/>
                  </a:lnTo>
                  <a:cubicBezTo>
                    <a:pt x="2174" y="10996"/>
                    <a:pt x="2048" y="10902"/>
                    <a:pt x="2016" y="10681"/>
                  </a:cubicBezTo>
                  <a:lnTo>
                    <a:pt x="1418" y="3498"/>
                  </a:lnTo>
                  <a:close/>
                  <a:moveTo>
                    <a:pt x="4285" y="1"/>
                  </a:moveTo>
                  <a:cubicBezTo>
                    <a:pt x="3875" y="1"/>
                    <a:pt x="3466" y="285"/>
                    <a:pt x="3308" y="726"/>
                  </a:cubicBezTo>
                  <a:lnTo>
                    <a:pt x="3088" y="1450"/>
                  </a:lnTo>
                  <a:lnTo>
                    <a:pt x="1040" y="1450"/>
                  </a:lnTo>
                  <a:cubicBezTo>
                    <a:pt x="473" y="1450"/>
                    <a:pt x="0" y="1923"/>
                    <a:pt x="0" y="2458"/>
                  </a:cubicBezTo>
                  <a:lnTo>
                    <a:pt x="0" y="3120"/>
                  </a:lnTo>
                  <a:cubicBezTo>
                    <a:pt x="0" y="3341"/>
                    <a:pt x="158" y="3498"/>
                    <a:pt x="347" y="3498"/>
                  </a:cubicBezTo>
                  <a:lnTo>
                    <a:pt x="725" y="3498"/>
                  </a:lnTo>
                  <a:lnTo>
                    <a:pt x="1292" y="10776"/>
                  </a:lnTo>
                  <a:cubicBezTo>
                    <a:pt x="1355" y="11311"/>
                    <a:pt x="1764" y="11721"/>
                    <a:pt x="2331" y="11721"/>
                  </a:cubicBezTo>
                  <a:lnTo>
                    <a:pt x="7908" y="11721"/>
                  </a:lnTo>
                  <a:cubicBezTo>
                    <a:pt x="8475" y="11721"/>
                    <a:pt x="8916" y="11311"/>
                    <a:pt x="8948" y="10776"/>
                  </a:cubicBezTo>
                  <a:lnTo>
                    <a:pt x="9546" y="3498"/>
                  </a:lnTo>
                  <a:lnTo>
                    <a:pt x="9893" y="3498"/>
                  </a:lnTo>
                  <a:cubicBezTo>
                    <a:pt x="10082" y="3498"/>
                    <a:pt x="10239" y="3341"/>
                    <a:pt x="10239" y="3120"/>
                  </a:cubicBezTo>
                  <a:lnTo>
                    <a:pt x="10239" y="2458"/>
                  </a:lnTo>
                  <a:cubicBezTo>
                    <a:pt x="10334" y="1860"/>
                    <a:pt x="9861" y="1450"/>
                    <a:pt x="9294" y="1450"/>
                  </a:cubicBezTo>
                  <a:lnTo>
                    <a:pt x="7246" y="1450"/>
                  </a:lnTo>
                  <a:lnTo>
                    <a:pt x="7026" y="726"/>
                  </a:lnTo>
                  <a:cubicBezTo>
                    <a:pt x="6868" y="285"/>
                    <a:pt x="6490" y="1"/>
                    <a:pt x="6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3408575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5829"/>
                  </a:lnTo>
                  <a:cubicBezTo>
                    <a:pt x="0" y="6018"/>
                    <a:pt x="158" y="6176"/>
                    <a:pt x="347" y="6176"/>
                  </a:cubicBezTo>
                  <a:cubicBezTo>
                    <a:pt x="536" y="6176"/>
                    <a:pt x="693" y="6018"/>
                    <a:pt x="693" y="5829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33574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33062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4763756" y="1830323"/>
            <a:ext cx="315597" cy="316436"/>
            <a:chOff x="-1700225" y="2768875"/>
            <a:chExt cx="291450" cy="292225"/>
          </a:xfrm>
        </p:grpSpPr>
        <p:sp>
          <p:nvSpPr>
            <p:cNvPr id="116" name="Google Shape;116;p5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C06000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4794177" y="3611955"/>
            <a:ext cx="274702" cy="276068"/>
            <a:chOff x="-62150375" y="2664925"/>
            <a:chExt cx="316650" cy="318225"/>
          </a:xfrm>
        </p:grpSpPr>
        <p:sp>
          <p:nvSpPr>
            <p:cNvPr id="123" name="Google Shape;123;p5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134075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134075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134075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134075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5"/>
          <p:cNvSpPr/>
          <p:nvPr/>
        </p:nvSpPr>
        <p:spPr>
          <a:xfrm>
            <a:off x="4779752" y="3041976"/>
            <a:ext cx="261407" cy="259305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F7BA21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8B8"/>
            </a:gs>
            <a:gs pos="57000">
              <a:srgbClr val="FEE8B8"/>
            </a:gs>
            <a:gs pos="93000">
              <a:srgbClr val="1C7780"/>
            </a:gs>
            <a:gs pos="100000">
              <a:srgbClr val="1C7780"/>
            </a:gs>
          </a:gsLst>
          <a:lin ang="54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311700" y="221311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Methodology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232475" y="1063111"/>
            <a:ext cx="86790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Cleaned the data and considered a few key variables that were common across all the files for this analysis.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significant long-term trend throughout these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and April experience a spike in the number of visitors, followed by a gradual decline.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August and September are the busiest months.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Trends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Observed definite peaks during Wednesdays, followed by a slight decline during Thursdays, which seem to be the busiest days of the pantry. After a slight fluctuation, these graphs level off after Fridays, with Saturdays observing the least number of visitors.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8B8"/>
            </a:gs>
            <a:gs pos="57000">
              <a:srgbClr val="FEE8B8"/>
            </a:gs>
            <a:gs pos="93000">
              <a:srgbClr val="1C7780"/>
            </a:gs>
            <a:gs pos="100000">
              <a:srgbClr val="1C7780"/>
            </a:gs>
          </a:gsLst>
          <a:lin ang="54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8B8"/>
            </a:gs>
            <a:gs pos="57000">
              <a:srgbClr val="FEE8B8"/>
            </a:gs>
            <a:gs pos="93000">
              <a:srgbClr val="1C7780"/>
            </a:gs>
            <a:gs pos="100000">
              <a:srgbClr val="1C7780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54244" y="381270"/>
            <a:ext cx="8981266" cy="941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Analysis using Prophet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results from exploratory data analysis containing several seasons of historical data showed strong seasonal effects, prophet was the ideal tool for predicting changes in trends of this data.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800" y="1261350"/>
            <a:ext cx="4858700" cy="17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0" y="2730900"/>
            <a:ext cx="41769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and Implications: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optimization of the model is required.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change points and provide it to the model.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seasonality_mode = additive i.e. a linear trend of the form Yt = Tt +St+ Rt. Indicates linear trend but the seasonality in the data is multiplicative.Hence the model must accommodate additive trend and multiplicative seasonality.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114176" y="1261350"/>
            <a:ext cx="37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 Results: using Prophet cross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 flipH="1">
            <a:off x="2804416" y="-56096"/>
            <a:ext cx="40148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Conclusion</a:t>
            </a:r>
            <a:endParaRPr b="0" i="0" sz="2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4568" l="0" r="0" t="-4569"/>
          <a:stretch/>
        </p:blipFill>
        <p:spPr>
          <a:xfrm>
            <a:off x="4236825" y="3044300"/>
            <a:ext cx="4858700" cy="19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723050"/>
            <a:ext cx="3942625" cy="1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8B8"/>
            </a:gs>
            <a:gs pos="57000">
              <a:srgbClr val="FEE8B8"/>
            </a:gs>
            <a:gs pos="93000">
              <a:srgbClr val="1C7780"/>
            </a:gs>
            <a:gs pos="100000">
              <a:srgbClr val="1C7780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31550" y="41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FOUR MONTHS PLAN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-149600" y="1229150"/>
            <a:ext cx="947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Tune the parameters of the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survey forms, bring back the question of employment  and ask whether food is provided during their part-time job.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Track items and amount of items for every week.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