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2" r:id="rId2"/>
    <p:sldId id="280" r:id="rId3"/>
    <p:sldId id="256" r:id="rId4"/>
    <p:sldId id="257" r:id="rId5"/>
    <p:sldId id="284" r:id="rId6"/>
    <p:sldId id="261" r:id="rId7"/>
    <p:sldId id="262" r:id="rId8"/>
    <p:sldId id="265" r:id="rId9"/>
    <p:sldId id="286" r:id="rId10"/>
    <p:sldId id="287" r:id="rId11"/>
    <p:sldId id="267" r:id="rId12"/>
    <p:sldId id="290" r:id="rId13"/>
    <p:sldId id="297" r:id="rId14"/>
    <p:sldId id="301" r:id="rId15"/>
    <p:sldId id="281" r:id="rId16"/>
    <p:sldId id="289" r:id="rId17"/>
    <p:sldId id="293" r:id="rId18"/>
    <p:sldId id="294" r:id="rId19"/>
    <p:sldId id="298" r:id="rId20"/>
    <p:sldId id="299" r:id="rId21"/>
    <p:sldId id="300" r:id="rId22"/>
    <p:sldId id="302" r:id="rId23"/>
    <p:sldId id="296" r:id="rId24"/>
    <p:sldId id="30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E310E6-DAC8-4AB1-A0B7-294236010E64}">
          <p14:sldIdLst>
            <p14:sldId id="282"/>
            <p14:sldId id="280"/>
            <p14:sldId id="256"/>
            <p14:sldId id="257"/>
            <p14:sldId id="284"/>
            <p14:sldId id="261"/>
            <p14:sldId id="262"/>
          </p14:sldIdLst>
        </p14:section>
        <p14:section name="Untitled Section" id="{83249D9D-24F6-498C-A694-763C65E4891D}">
          <p14:sldIdLst>
            <p14:sldId id="265"/>
            <p14:sldId id="286"/>
            <p14:sldId id="287"/>
            <p14:sldId id="267"/>
            <p14:sldId id="290"/>
            <p14:sldId id="297"/>
            <p14:sldId id="301"/>
            <p14:sldId id="281"/>
            <p14:sldId id="289"/>
            <p14:sldId id="293"/>
            <p14:sldId id="294"/>
            <p14:sldId id="298"/>
            <p14:sldId id="299"/>
            <p14:sldId id="300"/>
            <p14:sldId id="302"/>
            <p14:sldId id="296"/>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3AAF8-E196-4620-9646-C316ED3671DD}" v="29" dt="2023-04-24T03:40:36.771"/>
    <p1510:client id="{26C2385D-A053-4192-B800-80FE62BCEE8F}" v="5358" dt="2023-04-06T02:41:34.344"/>
    <p1510:client id="{29E1B50F-76C9-4ECE-A077-42960BE5811C}" v="757" dt="2023-04-24T20:52:38.235"/>
    <p1510:client id="{50A31701-36EA-463A-97F8-FC1D25B68ED6}" v="299" dt="2023-04-06T02:42:07.216"/>
    <p1510:client id="{87D07F8E-35B4-A3A1-7508-2D42417E96EA}" v="1176" dt="2023-04-24T22:09:30.226"/>
    <p1510:client id="{9A8612B0-8B97-436C-8A92-9D98D5323121}" v="14" dt="2023-04-24T20:28:51.386"/>
    <p1510:client id="{A6DF532F-34E5-3014-DD64-7D2580EB1E2C}" v="191" dt="2023-04-24T19:24:22.300"/>
    <p1510:client id="{B0E2EE6D-58F8-4036-B662-6BA39C60A0A7}" v="1617" dt="2023-04-24T22:13:41.912"/>
    <p1510:client id="{B816C2B5-0B75-4D0C-95B4-10DE77A4CB25}" v="276" dt="2023-03-20T22:16:47.797"/>
    <p1510:client id="{E4BAF118-A5C2-4B2B-900F-E9D6F410BCFC}" v="646" dt="2023-04-24T21:27:44.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39FCE-D8FA-462A-B89B-DF8E5A25753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C3B361C-D633-4283-8363-B568018DF9A4}">
      <dgm:prSet/>
      <dgm:spPr/>
      <dgm:t>
        <a:bodyPr/>
        <a:lstStyle/>
        <a:p>
          <a:pPr rtl="0"/>
          <a:r>
            <a:rPr lang="en-US" b="0"/>
            <a:t>X variables are</a:t>
          </a:r>
          <a:r>
            <a:rPr lang="en-US" b="0">
              <a:latin typeface="Calibri Light" panose="020F0302020204030204"/>
            </a:rPr>
            <a:t> </a:t>
          </a:r>
          <a:endParaRPr lang="en-US" b="0"/>
        </a:p>
      </dgm:t>
    </dgm:pt>
    <dgm:pt modelId="{1F0F501F-61A0-47AB-8DFC-26AEE331FF98}" type="parTrans" cxnId="{FD007F42-2A99-4A38-95B1-44D8B912B596}">
      <dgm:prSet/>
      <dgm:spPr/>
      <dgm:t>
        <a:bodyPr/>
        <a:lstStyle/>
        <a:p>
          <a:endParaRPr lang="en-US"/>
        </a:p>
      </dgm:t>
    </dgm:pt>
    <dgm:pt modelId="{EC271A7C-0AF5-43FE-9AFF-71616C915A98}" type="sibTrans" cxnId="{FD007F42-2A99-4A38-95B1-44D8B912B596}">
      <dgm:prSet/>
      <dgm:spPr/>
      <dgm:t>
        <a:bodyPr/>
        <a:lstStyle/>
        <a:p>
          <a:endParaRPr lang="en-US"/>
        </a:p>
      </dgm:t>
    </dgm:pt>
    <dgm:pt modelId="{715A2AC0-854C-4FA2-B3DF-5B8FA1D9217F}">
      <dgm:prSet/>
      <dgm:spPr/>
      <dgm:t>
        <a:bodyPr/>
        <a:lstStyle/>
        <a:p>
          <a:r>
            <a:rPr lang="en-US" b="0"/>
            <a:t>Y Variable is</a:t>
          </a:r>
        </a:p>
      </dgm:t>
    </dgm:pt>
    <dgm:pt modelId="{9C33E084-BEDA-44F0-B32B-DF7C09A2DC48}" type="parTrans" cxnId="{BCBB7783-C5F3-4F19-A663-A3F64028048A}">
      <dgm:prSet/>
      <dgm:spPr/>
      <dgm:t>
        <a:bodyPr/>
        <a:lstStyle/>
        <a:p>
          <a:endParaRPr lang="en-US"/>
        </a:p>
      </dgm:t>
    </dgm:pt>
    <dgm:pt modelId="{58C53E4E-D938-4494-BFCE-93E2CEB5AE20}" type="sibTrans" cxnId="{BCBB7783-C5F3-4F19-A663-A3F64028048A}">
      <dgm:prSet/>
      <dgm:spPr/>
      <dgm:t>
        <a:bodyPr/>
        <a:lstStyle/>
        <a:p>
          <a:endParaRPr lang="en-US"/>
        </a:p>
      </dgm:t>
    </dgm:pt>
    <dgm:pt modelId="{69BE4C3D-2A6A-4416-BC58-6E520A375A35}">
      <dgm:prSet/>
      <dgm:spPr/>
      <dgm:t>
        <a:bodyPr/>
        <a:lstStyle/>
        <a:p>
          <a:pPr rtl="0"/>
          <a:r>
            <a:rPr lang="en-US" b="0">
              <a:latin typeface="Calibri Light" panose="020F0302020204030204"/>
            </a:rPr>
            <a:t> </a:t>
          </a:r>
          <a:r>
            <a:rPr lang="en-US" b="0"/>
            <a:t>Life expectancy</a:t>
          </a:r>
        </a:p>
      </dgm:t>
    </dgm:pt>
    <dgm:pt modelId="{333BD271-00D6-4226-892F-8DA26E33017D}" type="parTrans" cxnId="{4D347C98-2833-46D3-9717-945D3CB305C0}">
      <dgm:prSet/>
      <dgm:spPr/>
      <dgm:t>
        <a:bodyPr/>
        <a:lstStyle/>
        <a:p>
          <a:endParaRPr lang="en-US"/>
        </a:p>
      </dgm:t>
    </dgm:pt>
    <dgm:pt modelId="{CD0228CC-07B2-4B82-B994-1D9AD45AFAF6}" type="sibTrans" cxnId="{4D347C98-2833-46D3-9717-945D3CB305C0}">
      <dgm:prSet/>
      <dgm:spPr/>
      <dgm:t>
        <a:bodyPr/>
        <a:lstStyle/>
        <a:p>
          <a:endParaRPr lang="en-US"/>
        </a:p>
      </dgm:t>
    </dgm:pt>
    <dgm:pt modelId="{1D4D5295-3A9E-4296-B641-5A985199CEEE}">
      <dgm:prSet phldr="0"/>
      <dgm:spPr/>
      <dgm:t>
        <a:bodyPr/>
        <a:lstStyle/>
        <a:p>
          <a:pPr rtl="0"/>
          <a:endParaRPr lang="en-US" b="0">
            <a:solidFill>
              <a:schemeClr val="tx1"/>
            </a:solidFill>
            <a:latin typeface="+mn-lt"/>
          </a:endParaRPr>
        </a:p>
      </dgm:t>
    </dgm:pt>
    <dgm:pt modelId="{D8BFCB1A-A855-4499-8A23-35F8D05FDD3A}" type="parTrans" cxnId="{7D91FF4A-B171-4BCD-8702-9992E6AD9AC3}">
      <dgm:prSet/>
      <dgm:spPr/>
      <dgm:t>
        <a:bodyPr/>
        <a:lstStyle/>
        <a:p>
          <a:endParaRPr lang="en-US"/>
        </a:p>
      </dgm:t>
    </dgm:pt>
    <dgm:pt modelId="{20B7E438-B65D-4BBE-9989-9D2B9A613607}" type="sibTrans" cxnId="{7D91FF4A-B171-4BCD-8702-9992E6AD9AC3}">
      <dgm:prSet/>
      <dgm:spPr/>
      <dgm:t>
        <a:bodyPr/>
        <a:lstStyle/>
        <a:p>
          <a:endParaRPr lang="en-US"/>
        </a:p>
      </dgm:t>
    </dgm:pt>
    <dgm:pt modelId="{97DFB171-6379-497B-82E9-2AB6AFBAF58F}">
      <dgm:prSet phldr="0"/>
      <dgm:spPr/>
      <dgm:t>
        <a:bodyPr/>
        <a:lstStyle/>
        <a:p>
          <a:pPr rtl="0"/>
          <a:r>
            <a:rPr lang="en-US" b="0">
              <a:solidFill>
                <a:schemeClr val="tx1"/>
              </a:solidFill>
              <a:latin typeface="+mn-lt"/>
            </a:rPr>
            <a:t>Year</a:t>
          </a:r>
        </a:p>
      </dgm:t>
    </dgm:pt>
    <dgm:pt modelId="{895F9A0E-0713-461E-9C03-E6915DE1C62B}" type="parTrans" cxnId="{60066D35-F9A7-4A80-B929-0C2CA0AA0E17}">
      <dgm:prSet/>
      <dgm:spPr/>
      <dgm:t>
        <a:bodyPr/>
        <a:lstStyle/>
        <a:p>
          <a:endParaRPr lang="en-US"/>
        </a:p>
      </dgm:t>
    </dgm:pt>
    <dgm:pt modelId="{42383610-D0A1-4408-A8D1-141A03D68AC5}" type="sibTrans" cxnId="{60066D35-F9A7-4A80-B929-0C2CA0AA0E17}">
      <dgm:prSet/>
      <dgm:spPr/>
      <dgm:t>
        <a:bodyPr/>
        <a:lstStyle/>
        <a:p>
          <a:endParaRPr lang="en-US"/>
        </a:p>
      </dgm:t>
    </dgm:pt>
    <dgm:pt modelId="{960AD913-348F-4776-AD6C-87811620AA50}">
      <dgm:prSet phldr="0"/>
      <dgm:spPr/>
      <dgm:t>
        <a:bodyPr/>
        <a:lstStyle/>
        <a:p>
          <a:pPr rtl="0"/>
          <a:endParaRPr lang="en-US" b="0">
            <a:solidFill>
              <a:schemeClr val="tx1"/>
            </a:solidFill>
            <a:latin typeface="+mn-lt"/>
          </a:endParaRPr>
        </a:p>
      </dgm:t>
    </dgm:pt>
    <dgm:pt modelId="{F6D95C4A-7B23-434A-BBA3-93EB0CAAACF1}" type="parTrans" cxnId="{F16EAEDD-02BD-4859-95B2-C2EF351ACF8A}">
      <dgm:prSet/>
      <dgm:spPr/>
      <dgm:t>
        <a:bodyPr/>
        <a:lstStyle/>
        <a:p>
          <a:endParaRPr lang="en-US"/>
        </a:p>
      </dgm:t>
    </dgm:pt>
    <dgm:pt modelId="{1E2C7D75-37AA-4834-A2D4-ACF960498FC1}" type="sibTrans" cxnId="{F16EAEDD-02BD-4859-95B2-C2EF351ACF8A}">
      <dgm:prSet/>
      <dgm:spPr/>
      <dgm:t>
        <a:bodyPr/>
        <a:lstStyle/>
        <a:p>
          <a:endParaRPr lang="en-US"/>
        </a:p>
      </dgm:t>
    </dgm:pt>
    <dgm:pt modelId="{F89B06CA-6F5E-469F-98C0-FF66A8DD720E}">
      <dgm:prSet phldr="0"/>
      <dgm:spPr/>
      <dgm:t>
        <a:bodyPr/>
        <a:lstStyle/>
        <a:p>
          <a:pPr rtl="0"/>
          <a:r>
            <a:rPr lang="en-US" b="0">
              <a:solidFill>
                <a:schemeClr val="tx1"/>
              </a:solidFill>
              <a:latin typeface="+mn-lt"/>
            </a:rPr>
            <a:t>County</a:t>
          </a:r>
        </a:p>
      </dgm:t>
    </dgm:pt>
    <dgm:pt modelId="{95F6B060-BFAD-4679-8D45-FA83A9AAE409}" type="parTrans" cxnId="{43CA1B9D-5B90-4B21-B6B4-802692148AFE}">
      <dgm:prSet/>
      <dgm:spPr/>
      <dgm:t>
        <a:bodyPr/>
        <a:lstStyle/>
        <a:p>
          <a:endParaRPr lang="en-US"/>
        </a:p>
      </dgm:t>
    </dgm:pt>
    <dgm:pt modelId="{F1731C9D-C44F-4CE6-B676-CC3F1723E365}" type="sibTrans" cxnId="{43CA1B9D-5B90-4B21-B6B4-802692148AFE}">
      <dgm:prSet/>
      <dgm:spPr/>
      <dgm:t>
        <a:bodyPr/>
        <a:lstStyle/>
        <a:p>
          <a:endParaRPr lang="en-US"/>
        </a:p>
      </dgm:t>
    </dgm:pt>
    <dgm:pt modelId="{9E76CFC6-249E-48D7-8DF7-295CA277B470}">
      <dgm:prSet phldr="0"/>
      <dgm:spPr/>
      <dgm:t>
        <a:bodyPr/>
        <a:lstStyle/>
        <a:p>
          <a:pPr rtl="0"/>
          <a:r>
            <a:rPr lang="en-US" b="0">
              <a:solidFill>
                <a:schemeClr val="tx1"/>
              </a:solidFill>
              <a:latin typeface="+mn-lt"/>
            </a:rPr>
            <a:t>Percent of frequent physical distress</a:t>
          </a:r>
        </a:p>
      </dgm:t>
    </dgm:pt>
    <dgm:pt modelId="{7DFEC3B0-197D-4D26-819F-3EC8520061AA}" type="parTrans" cxnId="{1D8A4E99-D9A8-4387-81C6-588457D63478}">
      <dgm:prSet/>
      <dgm:spPr/>
      <dgm:t>
        <a:bodyPr/>
        <a:lstStyle/>
        <a:p>
          <a:endParaRPr lang="en-US"/>
        </a:p>
      </dgm:t>
    </dgm:pt>
    <dgm:pt modelId="{E35CC4A5-B12C-490D-8075-D80571F47428}" type="sibTrans" cxnId="{1D8A4E99-D9A8-4387-81C6-588457D63478}">
      <dgm:prSet/>
      <dgm:spPr/>
      <dgm:t>
        <a:bodyPr/>
        <a:lstStyle/>
        <a:p>
          <a:endParaRPr lang="en-US"/>
        </a:p>
      </dgm:t>
    </dgm:pt>
    <dgm:pt modelId="{F527A681-222F-42C4-87BD-884A3EEA3383}">
      <dgm:prSet phldr="0"/>
      <dgm:spPr/>
      <dgm:t>
        <a:bodyPr/>
        <a:lstStyle/>
        <a:p>
          <a:pPr rtl="0"/>
          <a:r>
            <a:rPr lang="en-US" b="0">
              <a:solidFill>
                <a:schemeClr val="tx1"/>
              </a:solidFill>
              <a:latin typeface="+mn-lt"/>
            </a:rPr>
            <a:t>Mental distress percentage</a:t>
          </a:r>
        </a:p>
      </dgm:t>
    </dgm:pt>
    <dgm:pt modelId="{FE3C86CA-9C1A-4755-9E9A-B4D3C1C12A22}" type="parTrans" cxnId="{8E961EDA-A30E-4D53-ABC7-BDBA682F29C2}">
      <dgm:prSet/>
      <dgm:spPr/>
      <dgm:t>
        <a:bodyPr/>
        <a:lstStyle/>
        <a:p>
          <a:endParaRPr lang="en-US"/>
        </a:p>
      </dgm:t>
    </dgm:pt>
    <dgm:pt modelId="{1DB4D7CC-2717-453F-9534-F6914954F0BF}" type="sibTrans" cxnId="{8E961EDA-A30E-4D53-ABC7-BDBA682F29C2}">
      <dgm:prSet/>
      <dgm:spPr/>
      <dgm:t>
        <a:bodyPr/>
        <a:lstStyle/>
        <a:p>
          <a:endParaRPr lang="en-US"/>
        </a:p>
      </dgm:t>
    </dgm:pt>
    <dgm:pt modelId="{A2A7F671-8D98-4AA6-BBBC-983535E9CA82}">
      <dgm:prSet phldr="0"/>
      <dgm:spPr/>
      <dgm:t>
        <a:bodyPr/>
        <a:lstStyle/>
        <a:p>
          <a:pPr rtl="0"/>
          <a:r>
            <a:rPr lang="en-US" b="0">
              <a:solidFill>
                <a:schemeClr val="tx1"/>
              </a:solidFill>
              <a:latin typeface="+mn-lt"/>
            </a:rPr>
            <a:t>Percent of diabetic</a:t>
          </a:r>
        </a:p>
      </dgm:t>
    </dgm:pt>
    <dgm:pt modelId="{EF3595E4-1767-4698-BC9D-F0CA80ECF42C}" type="parTrans" cxnId="{2A321FDE-4FC5-4033-ABDC-C2C949B70F69}">
      <dgm:prSet/>
      <dgm:spPr/>
      <dgm:t>
        <a:bodyPr/>
        <a:lstStyle/>
        <a:p>
          <a:endParaRPr lang="en-US"/>
        </a:p>
      </dgm:t>
    </dgm:pt>
    <dgm:pt modelId="{C78FFAE2-9069-4F2A-88F3-9E2C3DB78384}" type="sibTrans" cxnId="{2A321FDE-4FC5-4033-ABDC-C2C949B70F69}">
      <dgm:prSet/>
      <dgm:spPr/>
      <dgm:t>
        <a:bodyPr/>
        <a:lstStyle/>
        <a:p>
          <a:endParaRPr lang="en-US"/>
        </a:p>
      </dgm:t>
    </dgm:pt>
    <dgm:pt modelId="{5BFC9BD7-2182-4667-A4EE-C2D1D9FD79C4}">
      <dgm:prSet phldr="0"/>
      <dgm:spPr/>
      <dgm:t>
        <a:bodyPr/>
        <a:lstStyle/>
        <a:p>
          <a:pPr rtl="0"/>
          <a:r>
            <a:rPr lang="en-US" b="0">
              <a:solidFill>
                <a:schemeClr val="tx1"/>
              </a:solidFill>
              <a:latin typeface="+mn-lt"/>
            </a:rPr>
            <a:t>Number of  food insecure</a:t>
          </a:r>
        </a:p>
      </dgm:t>
    </dgm:pt>
    <dgm:pt modelId="{C9B1686E-2E99-4DB3-9720-EBD7050D54E4}" type="parTrans" cxnId="{81AB2914-0D09-4536-97E1-C9987C786A8B}">
      <dgm:prSet/>
      <dgm:spPr/>
      <dgm:t>
        <a:bodyPr/>
        <a:lstStyle/>
        <a:p>
          <a:endParaRPr lang="en-US"/>
        </a:p>
      </dgm:t>
    </dgm:pt>
    <dgm:pt modelId="{2DE01988-5B11-40C3-AD75-68ECE6D58D14}" type="sibTrans" cxnId="{81AB2914-0D09-4536-97E1-C9987C786A8B}">
      <dgm:prSet/>
      <dgm:spPr/>
      <dgm:t>
        <a:bodyPr/>
        <a:lstStyle/>
        <a:p>
          <a:endParaRPr lang="en-US"/>
        </a:p>
      </dgm:t>
    </dgm:pt>
    <dgm:pt modelId="{D307BA99-2B68-45C0-B127-4F82F292F4D4}">
      <dgm:prSet phldr="0"/>
      <dgm:spPr/>
      <dgm:t>
        <a:bodyPr/>
        <a:lstStyle/>
        <a:p>
          <a:pPr rtl="0"/>
          <a:r>
            <a:rPr lang="en-US" b="0">
              <a:solidFill>
                <a:schemeClr val="tx1"/>
              </a:solidFill>
              <a:latin typeface="+mn-lt"/>
            </a:rPr>
            <a:t>Percent of insufficient sleep</a:t>
          </a:r>
        </a:p>
      </dgm:t>
    </dgm:pt>
    <dgm:pt modelId="{699200A0-E745-4AF8-95F8-6FC67BE3A397}" type="parTrans" cxnId="{895CFAB9-3229-4220-B65F-F25047EE4850}">
      <dgm:prSet/>
      <dgm:spPr/>
      <dgm:t>
        <a:bodyPr/>
        <a:lstStyle/>
        <a:p>
          <a:endParaRPr lang="en-US"/>
        </a:p>
      </dgm:t>
    </dgm:pt>
    <dgm:pt modelId="{1F442AA4-5A9F-4E58-9AD4-25A3D1B4AC0E}" type="sibTrans" cxnId="{895CFAB9-3229-4220-B65F-F25047EE4850}">
      <dgm:prSet/>
      <dgm:spPr/>
      <dgm:t>
        <a:bodyPr/>
        <a:lstStyle/>
        <a:p>
          <a:endParaRPr lang="en-US"/>
        </a:p>
      </dgm:t>
    </dgm:pt>
    <dgm:pt modelId="{8823A852-AECC-414D-88B1-FD582E17C8DB}">
      <dgm:prSet phldr="0"/>
      <dgm:spPr/>
      <dgm:t>
        <a:bodyPr/>
        <a:lstStyle/>
        <a:p>
          <a:pPr rtl="0"/>
          <a:r>
            <a:rPr lang="en-US" b="0">
              <a:solidFill>
                <a:schemeClr val="tx1"/>
              </a:solidFill>
              <a:latin typeface="+mn-lt"/>
            </a:rPr>
            <a:t>Household income</a:t>
          </a:r>
        </a:p>
      </dgm:t>
    </dgm:pt>
    <dgm:pt modelId="{46BB7119-9157-4469-B3EB-2523FD5828BA}" type="parTrans" cxnId="{18785AE5-73D8-48CD-A5A2-3D8580CDFC82}">
      <dgm:prSet/>
      <dgm:spPr/>
      <dgm:t>
        <a:bodyPr/>
        <a:lstStyle/>
        <a:p>
          <a:endParaRPr lang="en-US"/>
        </a:p>
      </dgm:t>
    </dgm:pt>
    <dgm:pt modelId="{92C44D54-4D46-45E8-9CB9-D8F8F4FE5E5E}" type="sibTrans" cxnId="{18785AE5-73D8-48CD-A5A2-3D8580CDFC82}">
      <dgm:prSet/>
      <dgm:spPr/>
      <dgm:t>
        <a:bodyPr/>
        <a:lstStyle/>
        <a:p>
          <a:endParaRPr lang="en-US"/>
        </a:p>
      </dgm:t>
    </dgm:pt>
    <dgm:pt modelId="{DD14CB39-CA02-4BAB-B3BA-114A45B078CA}">
      <dgm:prSet phldr="0"/>
      <dgm:spPr/>
      <dgm:t>
        <a:bodyPr/>
        <a:lstStyle/>
        <a:p>
          <a:pPr rtl="0"/>
          <a:r>
            <a:rPr lang="en-US" b="0">
              <a:solidFill>
                <a:schemeClr val="tx1"/>
              </a:solidFill>
              <a:latin typeface="+mn-lt"/>
            </a:rPr>
            <a:t>No of households with severe cost burden</a:t>
          </a:r>
        </a:p>
      </dgm:t>
    </dgm:pt>
    <dgm:pt modelId="{A4A8249C-8A2D-4FEB-BA75-C40A3862E5D3}" type="parTrans" cxnId="{866CBDED-DA47-4A3A-9266-E00F2CC99BEE}">
      <dgm:prSet/>
      <dgm:spPr/>
      <dgm:t>
        <a:bodyPr/>
        <a:lstStyle/>
        <a:p>
          <a:endParaRPr lang="en-US"/>
        </a:p>
      </dgm:t>
    </dgm:pt>
    <dgm:pt modelId="{DE6BD245-30B7-4626-B6EB-7E424F86D7F2}" type="sibTrans" cxnId="{866CBDED-DA47-4A3A-9266-E00F2CC99BEE}">
      <dgm:prSet/>
      <dgm:spPr/>
      <dgm:t>
        <a:bodyPr/>
        <a:lstStyle/>
        <a:p>
          <a:endParaRPr lang="en-US"/>
        </a:p>
      </dgm:t>
    </dgm:pt>
    <dgm:pt modelId="{546ADD98-2F19-4F6F-8428-7978410005E0}">
      <dgm:prSet phldr="0"/>
      <dgm:spPr/>
      <dgm:t>
        <a:bodyPr/>
        <a:lstStyle/>
        <a:p>
          <a:pPr rtl="0"/>
          <a:r>
            <a:rPr lang="en-US" b="0">
              <a:solidFill>
                <a:schemeClr val="tx1"/>
              </a:solidFill>
              <a:latin typeface="+mn-lt"/>
            </a:rPr>
            <a:t>Population</a:t>
          </a:r>
        </a:p>
      </dgm:t>
    </dgm:pt>
    <dgm:pt modelId="{28DFF624-00E6-444F-A1C9-078A05B782E0}" type="parTrans" cxnId="{BCE79957-337B-4EFC-9610-1C488C4C4811}">
      <dgm:prSet/>
      <dgm:spPr/>
      <dgm:t>
        <a:bodyPr/>
        <a:lstStyle/>
        <a:p>
          <a:endParaRPr lang="en-US"/>
        </a:p>
      </dgm:t>
    </dgm:pt>
    <dgm:pt modelId="{18E180FA-598B-48C9-83DA-FBBD0E31B6B1}" type="sibTrans" cxnId="{BCE79957-337B-4EFC-9610-1C488C4C4811}">
      <dgm:prSet/>
      <dgm:spPr/>
      <dgm:t>
        <a:bodyPr/>
        <a:lstStyle/>
        <a:p>
          <a:endParaRPr lang="en-US"/>
        </a:p>
      </dgm:t>
    </dgm:pt>
    <dgm:pt modelId="{FB68971F-2F58-470C-B8F7-8A01BBA612D1}">
      <dgm:prSet phldr="0"/>
      <dgm:spPr/>
      <dgm:t>
        <a:bodyPr/>
        <a:lstStyle/>
        <a:p>
          <a:pPr rtl="0"/>
          <a:r>
            <a:rPr lang="en-US" b="0">
              <a:solidFill>
                <a:schemeClr val="tx1"/>
              </a:solidFill>
              <a:latin typeface="+mn-lt"/>
            </a:rPr>
            <a:t>Percent of teen</a:t>
          </a:r>
        </a:p>
      </dgm:t>
    </dgm:pt>
    <dgm:pt modelId="{930508FD-118F-4D22-9047-569DAFE1022F}" type="parTrans" cxnId="{CBC3F53A-68DF-4138-9D51-515FB5C6B450}">
      <dgm:prSet/>
      <dgm:spPr/>
      <dgm:t>
        <a:bodyPr/>
        <a:lstStyle/>
        <a:p>
          <a:endParaRPr lang="en-US"/>
        </a:p>
      </dgm:t>
    </dgm:pt>
    <dgm:pt modelId="{DDB0204F-7E5F-4DC9-9AA5-0AF6142365A2}" type="sibTrans" cxnId="{CBC3F53A-68DF-4138-9D51-515FB5C6B450}">
      <dgm:prSet/>
      <dgm:spPr/>
      <dgm:t>
        <a:bodyPr/>
        <a:lstStyle/>
        <a:p>
          <a:endParaRPr lang="en-US"/>
        </a:p>
      </dgm:t>
    </dgm:pt>
    <dgm:pt modelId="{BA37467D-9EFA-4A3B-9F3F-24F52626B2BE}">
      <dgm:prSet phldr="0"/>
      <dgm:spPr/>
      <dgm:t>
        <a:bodyPr/>
        <a:lstStyle/>
        <a:p>
          <a:pPr rtl="0"/>
          <a:r>
            <a:rPr lang="en-US" b="0">
              <a:solidFill>
                <a:schemeClr val="tx1"/>
              </a:solidFill>
              <a:latin typeface="+mn-lt"/>
            </a:rPr>
            <a:t>Percent of 65 and over</a:t>
          </a:r>
        </a:p>
      </dgm:t>
    </dgm:pt>
    <dgm:pt modelId="{AB5EEDD4-06F8-41F6-A15D-405DA3A09208}" type="parTrans" cxnId="{C11FD074-A1CA-414B-9CFB-F7491F2FFCB5}">
      <dgm:prSet/>
      <dgm:spPr/>
      <dgm:t>
        <a:bodyPr/>
        <a:lstStyle/>
        <a:p>
          <a:endParaRPr lang="en-US"/>
        </a:p>
      </dgm:t>
    </dgm:pt>
    <dgm:pt modelId="{4CBD31E5-845D-4F04-9CA3-A80E1691C051}" type="sibTrans" cxnId="{C11FD074-A1CA-414B-9CFB-F7491F2FFCB5}">
      <dgm:prSet/>
      <dgm:spPr/>
      <dgm:t>
        <a:bodyPr/>
        <a:lstStyle/>
        <a:p>
          <a:endParaRPr lang="en-US"/>
        </a:p>
      </dgm:t>
    </dgm:pt>
    <dgm:pt modelId="{23F9F1D3-597E-4689-A14C-D9820CBABFA8}">
      <dgm:prSet phldr="0"/>
      <dgm:spPr/>
      <dgm:t>
        <a:bodyPr/>
        <a:lstStyle/>
        <a:p>
          <a:pPr rtl="0"/>
          <a:r>
            <a:rPr lang="en-US" b="0">
              <a:solidFill>
                <a:schemeClr val="tx1"/>
              </a:solidFill>
              <a:latin typeface="+mn-lt"/>
            </a:rPr>
            <a:t>No of African American</a:t>
          </a:r>
        </a:p>
      </dgm:t>
    </dgm:pt>
    <dgm:pt modelId="{0AD9B1FA-9E49-4C39-BBAA-E2D2F9F9DC95}" type="parTrans" cxnId="{C7C0175D-3C88-4BDE-A6DD-86D57455352B}">
      <dgm:prSet/>
      <dgm:spPr/>
      <dgm:t>
        <a:bodyPr/>
        <a:lstStyle/>
        <a:p>
          <a:endParaRPr lang="en-US"/>
        </a:p>
      </dgm:t>
    </dgm:pt>
    <dgm:pt modelId="{3C1E357A-0A2B-4298-AB86-D1832E612816}" type="sibTrans" cxnId="{C7C0175D-3C88-4BDE-A6DD-86D57455352B}">
      <dgm:prSet/>
      <dgm:spPr/>
      <dgm:t>
        <a:bodyPr/>
        <a:lstStyle/>
        <a:p>
          <a:endParaRPr lang="en-US"/>
        </a:p>
      </dgm:t>
    </dgm:pt>
    <dgm:pt modelId="{6DAB94A5-B6A8-4B83-93FF-39F962BE4A27}">
      <dgm:prSet phldr="0"/>
      <dgm:spPr/>
      <dgm:t>
        <a:bodyPr/>
        <a:lstStyle/>
        <a:p>
          <a:pPr rtl="0"/>
          <a:r>
            <a:rPr lang="en-US" b="0">
              <a:solidFill>
                <a:schemeClr val="tx1"/>
              </a:solidFill>
              <a:latin typeface="+mn-lt"/>
            </a:rPr>
            <a:t>No of American Indian Alaskan native</a:t>
          </a:r>
        </a:p>
      </dgm:t>
    </dgm:pt>
    <dgm:pt modelId="{F3BDD506-BD3A-4D61-ABCB-49E2B39E5DC5}" type="parTrans" cxnId="{1FE9968A-5BDB-4814-A4EB-3DAA4F005201}">
      <dgm:prSet/>
      <dgm:spPr/>
      <dgm:t>
        <a:bodyPr/>
        <a:lstStyle/>
        <a:p>
          <a:endParaRPr lang="en-US"/>
        </a:p>
      </dgm:t>
    </dgm:pt>
    <dgm:pt modelId="{F7BDA6BA-E370-4DD4-A0DB-3706BF23DF84}" type="sibTrans" cxnId="{1FE9968A-5BDB-4814-A4EB-3DAA4F005201}">
      <dgm:prSet/>
      <dgm:spPr/>
      <dgm:t>
        <a:bodyPr/>
        <a:lstStyle/>
        <a:p>
          <a:endParaRPr lang="en-US"/>
        </a:p>
      </dgm:t>
    </dgm:pt>
    <dgm:pt modelId="{DEB0C59C-E9FF-49B1-9D60-3377568FEC02}">
      <dgm:prSet phldr="0"/>
      <dgm:spPr/>
      <dgm:t>
        <a:bodyPr/>
        <a:lstStyle/>
        <a:p>
          <a:pPr rtl="0"/>
          <a:r>
            <a:rPr lang="en-US" b="0">
              <a:solidFill>
                <a:schemeClr val="tx1"/>
              </a:solidFill>
              <a:latin typeface="+mn-lt"/>
            </a:rPr>
            <a:t>No of Asian</a:t>
          </a:r>
        </a:p>
      </dgm:t>
    </dgm:pt>
    <dgm:pt modelId="{CA4DBD2E-BD28-4909-8623-6B16C19C8490}" type="parTrans" cxnId="{4A2E446E-5F12-4D5C-ACA9-89AF9A4EF13A}">
      <dgm:prSet/>
      <dgm:spPr/>
      <dgm:t>
        <a:bodyPr/>
        <a:lstStyle/>
        <a:p>
          <a:endParaRPr lang="en-US"/>
        </a:p>
      </dgm:t>
    </dgm:pt>
    <dgm:pt modelId="{945071BB-4D53-47EC-8CAE-5A8FA774535D}" type="sibTrans" cxnId="{4A2E446E-5F12-4D5C-ACA9-89AF9A4EF13A}">
      <dgm:prSet/>
      <dgm:spPr/>
      <dgm:t>
        <a:bodyPr/>
        <a:lstStyle/>
        <a:p>
          <a:endParaRPr lang="en-US"/>
        </a:p>
      </dgm:t>
    </dgm:pt>
    <dgm:pt modelId="{B077E4B9-0A6D-40AB-B587-455A74655D0D}">
      <dgm:prSet phldr="0"/>
      <dgm:spPr/>
      <dgm:t>
        <a:bodyPr/>
        <a:lstStyle/>
        <a:p>
          <a:pPr rtl="0"/>
          <a:r>
            <a:rPr lang="en-US" b="0">
              <a:solidFill>
                <a:schemeClr val="tx1"/>
              </a:solidFill>
              <a:latin typeface="+mn-lt"/>
            </a:rPr>
            <a:t>No of Hispanic</a:t>
          </a:r>
        </a:p>
      </dgm:t>
    </dgm:pt>
    <dgm:pt modelId="{785B3903-E4E9-4DB5-A88A-C882B80BB98E}" type="parTrans" cxnId="{18ABA602-6BAC-4942-A129-77140D676DB5}">
      <dgm:prSet/>
      <dgm:spPr/>
      <dgm:t>
        <a:bodyPr/>
        <a:lstStyle/>
        <a:p>
          <a:endParaRPr lang="en-US"/>
        </a:p>
      </dgm:t>
    </dgm:pt>
    <dgm:pt modelId="{D31F1C82-4C5F-4C55-82C9-EC03C4E79FFF}" type="sibTrans" cxnId="{18ABA602-6BAC-4942-A129-77140D676DB5}">
      <dgm:prSet/>
      <dgm:spPr/>
      <dgm:t>
        <a:bodyPr/>
        <a:lstStyle/>
        <a:p>
          <a:endParaRPr lang="en-US"/>
        </a:p>
      </dgm:t>
    </dgm:pt>
    <dgm:pt modelId="{72B073BC-E3B9-4451-80F6-7BA8DFB79963}">
      <dgm:prSet phldr="0"/>
      <dgm:spPr/>
      <dgm:t>
        <a:bodyPr/>
        <a:lstStyle/>
        <a:p>
          <a:pPr rtl="0"/>
          <a:r>
            <a:rPr lang="en-US" b="0">
              <a:solidFill>
                <a:schemeClr val="tx1"/>
              </a:solidFill>
              <a:latin typeface="+mn-lt"/>
            </a:rPr>
            <a:t>No of non-Hispanic white</a:t>
          </a:r>
        </a:p>
      </dgm:t>
    </dgm:pt>
    <dgm:pt modelId="{20AB86B9-1484-4254-80D5-AD486F2EDAB2}" type="parTrans" cxnId="{5CC66EBA-0B62-4DC2-85B5-9AE7F2267D6A}">
      <dgm:prSet/>
      <dgm:spPr/>
      <dgm:t>
        <a:bodyPr/>
        <a:lstStyle/>
        <a:p>
          <a:endParaRPr lang="en-US"/>
        </a:p>
      </dgm:t>
    </dgm:pt>
    <dgm:pt modelId="{A37E5777-59FC-41E9-B1F4-1178C57132FD}" type="sibTrans" cxnId="{5CC66EBA-0B62-4DC2-85B5-9AE7F2267D6A}">
      <dgm:prSet/>
      <dgm:spPr/>
      <dgm:t>
        <a:bodyPr/>
        <a:lstStyle/>
        <a:p>
          <a:endParaRPr lang="en-US"/>
        </a:p>
      </dgm:t>
    </dgm:pt>
    <dgm:pt modelId="{D29FF86E-B889-4D7A-A5CD-FE6DD35EF598}">
      <dgm:prSet phldr="0"/>
      <dgm:spPr/>
      <dgm:t>
        <a:bodyPr/>
        <a:lstStyle/>
        <a:p>
          <a:pPr rtl="0"/>
          <a:r>
            <a:rPr lang="en-US" b="0">
              <a:solidFill>
                <a:schemeClr val="tx1"/>
              </a:solidFill>
              <a:latin typeface="+mn-lt"/>
            </a:rPr>
            <a:t>Percent of female</a:t>
          </a:r>
        </a:p>
      </dgm:t>
    </dgm:pt>
    <dgm:pt modelId="{D19D7717-02E3-4086-81CA-A8C834B23FAA}" type="parTrans" cxnId="{2F807D1B-7468-40E4-98D4-8089270E788D}">
      <dgm:prSet/>
      <dgm:spPr/>
      <dgm:t>
        <a:bodyPr/>
        <a:lstStyle/>
        <a:p>
          <a:endParaRPr lang="en-US"/>
        </a:p>
      </dgm:t>
    </dgm:pt>
    <dgm:pt modelId="{C943743F-8C55-437C-B03B-712852D083BC}" type="sibTrans" cxnId="{2F807D1B-7468-40E4-98D4-8089270E788D}">
      <dgm:prSet/>
      <dgm:spPr/>
      <dgm:t>
        <a:bodyPr/>
        <a:lstStyle/>
        <a:p>
          <a:endParaRPr lang="en-US"/>
        </a:p>
      </dgm:t>
    </dgm:pt>
    <dgm:pt modelId="{B507C5A9-C0DC-4063-A125-0ECB41E5DA47}">
      <dgm:prSet phldr="0"/>
      <dgm:spPr/>
      <dgm:t>
        <a:bodyPr/>
        <a:lstStyle/>
        <a:p>
          <a:pPr rtl="0"/>
          <a:r>
            <a:rPr lang="en-US" b="0">
              <a:solidFill>
                <a:schemeClr val="tx1"/>
              </a:solidFill>
              <a:latin typeface="+mn-lt"/>
            </a:rPr>
            <a:t>Average number of physically unhealthy days</a:t>
          </a:r>
        </a:p>
      </dgm:t>
    </dgm:pt>
    <dgm:pt modelId="{DB511171-0E54-41D4-BAB4-91C69B4A4961}" type="parTrans" cxnId="{1CD4F96C-8DF8-4DF2-9EE9-15816EB9C296}">
      <dgm:prSet/>
      <dgm:spPr/>
      <dgm:t>
        <a:bodyPr/>
        <a:lstStyle/>
        <a:p>
          <a:endParaRPr lang="en-US"/>
        </a:p>
      </dgm:t>
    </dgm:pt>
    <dgm:pt modelId="{8B872AFB-1537-4DB1-A1C7-186869E556EB}" type="sibTrans" cxnId="{1CD4F96C-8DF8-4DF2-9EE9-15816EB9C296}">
      <dgm:prSet/>
      <dgm:spPr/>
      <dgm:t>
        <a:bodyPr/>
        <a:lstStyle/>
        <a:p>
          <a:endParaRPr lang="en-US"/>
        </a:p>
      </dgm:t>
    </dgm:pt>
    <dgm:pt modelId="{D336233D-2074-4918-BBCE-15F0938FEA39}">
      <dgm:prSet phldr="0"/>
      <dgm:spPr/>
      <dgm:t>
        <a:bodyPr/>
        <a:lstStyle/>
        <a:p>
          <a:pPr rtl="0"/>
          <a:r>
            <a:rPr lang="en-US" b="0">
              <a:solidFill>
                <a:schemeClr val="tx1"/>
              </a:solidFill>
              <a:latin typeface="+mn-lt"/>
            </a:rPr>
            <a:t>Average number of mentally unhealthy days</a:t>
          </a:r>
        </a:p>
      </dgm:t>
    </dgm:pt>
    <dgm:pt modelId="{992CAC72-2342-40C6-B8BA-7E6F0CBE44E3}" type="parTrans" cxnId="{AD08D7DD-FFBD-4D77-9328-B244785D2CE8}">
      <dgm:prSet/>
      <dgm:spPr/>
      <dgm:t>
        <a:bodyPr/>
        <a:lstStyle/>
        <a:p>
          <a:endParaRPr lang="en-US"/>
        </a:p>
      </dgm:t>
    </dgm:pt>
    <dgm:pt modelId="{86684243-5E77-4FC4-B4CA-2D83F9F37EB4}" type="sibTrans" cxnId="{AD08D7DD-FFBD-4D77-9328-B244785D2CE8}">
      <dgm:prSet/>
      <dgm:spPr/>
      <dgm:t>
        <a:bodyPr/>
        <a:lstStyle/>
        <a:p>
          <a:endParaRPr lang="en-US"/>
        </a:p>
      </dgm:t>
    </dgm:pt>
    <dgm:pt modelId="{E28E6E9B-C38B-439A-B644-E97396160E02}">
      <dgm:prSet phldr="0"/>
      <dgm:spPr/>
      <dgm:t>
        <a:bodyPr/>
        <a:lstStyle/>
        <a:p>
          <a:pPr rtl="0"/>
          <a:r>
            <a:rPr lang="en-US" b="0">
              <a:solidFill>
                <a:schemeClr val="tx1"/>
              </a:solidFill>
              <a:latin typeface="+mn-lt"/>
            </a:rPr>
            <a:t>Percent of smokers</a:t>
          </a:r>
        </a:p>
      </dgm:t>
    </dgm:pt>
    <dgm:pt modelId="{FEF9407D-587D-4885-8F28-09D54C4C8B00}" type="parTrans" cxnId="{6BF26B66-96E6-4613-B22A-1A31268496EA}">
      <dgm:prSet/>
      <dgm:spPr/>
      <dgm:t>
        <a:bodyPr/>
        <a:lstStyle/>
        <a:p>
          <a:endParaRPr lang="en-US"/>
        </a:p>
      </dgm:t>
    </dgm:pt>
    <dgm:pt modelId="{C104C5AD-C8F0-48B0-882C-C8038E34AA7F}" type="sibTrans" cxnId="{6BF26B66-96E6-4613-B22A-1A31268496EA}">
      <dgm:prSet/>
      <dgm:spPr/>
      <dgm:t>
        <a:bodyPr/>
        <a:lstStyle/>
        <a:p>
          <a:endParaRPr lang="en-US"/>
        </a:p>
      </dgm:t>
    </dgm:pt>
    <dgm:pt modelId="{DB8860D3-74F4-4B3A-91E2-8BBAB0C91572}">
      <dgm:prSet phldr="0"/>
      <dgm:spPr/>
      <dgm:t>
        <a:bodyPr/>
        <a:lstStyle/>
        <a:p>
          <a:pPr rtl="0"/>
          <a:r>
            <a:rPr lang="en-US" b="0">
              <a:solidFill>
                <a:schemeClr val="tx1"/>
              </a:solidFill>
              <a:latin typeface="+mn-lt"/>
            </a:rPr>
            <a:t>Percent of adults with obesity</a:t>
          </a:r>
        </a:p>
      </dgm:t>
    </dgm:pt>
    <dgm:pt modelId="{8817C355-C2A6-4B95-92DA-68A78F7E3CAB}" type="parTrans" cxnId="{D6B24AD8-FE4B-41CD-8B82-AC91998A17D5}">
      <dgm:prSet/>
      <dgm:spPr/>
      <dgm:t>
        <a:bodyPr/>
        <a:lstStyle/>
        <a:p>
          <a:endParaRPr lang="en-US"/>
        </a:p>
      </dgm:t>
    </dgm:pt>
    <dgm:pt modelId="{14F65F5E-2F6C-48DB-A737-01A51C7971D4}" type="sibTrans" cxnId="{D6B24AD8-FE4B-41CD-8B82-AC91998A17D5}">
      <dgm:prSet/>
      <dgm:spPr/>
      <dgm:t>
        <a:bodyPr/>
        <a:lstStyle/>
        <a:p>
          <a:endParaRPr lang="en-US"/>
        </a:p>
      </dgm:t>
    </dgm:pt>
    <dgm:pt modelId="{24E61743-6458-4943-BC64-BEC427A1D2A7}">
      <dgm:prSet phldr="0"/>
      <dgm:spPr/>
      <dgm:t>
        <a:bodyPr/>
        <a:lstStyle/>
        <a:p>
          <a:pPr rtl="0"/>
          <a:r>
            <a:rPr lang="en-US" b="0">
              <a:solidFill>
                <a:schemeClr val="tx1"/>
              </a:solidFill>
              <a:latin typeface="+mn-lt"/>
            </a:rPr>
            <a:t>Food environment index</a:t>
          </a:r>
        </a:p>
      </dgm:t>
    </dgm:pt>
    <dgm:pt modelId="{ED438325-0548-4AC5-A5C2-F0F58DEC41C7}" type="parTrans" cxnId="{58D702D3-B3E9-4A2F-AC86-5842972291E8}">
      <dgm:prSet/>
      <dgm:spPr/>
      <dgm:t>
        <a:bodyPr/>
        <a:lstStyle/>
        <a:p>
          <a:endParaRPr lang="en-US"/>
        </a:p>
      </dgm:t>
    </dgm:pt>
    <dgm:pt modelId="{8D8795CD-4A10-4B14-A3FC-EF99C8FD5F12}" type="sibTrans" cxnId="{58D702D3-B3E9-4A2F-AC86-5842972291E8}">
      <dgm:prSet/>
      <dgm:spPr/>
      <dgm:t>
        <a:bodyPr/>
        <a:lstStyle/>
        <a:p>
          <a:endParaRPr lang="en-US"/>
        </a:p>
      </dgm:t>
    </dgm:pt>
    <dgm:pt modelId="{4BA82711-65DF-457B-A9F7-A6A1568F4EF2}">
      <dgm:prSet phldr="0"/>
      <dgm:spPr/>
      <dgm:t>
        <a:bodyPr/>
        <a:lstStyle/>
        <a:p>
          <a:pPr rtl="0"/>
          <a:endParaRPr lang="en-US" b="0">
            <a:solidFill>
              <a:schemeClr val="tx1"/>
            </a:solidFill>
            <a:latin typeface="+mn-lt"/>
          </a:endParaRPr>
        </a:p>
      </dgm:t>
    </dgm:pt>
    <dgm:pt modelId="{585C479D-65F9-4886-9541-C0CAEAF01463}" type="parTrans" cxnId="{5BD5F772-8A61-405A-8FDF-8B06686F66C0}">
      <dgm:prSet/>
      <dgm:spPr/>
      <dgm:t>
        <a:bodyPr/>
        <a:lstStyle/>
        <a:p>
          <a:endParaRPr lang="en-US"/>
        </a:p>
      </dgm:t>
    </dgm:pt>
    <dgm:pt modelId="{DC50C83B-92D6-429A-9425-36A75F3D1CD4}" type="sibTrans" cxnId="{5BD5F772-8A61-405A-8FDF-8B06686F66C0}">
      <dgm:prSet/>
      <dgm:spPr/>
      <dgm:t>
        <a:bodyPr/>
        <a:lstStyle/>
        <a:p>
          <a:endParaRPr lang="en-US"/>
        </a:p>
      </dgm:t>
    </dgm:pt>
    <dgm:pt modelId="{709BE20B-42A7-4E44-8970-5F7069CCB5ED}">
      <dgm:prSet phldr="0"/>
      <dgm:spPr/>
      <dgm:t>
        <a:bodyPr/>
        <a:lstStyle/>
        <a:p>
          <a:pPr rtl="0"/>
          <a:r>
            <a:rPr lang="en-US" b="0">
              <a:solidFill>
                <a:schemeClr val="tx1"/>
              </a:solidFill>
              <a:latin typeface="+mn-lt"/>
            </a:rPr>
            <a:t>Percent of excessive drinking</a:t>
          </a:r>
        </a:p>
      </dgm:t>
    </dgm:pt>
    <dgm:pt modelId="{86983F4B-5384-4028-ACD6-BF3553F546DC}" type="parTrans" cxnId="{4AAC165C-99E5-4465-AA0C-D3D5A1F93D39}">
      <dgm:prSet/>
      <dgm:spPr/>
      <dgm:t>
        <a:bodyPr/>
        <a:lstStyle/>
        <a:p>
          <a:endParaRPr lang="en-US"/>
        </a:p>
      </dgm:t>
    </dgm:pt>
    <dgm:pt modelId="{39104906-9C85-466D-A785-5DC55C07D43F}" type="sibTrans" cxnId="{4AAC165C-99E5-4465-AA0C-D3D5A1F93D39}">
      <dgm:prSet/>
      <dgm:spPr/>
      <dgm:t>
        <a:bodyPr/>
        <a:lstStyle/>
        <a:p>
          <a:endParaRPr lang="en-US"/>
        </a:p>
      </dgm:t>
    </dgm:pt>
    <dgm:pt modelId="{13CAFB4B-40CC-4495-9A04-65DC41887039}">
      <dgm:prSet phldr="0"/>
      <dgm:spPr/>
      <dgm:t>
        <a:bodyPr/>
        <a:lstStyle/>
        <a:p>
          <a:pPr rtl="0"/>
          <a:r>
            <a:rPr lang="en-US" b="0">
              <a:solidFill>
                <a:schemeClr val="tx1"/>
              </a:solidFill>
              <a:latin typeface="+mn-lt"/>
            </a:rPr>
            <a:t>No of primary care physicians</a:t>
          </a:r>
        </a:p>
      </dgm:t>
    </dgm:pt>
    <dgm:pt modelId="{BA4F8279-F706-4785-BEB8-9A511C3115F2}" type="parTrans" cxnId="{84BF95F3-876B-42F1-99ED-74DC7389E1C4}">
      <dgm:prSet/>
      <dgm:spPr/>
      <dgm:t>
        <a:bodyPr/>
        <a:lstStyle/>
        <a:p>
          <a:endParaRPr lang="en-US"/>
        </a:p>
      </dgm:t>
    </dgm:pt>
    <dgm:pt modelId="{5D441D9C-C5E7-4014-83D7-9731FC5D977E}" type="sibTrans" cxnId="{84BF95F3-876B-42F1-99ED-74DC7389E1C4}">
      <dgm:prSet/>
      <dgm:spPr/>
      <dgm:t>
        <a:bodyPr/>
        <a:lstStyle/>
        <a:p>
          <a:endParaRPr lang="en-US"/>
        </a:p>
      </dgm:t>
    </dgm:pt>
    <dgm:pt modelId="{6343E86C-5BCC-47D2-937E-1150EC504F5B}">
      <dgm:prSet phldr="0"/>
      <dgm:spPr/>
      <dgm:t>
        <a:bodyPr/>
        <a:lstStyle/>
        <a:p>
          <a:pPr rtl="0"/>
          <a:r>
            <a:rPr lang="en-US" b="0">
              <a:solidFill>
                <a:schemeClr val="tx1"/>
              </a:solidFill>
              <a:latin typeface="+mn-lt"/>
            </a:rPr>
            <a:t>No of mental health providers</a:t>
          </a:r>
        </a:p>
      </dgm:t>
    </dgm:pt>
    <dgm:pt modelId="{CECAF9BC-3848-415B-A0F8-D5BE1339372D}" type="parTrans" cxnId="{77C82D7D-2379-4885-A721-2E95CC3299C0}">
      <dgm:prSet/>
      <dgm:spPr/>
      <dgm:t>
        <a:bodyPr/>
        <a:lstStyle/>
        <a:p>
          <a:endParaRPr lang="en-US"/>
        </a:p>
      </dgm:t>
    </dgm:pt>
    <dgm:pt modelId="{FEA7DC54-F5A2-41BA-BA09-EB557CC85FA3}" type="sibTrans" cxnId="{77C82D7D-2379-4885-A721-2E95CC3299C0}">
      <dgm:prSet/>
      <dgm:spPr/>
      <dgm:t>
        <a:bodyPr/>
        <a:lstStyle/>
        <a:p>
          <a:endParaRPr lang="en-US"/>
        </a:p>
      </dgm:t>
    </dgm:pt>
    <dgm:pt modelId="{86B647BC-C467-432E-94F9-78C157FBFF1B}">
      <dgm:prSet phldr="0"/>
      <dgm:spPr/>
      <dgm:t>
        <a:bodyPr/>
        <a:lstStyle/>
        <a:p>
          <a:pPr rtl="0"/>
          <a:r>
            <a:rPr lang="en-US" b="0">
              <a:solidFill>
                <a:schemeClr val="tx1"/>
              </a:solidFill>
              <a:latin typeface="+mn-lt"/>
            </a:rPr>
            <a:t>Percent vaccinated</a:t>
          </a:r>
        </a:p>
      </dgm:t>
    </dgm:pt>
    <dgm:pt modelId="{7BE3ADF3-001A-41C8-8298-B3D11D788968}" type="parTrans" cxnId="{F9A10A88-2D57-4ED1-B346-750BC1708728}">
      <dgm:prSet/>
      <dgm:spPr/>
      <dgm:t>
        <a:bodyPr/>
        <a:lstStyle/>
        <a:p>
          <a:endParaRPr lang="en-US"/>
        </a:p>
      </dgm:t>
    </dgm:pt>
    <dgm:pt modelId="{B5593034-3E5D-4C3A-AC09-3B1E286F267F}" type="sibTrans" cxnId="{F9A10A88-2D57-4ED1-B346-750BC1708728}">
      <dgm:prSet/>
      <dgm:spPr/>
      <dgm:t>
        <a:bodyPr/>
        <a:lstStyle/>
        <a:p>
          <a:endParaRPr lang="en-US"/>
        </a:p>
      </dgm:t>
    </dgm:pt>
    <dgm:pt modelId="{6E0DC049-E1C9-4FC1-9AA5-9725115A23AE}">
      <dgm:prSet phldr="0"/>
      <dgm:spPr/>
      <dgm:t>
        <a:bodyPr/>
        <a:lstStyle/>
        <a:p>
          <a:pPr rtl="0"/>
          <a:r>
            <a:rPr lang="en-US" b="0">
              <a:solidFill>
                <a:schemeClr val="tx1"/>
              </a:solidFill>
              <a:latin typeface="+mn-lt"/>
            </a:rPr>
            <a:t>No of employed</a:t>
          </a:r>
        </a:p>
      </dgm:t>
    </dgm:pt>
    <dgm:pt modelId="{5C762D8D-3745-4D5E-B164-08653567A53F}" type="parTrans" cxnId="{D56E96F0-7D86-413C-8400-AB47B1045BC0}">
      <dgm:prSet/>
      <dgm:spPr/>
      <dgm:t>
        <a:bodyPr/>
        <a:lstStyle/>
        <a:p>
          <a:endParaRPr lang="en-US"/>
        </a:p>
      </dgm:t>
    </dgm:pt>
    <dgm:pt modelId="{8D919F9B-7684-4471-99C0-D384F00270C6}" type="sibTrans" cxnId="{D56E96F0-7D86-413C-8400-AB47B1045BC0}">
      <dgm:prSet/>
      <dgm:spPr/>
      <dgm:t>
        <a:bodyPr/>
        <a:lstStyle/>
        <a:p>
          <a:endParaRPr lang="en-US"/>
        </a:p>
      </dgm:t>
    </dgm:pt>
    <dgm:pt modelId="{835286FC-5E94-41ED-994D-AA7C5488C62D}">
      <dgm:prSet phldr="0"/>
      <dgm:spPr/>
      <dgm:t>
        <a:bodyPr/>
        <a:lstStyle/>
        <a:p>
          <a:pPr rtl="0"/>
          <a:r>
            <a:rPr lang="en-US" b="0">
              <a:solidFill>
                <a:schemeClr val="tx1"/>
              </a:solidFill>
              <a:latin typeface="+mn-lt"/>
            </a:rPr>
            <a:t>Percent of children in poverty</a:t>
          </a:r>
        </a:p>
      </dgm:t>
    </dgm:pt>
    <dgm:pt modelId="{2F64A409-B94C-40F2-BD4A-BB5600531724}" type="parTrans" cxnId="{9566E1F4-8109-41A4-B8AB-06FECDC884C2}">
      <dgm:prSet/>
      <dgm:spPr/>
      <dgm:t>
        <a:bodyPr/>
        <a:lstStyle/>
        <a:p>
          <a:endParaRPr lang="en-US"/>
        </a:p>
      </dgm:t>
    </dgm:pt>
    <dgm:pt modelId="{703E3CF5-A09E-4503-9FD7-63E573F03222}" type="sibTrans" cxnId="{9566E1F4-8109-41A4-B8AB-06FECDC884C2}">
      <dgm:prSet/>
      <dgm:spPr/>
      <dgm:t>
        <a:bodyPr/>
        <a:lstStyle/>
        <a:p>
          <a:endParaRPr lang="en-US"/>
        </a:p>
      </dgm:t>
    </dgm:pt>
    <dgm:pt modelId="{CC8F9D7A-A5C7-4C59-8CCA-280D5BA170E6}">
      <dgm:prSet phldr="0"/>
      <dgm:spPr/>
      <dgm:t>
        <a:bodyPr/>
        <a:lstStyle/>
        <a:p>
          <a:pPr rtl="0"/>
          <a:r>
            <a:rPr lang="en-US" b="0">
              <a:solidFill>
                <a:schemeClr val="tx1"/>
              </a:solidFill>
              <a:latin typeface="+mn-lt"/>
            </a:rPr>
            <a:t>Average daily PM2.5</a:t>
          </a:r>
        </a:p>
      </dgm:t>
    </dgm:pt>
    <dgm:pt modelId="{82A95D97-69E3-46DD-8BEA-64E1854D3B42}" type="parTrans" cxnId="{BD71B536-27AE-4534-B92F-DEBE6993E141}">
      <dgm:prSet/>
      <dgm:spPr/>
      <dgm:t>
        <a:bodyPr/>
        <a:lstStyle/>
        <a:p>
          <a:endParaRPr lang="en-US"/>
        </a:p>
      </dgm:t>
    </dgm:pt>
    <dgm:pt modelId="{BE16C694-1E64-4896-907D-8F9BDDD1EAB8}" type="sibTrans" cxnId="{BD71B536-27AE-4534-B92F-DEBE6993E141}">
      <dgm:prSet/>
      <dgm:spPr/>
      <dgm:t>
        <a:bodyPr/>
        <a:lstStyle/>
        <a:p>
          <a:endParaRPr lang="en-US"/>
        </a:p>
      </dgm:t>
    </dgm:pt>
    <dgm:pt modelId="{DA266B58-E939-466B-A73B-2EF6088943DC}">
      <dgm:prSet phldr="0"/>
      <dgm:spPr/>
      <dgm:t>
        <a:bodyPr/>
        <a:lstStyle/>
        <a:p>
          <a:pPr rtl="0"/>
          <a:r>
            <a:rPr lang="en-US" b="0">
              <a:solidFill>
                <a:schemeClr val="tx1"/>
              </a:solidFill>
              <a:latin typeface="+mn-lt"/>
            </a:rPr>
            <a:t>Presence of water violation</a:t>
          </a:r>
        </a:p>
      </dgm:t>
    </dgm:pt>
    <dgm:pt modelId="{A83835A6-FEBE-4D2C-A9D5-7CC952B93AB3}" type="parTrans" cxnId="{97F1120D-39A0-425E-998F-AC3F3A6AADA4}">
      <dgm:prSet/>
      <dgm:spPr/>
      <dgm:t>
        <a:bodyPr/>
        <a:lstStyle/>
        <a:p>
          <a:endParaRPr lang="en-US"/>
        </a:p>
      </dgm:t>
    </dgm:pt>
    <dgm:pt modelId="{0A7FE480-EFC4-47D8-B7A6-1B9CE840F4C3}" type="sibTrans" cxnId="{97F1120D-39A0-425E-998F-AC3F3A6AADA4}">
      <dgm:prSet/>
      <dgm:spPr/>
      <dgm:t>
        <a:bodyPr/>
        <a:lstStyle/>
        <a:p>
          <a:endParaRPr lang="en-US"/>
        </a:p>
      </dgm:t>
    </dgm:pt>
    <dgm:pt modelId="{9074D8F4-BB05-4508-B61D-CE86B913652F}">
      <dgm:prSet phldr="0"/>
      <dgm:spPr/>
      <dgm:t>
        <a:bodyPr/>
        <a:lstStyle/>
        <a:p>
          <a:pPr rtl="0"/>
          <a:r>
            <a:rPr lang="en-US" b="0">
              <a:solidFill>
                <a:schemeClr val="tx1"/>
              </a:solidFill>
              <a:latin typeface="+mn-lt"/>
            </a:rPr>
            <a:t>State</a:t>
          </a:r>
        </a:p>
      </dgm:t>
    </dgm:pt>
    <dgm:pt modelId="{1DBC4257-DD4B-426A-ABEC-21DBE7226566}" type="parTrans" cxnId="{834952EB-E395-45BF-B392-4ADA1406199E}">
      <dgm:prSet/>
      <dgm:spPr/>
      <dgm:t>
        <a:bodyPr/>
        <a:lstStyle/>
        <a:p>
          <a:endParaRPr lang="en-US"/>
        </a:p>
      </dgm:t>
    </dgm:pt>
    <dgm:pt modelId="{0570998B-43C4-437E-B641-6B7CFABF0C33}" type="sibTrans" cxnId="{834952EB-E395-45BF-B392-4ADA1406199E}">
      <dgm:prSet/>
      <dgm:spPr/>
      <dgm:t>
        <a:bodyPr/>
        <a:lstStyle/>
        <a:p>
          <a:endParaRPr lang="en-US"/>
        </a:p>
      </dgm:t>
    </dgm:pt>
    <dgm:pt modelId="{E5BBB7B5-2017-4035-ABA5-37A6AC616CF3}" type="pres">
      <dgm:prSet presAssocID="{58139FCE-D8FA-462A-B89B-DF8E5A25753D}" presName="linear" presStyleCnt="0">
        <dgm:presLayoutVars>
          <dgm:animLvl val="lvl"/>
          <dgm:resizeHandles val="exact"/>
        </dgm:presLayoutVars>
      </dgm:prSet>
      <dgm:spPr/>
    </dgm:pt>
    <dgm:pt modelId="{48F7EA87-1E85-44D2-A90E-371A04688145}" type="pres">
      <dgm:prSet presAssocID="{6C3B361C-D633-4283-8363-B568018DF9A4}" presName="parentText" presStyleLbl="node1" presStyleIdx="0" presStyleCnt="3" custLinFactNeighborY="-2459">
        <dgm:presLayoutVars>
          <dgm:chMax val="0"/>
          <dgm:bulletEnabled val="1"/>
        </dgm:presLayoutVars>
      </dgm:prSet>
      <dgm:spPr/>
    </dgm:pt>
    <dgm:pt modelId="{B8B63D6E-8C6D-42AA-AD5F-1EFE07CDB00C}" type="pres">
      <dgm:prSet presAssocID="{6C3B361C-D633-4283-8363-B568018DF9A4}" presName="childText" presStyleLbl="revTx" presStyleIdx="0" presStyleCnt="3">
        <dgm:presLayoutVars>
          <dgm:bulletEnabled val="1"/>
        </dgm:presLayoutVars>
      </dgm:prSet>
      <dgm:spPr/>
    </dgm:pt>
    <dgm:pt modelId="{6C4234F3-60D5-4392-91A1-E5B73D1E656E}" type="pres">
      <dgm:prSet presAssocID="{960AD913-348F-4776-AD6C-87811620AA50}" presName="parentText" presStyleLbl="node1" presStyleIdx="1" presStyleCnt="3">
        <dgm:presLayoutVars>
          <dgm:chMax val="0"/>
          <dgm:bulletEnabled val="1"/>
        </dgm:presLayoutVars>
      </dgm:prSet>
      <dgm:spPr/>
    </dgm:pt>
    <dgm:pt modelId="{05AD5054-CE7A-4FE1-BBB7-3F3639648608}" type="pres">
      <dgm:prSet presAssocID="{960AD913-348F-4776-AD6C-87811620AA50}" presName="childText" presStyleLbl="revTx" presStyleIdx="1" presStyleCnt="3">
        <dgm:presLayoutVars>
          <dgm:bulletEnabled val="1"/>
        </dgm:presLayoutVars>
      </dgm:prSet>
      <dgm:spPr/>
    </dgm:pt>
    <dgm:pt modelId="{29E164C2-E473-4944-82B7-A64343C53C41}" type="pres">
      <dgm:prSet presAssocID="{715A2AC0-854C-4FA2-B3DF-5B8FA1D9217F}" presName="parentText" presStyleLbl="node1" presStyleIdx="2" presStyleCnt="3">
        <dgm:presLayoutVars>
          <dgm:chMax val="0"/>
          <dgm:bulletEnabled val="1"/>
        </dgm:presLayoutVars>
      </dgm:prSet>
      <dgm:spPr/>
    </dgm:pt>
    <dgm:pt modelId="{DB194979-589F-4D0E-B861-0396EE3E2A63}" type="pres">
      <dgm:prSet presAssocID="{715A2AC0-854C-4FA2-B3DF-5B8FA1D9217F}" presName="childText" presStyleLbl="revTx" presStyleIdx="2" presStyleCnt="3">
        <dgm:presLayoutVars>
          <dgm:bulletEnabled val="1"/>
        </dgm:presLayoutVars>
      </dgm:prSet>
      <dgm:spPr/>
    </dgm:pt>
  </dgm:ptLst>
  <dgm:cxnLst>
    <dgm:cxn modelId="{18ABA602-6BAC-4942-A129-77140D676DB5}" srcId="{6C3B361C-D633-4283-8363-B568018DF9A4}" destId="{B077E4B9-0A6D-40AB-B587-455A74655D0D}" srcOrd="15" destOrd="0" parTransId="{785B3903-E4E9-4DB5-A88A-C882B80BB98E}" sibTransId="{D31F1C82-4C5F-4C55-82C9-EC03C4E79FFF}"/>
    <dgm:cxn modelId="{97F1120D-39A0-425E-998F-AC3F3A6AADA4}" srcId="{6C3B361C-D633-4283-8363-B568018DF9A4}" destId="{DA266B58-E939-466B-A73B-2EF6088943DC}" srcOrd="30" destOrd="0" parTransId="{A83835A6-FEBE-4D2C-A9D5-7CC952B93AB3}" sibTransId="{0A7FE480-EFC4-47D8-B7A6-1B9CE840F4C3}"/>
    <dgm:cxn modelId="{BD2AF513-4985-4A9E-99CA-9BA9619CE16C}" type="presOf" srcId="{97DFB171-6379-497B-82E9-2AB6AFBAF58F}" destId="{B8B63D6E-8C6D-42AA-AD5F-1EFE07CDB00C}" srcOrd="0" destOrd="0" presId="urn:microsoft.com/office/officeart/2005/8/layout/vList2"/>
    <dgm:cxn modelId="{81AB2914-0D09-4536-97E1-C9987C786A8B}" srcId="{6C3B361C-D633-4283-8363-B568018DF9A4}" destId="{5BFC9BD7-2182-4667-A4EE-C2D1D9FD79C4}" srcOrd="5" destOrd="0" parTransId="{C9B1686E-2E99-4DB3-9720-EBD7050D54E4}" sibTransId="{2DE01988-5B11-40C3-AD75-68ECE6D58D14}"/>
    <dgm:cxn modelId="{2F807D1B-7468-40E4-98D4-8089270E788D}" srcId="{6C3B361C-D633-4283-8363-B568018DF9A4}" destId="{D29FF86E-B889-4D7A-A5CD-FE6DD35EF598}" srcOrd="17" destOrd="0" parTransId="{D19D7717-02E3-4086-81CA-A8C834B23FAA}" sibTransId="{C943743F-8C55-437C-B03B-712852D083BC}"/>
    <dgm:cxn modelId="{31B46B1C-9A58-41A9-8903-B6F5D0A34414}" type="presOf" srcId="{960AD913-348F-4776-AD6C-87811620AA50}" destId="{6C4234F3-60D5-4392-91A1-E5B73D1E656E}" srcOrd="0" destOrd="0" presId="urn:microsoft.com/office/officeart/2005/8/layout/vList2"/>
    <dgm:cxn modelId="{FED2FB27-70E2-489C-8A5C-0389A8F1E0EE}" type="presOf" srcId="{B077E4B9-0A6D-40AB-B587-455A74655D0D}" destId="{B8B63D6E-8C6D-42AA-AD5F-1EFE07CDB00C}" srcOrd="0" destOrd="15" presId="urn:microsoft.com/office/officeart/2005/8/layout/vList2"/>
    <dgm:cxn modelId="{60066D35-F9A7-4A80-B929-0C2CA0AA0E17}" srcId="{6C3B361C-D633-4283-8363-B568018DF9A4}" destId="{97DFB171-6379-497B-82E9-2AB6AFBAF58F}" srcOrd="0" destOrd="0" parTransId="{895F9A0E-0713-461E-9C03-E6915DE1C62B}" sibTransId="{42383610-D0A1-4408-A8D1-141A03D68AC5}"/>
    <dgm:cxn modelId="{BD71B536-27AE-4534-B92F-DEBE6993E141}" srcId="{6C3B361C-D633-4283-8363-B568018DF9A4}" destId="{CC8F9D7A-A5C7-4C59-8CCA-280D5BA170E6}" srcOrd="29" destOrd="0" parTransId="{82A95D97-69E3-46DD-8BEA-64E1854D3B42}" sibTransId="{BE16C694-1E64-4896-907D-8F9BDDD1EAB8}"/>
    <dgm:cxn modelId="{CBC3F53A-68DF-4138-9D51-515FB5C6B450}" srcId="{6C3B361C-D633-4283-8363-B568018DF9A4}" destId="{FB68971F-2F58-470C-B8F7-8A01BBA612D1}" srcOrd="10" destOrd="0" parTransId="{930508FD-118F-4D22-9047-569DAFE1022F}" sibTransId="{DDB0204F-7E5F-4DC9-9AA5-0AF6142365A2}"/>
    <dgm:cxn modelId="{4AAC165C-99E5-4465-AA0C-D3D5A1F93D39}" srcId="{6C3B361C-D633-4283-8363-B568018DF9A4}" destId="{709BE20B-42A7-4E44-8970-5F7069CCB5ED}" srcOrd="23" destOrd="0" parTransId="{86983F4B-5384-4028-ACD6-BF3553F546DC}" sibTransId="{39104906-9C85-466D-A785-5DC55C07D43F}"/>
    <dgm:cxn modelId="{C7C0175D-3C88-4BDE-A6DD-86D57455352B}" srcId="{6C3B361C-D633-4283-8363-B568018DF9A4}" destId="{23F9F1D3-597E-4689-A14C-D9820CBABFA8}" srcOrd="12" destOrd="0" parTransId="{0AD9B1FA-9E49-4C39-BBAA-E2D2F9F9DC95}" sibTransId="{3C1E357A-0A2B-4298-AB86-D1832E612816}"/>
    <dgm:cxn modelId="{3BDF5442-BB1E-4FC5-AAB8-E295AB6AE9DC}" type="presOf" srcId="{8823A852-AECC-414D-88B1-FD582E17C8DB}" destId="{B8B63D6E-8C6D-42AA-AD5F-1EFE07CDB00C}" srcOrd="0" destOrd="7" presId="urn:microsoft.com/office/officeart/2005/8/layout/vList2"/>
    <dgm:cxn modelId="{FD007F42-2A99-4A38-95B1-44D8B912B596}" srcId="{58139FCE-D8FA-462A-B89B-DF8E5A25753D}" destId="{6C3B361C-D633-4283-8363-B568018DF9A4}" srcOrd="0" destOrd="0" parTransId="{1F0F501F-61A0-47AB-8DFC-26AEE331FF98}" sibTransId="{EC271A7C-0AF5-43FE-9AFF-71616C915A98}"/>
    <dgm:cxn modelId="{C59A7163-A94B-488B-83F4-52DEB15C330E}" type="presOf" srcId="{4BA82711-65DF-457B-A9F7-A6A1568F4EF2}" destId="{B8B63D6E-8C6D-42AA-AD5F-1EFE07CDB00C}" srcOrd="0" destOrd="32" presId="urn:microsoft.com/office/officeart/2005/8/layout/vList2"/>
    <dgm:cxn modelId="{6AA24D44-EDDB-4928-8221-18FEFD95EFA5}" type="presOf" srcId="{709BE20B-42A7-4E44-8970-5F7069CCB5ED}" destId="{B8B63D6E-8C6D-42AA-AD5F-1EFE07CDB00C}" srcOrd="0" destOrd="23" presId="urn:microsoft.com/office/officeart/2005/8/layout/vList2"/>
    <dgm:cxn modelId="{6BF26B66-96E6-4613-B22A-1A31268496EA}" srcId="{6C3B361C-D633-4283-8363-B568018DF9A4}" destId="{E28E6E9B-C38B-439A-B644-E97396160E02}" srcOrd="20" destOrd="0" parTransId="{FEF9407D-587D-4885-8F28-09D54C4C8B00}" sibTransId="{C104C5AD-C8F0-48B0-882C-C8038E34AA7F}"/>
    <dgm:cxn modelId="{54857C6A-9AAB-45AA-8B65-BBDEC64AF109}" type="presOf" srcId="{715A2AC0-854C-4FA2-B3DF-5B8FA1D9217F}" destId="{29E164C2-E473-4944-82B7-A64343C53C41}" srcOrd="0" destOrd="0" presId="urn:microsoft.com/office/officeart/2005/8/layout/vList2"/>
    <dgm:cxn modelId="{6388EB4A-686C-4EB1-B4A1-57986B29E1EA}" type="presOf" srcId="{69BE4C3D-2A6A-4416-BC58-6E520A375A35}" destId="{DB194979-589F-4D0E-B861-0396EE3E2A63}" srcOrd="0" destOrd="0" presId="urn:microsoft.com/office/officeart/2005/8/layout/vList2"/>
    <dgm:cxn modelId="{7D91FF4A-B171-4BCD-8702-9992E6AD9AC3}" srcId="{960AD913-348F-4776-AD6C-87811620AA50}" destId="{1D4D5295-3A9E-4296-B641-5A985199CEEE}" srcOrd="0" destOrd="0" parTransId="{D8BFCB1A-A855-4499-8A23-35F8D05FDD3A}" sibTransId="{20B7E438-B65D-4BBE-9989-9D2B9A613607}"/>
    <dgm:cxn modelId="{1CD4F96C-8DF8-4DF2-9EE9-15816EB9C296}" srcId="{6C3B361C-D633-4283-8363-B568018DF9A4}" destId="{B507C5A9-C0DC-4063-A125-0ECB41E5DA47}" srcOrd="18" destOrd="0" parTransId="{DB511171-0E54-41D4-BAB4-91C69B4A4961}" sibTransId="{8B872AFB-1537-4DB1-A1C7-186869E556EB}"/>
    <dgm:cxn modelId="{4A2E446E-5F12-4D5C-ACA9-89AF9A4EF13A}" srcId="{6C3B361C-D633-4283-8363-B568018DF9A4}" destId="{DEB0C59C-E9FF-49B1-9D60-3377568FEC02}" srcOrd="14" destOrd="0" parTransId="{CA4DBD2E-BD28-4909-8623-6B16C19C8490}" sibTransId="{945071BB-4D53-47EC-8CAE-5A8FA774535D}"/>
    <dgm:cxn modelId="{07740C70-4858-44ED-A78B-0C335DD020EE}" type="presOf" srcId="{F527A681-222F-42C4-87BD-884A3EEA3383}" destId="{B8B63D6E-8C6D-42AA-AD5F-1EFE07CDB00C}" srcOrd="0" destOrd="3" presId="urn:microsoft.com/office/officeart/2005/8/layout/vList2"/>
    <dgm:cxn modelId="{6AA83F50-03CE-462C-B37D-F7784127CECC}" type="presOf" srcId="{E28E6E9B-C38B-439A-B644-E97396160E02}" destId="{B8B63D6E-8C6D-42AA-AD5F-1EFE07CDB00C}" srcOrd="0" destOrd="20" presId="urn:microsoft.com/office/officeart/2005/8/layout/vList2"/>
    <dgm:cxn modelId="{04993471-ABBE-4EC0-BB70-BFDBD32BB661}" type="presOf" srcId="{A2A7F671-8D98-4AA6-BBBC-983535E9CA82}" destId="{B8B63D6E-8C6D-42AA-AD5F-1EFE07CDB00C}" srcOrd="0" destOrd="4" presId="urn:microsoft.com/office/officeart/2005/8/layout/vList2"/>
    <dgm:cxn modelId="{5BD5F772-8A61-405A-8FDF-8B06686F66C0}" srcId="{6C3B361C-D633-4283-8363-B568018DF9A4}" destId="{4BA82711-65DF-457B-A9F7-A6A1568F4EF2}" srcOrd="32" destOrd="0" parTransId="{585C479D-65F9-4886-9541-C0CAEAF01463}" sibTransId="{DC50C83B-92D6-429A-9425-36A75F3D1CD4}"/>
    <dgm:cxn modelId="{C11FD074-A1CA-414B-9CFB-F7491F2FFCB5}" srcId="{6C3B361C-D633-4283-8363-B568018DF9A4}" destId="{BA37467D-9EFA-4A3B-9F3F-24F52626B2BE}" srcOrd="11" destOrd="0" parTransId="{AB5EEDD4-06F8-41F6-A15D-405DA3A09208}" sibTransId="{4CBD31E5-845D-4F04-9CA3-A80E1691C051}"/>
    <dgm:cxn modelId="{C4247E56-963A-418F-818E-2104D1B92409}" type="presOf" srcId="{DB8860D3-74F4-4B3A-91E2-8BBAB0C91572}" destId="{B8B63D6E-8C6D-42AA-AD5F-1EFE07CDB00C}" srcOrd="0" destOrd="21" presId="urn:microsoft.com/office/officeart/2005/8/layout/vList2"/>
    <dgm:cxn modelId="{BCE79957-337B-4EFC-9610-1C488C4C4811}" srcId="{6C3B361C-D633-4283-8363-B568018DF9A4}" destId="{546ADD98-2F19-4F6F-8428-7978410005E0}" srcOrd="9" destOrd="0" parTransId="{28DFF624-00E6-444F-A1C9-078A05B782E0}" sibTransId="{18E180FA-598B-48C9-83DA-FBBD0E31B6B1}"/>
    <dgm:cxn modelId="{2BB48979-FC34-4B55-88C0-7804E94BDEAF}" type="presOf" srcId="{DA266B58-E939-466B-A73B-2EF6088943DC}" destId="{B8B63D6E-8C6D-42AA-AD5F-1EFE07CDB00C}" srcOrd="0" destOrd="30" presId="urn:microsoft.com/office/officeart/2005/8/layout/vList2"/>
    <dgm:cxn modelId="{1DDFE57A-D16E-416E-AEE2-CE0AE7F893FE}" type="presOf" srcId="{9074D8F4-BB05-4508-B61D-CE86B913652F}" destId="{B8B63D6E-8C6D-42AA-AD5F-1EFE07CDB00C}" srcOrd="0" destOrd="31" presId="urn:microsoft.com/office/officeart/2005/8/layout/vList2"/>
    <dgm:cxn modelId="{8E62997C-ADDB-4AAD-90F3-A79F6EE743DC}" type="presOf" srcId="{6E0DC049-E1C9-4FC1-9AA5-9725115A23AE}" destId="{B8B63D6E-8C6D-42AA-AD5F-1EFE07CDB00C}" srcOrd="0" destOrd="27" presId="urn:microsoft.com/office/officeart/2005/8/layout/vList2"/>
    <dgm:cxn modelId="{77C82D7D-2379-4885-A721-2E95CC3299C0}" srcId="{6C3B361C-D633-4283-8363-B568018DF9A4}" destId="{6343E86C-5BCC-47D2-937E-1150EC504F5B}" srcOrd="25" destOrd="0" parTransId="{CECAF9BC-3848-415B-A0F8-D5BE1339372D}" sibTransId="{FEA7DC54-F5A2-41BA-BA09-EB557CC85FA3}"/>
    <dgm:cxn modelId="{C20BC67D-2BE8-4DED-95D5-7C4097F42CB2}" type="presOf" srcId="{B507C5A9-C0DC-4063-A125-0ECB41E5DA47}" destId="{B8B63D6E-8C6D-42AA-AD5F-1EFE07CDB00C}" srcOrd="0" destOrd="18" presId="urn:microsoft.com/office/officeart/2005/8/layout/vList2"/>
    <dgm:cxn modelId="{BCBB7783-C5F3-4F19-A663-A3F64028048A}" srcId="{58139FCE-D8FA-462A-B89B-DF8E5A25753D}" destId="{715A2AC0-854C-4FA2-B3DF-5B8FA1D9217F}" srcOrd="2" destOrd="0" parTransId="{9C33E084-BEDA-44F0-B32B-DF7C09A2DC48}" sibTransId="{58C53E4E-D938-4494-BFCE-93E2CEB5AE20}"/>
    <dgm:cxn modelId="{07D5C585-73BE-4976-A8D0-A20B35CA459C}" type="presOf" srcId="{72B073BC-E3B9-4451-80F6-7BA8DFB79963}" destId="{B8B63D6E-8C6D-42AA-AD5F-1EFE07CDB00C}" srcOrd="0" destOrd="16" presId="urn:microsoft.com/office/officeart/2005/8/layout/vList2"/>
    <dgm:cxn modelId="{F9A10A88-2D57-4ED1-B346-750BC1708728}" srcId="{6C3B361C-D633-4283-8363-B568018DF9A4}" destId="{86B647BC-C467-432E-94F9-78C157FBFF1B}" srcOrd="26" destOrd="0" parTransId="{7BE3ADF3-001A-41C8-8298-B3D11D788968}" sibTransId="{B5593034-3E5D-4C3A-AC09-3B1E286F267F}"/>
    <dgm:cxn modelId="{1FE9968A-5BDB-4814-A4EB-3DAA4F005201}" srcId="{6C3B361C-D633-4283-8363-B568018DF9A4}" destId="{6DAB94A5-B6A8-4B83-93FF-39F962BE4A27}" srcOrd="13" destOrd="0" parTransId="{F3BDD506-BD3A-4D61-ABCB-49E2B39E5DC5}" sibTransId="{F7BDA6BA-E370-4DD4-A0DB-3706BF23DF84}"/>
    <dgm:cxn modelId="{4D347C98-2833-46D3-9717-945D3CB305C0}" srcId="{715A2AC0-854C-4FA2-B3DF-5B8FA1D9217F}" destId="{69BE4C3D-2A6A-4416-BC58-6E520A375A35}" srcOrd="0" destOrd="0" parTransId="{333BD271-00D6-4226-892F-8DA26E33017D}" sibTransId="{CD0228CC-07B2-4B82-B994-1D9AD45AFAF6}"/>
    <dgm:cxn modelId="{1D8A4E99-D9A8-4387-81C6-588457D63478}" srcId="{6C3B361C-D633-4283-8363-B568018DF9A4}" destId="{9E76CFC6-249E-48D7-8DF7-295CA277B470}" srcOrd="2" destOrd="0" parTransId="{7DFEC3B0-197D-4D26-819F-3EC8520061AA}" sibTransId="{E35CC4A5-B12C-490D-8075-D80571F47428}"/>
    <dgm:cxn modelId="{F7EB549A-8C38-442A-A586-119442C25960}" type="presOf" srcId="{F89B06CA-6F5E-469F-98C0-FF66A8DD720E}" destId="{B8B63D6E-8C6D-42AA-AD5F-1EFE07CDB00C}" srcOrd="0" destOrd="1" presId="urn:microsoft.com/office/officeart/2005/8/layout/vList2"/>
    <dgm:cxn modelId="{43CA1B9D-5B90-4B21-B6B4-802692148AFE}" srcId="{6C3B361C-D633-4283-8363-B568018DF9A4}" destId="{F89B06CA-6F5E-469F-98C0-FF66A8DD720E}" srcOrd="1" destOrd="0" parTransId="{95F6B060-BFAD-4679-8D45-FA83A9AAE409}" sibTransId="{F1731C9D-C44F-4CE6-B676-CC3F1723E365}"/>
    <dgm:cxn modelId="{4CC61BA5-B5FC-49D6-9D45-6DF89124822A}" type="presOf" srcId="{86B647BC-C467-432E-94F9-78C157FBFF1B}" destId="{B8B63D6E-8C6D-42AA-AD5F-1EFE07CDB00C}" srcOrd="0" destOrd="26" presId="urn:microsoft.com/office/officeart/2005/8/layout/vList2"/>
    <dgm:cxn modelId="{45BD34AB-247D-464E-AB2D-915C3707E5B3}" type="presOf" srcId="{6343E86C-5BCC-47D2-937E-1150EC504F5B}" destId="{B8B63D6E-8C6D-42AA-AD5F-1EFE07CDB00C}" srcOrd="0" destOrd="25" presId="urn:microsoft.com/office/officeart/2005/8/layout/vList2"/>
    <dgm:cxn modelId="{A3088FAD-1E0B-4020-AC7B-AD5EC1812DEB}" type="presOf" srcId="{546ADD98-2F19-4F6F-8428-7978410005E0}" destId="{B8B63D6E-8C6D-42AA-AD5F-1EFE07CDB00C}" srcOrd="0" destOrd="9" presId="urn:microsoft.com/office/officeart/2005/8/layout/vList2"/>
    <dgm:cxn modelId="{512DE1B2-A603-4289-8553-36B6560EAC48}" type="presOf" srcId="{58139FCE-D8FA-462A-B89B-DF8E5A25753D}" destId="{E5BBB7B5-2017-4035-ABA5-37A6AC616CF3}" srcOrd="0" destOrd="0" presId="urn:microsoft.com/office/officeart/2005/8/layout/vList2"/>
    <dgm:cxn modelId="{895CFAB9-3229-4220-B65F-F25047EE4850}" srcId="{6C3B361C-D633-4283-8363-B568018DF9A4}" destId="{D307BA99-2B68-45C0-B127-4F82F292F4D4}" srcOrd="6" destOrd="0" parTransId="{699200A0-E745-4AF8-95F8-6FC67BE3A397}" sibTransId="{1F442AA4-5A9F-4E58-9AD4-25A3D1B4AC0E}"/>
    <dgm:cxn modelId="{5CC66EBA-0B62-4DC2-85B5-9AE7F2267D6A}" srcId="{6C3B361C-D633-4283-8363-B568018DF9A4}" destId="{72B073BC-E3B9-4451-80F6-7BA8DFB79963}" srcOrd="16" destOrd="0" parTransId="{20AB86B9-1484-4254-80D5-AD486F2EDAB2}" sibTransId="{A37E5777-59FC-41E9-B1F4-1178C57132FD}"/>
    <dgm:cxn modelId="{D26460BB-D9B4-42E9-9AE1-44C5A7A5E433}" type="presOf" srcId="{DD14CB39-CA02-4BAB-B3BA-114A45B078CA}" destId="{B8B63D6E-8C6D-42AA-AD5F-1EFE07CDB00C}" srcOrd="0" destOrd="8" presId="urn:microsoft.com/office/officeart/2005/8/layout/vList2"/>
    <dgm:cxn modelId="{E8DB63BB-238A-42D6-AA0C-40E9FC137E11}" type="presOf" srcId="{6DAB94A5-B6A8-4B83-93FF-39F962BE4A27}" destId="{B8B63D6E-8C6D-42AA-AD5F-1EFE07CDB00C}" srcOrd="0" destOrd="13" presId="urn:microsoft.com/office/officeart/2005/8/layout/vList2"/>
    <dgm:cxn modelId="{E0C36CBB-1E71-4E2D-A688-24DD18665667}" type="presOf" srcId="{24E61743-6458-4943-BC64-BEC427A1D2A7}" destId="{B8B63D6E-8C6D-42AA-AD5F-1EFE07CDB00C}" srcOrd="0" destOrd="22" presId="urn:microsoft.com/office/officeart/2005/8/layout/vList2"/>
    <dgm:cxn modelId="{BB972CBC-6151-43DB-B486-144D7BFB12E5}" type="presOf" srcId="{1D4D5295-3A9E-4296-B641-5A985199CEEE}" destId="{05AD5054-CE7A-4FE1-BBB7-3F3639648608}" srcOrd="0" destOrd="0" presId="urn:microsoft.com/office/officeart/2005/8/layout/vList2"/>
    <dgm:cxn modelId="{920122BD-641A-414B-B0E6-153ED02120EE}" type="presOf" srcId="{D307BA99-2B68-45C0-B127-4F82F292F4D4}" destId="{B8B63D6E-8C6D-42AA-AD5F-1EFE07CDB00C}" srcOrd="0" destOrd="6" presId="urn:microsoft.com/office/officeart/2005/8/layout/vList2"/>
    <dgm:cxn modelId="{29A296C5-21D0-4A47-88C6-045D2EAECE0D}" type="presOf" srcId="{6C3B361C-D633-4283-8363-B568018DF9A4}" destId="{48F7EA87-1E85-44D2-A90E-371A04688145}" srcOrd="0" destOrd="0" presId="urn:microsoft.com/office/officeart/2005/8/layout/vList2"/>
    <dgm:cxn modelId="{7DA032C6-311A-48BC-8479-64F8DDF5F99E}" type="presOf" srcId="{D29FF86E-B889-4D7A-A5CD-FE6DD35EF598}" destId="{B8B63D6E-8C6D-42AA-AD5F-1EFE07CDB00C}" srcOrd="0" destOrd="17" presId="urn:microsoft.com/office/officeart/2005/8/layout/vList2"/>
    <dgm:cxn modelId="{4E8FE5D1-D7E9-4848-8417-3E6BEA505563}" type="presOf" srcId="{BA37467D-9EFA-4A3B-9F3F-24F52626B2BE}" destId="{B8B63D6E-8C6D-42AA-AD5F-1EFE07CDB00C}" srcOrd="0" destOrd="11" presId="urn:microsoft.com/office/officeart/2005/8/layout/vList2"/>
    <dgm:cxn modelId="{58D702D3-B3E9-4A2F-AC86-5842972291E8}" srcId="{6C3B361C-D633-4283-8363-B568018DF9A4}" destId="{24E61743-6458-4943-BC64-BEC427A1D2A7}" srcOrd="22" destOrd="0" parTransId="{ED438325-0548-4AC5-A5C2-F0F58DEC41C7}" sibTransId="{8D8795CD-4A10-4B14-A3FC-EF99C8FD5F12}"/>
    <dgm:cxn modelId="{8313E6D5-6CF4-43A7-9F4B-CDDE190DF1E2}" type="presOf" srcId="{DEB0C59C-E9FF-49B1-9D60-3377568FEC02}" destId="{B8B63D6E-8C6D-42AA-AD5F-1EFE07CDB00C}" srcOrd="0" destOrd="14" presId="urn:microsoft.com/office/officeart/2005/8/layout/vList2"/>
    <dgm:cxn modelId="{D6B24AD8-FE4B-41CD-8B82-AC91998A17D5}" srcId="{6C3B361C-D633-4283-8363-B568018DF9A4}" destId="{DB8860D3-74F4-4B3A-91E2-8BBAB0C91572}" srcOrd="21" destOrd="0" parTransId="{8817C355-C2A6-4B95-92DA-68A78F7E3CAB}" sibTransId="{14F65F5E-2F6C-48DB-A737-01A51C7971D4}"/>
    <dgm:cxn modelId="{1484BBD8-3A00-4857-AD3F-40CA9E8AC4F9}" type="presOf" srcId="{23F9F1D3-597E-4689-A14C-D9820CBABFA8}" destId="{B8B63D6E-8C6D-42AA-AD5F-1EFE07CDB00C}" srcOrd="0" destOrd="12" presId="urn:microsoft.com/office/officeart/2005/8/layout/vList2"/>
    <dgm:cxn modelId="{8E961EDA-A30E-4D53-ABC7-BDBA682F29C2}" srcId="{6C3B361C-D633-4283-8363-B568018DF9A4}" destId="{F527A681-222F-42C4-87BD-884A3EEA3383}" srcOrd="3" destOrd="0" parTransId="{FE3C86CA-9C1A-4755-9E9A-B4D3C1C12A22}" sibTransId="{1DB4D7CC-2717-453F-9534-F6914954F0BF}"/>
    <dgm:cxn modelId="{F16EAEDD-02BD-4859-95B2-C2EF351ACF8A}" srcId="{58139FCE-D8FA-462A-B89B-DF8E5A25753D}" destId="{960AD913-348F-4776-AD6C-87811620AA50}" srcOrd="1" destOrd="0" parTransId="{F6D95C4A-7B23-434A-BBA3-93EB0CAAACF1}" sibTransId="{1E2C7D75-37AA-4834-A2D4-ACF960498FC1}"/>
    <dgm:cxn modelId="{AD08D7DD-FFBD-4D77-9328-B244785D2CE8}" srcId="{6C3B361C-D633-4283-8363-B568018DF9A4}" destId="{D336233D-2074-4918-BBCE-15F0938FEA39}" srcOrd="19" destOrd="0" parTransId="{992CAC72-2342-40C6-B8BA-7E6F0CBE44E3}" sibTransId="{86684243-5E77-4FC4-B4CA-2D83F9F37EB4}"/>
    <dgm:cxn modelId="{2A321FDE-4FC5-4033-ABDC-C2C949B70F69}" srcId="{6C3B361C-D633-4283-8363-B568018DF9A4}" destId="{A2A7F671-8D98-4AA6-BBBC-983535E9CA82}" srcOrd="4" destOrd="0" parTransId="{EF3595E4-1767-4698-BC9D-F0CA80ECF42C}" sibTransId="{C78FFAE2-9069-4F2A-88F3-9E2C3DB78384}"/>
    <dgm:cxn modelId="{31A9E4E0-5940-4D61-8865-D5BD6ADB960E}" type="presOf" srcId="{CC8F9D7A-A5C7-4C59-8CCA-280D5BA170E6}" destId="{B8B63D6E-8C6D-42AA-AD5F-1EFE07CDB00C}" srcOrd="0" destOrd="29" presId="urn:microsoft.com/office/officeart/2005/8/layout/vList2"/>
    <dgm:cxn modelId="{6449B9E3-E992-4BF4-ADF4-0D60203D7DB7}" type="presOf" srcId="{13CAFB4B-40CC-4495-9A04-65DC41887039}" destId="{B8B63D6E-8C6D-42AA-AD5F-1EFE07CDB00C}" srcOrd="0" destOrd="24" presId="urn:microsoft.com/office/officeart/2005/8/layout/vList2"/>
    <dgm:cxn modelId="{18785AE5-73D8-48CD-A5A2-3D8580CDFC82}" srcId="{6C3B361C-D633-4283-8363-B568018DF9A4}" destId="{8823A852-AECC-414D-88B1-FD582E17C8DB}" srcOrd="7" destOrd="0" parTransId="{46BB7119-9157-4469-B3EB-2523FD5828BA}" sibTransId="{92C44D54-4D46-45E8-9CB9-D8F8F4FE5E5E}"/>
    <dgm:cxn modelId="{1E65E7E7-6E26-44F5-8A95-CA0CDE62D48C}" type="presOf" srcId="{FB68971F-2F58-470C-B8F7-8A01BBA612D1}" destId="{B8B63D6E-8C6D-42AA-AD5F-1EFE07CDB00C}" srcOrd="0" destOrd="10" presId="urn:microsoft.com/office/officeart/2005/8/layout/vList2"/>
    <dgm:cxn modelId="{46ACE9EA-2196-461F-B03C-535A2CF8AF0E}" type="presOf" srcId="{9E76CFC6-249E-48D7-8DF7-295CA277B470}" destId="{B8B63D6E-8C6D-42AA-AD5F-1EFE07CDB00C}" srcOrd="0" destOrd="2" presId="urn:microsoft.com/office/officeart/2005/8/layout/vList2"/>
    <dgm:cxn modelId="{834952EB-E395-45BF-B392-4ADA1406199E}" srcId="{6C3B361C-D633-4283-8363-B568018DF9A4}" destId="{9074D8F4-BB05-4508-B61D-CE86B913652F}" srcOrd="31" destOrd="0" parTransId="{1DBC4257-DD4B-426A-ABEC-21DBE7226566}" sibTransId="{0570998B-43C4-437E-B641-6B7CFABF0C33}"/>
    <dgm:cxn modelId="{866CBDED-DA47-4A3A-9266-E00F2CC99BEE}" srcId="{6C3B361C-D633-4283-8363-B568018DF9A4}" destId="{DD14CB39-CA02-4BAB-B3BA-114A45B078CA}" srcOrd="8" destOrd="0" parTransId="{A4A8249C-8A2D-4FEB-BA75-C40A3862E5D3}" sibTransId="{DE6BD245-30B7-4626-B6EB-7E424F86D7F2}"/>
    <dgm:cxn modelId="{762314EF-A114-4698-9374-51401B578C29}" type="presOf" srcId="{5BFC9BD7-2182-4667-A4EE-C2D1D9FD79C4}" destId="{B8B63D6E-8C6D-42AA-AD5F-1EFE07CDB00C}" srcOrd="0" destOrd="5" presId="urn:microsoft.com/office/officeart/2005/8/layout/vList2"/>
    <dgm:cxn modelId="{D56E96F0-7D86-413C-8400-AB47B1045BC0}" srcId="{6C3B361C-D633-4283-8363-B568018DF9A4}" destId="{6E0DC049-E1C9-4FC1-9AA5-9725115A23AE}" srcOrd="27" destOrd="0" parTransId="{5C762D8D-3745-4D5E-B164-08653567A53F}" sibTransId="{8D919F9B-7684-4471-99C0-D384F00270C6}"/>
    <dgm:cxn modelId="{84BF95F3-876B-42F1-99ED-74DC7389E1C4}" srcId="{6C3B361C-D633-4283-8363-B568018DF9A4}" destId="{13CAFB4B-40CC-4495-9A04-65DC41887039}" srcOrd="24" destOrd="0" parTransId="{BA4F8279-F706-4785-BEB8-9A511C3115F2}" sibTransId="{5D441D9C-C5E7-4014-83D7-9731FC5D977E}"/>
    <dgm:cxn modelId="{9566E1F4-8109-41A4-B8AB-06FECDC884C2}" srcId="{6C3B361C-D633-4283-8363-B568018DF9A4}" destId="{835286FC-5E94-41ED-994D-AA7C5488C62D}" srcOrd="28" destOrd="0" parTransId="{2F64A409-B94C-40F2-BD4A-BB5600531724}" sibTransId="{703E3CF5-A09E-4503-9FD7-63E573F03222}"/>
    <dgm:cxn modelId="{2CA514F5-2EF1-40BD-93BC-5C07B3E2C519}" type="presOf" srcId="{D336233D-2074-4918-BBCE-15F0938FEA39}" destId="{B8B63D6E-8C6D-42AA-AD5F-1EFE07CDB00C}" srcOrd="0" destOrd="19" presId="urn:microsoft.com/office/officeart/2005/8/layout/vList2"/>
    <dgm:cxn modelId="{61D881FE-A024-417F-9149-E5AAF66F2F84}" type="presOf" srcId="{835286FC-5E94-41ED-994D-AA7C5488C62D}" destId="{B8B63D6E-8C6D-42AA-AD5F-1EFE07CDB00C}" srcOrd="0" destOrd="28" presId="urn:microsoft.com/office/officeart/2005/8/layout/vList2"/>
    <dgm:cxn modelId="{89EFA0DC-44CF-4F6A-8EA3-29503EA3736B}" type="presParOf" srcId="{E5BBB7B5-2017-4035-ABA5-37A6AC616CF3}" destId="{48F7EA87-1E85-44D2-A90E-371A04688145}" srcOrd="0" destOrd="0" presId="urn:microsoft.com/office/officeart/2005/8/layout/vList2"/>
    <dgm:cxn modelId="{AF0C773D-569B-4EC5-9617-B6A4CF2D0BC2}" type="presParOf" srcId="{E5BBB7B5-2017-4035-ABA5-37A6AC616CF3}" destId="{B8B63D6E-8C6D-42AA-AD5F-1EFE07CDB00C}" srcOrd="1" destOrd="0" presId="urn:microsoft.com/office/officeart/2005/8/layout/vList2"/>
    <dgm:cxn modelId="{A9346FA5-446F-4D9A-835C-6D51CC8E1A0B}" type="presParOf" srcId="{E5BBB7B5-2017-4035-ABA5-37A6AC616CF3}" destId="{6C4234F3-60D5-4392-91A1-E5B73D1E656E}" srcOrd="2" destOrd="0" presId="urn:microsoft.com/office/officeart/2005/8/layout/vList2"/>
    <dgm:cxn modelId="{4CF77F79-267E-4BB3-AF25-AC4125E19546}" type="presParOf" srcId="{E5BBB7B5-2017-4035-ABA5-37A6AC616CF3}" destId="{05AD5054-CE7A-4FE1-BBB7-3F3639648608}" srcOrd="3" destOrd="0" presId="urn:microsoft.com/office/officeart/2005/8/layout/vList2"/>
    <dgm:cxn modelId="{A3B2EA34-2778-43C4-94B1-36D691561106}" type="presParOf" srcId="{E5BBB7B5-2017-4035-ABA5-37A6AC616CF3}" destId="{29E164C2-E473-4944-82B7-A64343C53C41}" srcOrd="4" destOrd="0" presId="urn:microsoft.com/office/officeart/2005/8/layout/vList2"/>
    <dgm:cxn modelId="{98711140-DE9D-4A62-B1F2-4866BDD6EEE4}" type="presParOf" srcId="{E5BBB7B5-2017-4035-ABA5-37A6AC616CF3}" destId="{DB194979-589F-4D0E-B861-0396EE3E2A6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B1A711-10AC-4FD9-9C6B-77A5C422BEBF}"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E60EA76F-6262-4440-8F90-716159976E8C}">
      <dgm:prSet/>
      <dgm:spPr/>
      <dgm:t>
        <a:bodyPr/>
        <a:lstStyle/>
        <a:p>
          <a:r>
            <a:rPr lang="en-US">
              <a:latin typeface="Calibri Light" panose="020F0302020204030204"/>
            </a:rPr>
            <a:t>Inferences</a:t>
          </a:r>
          <a:endParaRPr lang="en-US"/>
        </a:p>
      </dgm:t>
    </dgm:pt>
    <dgm:pt modelId="{C6560610-0AC0-4683-9372-FDE29D7AE387}" type="parTrans" cxnId="{92849119-67E5-4246-9C61-C53DDCD5972A}">
      <dgm:prSet/>
      <dgm:spPr/>
      <dgm:t>
        <a:bodyPr/>
        <a:lstStyle/>
        <a:p>
          <a:endParaRPr lang="en-US"/>
        </a:p>
      </dgm:t>
    </dgm:pt>
    <dgm:pt modelId="{5FA58412-B0FB-48EE-B5D4-7B599EA8AA64}" type="sibTrans" cxnId="{92849119-67E5-4246-9C61-C53DDCD5972A}">
      <dgm:prSet/>
      <dgm:spPr/>
      <dgm:t>
        <a:bodyPr/>
        <a:lstStyle/>
        <a:p>
          <a:endParaRPr lang="en-US"/>
        </a:p>
      </dgm:t>
    </dgm:pt>
    <dgm:pt modelId="{22A7BBA7-7B1D-46AF-85B2-8F741A60DB37}">
      <dgm:prSet/>
      <dgm:spPr/>
      <dgm:t>
        <a:bodyPr/>
        <a:lstStyle/>
        <a:p>
          <a:r>
            <a:rPr lang="en-US"/>
            <a:t>With an 10% increase in the physical distress among the counties, the life expectancy falls by almost 2 years.</a:t>
          </a:r>
        </a:p>
      </dgm:t>
    </dgm:pt>
    <dgm:pt modelId="{DBA2135D-2379-4556-B121-27C3F089E7C9}" type="parTrans" cxnId="{B83A9473-6C9F-43FD-A2A0-1DBF5B95AF77}">
      <dgm:prSet/>
      <dgm:spPr/>
      <dgm:t>
        <a:bodyPr/>
        <a:lstStyle/>
        <a:p>
          <a:endParaRPr lang="en-US"/>
        </a:p>
      </dgm:t>
    </dgm:pt>
    <dgm:pt modelId="{A79DF050-3AEF-468F-8A86-060E3BEA4609}" type="sibTrans" cxnId="{B83A9473-6C9F-43FD-A2A0-1DBF5B95AF77}">
      <dgm:prSet/>
      <dgm:spPr/>
      <dgm:t>
        <a:bodyPr/>
        <a:lstStyle/>
        <a:p>
          <a:endParaRPr lang="en-US"/>
        </a:p>
      </dgm:t>
    </dgm:pt>
    <dgm:pt modelId="{453900B9-CC1F-42F9-9ACB-8BAFEFE95865}">
      <dgm:prSet/>
      <dgm:spPr/>
      <dgm:t>
        <a:bodyPr/>
        <a:lstStyle/>
        <a:p>
          <a:r>
            <a:rPr lang="en-US"/>
            <a:t>With every one day increase in the average number of mentally unhealthily days for a county, we can expect the life expectancy to drop by over 6 months.</a:t>
          </a:r>
        </a:p>
      </dgm:t>
    </dgm:pt>
    <dgm:pt modelId="{E5BA09EE-794C-463B-99C0-69DB227BFBA0}" type="parTrans" cxnId="{EEB0DB7E-BD08-487E-96FD-314AC77DCA3B}">
      <dgm:prSet/>
      <dgm:spPr/>
      <dgm:t>
        <a:bodyPr/>
        <a:lstStyle/>
        <a:p>
          <a:endParaRPr lang="en-US"/>
        </a:p>
      </dgm:t>
    </dgm:pt>
    <dgm:pt modelId="{651A9257-2208-4736-9ECA-260115CC26BA}" type="sibTrans" cxnId="{EEB0DB7E-BD08-487E-96FD-314AC77DCA3B}">
      <dgm:prSet/>
      <dgm:spPr/>
      <dgm:t>
        <a:bodyPr/>
        <a:lstStyle/>
        <a:p>
          <a:endParaRPr lang="en-US"/>
        </a:p>
      </dgm:t>
    </dgm:pt>
    <dgm:pt modelId="{8C277405-FA3A-4F53-9137-2610963A3716}">
      <dgm:prSet/>
      <dgm:spPr/>
      <dgm:t>
        <a:bodyPr/>
        <a:lstStyle/>
        <a:p>
          <a:r>
            <a:rPr lang="en-US"/>
            <a:t>With every 10 % increase in smoker population in a county, Life expectancy reduces by almost 2 years.</a:t>
          </a:r>
        </a:p>
      </dgm:t>
    </dgm:pt>
    <dgm:pt modelId="{18CFC3B5-D11C-4621-89B2-508BA53330E8}" type="parTrans" cxnId="{1FEACA41-E5EB-4613-B133-921726DD002F}">
      <dgm:prSet/>
      <dgm:spPr/>
      <dgm:t>
        <a:bodyPr/>
        <a:lstStyle/>
        <a:p>
          <a:endParaRPr lang="en-US"/>
        </a:p>
      </dgm:t>
    </dgm:pt>
    <dgm:pt modelId="{551AA20B-7B06-4D8C-BF11-C0B9708900EC}" type="sibTrans" cxnId="{1FEACA41-E5EB-4613-B133-921726DD002F}">
      <dgm:prSet/>
      <dgm:spPr/>
      <dgm:t>
        <a:bodyPr/>
        <a:lstStyle/>
        <a:p>
          <a:endParaRPr lang="en-US"/>
        </a:p>
      </dgm:t>
    </dgm:pt>
    <dgm:pt modelId="{3885C75E-B9B8-4AA4-9320-A95ABBF9FFC7}">
      <dgm:prSet/>
      <dgm:spPr/>
      <dgm:t>
        <a:bodyPr/>
        <a:lstStyle/>
        <a:p>
          <a:r>
            <a:rPr lang="en-US"/>
            <a:t>With every unit increase in the Food environment index, we can expect Life expectancy to go up by approximately 2 months.</a:t>
          </a:r>
        </a:p>
      </dgm:t>
    </dgm:pt>
    <dgm:pt modelId="{C5621F5F-1531-4651-ABEF-77A075BC79A5}" type="parTrans" cxnId="{4C7A3E08-2D03-4A8E-A845-A4C17790B18B}">
      <dgm:prSet/>
      <dgm:spPr/>
      <dgm:t>
        <a:bodyPr/>
        <a:lstStyle/>
        <a:p>
          <a:endParaRPr lang="en-US"/>
        </a:p>
      </dgm:t>
    </dgm:pt>
    <dgm:pt modelId="{DBF35120-05C0-4D15-9A6E-5931B82B247A}" type="sibTrans" cxnId="{4C7A3E08-2D03-4A8E-A845-A4C17790B18B}">
      <dgm:prSet/>
      <dgm:spPr/>
      <dgm:t>
        <a:bodyPr/>
        <a:lstStyle/>
        <a:p>
          <a:endParaRPr lang="en-US"/>
        </a:p>
      </dgm:t>
    </dgm:pt>
    <dgm:pt modelId="{A438D09B-F09C-445E-A0E0-20F0B2CA8B84}">
      <dgm:prSet/>
      <dgm:spPr/>
      <dgm:t>
        <a:bodyPr/>
        <a:lstStyle/>
        <a:p>
          <a:r>
            <a:rPr lang="en-US"/>
            <a:t>With every 10 points increase in the PM 2.5 levels in the air, we can expect the life expectancy to drop by more than 1 year. </a:t>
          </a:r>
        </a:p>
      </dgm:t>
    </dgm:pt>
    <dgm:pt modelId="{3BA20C12-28A6-4E03-AFB1-1651AFB4D428}" type="parTrans" cxnId="{E0360FE4-E0E9-4A14-B761-C115DC7F0029}">
      <dgm:prSet/>
      <dgm:spPr/>
      <dgm:t>
        <a:bodyPr/>
        <a:lstStyle/>
        <a:p>
          <a:endParaRPr lang="en-US"/>
        </a:p>
      </dgm:t>
    </dgm:pt>
    <dgm:pt modelId="{C6BA30E6-7881-4BC0-B193-1BAA2850C116}" type="sibTrans" cxnId="{E0360FE4-E0E9-4A14-B761-C115DC7F0029}">
      <dgm:prSet/>
      <dgm:spPr/>
      <dgm:t>
        <a:bodyPr/>
        <a:lstStyle/>
        <a:p>
          <a:endParaRPr lang="en-US"/>
        </a:p>
      </dgm:t>
    </dgm:pt>
    <dgm:pt modelId="{715D5D39-51F1-420E-862D-D81E1961F1AA}">
      <dgm:prSet/>
      <dgm:spPr/>
      <dgm:t>
        <a:bodyPr/>
        <a:lstStyle/>
        <a:p>
          <a:r>
            <a:rPr lang="en-US"/>
            <a:t>In Year 2023 life expectancy reduced by 1.2 years compared to the year 2019.</a:t>
          </a:r>
        </a:p>
      </dgm:t>
    </dgm:pt>
    <dgm:pt modelId="{1B231EA2-66EA-42F2-8DBA-696ED06922DB}" type="parTrans" cxnId="{6D4C4D13-4B76-4F24-B74E-386E1A46E22F}">
      <dgm:prSet/>
      <dgm:spPr/>
      <dgm:t>
        <a:bodyPr/>
        <a:lstStyle/>
        <a:p>
          <a:endParaRPr lang="en-US"/>
        </a:p>
      </dgm:t>
    </dgm:pt>
    <dgm:pt modelId="{AE0E0EE9-020A-466E-A661-2A2734AF6BEE}" type="sibTrans" cxnId="{6D4C4D13-4B76-4F24-B74E-386E1A46E22F}">
      <dgm:prSet/>
      <dgm:spPr/>
      <dgm:t>
        <a:bodyPr/>
        <a:lstStyle/>
        <a:p>
          <a:endParaRPr lang="en-US"/>
        </a:p>
      </dgm:t>
    </dgm:pt>
    <dgm:pt modelId="{1FF0CEA0-70FF-4A07-A591-0E2F4C3EFEDD}">
      <dgm:prSet/>
      <dgm:spPr/>
      <dgm:t>
        <a:bodyPr/>
        <a:lstStyle/>
        <a:p>
          <a:r>
            <a:rPr lang="en-US"/>
            <a:t>Even at the height of the pandemic, Life expectancy increased by 6 months in the year 2021 compared to year 2019.</a:t>
          </a:r>
        </a:p>
      </dgm:t>
    </dgm:pt>
    <dgm:pt modelId="{81BCA8F9-B6FD-4B92-94D8-3095E03BF69D}" type="parTrans" cxnId="{7933C3AC-241B-4670-A505-DC720AEC0513}">
      <dgm:prSet/>
      <dgm:spPr/>
      <dgm:t>
        <a:bodyPr/>
        <a:lstStyle/>
        <a:p>
          <a:endParaRPr lang="en-US"/>
        </a:p>
      </dgm:t>
    </dgm:pt>
    <dgm:pt modelId="{18254B36-7013-43A3-A393-748BFAB8C6F4}" type="sibTrans" cxnId="{7933C3AC-241B-4670-A505-DC720AEC0513}">
      <dgm:prSet/>
      <dgm:spPr/>
      <dgm:t>
        <a:bodyPr/>
        <a:lstStyle/>
        <a:p>
          <a:endParaRPr lang="en-US"/>
        </a:p>
      </dgm:t>
    </dgm:pt>
    <dgm:pt modelId="{39BED4F8-353B-4C85-9B82-74B011BDEF5A}" type="pres">
      <dgm:prSet presAssocID="{00B1A711-10AC-4FD9-9C6B-77A5C422BEBF}" presName="linear" presStyleCnt="0">
        <dgm:presLayoutVars>
          <dgm:animLvl val="lvl"/>
          <dgm:resizeHandles val="exact"/>
        </dgm:presLayoutVars>
      </dgm:prSet>
      <dgm:spPr/>
    </dgm:pt>
    <dgm:pt modelId="{93E2D1F6-B7E0-4258-95C8-CDC77084D7FF}" type="pres">
      <dgm:prSet presAssocID="{E60EA76F-6262-4440-8F90-716159976E8C}" presName="parentText" presStyleLbl="node1" presStyleIdx="0" presStyleCnt="1">
        <dgm:presLayoutVars>
          <dgm:chMax val="0"/>
          <dgm:bulletEnabled val="1"/>
        </dgm:presLayoutVars>
      </dgm:prSet>
      <dgm:spPr/>
    </dgm:pt>
    <dgm:pt modelId="{97FFDA84-D548-47DB-BDD4-EC0412D5DE46}" type="pres">
      <dgm:prSet presAssocID="{E60EA76F-6262-4440-8F90-716159976E8C}" presName="childText" presStyleLbl="revTx" presStyleIdx="0" presStyleCnt="1">
        <dgm:presLayoutVars>
          <dgm:bulletEnabled val="1"/>
        </dgm:presLayoutVars>
      </dgm:prSet>
      <dgm:spPr/>
    </dgm:pt>
  </dgm:ptLst>
  <dgm:cxnLst>
    <dgm:cxn modelId="{4C7A3E08-2D03-4A8E-A845-A4C17790B18B}" srcId="{E60EA76F-6262-4440-8F90-716159976E8C}" destId="{3885C75E-B9B8-4AA4-9320-A95ABBF9FFC7}" srcOrd="3" destOrd="0" parTransId="{C5621F5F-1531-4651-ABEF-77A075BC79A5}" sibTransId="{DBF35120-05C0-4D15-9A6E-5931B82B247A}"/>
    <dgm:cxn modelId="{6D4C4D13-4B76-4F24-B74E-386E1A46E22F}" srcId="{E60EA76F-6262-4440-8F90-716159976E8C}" destId="{715D5D39-51F1-420E-862D-D81E1961F1AA}" srcOrd="5" destOrd="0" parTransId="{1B231EA2-66EA-42F2-8DBA-696ED06922DB}" sibTransId="{AE0E0EE9-020A-466E-A661-2A2734AF6BEE}"/>
    <dgm:cxn modelId="{92849119-67E5-4246-9C61-C53DDCD5972A}" srcId="{00B1A711-10AC-4FD9-9C6B-77A5C422BEBF}" destId="{E60EA76F-6262-4440-8F90-716159976E8C}" srcOrd="0" destOrd="0" parTransId="{C6560610-0AC0-4683-9372-FDE29D7AE387}" sibTransId="{5FA58412-B0FB-48EE-B5D4-7B599EA8AA64}"/>
    <dgm:cxn modelId="{0CADBA1D-788B-4438-BAE6-22A29384C36F}" type="presOf" srcId="{A438D09B-F09C-445E-A0E0-20F0B2CA8B84}" destId="{97FFDA84-D548-47DB-BDD4-EC0412D5DE46}" srcOrd="0" destOrd="4" presId="urn:microsoft.com/office/officeart/2005/8/layout/vList2"/>
    <dgm:cxn modelId="{DB77463B-3D51-44FC-845A-0E1DAB881481}" type="presOf" srcId="{00B1A711-10AC-4FD9-9C6B-77A5C422BEBF}" destId="{39BED4F8-353B-4C85-9B82-74B011BDEF5A}" srcOrd="0" destOrd="0" presId="urn:microsoft.com/office/officeart/2005/8/layout/vList2"/>
    <dgm:cxn modelId="{262D6F41-47F3-43C6-A2EC-CD35F0DCCA49}" type="presOf" srcId="{3885C75E-B9B8-4AA4-9320-A95ABBF9FFC7}" destId="{97FFDA84-D548-47DB-BDD4-EC0412D5DE46}" srcOrd="0" destOrd="3" presId="urn:microsoft.com/office/officeart/2005/8/layout/vList2"/>
    <dgm:cxn modelId="{566FA241-534D-4ED9-9509-7E73E3E4E8CF}" type="presOf" srcId="{715D5D39-51F1-420E-862D-D81E1961F1AA}" destId="{97FFDA84-D548-47DB-BDD4-EC0412D5DE46}" srcOrd="0" destOrd="5" presId="urn:microsoft.com/office/officeart/2005/8/layout/vList2"/>
    <dgm:cxn modelId="{1FEACA41-E5EB-4613-B133-921726DD002F}" srcId="{E60EA76F-6262-4440-8F90-716159976E8C}" destId="{8C277405-FA3A-4F53-9137-2610963A3716}" srcOrd="2" destOrd="0" parTransId="{18CFC3B5-D11C-4621-89B2-508BA53330E8}" sibTransId="{551AA20B-7B06-4D8C-BF11-C0B9708900EC}"/>
    <dgm:cxn modelId="{DFAD4764-304F-47CD-8DFD-233834E67164}" type="presOf" srcId="{1FF0CEA0-70FF-4A07-A591-0E2F4C3EFEDD}" destId="{97FFDA84-D548-47DB-BDD4-EC0412D5DE46}" srcOrd="0" destOrd="6" presId="urn:microsoft.com/office/officeart/2005/8/layout/vList2"/>
    <dgm:cxn modelId="{B83A9473-6C9F-43FD-A2A0-1DBF5B95AF77}" srcId="{E60EA76F-6262-4440-8F90-716159976E8C}" destId="{22A7BBA7-7B1D-46AF-85B2-8F741A60DB37}" srcOrd="0" destOrd="0" parTransId="{DBA2135D-2379-4556-B121-27C3F089E7C9}" sibTransId="{A79DF050-3AEF-468F-8A86-060E3BEA4609}"/>
    <dgm:cxn modelId="{B07BFC77-8304-452B-921A-4FA4EA4D2738}" type="presOf" srcId="{22A7BBA7-7B1D-46AF-85B2-8F741A60DB37}" destId="{97FFDA84-D548-47DB-BDD4-EC0412D5DE46}" srcOrd="0" destOrd="0" presId="urn:microsoft.com/office/officeart/2005/8/layout/vList2"/>
    <dgm:cxn modelId="{EEB0DB7E-BD08-487E-96FD-314AC77DCA3B}" srcId="{E60EA76F-6262-4440-8F90-716159976E8C}" destId="{453900B9-CC1F-42F9-9ACB-8BAFEFE95865}" srcOrd="1" destOrd="0" parTransId="{E5BA09EE-794C-463B-99C0-69DB227BFBA0}" sibTransId="{651A9257-2208-4736-9ECA-260115CC26BA}"/>
    <dgm:cxn modelId="{7933C3AC-241B-4670-A505-DC720AEC0513}" srcId="{E60EA76F-6262-4440-8F90-716159976E8C}" destId="{1FF0CEA0-70FF-4A07-A591-0E2F4C3EFEDD}" srcOrd="6" destOrd="0" parTransId="{81BCA8F9-B6FD-4B92-94D8-3095E03BF69D}" sibTransId="{18254B36-7013-43A3-A393-748BFAB8C6F4}"/>
    <dgm:cxn modelId="{A1468DC4-3359-4D86-8446-A3C2BA8F883B}" type="presOf" srcId="{E60EA76F-6262-4440-8F90-716159976E8C}" destId="{93E2D1F6-B7E0-4258-95C8-CDC77084D7FF}" srcOrd="0" destOrd="0" presId="urn:microsoft.com/office/officeart/2005/8/layout/vList2"/>
    <dgm:cxn modelId="{996325C5-5A2F-4AF1-B5B9-C157F22628CC}" type="presOf" srcId="{453900B9-CC1F-42F9-9ACB-8BAFEFE95865}" destId="{97FFDA84-D548-47DB-BDD4-EC0412D5DE46}" srcOrd="0" destOrd="1" presId="urn:microsoft.com/office/officeart/2005/8/layout/vList2"/>
    <dgm:cxn modelId="{E0360FE4-E0E9-4A14-B761-C115DC7F0029}" srcId="{E60EA76F-6262-4440-8F90-716159976E8C}" destId="{A438D09B-F09C-445E-A0E0-20F0B2CA8B84}" srcOrd="4" destOrd="0" parTransId="{3BA20C12-28A6-4E03-AFB1-1651AFB4D428}" sibTransId="{C6BA30E6-7881-4BC0-B193-1BAA2850C116}"/>
    <dgm:cxn modelId="{F9FB13FC-3395-477C-9970-ACFBB41D8E5F}" type="presOf" srcId="{8C277405-FA3A-4F53-9137-2610963A3716}" destId="{97FFDA84-D548-47DB-BDD4-EC0412D5DE46}" srcOrd="0" destOrd="2" presId="urn:microsoft.com/office/officeart/2005/8/layout/vList2"/>
    <dgm:cxn modelId="{63AE486E-A791-4265-B44F-634FF97CB028}" type="presParOf" srcId="{39BED4F8-353B-4C85-9B82-74B011BDEF5A}" destId="{93E2D1F6-B7E0-4258-95C8-CDC77084D7FF}" srcOrd="0" destOrd="0" presId="urn:microsoft.com/office/officeart/2005/8/layout/vList2"/>
    <dgm:cxn modelId="{33C11B72-0BD2-41F7-975B-4FCC2492179D}" type="presParOf" srcId="{39BED4F8-353B-4C85-9B82-74B011BDEF5A}" destId="{97FFDA84-D548-47DB-BDD4-EC0412D5DE4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BB4E2A-B41E-4583-8FA2-6ACD9A43A23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DBD1B86-3846-4071-B698-F8995FB2363B}">
      <dgm:prSet/>
      <dgm:spPr/>
      <dgm:t>
        <a:bodyPr/>
        <a:lstStyle/>
        <a:p>
          <a:r>
            <a:rPr lang="en-US"/>
            <a:t>… in Continuation</a:t>
          </a:r>
        </a:p>
      </dgm:t>
    </dgm:pt>
    <dgm:pt modelId="{81476408-BBA5-4622-B77E-4226B5AAC52E}" type="parTrans" cxnId="{27964F15-EA57-49FF-AED1-25B3CEDE590E}">
      <dgm:prSet/>
      <dgm:spPr/>
      <dgm:t>
        <a:bodyPr/>
        <a:lstStyle/>
        <a:p>
          <a:endParaRPr lang="en-US"/>
        </a:p>
      </dgm:t>
    </dgm:pt>
    <dgm:pt modelId="{D0D4AFF0-426A-4046-982F-FC96B4A70A5C}" type="sibTrans" cxnId="{27964F15-EA57-49FF-AED1-25B3CEDE590E}">
      <dgm:prSet/>
      <dgm:spPr/>
      <dgm:t>
        <a:bodyPr/>
        <a:lstStyle/>
        <a:p>
          <a:endParaRPr lang="en-US"/>
        </a:p>
      </dgm:t>
    </dgm:pt>
    <dgm:pt modelId="{F6F2EF0C-72FF-4434-8C6C-8D3D1BC418E4}">
      <dgm:prSet/>
      <dgm:spPr/>
      <dgm:t>
        <a:bodyPr/>
        <a:lstStyle/>
        <a:p>
          <a:r>
            <a:rPr lang="en-US"/>
            <a:t>Interestingly, the number of uninsured adults and unisured children does not impact the Life expectancy.</a:t>
          </a:r>
        </a:p>
      </dgm:t>
    </dgm:pt>
    <dgm:pt modelId="{CF627260-71E1-4712-AEB1-758C5B77A7B5}" type="parTrans" cxnId="{46605C74-86D2-451F-82A3-A55059767927}">
      <dgm:prSet/>
      <dgm:spPr/>
      <dgm:t>
        <a:bodyPr/>
        <a:lstStyle/>
        <a:p>
          <a:endParaRPr lang="en-US"/>
        </a:p>
      </dgm:t>
    </dgm:pt>
    <dgm:pt modelId="{CE734454-4ED3-47E4-98C1-B6755B7423DD}" type="sibTrans" cxnId="{46605C74-86D2-451F-82A3-A55059767927}">
      <dgm:prSet/>
      <dgm:spPr/>
      <dgm:t>
        <a:bodyPr/>
        <a:lstStyle/>
        <a:p>
          <a:endParaRPr lang="en-US"/>
        </a:p>
      </dgm:t>
    </dgm:pt>
    <dgm:pt modelId="{DF23D9B8-7008-45C5-A503-74DA2259D7AD}">
      <dgm:prSet/>
      <dgm:spPr/>
      <dgm:t>
        <a:bodyPr/>
        <a:lstStyle/>
        <a:p>
          <a:r>
            <a:rPr lang="en-US"/>
            <a:t>Interestingly, the household income does not seem to have a significant impact on Life expectancy.</a:t>
          </a:r>
        </a:p>
      </dgm:t>
    </dgm:pt>
    <dgm:pt modelId="{DCD523EF-DBFF-4DFB-8641-B58A9F88D185}" type="parTrans" cxnId="{45EA659B-182D-40BC-9B17-CDD8F6224744}">
      <dgm:prSet/>
      <dgm:spPr/>
      <dgm:t>
        <a:bodyPr/>
        <a:lstStyle/>
        <a:p>
          <a:endParaRPr lang="en-US"/>
        </a:p>
      </dgm:t>
    </dgm:pt>
    <dgm:pt modelId="{77EDAF4C-8C9F-40A0-9049-13D708C124D4}" type="sibTrans" cxnId="{45EA659B-182D-40BC-9B17-CDD8F6224744}">
      <dgm:prSet/>
      <dgm:spPr/>
      <dgm:t>
        <a:bodyPr/>
        <a:lstStyle/>
        <a:p>
          <a:endParaRPr lang="en-US"/>
        </a:p>
      </dgm:t>
    </dgm:pt>
    <dgm:pt modelId="{328DA3CE-8F87-4072-93C9-7E52EC944A86}">
      <dgm:prSet/>
      <dgm:spPr/>
      <dgm:t>
        <a:bodyPr/>
        <a:lstStyle/>
        <a:p>
          <a:r>
            <a:rPr lang="en-US"/>
            <a:t>Weirdly, a 10 % increase in excessive drinking, increases life expectancy in the counties by 1.3 years.</a:t>
          </a:r>
        </a:p>
      </dgm:t>
    </dgm:pt>
    <dgm:pt modelId="{341D20E1-C8D1-450B-935B-EF353CDF7661}" type="parTrans" cxnId="{33CA090C-F1A1-4B58-AFBB-EF4F74FB4D4E}">
      <dgm:prSet/>
      <dgm:spPr/>
      <dgm:t>
        <a:bodyPr/>
        <a:lstStyle/>
        <a:p>
          <a:endParaRPr lang="en-US"/>
        </a:p>
      </dgm:t>
    </dgm:pt>
    <dgm:pt modelId="{66FBC8C4-36C0-40DA-8218-1640FD02D94D}" type="sibTrans" cxnId="{33CA090C-F1A1-4B58-AFBB-EF4F74FB4D4E}">
      <dgm:prSet/>
      <dgm:spPr/>
      <dgm:t>
        <a:bodyPr/>
        <a:lstStyle/>
        <a:p>
          <a:endParaRPr lang="en-US"/>
        </a:p>
      </dgm:t>
    </dgm:pt>
    <dgm:pt modelId="{1EF1085D-70FF-4442-868D-C5CFD3D948B8}">
      <dgm:prSet/>
      <dgm:spPr/>
      <dgm:t>
        <a:bodyPr/>
        <a:lstStyle/>
        <a:p>
          <a:r>
            <a:rPr lang="en-US"/>
            <a:t>Presence of water violation apparently does not seem to have any significant impact on LE.</a:t>
          </a:r>
        </a:p>
      </dgm:t>
    </dgm:pt>
    <dgm:pt modelId="{138A851D-8445-477C-9C2F-F45C446C8422}" type="parTrans" cxnId="{17FDECFC-2764-4BD9-A08F-A21F7E4795FA}">
      <dgm:prSet/>
      <dgm:spPr/>
      <dgm:t>
        <a:bodyPr/>
        <a:lstStyle/>
        <a:p>
          <a:endParaRPr lang="en-US"/>
        </a:p>
      </dgm:t>
    </dgm:pt>
    <dgm:pt modelId="{F2793391-F0F8-4AE2-8C4B-33548304575A}" type="sibTrans" cxnId="{17FDECFC-2764-4BD9-A08F-A21F7E4795FA}">
      <dgm:prSet/>
      <dgm:spPr/>
      <dgm:t>
        <a:bodyPr/>
        <a:lstStyle/>
        <a:p>
          <a:endParaRPr lang="en-US"/>
        </a:p>
      </dgm:t>
    </dgm:pt>
    <dgm:pt modelId="{87129E11-AC7D-4B28-9B03-E45BEDF05A40}" type="pres">
      <dgm:prSet presAssocID="{EEBB4E2A-B41E-4583-8FA2-6ACD9A43A236}" presName="linear" presStyleCnt="0">
        <dgm:presLayoutVars>
          <dgm:animLvl val="lvl"/>
          <dgm:resizeHandles val="exact"/>
        </dgm:presLayoutVars>
      </dgm:prSet>
      <dgm:spPr/>
    </dgm:pt>
    <dgm:pt modelId="{120BA34B-F2A6-4E50-8AEB-CC7861CCC04B}" type="pres">
      <dgm:prSet presAssocID="{0DBD1B86-3846-4071-B698-F8995FB2363B}" presName="parentText" presStyleLbl="node1" presStyleIdx="0" presStyleCnt="1">
        <dgm:presLayoutVars>
          <dgm:chMax val="0"/>
          <dgm:bulletEnabled val="1"/>
        </dgm:presLayoutVars>
      </dgm:prSet>
      <dgm:spPr/>
    </dgm:pt>
    <dgm:pt modelId="{8C0A16E4-31F3-41B1-993C-C2A4AAEFDEEC}" type="pres">
      <dgm:prSet presAssocID="{0DBD1B86-3846-4071-B698-F8995FB2363B}" presName="childText" presStyleLbl="revTx" presStyleIdx="0" presStyleCnt="1">
        <dgm:presLayoutVars>
          <dgm:bulletEnabled val="1"/>
        </dgm:presLayoutVars>
      </dgm:prSet>
      <dgm:spPr/>
    </dgm:pt>
  </dgm:ptLst>
  <dgm:cxnLst>
    <dgm:cxn modelId="{33CA090C-F1A1-4B58-AFBB-EF4F74FB4D4E}" srcId="{0DBD1B86-3846-4071-B698-F8995FB2363B}" destId="{328DA3CE-8F87-4072-93C9-7E52EC944A86}" srcOrd="2" destOrd="0" parTransId="{341D20E1-C8D1-450B-935B-EF353CDF7661}" sibTransId="{66FBC8C4-36C0-40DA-8218-1640FD02D94D}"/>
    <dgm:cxn modelId="{8205BA13-001F-4CF9-AE0D-3554B22CE14B}" type="presOf" srcId="{DF23D9B8-7008-45C5-A503-74DA2259D7AD}" destId="{8C0A16E4-31F3-41B1-993C-C2A4AAEFDEEC}" srcOrd="0" destOrd="1" presId="urn:microsoft.com/office/officeart/2005/8/layout/vList2"/>
    <dgm:cxn modelId="{27964F15-EA57-49FF-AED1-25B3CEDE590E}" srcId="{EEBB4E2A-B41E-4583-8FA2-6ACD9A43A236}" destId="{0DBD1B86-3846-4071-B698-F8995FB2363B}" srcOrd="0" destOrd="0" parTransId="{81476408-BBA5-4622-B77E-4226B5AAC52E}" sibTransId="{D0D4AFF0-426A-4046-982F-FC96B4A70A5C}"/>
    <dgm:cxn modelId="{7E121E1C-1F8C-49A4-9579-F9E47DD0CA9B}" type="presOf" srcId="{328DA3CE-8F87-4072-93C9-7E52EC944A86}" destId="{8C0A16E4-31F3-41B1-993C-C2A4AAEFDEEC}" srcOrd="0" destOrd="2" presId="urn:microsoft.com/office/officeart/2005/8/layout/vList2"/>
    <dgm:cxn modelId="{C440BD38-6DF9-480B-83A9-8E6A628E2175}" type="presOf" srcId="{F6F2EF0C-72FF-4434-8C6C-8D3D1BC418E4}" destId="{8C0A16E4-31F3-41B1-993C-C2A4AAEFDEEC}" srcOrd="0" destOrd="0" presId="urn:microsoft.com/office/officeart/2005/8/layout/vList2"/>
    <dgm:cxn modelId="{46605C74-86D2-451F-82A3-A55059767927}" srcId="{0DBD1B86-3846-4071-B698-F8995FB2363B}" destId="{F6F2EF0C-72FF-4434-8C6C-8D3D1BC418E4}" srcOrd="0" destOrd="0" parTransId="{CF627260-71E1-4712-AEB1-758C5B77A7B5}" sibTransId="{CE734454-4ED3-47E4-98C1-B6755B7423DD}"/>
    <dgm:cxn modelId="{45EA659B-182D-40BC-9B17-CDD8F6224744}" srcId="{0DBD1B86-3846-4071-B698-F8995FB2363B}" destId="{DF23D9B8-7008-45C5-A503-74DA2259D7AD}" srcOrd="1" destOrd="0" parTransId="{DCD523EF-DBFF-4DFB-8641-B58A9F88D185}" sibTransId="{77EDAF4C-8C9F-40A0-9049-13D708C124D4}"/>
    <dgm:cxn modelId="{827196A2-B2F7-481F-B74F-46D0DAA90AA2}" type="presOf" srcId="{EEBB4E2A-B41E-4583-8FA2-6ACD9A43A236}" destId="{87129E11-AC7D-4B28-9B03-E45BEDF05A40}" srcOrd="0" destOrd="0" presId="urn:microsoft.com/office/officeart/2005/8/layout/vList2"/>
    <dgm:cxn modelId="{D7DCF4AB-71E2-469A-B471-C51927315B89}" type="presOf" srcId="{0DBD1B86-3846-4071-B698-F8995FB2363B}" destId="{120BA34B-F2A6-4E50-8AEB-CC7861CCC04B}" srcOrd="0" destOrd="0" presId="urn:microsoft.com/office/officeart/2005/8/layout/vList2"/>
    <dgm:cxn modelId="{0F5D25D4-C4F3-45EC-84E8-1E5799B7CA2D}" type="presOf" srcId="{1EF1085D-70FF-4442-868D-C5CFD3D948B8}" destId="{8C0A16E4-31F3-41B1-993C-C2A4AAEFDEEC}" srcOrd="0" destOrd="3" presId="urn:microsoft.com/office/officeart/2005/8/layout/vList2"/>
    <dgm:cxn modelId="{17FDECFC-2764-4BD9-A08F-A21F7E4795FA}" srcId="{0DBD1B86-3846-4071-B698-F8995FB2363B}" destId="{1EF1085D-70FF-4442-868D-C5CFD3D948B8}" srcOrd="3" destOrd="0" parTransId="{138A851D-8445-477C-9C2F-F45C446C8422}" sibTransId="{F2793391-F0F8-4AE2-8C4B-33548304575A}"/>
    <dgm:cxn modelId="{CAC6F576-2626-4D84-AB9F-5E2AB0EFAF12}" type="presParOf" srcId="{87129E11-AC7D-4B28-9B03-E45BEDF05A40}" destId="{120BA34B-F2A6-4E50-8AEB-CC7861CCC04B}" srcOrd="0" destOrd="0" presId="urn:microsoft.com/office/officeart/2005/8/layout/vList2"/>
    <dgm:cxn modelId="{D83AC884-02C5-46E7-932B-763017DEEFE3}" type="presParOf" srcId="{87129E11-AC7D-4B28-9B03-E45BEDF05A40}" destId="{8C0A16E4-31F3-41B1-993C-C2A4AAEFDEE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EA87-1E85-44D2-A90E-371A04688145}">
      <dsp:nvSpPr>
        <dsp:cNvPr id="0" name=""/>
        <dsp:cNvSpPr/>
      </dsp:nvSpPr>
      <dsp:spPr>
        <a:xfrm>
          <a:off x="0" y="121148"/>
          <a:ext cx="7379696" cy="28781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en-US" sz="1200" b="0" kern="1200"/>
            <a:t>X variables are</a:t>
          </a:r>
          <a:r>
            <a:rPr lang="en-US" sz="1200" b="0" kern="1200">
              <a:latin typeface="Calibri Light" panose="020F0302020204030204"/>
            </a:rPr>
            <a:t> </a:t>
          </a:r>
          <a:endParaRPr lang="en-US" sz="1200" b="0" kern="1200"/>
        </a:p>
      </dsp:txBody>
      <dsp:txXfrm>
        <a:off x="14050" y="135198"/>
        <a:ext cx="7351596" cy="259719"/>
      </dsp:txXfrm>
    </dsp:sp>
    <dsp:sp modelId="{B8B63D6E-8C6D-42AA-AD5F-1EFE07CDB00C}">
      <dsp:nvSpPr>
        <dsp:cNvPr id="0" name=""/>
        <dsp:cNvSpPr/>
      </dsp:nvSpPr>
      <dsp:spPr>
        <a:xfrm>
          <a:off x="0" y="533574"/>
          <a:ext cx="7379696" cy="506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305" tIns="15240" rIns="85344" bIns="15240" numCol="1" spcCol="1270" anchor="t" anchorCtr="0">
          <a:noAutofit/>
        </a:bodyPr>
        <a:lstStyle/>
        <a:p>
          <a:pPr marL="57150" lvl="1" indent="-57150" algn="l" defTabSz="400050" rtl="0">
            <a:lnSpc>
              <a:spcPct val="90000"/>
            </a:lnSpc>
            <a:spcBef>
              <a:spcPct val="0"/>
            </a:spcBef>
            <a:spcAft>
              <a:spcPct val="20000"/>
            </a:spcAft>
            <a:buChar char="•"/>
          </a:pPr>
          <a:r>
            <a:rPr lang="en-US" sz="900" b="0" kern="1200">
              <a:solidFill>
                <a:schemeClr val="tx1"/>
              </a:solidFill>
              <a:latin typeface="+mn-lt"/>
            </a:rPr>
            <a:t>Year</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County</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frequent physical distress</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Mental distress percentage</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diabetic</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Number of  food insecure</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insufficient sleep</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Household income</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No of households with severe cost burden</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Population</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teen</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65 and over</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No of African American</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No of American Indian Alaskan native</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No of Asian</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No of Hispanic</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No of non-Hispanic white</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female</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Average number of physically unhealthy days</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Average number of mentally unhealthy days</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smokers</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adults with obesity</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Food environment index</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excessive drinking</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No of primary care physicians</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No of mental health providers</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vaccinated</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No of employed</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Percent of children in poverty</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Average daily PM2.5</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Presence of water violation</a:t>
          </a:r>
        </a:p>
        <a:p>
          <a:pPr marL="57150" lvl="1" indent="-57150" algn="l" defTabSz="400050" rtl="0">
            <a:lnSpc>
              <a:spcPct val="90000"/>
            </a:lnSpc>
            <a:spcBef>
              <a:spcPct val="0"/>
            </a:spcBef>
            <a:spcAft>
              <a:spcPct val="20000"/>
            </a:spcAft>
            <a:buChar char="•"/>
          </a:pPr>
          <a:r>
            <a:rPr lang="en-US" sz="900" b="0" kern="1200">
              <a:solidFill>
                <a:schemeClr val="tx1"/>
              </a:solidFill>
              <a:latin typeface="+mn-lt"/>
            </a:rPr>
            <a:t>State</a:t>
          </a:r>
        </a:p>
        <a:p>
          <a:pPr marL="57150" lvl="1" indent="-57150" algn="l" defTabSz="400050" rtl="0">
            <a:lnSpc>
              <a:spcPct val="90000"/>
            </a:lnSpc>
            <a:spcBef>
              <a:spcPct val="0"/>
            </a:spcBef>
            <a:spcAft>
              <a:spcPct val="20000"/>
            </a:spcAft>
            <a:buChar char="•"/>
          </a:pPr>
          <a:endParaRPr lang="en-US" sz="900" b="0" kern="1200">
            <a:solidFill>
              <a:schemeClr val="tx1"/>
            </a:solidFill>
            <a:latin typeface="+mn-lt"/>
          </a:endParaRPr>
        </a:p>
      </dsp:txBody>
      <dsp:txXfrm>
        <a:off x="0" y="533574"/>
        <a:ext cx="7379696" cy="5067360"/>
      </dsp:txXfrm>
    </dsp:sp>
    <dsp:sp modelId="{6C4234F3-60D5-4392-91A1-E5B73D1E656E}">
      <dsp:nvSpPr>
        <dsp:cNvPr id="0" name=""/>
        <dsp:cNvSpPr/>
      </dsp:nvSpPr>
      <dsp:spPr>
        <a:xfrm>
          <a:off x="0" y="5600934"/>
          <a:ext cx="7379696" cy="287819"/>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endParaRPr lang="en-US" sz="1200" b="0" kern="1200">
            <a:solidFill>
              <a:schemeClr val="tx1"/>
            </a:solidFill>
            <a:latin typeface="+mn-lt"/>
          </a:endParaRPr>
        </a:p>
      </dsp:txBody>
      <dsp:txXfrm>
        <a:off x="14050" y="5614984"/>
        <a:ext cx="7351596" cy="259719"/>
      </dsp:txXfrm>
    </dsp:sp>
    <dsp:sp modelId="{05AD5054-CE7A-4FE1-BBB7-3F3639648608}">
      <dsp:nvSpPr>
        <dsp:cNvPr id="0" name=""/>
        <dsp:cNvSpPr/>
      </dsp:nvSpPr>
      <dsp:spPr>
        <a:xfrm>
          <a:off x="0" y="5888754"/>
          <a:ext cx="7379696"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305" tIns="15240" rIns="85344" bIns="15240" numCol="1" spcCol="1270" anchor="t" anchorCtr="0">
          <a:noAutofit/>
        </a:bodyPr>
        <a:lstStyle/>
        <a:p>
          <a:pPr marL="57150" lvl="1" indent="-57150" algn="l" defTabSz="400050" rtl="0">
            <a:lnSpc>
              <a:spcPct val="90000"/>
            </a:lnSpc>
            <a:spcBef>
              <a:spcPct val="0"/>
            </a:spcBef>
            <a:spcAft>
              <a:spcPct val="20000"/>
            </a:spcAft>
            <a:buChar char="•"/>
          </a:pPr>
          <a:endParaRPr lang="en-US" sz="900" b="0" kern="1200">
            <a:solidFill>
              <a:schemeClr val="tx1"/>
            </a:solidFill>
            <a:latin typeface="+mn-lt"/>
          </a:endParaRPr>
        </a:p>
      </dsp:txBody>
      <dsp:txXfrm>
        <a:off x="0" y="5888754"/>
        <a:ext cx="7379696" cy="198720"/>
      </dsp:txXfrm>
    </dsp:sp>
    <dsp:sp modelId="{29E164C2-E473-4944-82B7-A64343C53C41}">
      <dsp:nvSpPr>
        <dsp:cNvPr id="0" name=""/>
        <dsp:cNvSpPr/>
      </dsp:nvSpPr>
      <dsp:spPr>
        <a:xfrm>
          <a:off x="0" y="6087474"/>
          <a:ext cx="7379696" cy="28781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kern="1200"/>
            <a:t>Y Variable is</a:t>
          </a:r>
        </a:p>
      </dsp:txBody>
      <dsp:txXfrm>
        <a:off x="14050" y="6101524"/>
        <a:ext cx="7351596" cy="259719"/>
      </dsp:txXfrm>
    </dsp:sp>
    <dsp:sp modelId="{DB194979-589F-4D0E-B861-0396EE3E2A63}">
      <dsp:nvSpPr>
        <dsp:cNvPr id="0" name=""/>
        <dsp:cNvSpPr/>
      </dsp:nvSpPr>
      <dsp:spPr>
        <a:xfrm>
          <a:off x="0" y="6375294"/>
          <a:ext cx="7379696"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305" tIns="15240" rIns="85344" bIns="15240" numCol="1" spcCol="1270" anchor="t" anchorCtr="0">
          <a:noAutofit/>
        </a:bodyPr>
        <a:lstStyle/>
        <a:p>
          <a:pPr marL="57150" lvl="1" indent="-57150" algn="l" defTabSz="400050" rtl="0">
            <a:lnSpc>
              <a:spcPct val="90000"/>
            </a:lnSpc>
            <a:spcBef>
              <a:spcPct val="0"/>
            </a:spcBef>
            <a:spcAft>
              <a:spcPct val="20000"/>
            </a:spcAft>
            <a:buChar char="•"/>
          </a:pPr>
          <a:r>
            <a:rPr lang="en-US" sz="900" b="0" kern="1200">
              <a:latin typeface="Calibri Light" panose="020F0302020204030204"/>
            </a:rPr>
            <a:t> </a:t>
          </a:r>
          <a:r>
            <a:rPr lang="en-US" sz="900" b="0" kern="1200"/>
            <a:t>Life expectancy</a:t>
          </a:r>
        </a:p>
      </dsp:txBody>
      <dsp:txXfrm>
        <a:off x="0" y="6375294"/>
        <a:ext cx="7379696" cy="198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2D1F6-B7E0-4258-95C8-CDC77084D7FF}">
      <dsp:nvSpPr>
        <dsp:cNvPr id="0" name=""/>
        <dsp:cNvSpPr/>
      </dsp:nvSpPr>
      <dsp:spPr>
        <a:xfrm>
          <a:off x="0" y="38983"/>
          <a:ext cx="7428832" cy="64759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latin typeface="Calibri Light" panose="020F0302020204030204"/>
            </a:rPr>
            <a:t>Inferences</a:t>
          </a:r>
          <a:endParaRPr lang="en-US" sz="2700" kern="1200"/>
        </a:p>
      </dsp:txBody>
      <dsp:txXfrm>
        <a:off x="31613" y="70596"/>
        <a:ext cx="7365606" cy="584369"/>
      </dsp:txXfrm>
    </dsp:sp>
    <dsp:sp modelId="{97FFDA84-D548-47DB-BDD4-EC0412D5DE46}">
      <dsp:nvSpPr>
        <dsp:cNvPr id="0" name=""/>
        <dsp:cNvSpPr/>
      </dsp:nvSpPr>
      <dsp:spPr>
        <a:xfrm>
          <a:off x="0" y="686578"/>
          <a:ext cx="7428832" cy="5477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86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With an 10% increase in the physical distress among the counties, the life expectancy falls by almost 2 years.</a:t>
          </a:r>
        </a:p>
        <a:p>
          <a:pPr marL="228600" lvl="1" indent="-228600" algn="l" defTabSz="933450">
            <a:lnSpc>
              <a:spcPct val="90000"/>
            </a:lnSpc>
            <a:spcBef>
              <a:spcPct val="0"/>
            </a:spcBef>
            <a:spcAft>
              <a:spcPct val="20000"/>
            </a:spcAft>
            <a:buChar char="•"/>
          </a:pPr>
          <a:r>
            <a:rPr lang="en-US" sz="2100" kern="1200"/>
            <a:t>With every one day increase in the average number of mentally unhealthily days for a county, we can expect the life expectancy to drop by over 6 months.</a:t>
          </a:r>
        </a:p>
        <a:p>
          <a:pPr marL="228600" lvl="1" indent="-228600" algn="l" defTabSz="933450">
            <a:lnSpc>
              <a:spcPct val="90000"/>
            </a:lnSpc>
            <a:spcBef>
              <a:spcPct val="0"/>
            </a:spcBef>
            <a:spcAft>
              <a:spcPct val="20000"/>
            </a:spcAft>
            <a:buChar char="•"/>
          </a:pPr>
          <a:r>
            <a:rPr lang="en-US" sz="2100" kern="1200"/>
            <a:t>With every 10 % increase in smoker population in a county, Life expectancy reduces by almost 2 years.</a:t>
          </a:r>
        </a:p>
        <a:p>
          <a:pPr marL="228600" lvl="1" indent="-228600" algn="l" defTabSz="933450">
            <a:lnSpc>
              <a:spcPct val="90000"/>
            </a:lnSpc>
            <a:spcBef>
              <a:spcPct val="0"/>
            </a:spcBef>
            <a:spcAft>
              <a:spcPct val="20000"/>
            </a:spcAft>
            <a:buChar char="•"/>
          </a:pPr>
          <a:r>
            <a:rPr lang="en-US" sz="2100" kern="1200"/>
            <a:t>With every unit increase in the Food environment index, we can expect Life expectancy to go up by approximately 2 months.</a:t>
          </a:r>
        </a:p>
        <a:p>
          <a:pPr marL="228600" lvl="1" indent="-228600" algn="l" defTabSz="933450">
            <a:lnSpc>
              <a:spcPct val="90000"/>
            </a:lnSpc>
            <a:spcBef>
              <a:spcPct val="0"/>
            </a:spcBef>
            <a:spcAft>
              <a:spcPct val="20000"/>
            </a:spcAft>
            <a:buChar char="•"/>
          </a:pPr>
          <a:r>
            <a:rPr lang="en-US" sz="2100" kern="1200"/>
            <a:t>With every 10 points increase in the PM 2.5 levels in the air, we can expect the life expectancy to drop by more than 1 year. </a:t>
          </a:r>
        </a:p>
        <a:p>
          <a:pPr marL="228600" lvl="1" indent="-228600" algn="l" defTabSz="933450">
            <a:lnSpc>
              <a:spcPct val="90000"/>
            </a:lnSpc>
            <a:spcBef>
              <a:spcPct val="0"/>
            </a:spcBef>
            <a:spcAft>
              <a:spcPct val="20000"/>
            </a:spcAft>
            <a:buChar char="•"/>
          </a:pPr>
          <a:r>
            <a:rPr lang="en-US" sz="2100" kern="1200"/>
            <a:t>In Year 2023 life expectancy reduced by 1.2 years compared to the year 2019.</a:t>
          </a:r>
        </a:p>
        <a:p>
          <a:pPr marL="228600" lvl="1" indent="-228600" algn="l" defTabSz="933450">
            <a:lnSpc>
              <a:spcPct val="90000"/>
            </a:lnSpc>
            <a:spcBef>
              <a:spcPct val="0"/>
            </a:spcBef>
            <a:spcAft>
              <a:spcPct val="20000"/>
            </a:spcAft>
            <a:buChar char="•"/>
          </a:pPr>
          <a:r>
            <a:rPr lang="en-US" sz="2100" kern="1200"/>
            <a:t>Even at the height of the pandemic, Life expectancy increased by 6 months in the year 2021 compared to year 2019.</a:t>
          </a:r>
        </a:p>
      </dsp:txBody>
      <dsp:txXfrm>
        <a:off x="0" y="686578"/>
        <a:ext cx="7428832" cy="5477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BA34B-F2A6-4E50-8AEB-CC7861CCC04B}">
      <dsp:nvSpPr>
        <dsp:cNvPr id="0" name=""/>
        <dsp:cNvSpPr/>
      </dsp:nvSpPr>
      <dsp:spPr>
        <a:xfrm>
          <a:off x="0" y="18275"/>
          <a:ext cx="7559504" cy="8874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 in Continuation</a:t>
          </a:r>
        </a:p>
      </dsp:txBody>
      <dsp:txXfrm>
        <a:off x="43321" y="61596"/>
        <a:ext cx="7472862" cy="800803"/>
      </dsp:txXfrm>
    </dsp:sp>
    <dsp:sp modelId="{8C0A16E4-31F3-41B1-993C-C2A4AAEFDEEC}">
      <dsp:nvSpPr>
        <dsp:cNvPr id="0" name=""/>
        <dsp:cNvSpPr/>
      </dsp:nvSpPr>
      <dsp:spPr>
        <a:xfrm>
          <a:off x="0" y="905721"/>
          <a:ext cx="7559504" cy="5361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t>Interestingly, the number of uninsured adults and unisured children does not impact the Life expectancy.</a:t>
          </a:r>
        </a:p>
        <a:p>
          <a:pPr marL="285750" lvl="1" indent="-285750" algn="l" defTabSz="1289050">
            <a:lnSpc>
              <a:spcPct val="90000"/>
            </a:lnSpc>
            <a:spcBef>
              <a:spcPct val="0"/>
            </a:spcBef>
            <a:spcAft>
              <a:spcPct val="20000"/>
            </a:spcAft>
            <a:buChar char="•"/>
          </a:pPr>
          <a:r>
            <a:rPr lang="en-US" sz="2900" kern="1200"/>
            <a:t>Interestingly, the household income does not seem to have a significant impact on Life expectancy.</a:t>
          </a:r>
        </a:p>
        <a:p>
          <a:pPr marL="285750" lvl="1" indent="-285750" algn="l" defTabSz="1289050">
            <a:lnSpc>
              <a:spcPct val="90000"/>
            </a:lnSpc>
            <a:spcBef>
              <a:spcPct val="0"/>
            </a:spcBef>
            <a:spcAft>
              <a:spcPct val="20000"/>
            </a:spcAft>
            <a:buChar char="•"/>
          </a:pPr>
          <a:r>
            <a:rPr lang="en-US" sz="2900" kern="1200"/>
            <a:t>Weirdly, a 10 % increase in excessive drinking, increases life expectancy in the counties by 1.3 years.</a:t>
          </a:r>
        </a:p>
        <a:p>
          <a:pPr marL="285750" lvl="1" indent="-285750" algn="l" defTabSz="1289050">
            <a:lnSpc>
              <a:spcPct val="90000"/>
            </a:lnSpc>
            <a:spcBef>
              <a:spcPct val="0"/>
            </a:spcBef>
            <a:spcAft>
              <a:spcPct val="20000"/>
            </a:spcAft>
            <a:buChar char="•"/>
          </a:pPr>
          <a:r>
            <a:rPr lang="en-US" sz="2900" kern="1200"/>
            <a:t>Presence of water violation apparently does not seem to have any significant impact on LE.</a:t>
          </a:r>
        </a:p>
      </dsp:txBody>
      <dsp:txXfrm>
        <a:off x="0" y="905721"/>
        <a:ext cx="7559504" cy="5361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B5379-B9E4-4548-908F-FE753AECADA6}" type="datetimeFigureOut">
              <a:rPr lang="en-US" smtClean="0"/>
              <a:t>4/24/2023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8DEF1-7415-4F1E-A85B-5585CF645CC6}" type="slidenum">
              <a:rPr lang="en-US" smtClean="0"/>
              <a:t>‹#›</a:t>
            </a:fld>
            <a:endParaRPr lang="en-US"/>
          </a:p>
        </p:txBody>
      </p:sp>
    </p:spTree>
    <p:extLst>
      <p:ext uri="{BB962C8B-B14F-4D97-AF65-F5344CB8AC3E}">
        <p14:creationId xmlns:p14="http://schemas.microsoft.com/office/powerpoint/2010/main" val="4149431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f23109a3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f23109a3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f23109a32_1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f23109a32_1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26935-F31A-FAE8-6119-F09AF6026A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9EF6AA-0834-94F8-24F2-751C9AAEF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F1340C-E7D7-EA27-608A-D0B46BB4A9BB}"/>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5" name="Footer Placeholder 4">
            <a:extLst>
              <a:ext uri="{FF2B5EF4-FFF2-40B4-BE49-F238E27FC236}">
                <a16:creationId xmlns:a16="http://schemas.microsoft.com/office/drawing/2014/main" id="{5198A0AA-C993-7FAC-A4D0-06B970E99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0F5A2-09BD-3DC5-4AE2-188EA8E7443C}"/>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407151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748E-0EF5-B4D6-2904-651E887E7C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7095A1-B8D8-EF59-D920-EC0DDE27F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E6B4F-89D2-ECC0-F3F8-BED5534EF0F6}"/>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5" name="Footer Placeholder 4">
            <a:extLst>
              <a:ext uri="{FF2B5EF4-FFF2-40B4-BE49-F238E27FC236}">
                <a16:creationId xmlns:a16="http://schemas.microsoft.com/office/drawing/2014/main" id="{9EEC31E5-CC31-A25D-9067-99B4A607B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F2644-F162-84E7-A10C-FAFDA4864C9A}"/>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366893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093A5-F256-A183-7557-C982C6D4E1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B14D99-4DFB-E6C7-BAC6-30F8E86DB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FF5AF-B497-5C77-DD57-BB713535443C}"/>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5" name="Footer Placeholder 4">
            <a:extLst>
              <a:ext uri="{FF2B5EF4-FFF2-40B4-BE49-F238E27FC236}">
                <a16:creationId xmlns:a16="http://schemas.microsoft.com/office/drawing/2014/main" id="{CBB603A4-A16A-BCCA-75D2-08FC1EADE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1CDF2-0D3B-3050-8B77-0377E0B2753C}"/>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1169868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SzPts val="1800"/>
              <a:buChar char="●"/>
              <a:defRPr/>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8112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180C-138D-DD4D-244C-A8D2880E1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16E13-A750-AF67-C83B-21D20AF7E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E41CC-D183-2FFF-3101-A435C382F2A0}"/>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5" name="Footer Placeholder 4">
            <a:extLst>
              <a:ext uri="{FF2B5EF4-FFF2-40B4-BE49-F238E27FC236}">
                <a16:creationId xmlns:a16="http://schemas.microsoft.com/office/drawing/2014/main" id="{91A7DFFF-3326-73A8-3C59-CFDE9C93D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A851D-DFFE-0595-C920-2F2C3747495F}"/>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133798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F3C6-2268-06DA-D99E-E8F8FFF6F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752BD-F41C-B9B5-46F3-AF2588A7D7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58DD80-5454-74A7-085C-150D45E79A65}"/>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5" name="Footer Placeholder 4">
            <a:extLst>
              <a:ext uri="{FF2B5EF4-FFF2-40B4-BE49-F238E27FC236}">
                <a16:creationId xmlns:a16="http://schemas.microsoft.com/office/drawing/2014/main" id="{14AD4D1B-EF69-C4A6-0830-A039F44D2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03C18-74D7-D76C-E986-C65D886A8DDA}"/>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292574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8E89-627E-7886-F85A-0CE2B3B10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E2D29B-3052-E24E-6054-44F72CD735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83986-D126-A569-F80D-C8801626E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44B095-15ED-3D39-2A1F-720D0BC907B1}"/>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6" name="Footer Placeholder 5">
            <a:extLst>
              <a:ext uri="{FF2B5EF4-FFF2-40B4-BE49-F238E27FC236}">
                <a16:creationId xmlns:a16="http://schemas.microsoft.com/office/drawing/2014/main" id="{BE446069-C251-6203-99C0-B938FE3FA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3A624-ADB3-32EF-C990-A792E7BC23EB}"/>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131381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CB74-F219-92F1-E021-D6957FE99F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FA9992-2668-E328-0A08-6782DB71C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C8378A-7342-2CF1-A39B-8337B446ED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050F3-3DF4-2D9A-DC9B-6C833C5D6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FF7CF-AE92-2AE1-02E4-EDF24CB6B5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A63FAB-F733-3880-0985-6ABE696CF125}"/>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8" name="Footer Placeholder 7">
            <a:extLst>
              <a:ext uri="{FF2B5EF4-FFF2-40B4-BE49-F238E27FC236}">
                <a16:creationId xmlns:a16="http://schemas.microsoft.com/office/drawing/2014/main" id="{D18370F7-720D-EEE7-D26E-A3308B61F9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5F6F05-067A-401A-B2A2-B7B4691C7A18}"/>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16186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ADC7-9902-5F38-EDD6-7DA8C86489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AEE0BF-0CB9-EEE4-3DA6-A36211DCC923}"/>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4" name="Footer Placeholder 3">
            <a:extLst>
              <a:ext uri="{FF2B5EF4-FFF2-40B4-BE49-F238E27FC236}">
                <a16:creationId xmlns:a16="http://schemas.microsoft.com/office/drawing/2014/main" id="{2DBE963C-FE2B-D7C2-CF1F-A1671AB334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1BD053-867C-3D67-6C22-BF8475EE4D18}"/>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1558558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C3295-2162-93F0-DEB0-CDF62105C15F}"/>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3" name="Footer Placeholder 2">
            <a:extLst>
              <a:ext uri="{FF2B5EF4-FFF2-40B4-BE49-F238E27FC236}">
                <a16:creationId xmlns:a16="http://schemas.microsoft.com/office/drawing/2014/main" id="{C04AB0C6-65C7-F59A-9575-975BD7B0E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72F7C9-567D-8FFC-93B6-054383312211}"/>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3321609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5082-3BF2-79C6-3EAC-F08EE4CE1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F5841C-2391-1E7F-6C89-7036D8370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8F5CB6-E596-3DDA-2254-E337C9A19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737FB-B870-8C68-4808-B7F9C955302A}"/>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6" name="Footer Placeholder 5">
            <a:extLst>
              <a:ext uri="{FF2B5EF4-FFF2-40B4-BE49-F238E27FC236}">
                <a16:creationId xmlns:a16="http://schemas.microsoft.com/office/drawing/2014/main" id="{388EEAAB-AE9B-E2AB-097B-1C7DFFD1C6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435B2F-45F2-AB1C-11E6-F353CD6D9823}"/>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226317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F7BD-803A-25FC-B93B-5460499C2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DEA9C9-C700-E436-80BC-691D5FE63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04F7B0-30D0-549A-C6AB-F2E17BD72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04BBA0-752B-2FDF-702A-C7B07FD55812}"/>
              </a:ext>
            </a:extLst>
          </p:cNvPr>
          <p:cNvSpPr>
            <a:spLocks noGrp="1"/>
          </p:cNvSpPr>
          <p:nvPr>
            <p:ph type="dt" sz="half" idx="10"/>
          </p:nvPr>
        </p:nvSpPr>
        <p:spPr/>
        <p:txBody>
          <a:bodyPr/>
          <a:lstStyle/>
          <a:p>
            <a:fld id="{E57BF9F8-D6BD-4172-9F2A-72FFD8E4AF2D}" type="datetimeFigureOut">
              <a:rPr lang="en-US" smtClean="0"/>
              <a:t>4/24/2023</a:t>
            </a:fld>
            <a:endParaRPr lang="en-US"/>
          </a:p>
        </p:txBody>
      </p:sp>
      <p:sp>
        <p:nvSpPr>
          <p:cNvPr id="6" name="Footer Placeholder 5">
            <a:extLst>
              <a:ext uri="{FF2B5EF4-FFF2-40B4-BE49-F238E27FC236}">
                <a16:creationId xmlns:a16="http://schemas.microsoft.com/office/drawing/2014/main" id="{BF39B33F-FB9F-4EC0-FF83-8EF3BDED9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20B68-FCF9-37FA-C7A9-F66DBE570C62}"/>
              </a:ext>
            </a:extLst>
          </p:cNvPr>
          <p:cNvSpPr>
            <a:spLocks noGrp="1"/>
          </p:cNvSpPr>
          <p:nvPr>
            <p:ph type="sldNum" sz="quarter" idx="12"/>
          </p:nvPr>
        </p:nvSpPr>
        <p:spPr/>
        <p:txBody>
          <a:bodyPr/>
          <a:lstStyle/>
          <a:p>
            <a:fld id="{78CF4FDA-89BE-48C9-9295-FF5BE4757846}" type="slidenum">
              <a:rPr lang="en-US" smtClean="0"/>
              <a:t>‹#›</a:t>
            </a:fld>
            <a:endParaRPr lang="en-US"/>
          </a:p>
        </p:txBody>
      </p:sp>
    </p:spTree>
    <p:extLst>
      <p:ext uri="{BB962C8B-B14F-4D97-AF65-F5344CB8AC3E}">
        <p14:creationId xmlns:p14="http://schemas.microsoft.com/office/powerpoint/2010/main" val="245779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508173-E7DA-D92F-4CB3-D262459D48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E78C24-3CCF-5511-897E-69F426DC1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4618B-0BBD-ADEF-C98D-961DCBF99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BF9F8-D6BD-4172-9F2A-72FFD8E4AF2D}" type="datetimeFigureOut">
              <a:rPr lang="en-US" smtClean="0"/>
              <a:t>4/24/2023</a:t>
            </a:fld>
            <a:endParaRPr lang="en-US"/>
          </a:p>
        </p:txBody>
      </p:sp>
      <p:sp>
        <p:nvSpPr>
          <p:cNvPr id="5" name="Footer Placeholder 4">
            <a:extLst>
              <a:ext uri="{FF2B5EF4-FFF2-40B4-BE49-F238E27FC236}">
                <a16:creationId xmlns:a16="http://schemas.microsoft.com/office/drawing/2014/main" id="{80CACF72-AE9F-A695-9DD1-C724121ABF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DCAE72-3006-2C49-F2B5-5D6E57AC91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F4FDA-89BE-48C9-9295-FF5BE4757846}" type="slidenum">
              <a:rPr lang="en-US" smtClean="0"/>
              <a:t>‹#›</a:t>
            </a:fld>
            <a:endParaRPr lang="en-US"/>
          </a:p>
        </p:txBody>
      </p:sp>
    </p:spTree>
    <p:extLst>
      <p:ext uri="{BB962C8B-B14F-4D97-AF65-F5344CB8AC3E}">
        <p14:creationId xmlns:p14="http://schemas.microsoft.com/office/powerpoint/2010/main" val="2588249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www.countyhealthrankings.or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datausa.io/" TargetMode="External"/><Relationship Id="rId5" Type="http://schemas.openxmlformats.org/officeDocument/2006/relationships/hyperlink" Target="https://data.census.gov/" TargetMode="External"/><Relationship Id="rId4" Type="http://schemas.openxmlformats.org/officeDocument/2006/relationships/hyperlink" Target="https://ghdx.healthdata.org/record/ihme-data/united-states-life-expectancy-by-county-race-ethnicity-2000-2019"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ubstackcdn.com/image/fetch/f_auto,q_auto:good,fl_progressive:steep/https%3A%2F%2Fbucketeer-e05bbc84-baa3-437e-9518-adb32be77984.s3.amazonaws.com%2Fpublic%2Fimages%2Feb553faf-565e-477b-948f-f746b7480c81_1240x1042.png"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A9B749-BDD9-1209-0C0C-764AAD939F65}"/>
              </a:ext>
            </a:extLst>
          </p:cNvPr>
          <p:cNvPicPr>
            <a:picLocks noChangeAspect="1"/>
          </p:cNvPicPr>
          <p:nvPr/>
        </p:nvPicPr>
        <p:blipFill rotWithShape="1">
          <a:blip r:embed="rId2"/>
          <a:srcRect l="9091" t="23391"/>
          <a:stretch/>
        </p:blipFill>
        <p:spPr>
          <a:xfrm>
            <a:off x="20" y="10"/>
            <a:ext cx="12191981" cy="6857990"/>
          </a:xfrm>
          <a:prstGeom prst="rect">
            <a:avLst/>
          </a:prstGeom>
        </p:spPr>
      </p:pic>
      <p:sp>
        <p:nvSpPr>
          <p:cNvPr id="30" name="Rectangle 29">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6442A-3690-D1E0-F099-B735ED2426AC}"/>
              </a:ext>
            </a:extLst>
          </p:cNvPr>
          <p:cNvSpPr>
            <a:spLocks noGrp="1"/>
          </p:cNvSpPr>
          <p:nvPr>
            <p:ph type="ctrTitle"/>
          </p:nvPr>
        </p:nvSpPr>
        <p:spPr>
          <a:xfrm>
            <a:off x="404553" y="3091928"/>
            <a:ext cx="9078562" cy="2387600"/>
          </a:xfrm>
        </p:spPr>
        <p:txBody>
          <a:bodyPr vert="horz" lIns="91440" tIns="45720" rIns="91440" bIns="45720" rtlCol="0">
            <a:normAutofit/>
          </a:bodyPr>
          <a:lstStyle/>
          <a:p>
            <a:pPr algn="l"/>
            <a:r>
              <a:rPr lang="en-US" sz="5100" b="1"/>
              <a:t>Causes</a:t>
            </a:r>
            <a:r>
              <a:rPr lang="en-US" sz="5100" b="1" kern="1200">
                <a:latin typeface="+mj-lt"/>
                <a:ea typeface="+mj-ea"/>
                <a:cs typeface="+mj-cs"/>
              </a:rPr>
              <a:t> of disparities in </a:t>
            </a:r>
            <a:r>
              <a:rPr lang="en-US" sz="5100" b="1"/>
              <a:t>life</a:t>
            </a:r>
            <a:r>
              <a:rPr lang="en-US" sz="5100" b="1" kern="1200">
                <a:latin typeface="+mj-lt"/>
                <a:ea typeface="+mj-ea"/>
                <a:cs typeface="+mj-cs"/>
              </a:rPr>
              <a:t> expectancy among counties in USA</a:t>
            </a:r>
          </a:p>
        </p:txBody>
      </p:sp>
      <p:sp>
        <p:nvSpPr>
          <p:cNvPr id="32" name="Rectangle: Rounded Corners 31">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9947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90D7E6A-E31F-4A43-1F73-B8993ADEF3AC}"/>
              </a:ext>
            </a:extLst>
          </p:cNvPr>
          <p:cNvGraphicFramePr>
            <a:graphicFrameLocks noGrp="1"/>
          </p:cNvGraphicFramePr>
          <p:nvPr>
            <p:extLst>
              <p:ext uri="{D42A27DB-BD31-4B8C-83A1-F6EECF244321}">
                <p14:modId xmlns:p14="http://schemas.microsoft.com/office/powerpoint/2010/main" val="2099475159"/>
              </p:ext>
            </p:extLst>
          </p:nvPr>
        </p:nvGraphicFramePr>
        <p:xfrm>
          <a:off x="341586" y="249620"/>
          <a:ext cx="11593333" cy="6027039"/>
        </p:xfrm>
        <a:graphic>
          <a:graphicData uri="http://schemas.openxmlformats.org/drawingml/2006/table">
            <a:tbl>
              <a:tblPr>
                <a:noFill/>
              </a:tblPr>
              <a:tblGrid>
                <a:gridCol w="2217025">
                  <a:extLst>
                    <a:ext uri="{9D8B030D-6E8A-4147-A177-3AD203B41FA5}">
                      <a16:colId xmlns:a16="http://schemas.microsoft.com/office/drawing/2014/main" val="2787474679"/>
                    </a:ext>
                  </a:extLst>
                </a:gridCol>
                <a:gridCol w="1999865">
                  <a:extLst>
                    <a:ext uri="{9D8B030D-6E8A-4147-A177-3AD203B41FA5}">
                      <a16:colId xmlns:a16="http://schemas.microsoft.com/office/drawing/2014/main" val="1926061115"/>
                    </a:ext>
                  </a:extLst>
                </a:gridCol>
                <a:gridCol w="1913932">
                  <a:extLst>
                    <a:ext uri="{9D8B030D-6E8A-4147-A177-3AD203B41FA5}">
                      <a16:colId xmlns:a16="http://schemas.microsoft.com/office/drawing/2014/main" val="2744498007"/>
                    </a:ext>
                  </a:extLst>
                </a:gridCol>
                <a:gridCol w="3037354">
                  <a:extLst>
                    <a:ext uri="{9D8B030D-6E8A-4147-A177-3AD203B41FA5}">
                      <a16:colId xmlns:a16="http://schemas.microsoft.com/office/drawing/2014/main" val="766072926"/>
                    </a:ext>
                  </a:extLst>
                </a:gridCol>
                <a:gridCol w="2425157">
                  <a:extLst>
                    <a:ext uri="{9D8B030D-6E8A-4147-A177-3AD203B41FA5}">
                      <a16:colId xmlns:a16="http://schemas.microsoft.com/office/drawing/2014/main" val="2177384687"/>
                    </a:ext>
                  </a:extLst>
                </a:gridCol>
              </a:tblGrid>
              <a:tr h="400688">
                <a:tc>
                  <a:txBody>
                    <a:bodyPr/>
                    <a:lstStyle/>
                    <a:p>
                      <a:pPr marL="0" marR="0" algn="ctr">
                        <a:lnSpc>
                          <a:spcPct val="107000"/>
                        </a:lnSpc>
                        <a:spcBef>
                          <a:spcPts val="0"/>
                        </a:spcBef>
                        <a:spcAft>
                          <a:spcPts val="0"/>
                        </a:spcAft>
                      </a:pPr>
                      <a:r>
                        <a:rPr lang="en-US" sz="1400" b="1">
                          <a:effectLst/>
                          <a:latin typeface="Calibri Light"/>
                          <a:ea typeface="Calibri" panose="020F0502020204030204" pitchFamily="34" charset="0"/>
                          <a:cs typeface="Times New Roman"/>
                        </a:rPr>
                        <a:t>Title</a:t>
                      </a:r>
                    </a:p>
                  </a:txBody>
                  <a:tcPr marL="68580" marR="6858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3"/>
                    </a:solidFill>
                  </a:tcPr>
                </a:tc>
                <a:tc>
                  <a:txBody>
                    <a:bodyPr/>
                    <a:lstStyle/>
                    <a:p>
                      <a:pPr marL="0" marR="0" algn="ctr">
                        <a:lnSpc>
                          <a:spcPct val="107000"/>
                        </a:lnSpc>
                        <a:spcBef>
                          <a:spcPts val="0"/>
                        </a:spcBef>
                        <a:spcAft>
                          <a:spcPts val="0"/>
                        </a:spcAft>
                      </a:pPr>
                      <a:r>
                        <a:rPr lang="en-US" sz="1400" b="1">
                          <a:effectLst/>
                          <a:latin typeface="Calibri Light"/>
                          <a:ea typeface="Calibri" panose="020F0502020204030204" pitchFamily="34" charset="0"/>
                          <a:cs typeface="Times New Roman"/>
                        </a:rPr>
                        <a:t>Methods</a:t>
                      </a:r>
                      <a:endParaRPr lang="en-US" sz="1400" b="1">
                        <a:effectLst/>
                        <a:latin typeface="Calibri"/>
                        <a:ea typeface="Calibri" panose="020F0502020204030204" pitchFamily="34" charset="0"/>
                        <a:cs typeface="Times New Roman"/>
                      </a:endParaRPr>
                    </a:p>
                  </a:txBody>
                  <a:tcPr marL="68580" marR="6858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3"/>
                    </a:solidFill>
                  </a:tcPr>
                </a:tc>
                <a:tc gridSpan="2">
                  <a:txBody>
                    <a:bodyPr/>
                    <a:lstStyle/>
                    <a:p>
                      <a:pPr marL="0" marR="0" algn="ctr">
                        <a:lnSpc>
                          <a:spcPct val="107000"/>
                        </a:lnSpc>
                        <a:spcBef>
                          <a:spcPts val="0"/>
                        </a:spcBef>
                        <a:spcAft>
                          <a:spcPts val="0"/>
                        </a:spcAft>
                      </a:pPr>
                      <a:r>
                        <a:rPr lang="en-US" sz="1400" b="1">
                          <a:effectLst/>
                          <a:latin typeface="Calibri Light"/>
                          <a:ea typeface="Calibri" panose="020F0502020204030204" pitchFamily="34" charset="0"/>
                          <a:cs typeface="Times New Roman"/>
                        </a:rPr>
                        <a:t>Models</a:t>
                      </a:r>
                    </a:p>
                  </a:txBody>
                  <a:tcPr marL="68580" marR="6858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3"/>
                    </a:solidFill>
                  </a:tcPr>
                </a:tc>
                <a:tc hMerge="1">
                  <a:txBody>
                    <a:bodyPr/>
                    <a:lstStyle/>
                    <a:p>
                      <a:pPr marL="0" marR="0">
                        <a:lnSpc>
                          <a:spcPct val="107000"/>
                        </a:lnSpc>
                        <a:spcBef>
                          <a:spcPts val="0"/>
                        </a:spcBef>
                        <a:spcAft>
                          <a:spcPts val="0"/>
                        </a:spcAf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4">
                      <a:solidFill>
                        <a:srgbClr val="CCCCCC"/>
                      </a:solidFill>
                    </a:lnL>
                    <a:lnR w="9524">
                      <a:solidFill>
                        <a:srgbClr val="CCCCCC"/>
                      </a:solidFill>
                    </a:lnR>
                    <a:lnT w="9524">
                      <a:solidFill>
                        <a:srgbClr val="CCCCCC"/>
                      </a:solidFill>
                    </a:lnT>
                    <a:lnB w="9524">
                      <a:solidFill>
                        <a:srgbClr val="CCCCCC"/>
                      </a:solidFill>
                    </a:lnB>
                    <a:solidFill>
                      <a:schemeClr val="accent3"/>
                    </a:solidFill>
                  </a:tcPr>
                </a:tc>
                <a:tc>
                  <a:txBody>
                    <a:bodyPr/>
                    <a:lstStyle/>
                    <a:p>
                      <a:pPr marL="0" marR="0" algn="ctr">
                        <a:lnSpc>
                          <a:spcPct val="107000"/>
                        </a:lnSpc>
                        <a:spcBef>
                          <a:spcPts val="0"/>
                        </a:spcBef>
                        <a:spcAft>
                          <a:spcPts val="0"/>
                        </a:spcAft>
                      </a:pPr>
                      <a:r>
                        <a:rPr lang="en-US" sz="1400" b="1">
                          <a:effectLst/>
                          <a:latin typeface="Calibri Light"/>
                          <a:ea typeface="Calibri" panose="020F0502020204030204" pitchFamily="34" charset="0"/>
                          <a:cs typeface="Times New Roman"/>
                        </a:rPr>
                        <a:t>Key Findings</a:t>
                      </a:r>
                    </a:p>
                  </a:txBody>
                  <a:tcPr marL="68580" marR="6858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3"/>
                    </a:solidFill>
                  </a:tcPr>
                </a:tc>
                <a:extLst>
                  <a:ext uri="{0D108BD9-81ED-4DB2-BD59-A6C34878D82A}">
                    <a16:rowId xmlns:a16="http://schemas.microsoft.com/office/drawing/2014/main" val="3303567601"/>
                  </a:ext>
                </a:extLst>
              </a:tr>
              <a:tr h="5626351">
                <a:tc>
                  <a:txBody>
                    <a:bodyPr/>
                    <a:lstStyle/>
                    <a:p>
                      <a:pPr marL="0" marR="0" lvl="0">
                        <a:lnSpc>
                          <a:spcPct val="107000"/>
                        </a:lnSpc>
                        <a:spcBef>
                          <a:spcPts val="0"/>
                        </a:spcBef>
                        <a:spcAft>
                          <a:spcPts val="0"/>
                        </a:spcAft>
                        <a:buNone/>
                      </a:pPr>
                      <a:r>
                        <a:rPr lang="en-US" sz="1100" b="0" i="0" u="none" strike="noStrike" noProof="0">
                          <a:effectLst/>
                          <a:latin typeface="Calibri"/>
                        </a:rPr>
                        <a:t>County-Level Life Expectancy Change: A Novel Metric for</a:t>
                      </a:r>
                      <a:br>
                        <a:rPr lang="en-US" sz="1100" b="0" i="0" u="none" strike="noStrike" noProof="0">
                          <a:effectLst/>
                          <a:latin typeface="Calibri"/>
                        </a:rPr>
                      </a:br>
                      <a:r>
                        <a:rPr lang="en-US" sz="1100" b="0" i="0" u="none" strike="noStrike" noProof="0">
                          <a:effectLst/>
                          <a:latin typeface="Calibri"/>
                        </a:rPr>
                        <a:t>Monitoring Public Health</a:t>
                      </a:r>
                      <a:br>
                        <a:rPr lang="en-US" sz="1100" b="0" i="0" u="none" strike="noStrike" noProof="0">
                          <a:effectLst/>
                          <a:latin typeface="Calibri"/>
                        </a:rPr>
                      </a:br>
                      <a:r>
                        <a:rPr lang="en-US" sz="1100" b="0" i="0" u="none" strike="noStrike" noProof="0">
                          <a:effectLst/>
                          <a:latin typeface="Calibri"/>
                        </a:rPr>
                        <a:t>Aruna Chandran 1,*,†, Ritika </a:t>
                      </a:r>
                      <a:r>
                        <a:rPr lang="en-US" sz="1100" b="0" i="0" u="none" strike="noStrike" noProof="0" err="1">
                          <a:effectLst/>
                          <a:latin typeface="Calibri"/>
                        </a:rPr>
                        <a:t>Purbey</a:t>
                      </a:r>
                      <a:r>
                        <a:rPr lang="en-US" sz="1100" b="0" i="0" u="none" strike="noStrike" noProof="0">
                          <a:effectLst/>
                          <a:latin typeface="Calibri"/>
                        </a:rPr>
                        <a:t> 1, Kathryn M. Leifheit 2, Kirsten McGhie Evans 1, Jocelyn Velasquez Baez 1</a:t>
                      </a:r>
                      <a:br>
                        <a:rPr lang="en-US" sz="1100" b="0" i="0" u="none" strike="noStrike" noProof="0">
                          <a:effectLst/>
                          <a:latin typeface="Calibri"/>
                        </a:rPr>
                      </a:br>
                      <a:r>
                        <a:rPr lang="en-US" sz="1100" b="0" i="0" u="none" strike="noStrike" noProof="0">
                          <a:effectLst/>
                          <a:latin typeface="Calibri"/>
                        </a:rPr>
                        <a:t>and Keri N. Althoff </a:t>
                      </a:r>
                      <a:endParaRPr lang="en-US" sz="1100" b="0" i="0" u="none" strike="noStrike" noProof="0">
                        <a:effectLst/>
                      </a:endParaRPr>
                    </a:p>
                    <a:p>
                      <a:pPr marL="0" marR="0" lvl="0">
                        <a:lnSpc>
                          <a:spcPct val="107000"/>
                        </a:lnSpc>
                        <a:spcBef>
                          <a:spcPts val="0"/>
                        </a:spcBef>
                        <a:spcAft>
                          <a:spcPts val="0"/>
                        </a:spcAft>
                        <a:buNone/>
                      </a:pPr>
                      <a:endParaRPr lang="en-US" sz="1100" b="0" i="0" u="none" strike="noStrike" noProof="0">
                        <a:effectLst/>
                      </a:endParaRPr>
                    </a:p>
                    <a:p>
                      <a:pPr marL="0" marR="0" lvl="0">
                        <a:lnSpc>
                          <a:spcPct val="107000"/>
                        </a:lnSpc>
                        <a:spcBef>
                          <a:spcPts val="0"/>
                        </a:spcBef>
                        <a:spcAft>
                          <a:spcPts val="0"/>
                        </a:spcAft>
                        <a:buNone/>
                      </a:pPr>
                      <a:endParaRPr lang="en-US" sz="1100" b="0" i="0" u="none" strike="noStrike" noProof="0">
                        <a:effectLst/>
                      </a:endParaRPr>
                    </a:p>
                    <a:p>
                      <a:pPr marL="0" marR="0" lvl="0">
                        <a:lnSpc>
                          <a:spcPct val="107000"/>
                        </a:lnSpc>
                        <a:spcBef>
                          <a:spcPts val="0"/>
                        </a:spcBef>
                        <a:spcAft>
                          <a:spcPts val="0"/>
                        </a:spcAft>
                        <a:buNone/>
                      </a:pPr>
                      <a:r>
                        <a:rPr lang="en-US" sz="1100" b="0" i="0" u="none" strike="noStrike" noProof="0">
                          <a:effectLst/>
                        </a:rPr>
                        <a:t>Objective - </a:t>
                      </a:r>
                      <a:r>
                        <a:rPr lang="en-US" sz="1100" b="0" i="0" u="none" strike="noStrike" noProof="0">
                          <a:effectLst/>
                          <a:latin typeface="Calibri"/>
                        </a:rPr>
                        <a:t>This study aimed to identify the cha</a:t>
                      </a:r>
                      <a:r>
                        <a:rPr lang="en-US" sz="1100" b="0" i="0" u="none" strike="noStrike" noProof="0">
                          <a:effectLst/>
                        </a:rPr>
                        <a:t>nge in LE at the county level between 2011-2016., to identify the community level predictors of Life expectancy change by measuring associations between the county health rankings report 2010 and life expectancy change in the following 5 years and estimate the associations between 2011-2016 LE change and county level COVID 19 mortality </a:t>
                      </a:r>
                      <a:r>
                        <a:rPr lang="en-US" sz="1100" b="0" i="0" u="none" strike="noStrike" noProof="0" err="1">
                          <a:effectLst/>
                        </a:rPr>
                        <a:t>upto</a:t>
                      </a:r>
                      <a:r>
                        <a:rPr lang="en-US" sz="1100" b="0" i="0" u="none" strike="noStrike" noProof="0">
                          <a:effectLst/>
                        </a:rPr>
                        <a:t> September 2021. </a:t>
                      </a: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lvl="0" algn="l">
                        <a:lnSpc>
                          <a:spcPct val="100000"/>
                        </a:lnSpc>
                        <a:spcBef>
                          <a:spcPts val="0"/>
                        </a:spcBef>
                        <a:spcAft>
                          <a:spcPts val="0"/>
                        </a:spcAft>
                        <a:buNone/>
                      </a:pPr>
                      <a:r>
                        <a:rPr lang="en-US" sz="1100" b="0" i="0" u="none" strike="noStrike" noProof="0">
                          <a:effectLst/>
                        </a:rPr>
                        <a:t>Annual death counts were grouped into 25-34, 35-44 and similar age groups. </a:t>
                      </a:r>
                    </a:p>
                    <a:p>
                      <a:pPr lvl="0" algn="l">
                        <a:lnSpc>
                          <a:spcPct val="100000"/>
                        </a:lnSpc>
                        <a:spcBef>
                          <a:spcPts val="0"/>
                        </a:spcBef>
                        <a:spcAft>
                          <a:spcPts val="0"/>
                        </a:spcAft>
                        <a:buNone/>
                      </a:pPr>
                      <a:endParaRPr lang="en-US" sz="1100" b="0" i="0" u="none" strike="noStrike" noProof="0">
                        <a:effectLst/>
                      </a:endParaRPr>
                    </a:p>
                    <a:p>
                      <a:pPr lvl="0" algn="l">
                        <a:lnSpc>
                          <a:spcPct val="100000"/>
                        </a:lnSpc>
                        <a:spcBef>
                          <a:spcPts val="0"/>
                        </a:spcBef>
                        <a:spcAft>
                          <a:spcPts val="0"/>
                        </a:spcAft>
                        <a:buNone/>
                      </a:pPr>
                      <a:r>
                        <a:rPr lang="en-US" sz="1100" b="0" i="0" u="none" strike="noStrike" noProof="0">
                          <a:effectLst/>
                        </a:rPr>
                        <a:t>A Negative Binomial model was fitted with variables: Age group, Total county population, median income quartile indicators, population density quartile indicators, proportion of individuals with a 4-year degree, PRCSDA status and census region indicators to </a:t>
                      </a:r>
                      <a:r>
                        <a:rPr lang="en-US" sz="1100" b="1" i="0" u="none" strike="noStrike" noProof="0">
                          <a:effectLst/>
                        </a:rPr>
                        <a:t>calculate the estimated death counts (for counties with &lt;5 3 year averaged observed deaths)</a:t>
                      </a:r>
                    </a:p>
                    <a:p>
                      <a:pPr lvl="0" algn="l">
                        <a:lnSpc>
                          <a:spcPct val="100000"/>
                        </a:lnSpc>
                        <a:spcBef>
                          <a:spcPts val="0"/>
                        </a:spcBef>
                        <a:spcAft>
                          <a:spcPts val="0"/>
                        </a:spcAft>
                        <a:buNone/>
                      </a:pPr>
                      <a:endParaRPr lang="en-US" sz="1100" b="0" i="0" u="none" strike="noStrike" noProof="0">
                        <a:effectLst/>
                      </a:endParaRPr>
                    </a:p>
                    <a:p>
                      <a:pPr lvl="0" algn="l">
                        <a:lnSpc>
                          <a:spcPct val="100000"/>
                        </a:lnSpc>
                        <a:spcBef>
                          <a:spcPts val="0"/>
                        </a:spcBef>
                        <a:spcAft>
                          <a:spcPts val="0"/>
                        </a:spcAft>
                        <a:buNone/>
                      </a:pPr>
                      <a:r>
                        <a:rPr lang="en-US" sz="1100" b="0" i="0" u="none" strike="noStrike" noProof="0">
                          <a:effectLst/>
                        </a:rPr>
                        <a:t>A Linear Regression model was used to estimate the average change in life expectancy per year for each county and counties were categorized as having increasing, decreasing or no change in LE. </a:t>
                      </a:r>
                    </a:p>
                    <a:p>
                      <a:pPr lvl="0" algn="l">
                        <a:lnSpc>
                          <a:spcPct val="100000"/>
                        </a:lnSpc>
                        <a:spcBef>
                          <a:spcPts val="0"/>
                        </a:spcBef>
                        <a:spcAft>
                          <a:spcPts val="0"/>
                        </a:spcAft>
                        <a:buNone/>
                      </a:pPr>
                      <a:endParaRPr lang="en-US" sz="1100" b="1" i="0" u="none" strike="noStrike" noProof="0">
                        <a:effectLst/>
                      </a:endParaRPr>
                    </a:p>
                    <a:p>
                      <a:pPr lvl="0" algn="l">
                        <a:lnSpc>
                          <a:spcPct val="100000"/>
                        </a:lnSpc>
                        <a:spcBef>
                          <a:spcPts val="0"/>
                        </a:spcBef>
                        <a:spcAft>
                          <a:spcPts val="0"/>
                        </a:spcAft>
                        <a:buNone/>
                      </a:pPr>
                      <a:r>
                        <a:rPr lang="en-US" sz="1100" b="0" i="0" u="none" strike="noStrike" noProof="0">
                          <a:effectLst/>
                        </a:rPr>
                        <a:t>Y – Life expectancy (LE) </a:t>
                      </a:r>
                      <a:endParaRPr lang="en-US" sz="1100"/>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a:lnSpc>
                          <a:spcPct val="107000"/>
                        </a:lnSpc>
                        <a:spcBef>
                          <a:spcPts val="0"/>
                        </a:spcBef>
                        <a:spcAft>
                          <a:spcPts val="0"/>
                        </a:spcAft>
                        <a:buNone/>
                      </a:pPr>
                      <a:r>
                        <a:rPr lang="en-US" sz="1100" b="1" i="0" u="none" strike="noStrike" noProof="0">
                          <a:effectLst/>
                        </a:rPr>
                        <a:t>A Multinomial regression model – to identify the association between predictors </a:t>
                      </a:r>
                      <a:r>
                        <a:rPr lang="en-US" sz="1100" b="0" i="0" u="none" strike="noStrike" noProof="0">
                          <a:effectLst/>
                          <a:latin typeface="Calibri"/>
                        </a:rPr>
                        <a:t>socioeconomic factors, health behaviors, clinical care, and the physical environment AND county level LE change..</a:t>
                      </a:r>
                      <a:endParaRPr lang="en-US" sz="1100"/>
                    </a:p>
                    <a:p>
                      <a:pPr marL="0" marR="0" lvl="0">
                        <a:lnSpc>
                          <a:spcPct val="107000"/>
                        </a:lnSpc>
                        <a:spcBef>
                          <a:spcPts val="0"/>
                        </a:spcBef>
                        <a:spcAft>
                          <a:spcPts val="0"/>
                        </a:spcAft>
                        <a:buNone/>
                      </a:pPr>
                      <a:endParaRPr lang="en-US" sz="1100" b="0" i="0" u="none" strike="noStrike" noProof="0">
                        <a:effectLst/>
                        <a:latin typeface="Calibri"/>
                      </a:endParaRPr>
                    </a:p>
                    <a:p>
                      <a:pPr marL="0" marR="0" lvl="0">
                        <a:lnSpc>
                          <a:spcPct val="107000"/>
                        </a:lnSpc>
                        <a:spcBef>
                          <a:spcPts val="0"/>
                        </a:spcBef>
                        <a:spcAft>
                          <a:spcPts val="0"/>
                        </a:spcAft>
                        <a:buNone/>
                      </a:pPr>
                      <a:r>
                        <a:rPr lang="en-US" sz="1100" b="0" i="0" u="none" strike="noStrike" noProof="0">
                          <a:effectLst/>
                          <a:latin typeface="Calibri"/>
                        </a:rPr>
                        <a:t>Covariates – 2010 life expectancy and proportions of under 19 and over 55 years of age. </a:t>
                      </a:r>
                    </a:p>
                    <a:p>
                      <a:pPr marL="0" marR="0" lvl="0">
                        <a:lnSpc>
                          <a:spcPct val="107000"/>
                        </a:lnSpc>
                        <a:spcBef>
                          <a:spcPts val="0"/>
                        </a:spcBef>
                        <a:spcAft>
                          <a:spcPts val="0"/>
                        </a:spcAft>
                        <a:buNone/>
                      </a:pPr>
                      <a:endParaRPr lang="en-US" sz="1100" b="1" i="0" u="none" strike="noStrike" noProof="0">
                        <a:effectLst/>
                      </a:endParaRPr>
                    </a:p>
                    <a:p>
                      <a:pPr marL="0" marR="0" lvl="0">
                        <a:lnSpc>
                          <a:spcPct val="107000"/>
                        </a:lnSpc>
                        <a:spcBef>
                          <a:spcPts val="0"/>
                        </a:spcBef>
                        <a:spcAft>
                          <a:spcPts val="0"/>
                        </a:spcAft>
                        <a:buNone/>
                      </a:pPr>
                      <a:r>
                        <a:rPr lang="en-US" sz="1100" b="1" i="0" u="none" strike="noStrike" noProof="0">
                          <a:effectLst/>
                        </a:rPr>
                        <a:t>Poisson Model </a:t>
                      </a:r>
                      <a:r>
                        <a:rPr lang="en-US" sz="1100" b="0" i="0" u="none" strike="noStrike" noProof="0">
                          <a:effectLst/>
                        </a:rPr>
                        <a:t>– Used to ascertain the relationship between change in LE and COVID-19 mortality from Jan 2020 – Sep 2021. </a:t>
                      </a:r>
                    </a:p>
                    <a:p>
                      <a:pPr marL="0" marR="0" lvl="0">
                        <a:lnSpc>
                          <a:spcPct val="107000"/>
                        </a:lnSpc>
                        <a:spcBef>
                          <a:spcPts val="0"/>
                        </a:spcBef>
                        <a:spcAft>
                          <a:spcPts val="0"/>
                        </a:spcAft>
                        <a:buNone/>
                      </a:pPr>
                      <a:endParaRPr lang="en-US" sz="1100" b="0" i="0" u="none" strike="noStrike" noProof="0">
                        <a:effectLst/>
                      </a:endParaRPr>
                    </a:p>
                    <a:p>
                      <a:pPr marL="0" marR="0" lvl="0">
                        <a:lnSpc>
                          <a:spcPct val="107000"/>
                        </a:lnSpc>
                        <a:spcBef>
                          <a:spcPts val="0"/>
                        </a:spcBef>
                        <a:spcAft>
                          <a:spcPts val="0"/>
                        </a:spcAft>
                        <a:buNone/>
                      </a:pPr>
                      <a:r>
                        <a:rPr lang="en-US" sz="1100" b="0" i="0" u="none" strike="noStrike" noProof="0">
                          <a:effectLst/>
                        </a:rPr>
                        <a:t>Adjusted for - baseline 2010 LE, age proportions &lt;=19 and &gt;=55, unemployment, poor health physical days, population density.</a:t>
                      </a: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lvl="0">
                        <a:lnSpc>
                          <a:spcPct val="107000"/>
                        </a:lnSpc>
                        <a:spcBef>
                          <a:spcPts val="0"/>
                        </a:spcBef>
                        <a:spcAft>
                          <a:spcPts val="0"/>
                        </a:spcAft>
                        <a:buNone/>
                      </a:pPr>
                      <a:endParaRPr lang="en-US" sz="900">
                        <a:effectLst/>
                        <a:latin typeface="Calibri"/>
                        <a:ea typeface="Calibri" panose="020F0502020204030204" pitchFamily="34" charset="0"/>
                        <a:cs typeface="Calibri"/>
                      </a:endParaRPr>
                    </a:p>
                  </a:txBody>
                  <a:tcPr marL="68580" marR="68580" marT="0" marB="0">
                    <a:lnL w="9525" cap="flat" cmpd="sng" algn="ctr">
                      <a:solidFill>
                        <a:srgbClr val="CCCCCC"/>
                      </a:solidFill>
                      <a:prstDash val="solid"/>
                      <a:round/>
                      <a:headEnd type="none" w="sm" len="sm"/>
                      <a:tailEnd type="none" w="sm" len="sm"/>
                    </a:lnL>
                    <a:lnR w="9524">
                      <a:solidFill>
                        <a:srgbClr val="CCCCCC"/>
                      </a:solidFill>
                    </a:lnR>
                    <a:lnT w="9524">
                      <a:solidFill>
                        <a:srgbClr val="CCCCCC"/>
                      </a:solidFill>
                    </a:lnT>
                    <a:lnB w="9524" cap="flat" cmpd="sng" algn="ctr">
                      <a:solidFill>
                        <a:srgbClr val="CCCCCC"/>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a:cs typeface="Calibri"/>
                        </a:rPr>
                        <a:t>Linking the County health rankings data was a good move by these researchers since it adds an additional layer to this analysis to help health officials in resource allocation. </a:t>
                      </a:r>
                    </a:p>
                    <a:p>
                      <a:pPr marL="0" marR="0" lvl="0">
                        <a:lnSpc>
                          <a:spcPct val="107000"/>
                        </a:lnSpc>
                        <a:spcBef>
                          <a:spcPts val="0"/>
                        </a:spcBef>
                        <a:spcAft>
                          <a:spcPts val="0"/>
                        </a:spcAft>
                        <a:buNone/>
                      </a:pPr>
                      <a:endParaRPr lang="en-US" sz="1100">
                        <a:effectLst/>
                        <a:latin typeface="Calibri"/>
                        <a:cs typeface="Calibri"/>
                      </a:endParaRPr>
                    </a:p>
                    <a:p>
                      <a:pPr marL="0" marR="0" lvl="0">
                        <a:lnSpc>
                          <a:spcPct val="107000"/>
                        </a:lnSpc>
                        <a:spcBef>
                          <a:spcPts val="0"/>
                        </a:spcBef>
                        <a:spcAft>
                          <a:spcPts val="0"/>
                        </a:spcAft>
                        <a:buNone/>
                      </a:pPr>
                      <a:r>
                        <a:rPr lang="en-US" sz="1100">
                          <a:effectLst/>
                          <a:latin typeface="Calibri"/>
                          <a:cs typeface="Calibri"/>
                        </a:rPr>
                        <a:t>It was found that counties with increasing LE between 2011-2016 had significantly lower COVID mortality compared to no-change counties. However, counties with decreasing LE had similar mortality rates to counties with no change for reasons unanswered. </a:t>
                      </a:r>
                    </a:p>
                    <a:p>
                      <a:pPr marL="0" marR="0" lvl="0">
                        <a:lnSpc>
                          <a:spcPct val="107000"/>
                        </a:lnSpc>
                        <a:spcBef>
                          <a:spcPts val="0"/>
                        </a:spcBef>
                        <a:spcAft>
                          <a:spcPts val="0"/>
                        </a:spcAft>
                        <a:buNone/>
                      </a:pPr>
                      <a:endParaRPr lang="en-US" sz="1100">
                        <a:effectLst/>
                        <a:latin typeface="Calibri"/>
                        <a:cs typeface="Calibri"/>
                      </a:endParaRPr>
                    </a:p>
                    <a:p>
                      <a:pPr marL="0" marR="0" lvl="0">
                        <a:lnSpc>
                          <a:spcPct val="107000"/>
                        </a:lnSpc>
                        <a:spcBef>
                          <a:spcPts val="0"/>
                        </a:spcBef>
                        <a:spcAft>
                          <a:spcPts val="0"/>
                        </a:spcAft>
                        <a:buNone/>
                      </a:pPr>
                      <a:r>
                        <a:rPr lang="en-US" sz="1100">
                          <a:effectLst/>
                          <a:latin typeface="Calibri"/>
                          <a:cs typeface="Calibri"/>
                        </a:rPr>
                        <a:t>Higher rates of smoking, obesity, unemployment, children in poverty and single parent households understandably led to a decrease in LE. However, binge drinking, motor vehicle crash mortality and preventable hospital stays did not impact LE. </a:t>
                      </a:r>
                    </a:p>
                    <a:p>
                      <a:pPr marL="0" marR="0" lvl="0">
                        <a:lnSpc>
                          <a:spcPct val="107000"/>
                        </a:lnSpc>
                        <a:spcBef>
                          <a:spcPts val="0"/>
                        </a:spcBef>
                        <a:spcAft>
                          <a:spcPts val="0"/>
                        </a:spcAft>
                        <a:buNone/>
                      </a:pPr>
                      <a:endParaRPr lang="en-US" sz="900">
                        <a:effectLst/>
                        <a:latin typeface="Calibri"/>
                        <a:cs typeface="Calibri"/>
                      </a:endParaRPr>
                    </a:p>
                    <a:p>
                      <a:pPr marL="0" marR="0" lvl="0">
                        <a:lnSpc>
                          <a:spcPct val="107000"/>
                        </a:lnSpc>
                        <a:spcBef>
                          <a:spcPts val="0"/>
                        </a:spcBef>
                        <a:spcAft>
                          <a:spcPts val="0"/>
                        </a:spcAft>
                        <a:buNone/>
                      </a:pPr>
                      <a:endParaRPr lang="en-US" sz="900">
                        <a:effectLst/>
                        <a:latin typeface="Calibri"/>
                        <a:cs typeface="Calibri"/>
                      </a:endParaRPr>
                    </a:p>
                  </a:txBody>
                  <a:tcPr marL="68580" marR="68580" marT="0" marB="0">
                    <a:lnL w="9524" cap="flat" cmpd="sng" algn="ctr">
                      <a:solidFill>
                        <a:srgbClr val="CCCCCC"/>
                      </a:solidFill>
                      <a:prstDash val="solid"/>
                      <a:round/>
                      <a:headEnd type="none" w="med" len="med"/>
                      <a:tailEnd type="none" w="med" len="med"/>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extLst>
                  <a:ext uri="{0D108BD9-81ED-4DB2-BD59-A6C34878D82A}">
                    <a16:rowId xmlns:a16="http://schemas.microsoft.com/office/drawing/2014/main" val="1060647623"/>
                  </a:ext>
                </a:extLst>
              </a:tr>
            </a:tbl>
          </a:graphicData>
        </a:graphic>
      </p:graphicFrame>
      <p:pic>
        <p:nvPicPr>
          <p:cNvPr id="2" name="Picture 4" descr="Table&#10;&#10;Description automatically generated">
            <a:extLst>
              <a:ext uri="{FF2B5EF4-FFF2-40B4-BE49-F238E27FC236}">
                <a16:creationId xmlns:a16="http://schemas.microsoft.com/office/drawing/2014/main" id="{D33C0D2F-884B-A6FD-E896-08159A9E3CAC}"/>
              </a:ext>
            </a:extLst>
          </p:cNvPr>
          <p:cNvPicPr>
            <a:picLocks noChangeAspect="1"/>
          </p:cNvPicPr>
          <p:nvPr/>
        </p:nvPicPr>
        <p:blipFill>
          <a:blip r:embed="rId2"/>
          <a:stretch>
            <a:fillRect/>
          </a:stretch>
        </p:blipFill>
        <p:spPr>
          <a:xfrm>
            <a:off x="6515911" y="840423"/>
            <a:ext cx="3049501" cy="1111045"/>
          </a:xfrm>
          <a:prstGeom prst="rect">
            <a:avLst/>
          </a:prstGeom>
        </p:spPr>
      </p:pic>
      <p:pic>
        <p:nvPicPr>
          <p:cNvPr id="5" name="Picture 5" descr="Table&#10;&#10;Description automatically generated">
            <a:extLst>
              <a:ext uri="{FF2B5EF4-FFF2-40B4-BE49-F238E27FC236}">
                <a16:creationId xmlns:a16="http://schemas.microsoft.com/office/drawing/2014/main" id="{696E6703-BAFA-EAB5-60AD-0F4710D87912}"/>
              </a:ext>
            </a:extLst>
          </p:cNvPr>
          <p:cNvPicPr>
            <a:picLocks noChangeAspect="1"/>
          </p:cNvPicPr>
          <p:nvPr/>
        </p:nvPicPr>
        <p:blipFill>
          <a:blip r:embed="rId3"/>
          <a:stretch>
            <a:fillRect/>
          </a:stretch>
        </p:blipFill>
        <p:spPr>
          <a:xfrm>
            <a:off x="6508057" y="1951468"/>
            <a:ext cx="2966546" cy="1661346"/>
          </a:xfrm>
          <a:prstGeom prst="rect">
            <a:avLst/>
          </a:prstGeom>
        </p:spPr>
      </p:pic>
      <p:pic>
        <p:nvPicPr>
          <p:cNvPr id="6" name="Picture 6" descr="Table&#10;&#10;Description automatically generated">
            <a:extLst>
              <a:ext uri="{FF2B5EF4-FFF2-40B4-BE49-F238E27FC236}">
                <a16:creationId xmlns:a16="http://schemas.microsoft.com/office/drawing/2014/main" id="{D73FB397-6690-B33C-CD47-CC7095EE595E}"/>
              </a:ext>
            </a:extLst>
          </p:cNvPr>
          <p:cNvPicPr>
            <a:picLocks noChangeAspect="1"/>
          </p:cNvPicPr>
          <p:nvPr/>
        </p:nvPicPr>
        <p:blipFill>
          <a:blip r:embed="rId4"/>
          <a:stretch>
            <a:fillRect/>
          </a:stretch>
        </p:blipFill>
        <p:spPr>
          <a:xfrm>
            <a:off x="6506901" y="3688870"/>
            <a:ext cx="3058511" cy="1536713"/>
          </a:xfrm>
          <a:prstGeom prst="rect">
            <a:avLst/>
          </a:prstGeom>
        </p:spPr>
      </p:pic>
    </p:spTree>
    <p:extLst>
      <p:ext uri="{BB962C8B-B14F-4D97-AF65-F5344CB8AC3E}">
        <p14:creationId xmlns:p14="http://schemas.microsoft.com/office/powerpoint/2010/main" val="256171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31" name="Rectangle 13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4" name="Rectangle 13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Google Shape;123;p24"/>
          <p:cNvSpPr txBox="1">
            <a:spLocks noGrp="1"/>
          </p:cNvSpPr>
          <p:nvPr>
            <p:ph type="title"/>
          </p:nvPr>
        </p:nvSpPr>
        <p:spPr>
          <a:xfrm>
            <a:off x="796430" y="1358989"/>
            <a:ext cx="4008586" cy="3489959"/>
          </a:xfrm>
          <a:prstGeom prst="rect">
            <a:avLst/>
          </a:prstGeom>
        </p:spPr>
        <p:txBody>
          <a:bodyPr spcFirstLastPara="1" vert="horz" lIns="91440" tIns="45720" rIns="91440" bIns="45720" rtlCol="0" anchor="ctr" anchorCtr="0">
            <a:normAutofit/>
          </a:bodyPr>
          <a:lstStyle/>
          <a:p>
            <a:pPr>
              <a:spcBef>
                <a:spcPct val="0"/>
              </a:spcBef>
            </a:pPr>
            <a:r>
              <a:rPr lang="en-US" sz="5200" kern="1200">
                <a:solidFill>
                  <a:schemeClr val="tx1"/>
                </a:solidFill>
                <a:latin typeface="+mj-lt"/>
                <a:ea typeface="+mj-ea"/>
                <a:cs typeface="+mj-cs"/>
              </a:rPr>
              <a:t>Data Source &amp; Preparation</a:t>
            </a:r>
          </a:p>
        </p:txBody>
      </p:sp>
      <p:sp>
        <p:nvSpPr>
          <p:cNvPr id="5" name="TextBox 4">
            <a:extLst>
              <a:ext uri="{FF2B5EF4-FFF2-40B4-BE49-F238E27FC236}">
                <a16:creationId xmlns:a16="http://schemas.microsoft.com/office/drawing/2014/main" id="{717467DE-E068-2B3F-E911-E02B98A2F694}"/>
              </a:ext>
            </a:extLst>
          </p:cNvPr>
          <p:cNvSpPr txBox="1"/>
          <p:nvPr/>
        </p:nvSpPr>
        <p:spPr>
          <a:xfrm>
            <a:off x="4946518" y="335054"/>
            <a:ext cx="6162448" cy="5823581"/>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sz="1400" b="0" i="0">
                <a:effectLst/>
              </a:rPr>
              <a:t>The County Health Rankings, a program of the University of Wisconsin Population Health Institute, measures the health of nearly all counties in the nation and ranks them within states. The Rankings are compiled using county-level measures from a variety of national and state data sources. These measures are standardized and combined using scientifically-informed weights.</a:t>
            </a:r>
            <a:r>
              <a:rPr lang="en-US" sz="1400"/>
              <a:t> </a:t>
            </a:r>
            <a:endParaRPr lang="en-US" sz="1400">
              <a:cs typeface="Calibri"/>
            </a:endParaRPr>
          </a:p>
          <a:p>
            <a:pPr marL="285750" indent="-228600">
              <a:lnSpc>
                <a:spcPct val="90000"/>
              </a:lnSpc>
              <a:spcAft>
                <a:spcPts val="600"/>
              </a:spcAft>
              <a:buFont typeface="Arial" panose="020B0604020202020204" pitchFamily="34" charset="0"/>
              <a:buChar char="•"/>
            </a:pPr>
            <a:r>
              <a:rPr lang="en-US" sz="1400" b="0" i="0">
                <a:effectLst/>
              </a:rPr>
              <a:t>Counties in each of the 50 states are ranked according to summaries of a variety of health measures. Those ranking in the healthiest 75-100% of counties are considered to be the “healthiest.” Counties are ranked relative to the health of other counties in the same state.</a:t>
            </a:r>
            <a:endParaRPr lang="en-US" sz="1400">
              <a:cs typeface="Calibri"/>
            </a:endParaRPr>
          </a:p>
          <a:p>
            <a:pPr marL="285750" indent="-228600">
              <a:lnSpc>
                <a:spcPct val="90000"/>
              </a:lnSpc>
              <a:spcAft>
                <a:spcPts val="600"/>
              </a:spcAft>
              <a:buFont typeface="Arial" panose="020B0604020202020204" pitchFamily="34" charset="0"/>
              <a:buChar char="•"/>
            </a:pPr>
            <a:r>
              <a:rPr lang="en-US" sz="1400"/>
              <a:t>County wise health ranking data </a:t>
            </a:r>
            <a:r>
              <a:rPr lang="en-US" sz="1400" u="sng">
                <a:hlinkClick r:id="rId3">
                  <a:extLst>
                    <a:ext uri="{A12FA001-AC4F-418D-AE19-62706E023703}">
                      <ahyp:hlinkClr xmlns:ahyp="http://schemas.microsoft.com/office/drawing/2018/hyperlinkcolor" val="tx"/>
                    </a:ext>
                  </a:extLst>
                </a:hlinkClick>
              </a:rPr>
              <a:t>https://www.countyhealthrankings.org/</a:t>
            </a:r>
            <a:endParaRPr lang="en-US" sz="1400">
              <a:cs typeface="Calibri"/>
            </a:endParaRPr>
          </a:p>
          <a:p>
            <a:pPr marL="285750" indent="-228600">
              <a:lnSpc>
                <a:spcPct val="90000"/>
              </a:lnSpc>
              <a:spcAft>
                <a:spcPts val="600"/>
              </a:spcAft>
              <a:buFont typeface="Arial" panose="020B0604020202020204" pitchFamily="34" charset="0"/>
              <a:buChar char="•"/>
            </a:pPr>
            <a:r>
              <a:rPr lang="en-US" sz="1400"/>
              <a:t>United States Mortality Rates and Life Expectancy by County, Race, and Ethnicity 2000-2019</a:t>
            </a:r>
            <a:endParaRPr lang="en-US" sz="1400">
              <a:cs typeface="Calibri"/>
            </a:endParaRPr>
          </a:p>
          <a:p>
            <a:pPr indent="-228600">
              <a:lnSpc>
                <a:spcPct val="90000"/>
              </a:lnSpc>
              <a:spcAft>
                <a:spcPts val="600"/>
              </a:spcAft>
              <a:buFont typeface="Arial" panose="020B0604020202020204" pitchFamily="34" charset="0"/>
              <a:buChar char="•"/>
            </a:pPr>
            <a:r>
              <a:rPr lang="en-US" sz="1400"/>
              <a:t> (</a:t>
            </a:r>
            <a:r>
              <a:rPr lang="en-US" sz="1400">
                <a:hlinkClick r:id="rId4"/>
              </a:rPr>
              <a:t>https://ghdx.healthdata.org/record/ihme-data/united-states-life-expectancy-by-county-race-ethnicity-2000-2019</a:t>
            </a:r>
            <a:r>
              <a:rPr lang="en-US" sz="1400"/>
              <a:t>)</a:t>
            </a:r>
            <a:endParaRPr lang="en-US" sz="1400">
              <a:cs typeface="Calibri"/>
            </a:endParaRPr>
          </a:p>
          <a:p>
            <a:pPr marL="152400" indent="-228600">
              <a:lnSpc>
                <a:spcPct val="90000"/>
              </a:lnSpc>
              <a:spcAft>
                <a:spcPts val="600"/>
              </a:spcAft>
              <a:buFont typeface="Arial" panose="020B0604020202020204" pitchFamily="34" charset="0"/>
              <a:buChar char="•"/>
            </a:pPr>
            <a:endParaRPr lang="en-US" sz="1400">
              <a:cs typeface="Calibri"/>
            </a:endParaRPr>
          </a:p>
          <a:p>
            <a:pPr marL="438150" indent="-228600">
              <a:lnSpc>
                <a:spcPct val="90000"/>
              </a:lnSpc>
              <a:spcAft>
                <a:spcPts val="600"/>
              </a:spcAft>
              <a:buFont typeface="Arial" panose="020B0604020202020204" pitchFamily="34" charset="0"/>
              <a:buChar char="•"/>
            </a:pPr>
            <a:r>
              <a:rPr lang="en-US" sz="1400"/>
              <a:t>Population data was acquired from </a:t>
            </a:r>
            <a:r>
              <a:rPr lang="en-US" sz="1400">
                <a:hlinkClick r:id="rId5"/>
              </a:rPr>
              <a:t>https://data.census.gov/</a:t>
            </a:r>
            <a:endParaRPr lang="en-US" sz="1400">
              <a:cs typeface="Calibri"/>
            </a:endParaRPr>
          </a:p>
          <a:p>
            <a:pPr marL="438150" indent="-228600">
              <a:lnSpc>
                <a:spcPct val="90000"/>
              </a:lnSpc>
              <a:spcAft>
                <a:spcPts val="600"/>
              </a:spcAft>
              <a:buFont typeface="Arial" panose="020B0604020202020204" pitchFamily="34" charset="0"/>
              <a:buChar char="•"/>
            </a:pPr>
            <a:endParaRPr lang="en-US" sz="1400">
              <a:cs typeface="Calibri"/>
            </a:endParaRPr>
          </a:p>
          <a:p>
            <a:pPr marL="438150" indent="-228600">
              <a:lnSpc>
                <a:spcPct val="90000"/>
              </a:lnSpc>
              <a:spcAft>
                <a:spcPts val="600"/>
              </a:spcAft>
              <a:buFont typeface="Arial" panose="020B0604020202020204" pitchFamily="34" charset="0"/>
              <a:buChar char="•"/>
            </a:pPr>
            <a:r>
              <a:rPr lang="en-US" sz="1400"/>
              <a:t>Combined and merged the county wise data from 2019-2023.</a:t>
            </a:r>
            <a:endParaRPr lang="en-US" sz="1400">
              <a:cs typeface="Calibri"/>
            </a:endParaRPr>
          </a:p>
          <a:p>
            <a:pPr marL="438150" indent="-228600">
              <a:lnSpc>
                <a:spcPct val="90000"/>
              </a:lnSpc>
              <a:spcAft>
                <a:spcPts val="600"/>
              </a:spcAft>
              <a:buFont typeface="Arial" panose="020B0604020202020204" pitchFamily="34" charset="0"/>
              <a:buChar char="•"/>
            </a:pPr>
            <a:endParaRPr lang="en-US" sz="1400">
              <a:cs typeface="Calibri"/>
            </a:endParaRPr>
          </a:p>
          <a:p>
            <a:pPr marL="438150" indent="-228600">
              <a:lnSpc>
                <a:spcPct val="90000"/>
              </a:lnSpc>
              <a:spcAft>
                <a:spcPts val="600"/>
              </a:spcAft>
              <a:buFont typeface="Arial" panose="020B0604020202020204" pitchFamily="34" charset="0"/>
              <a:buChar char="•"/>
            </a:pPr>
            <a:r>
              <a:rPr lang="en-US" sz="1400"/>
              <a:t>Missing values in certain columns (e.g. -food environment index) were filled in using the county-wise data provided in </a:t>
            </a:r>
            <a:r>
              <a:rPr lang="en-US" sz="1400">
                <a:hlinkClick r:id="rId6"/>
              </a:rPr>
              <a:t>https://datausa.io/</a:t>
            </a:r>
            <a:endParaRPr lang="en-US" sz="1400">
              <a:cs typeface="Calibri"/>
            </a:endParaRPr>
          </a:p>
          <a:p>
            <a:pPr marL="152400" indent="-228600">
              <a:lnSpc>
                <a:spcPct val="90000"/>
              </a:lnSpc>
              <a:spcAft>
                <a:spcPts val="600"/>
              </a:spcAft>
              <a:buFont typeface="Arial" panose="020B0604020202020204" pitchFamily="34" charset="0"/>
              <a:buChar char="•"/>
            </a:pPr>
            <a:endParaRPr lang="en-US" sz="1100"/>
          </a:p>
          <a:p>
            <a:pPr marL="608965" indent="-228600">
              <a:lnSpc>
                <a:spcPct val="90000"/>
              </a:lnSpc>
              <a:spcAft>
                <a:spcPts val="600"/>
              </a:spcAft>
              <a:buFont typeface="Arial" panose="020B0604020202020204" pitchFamily="34" charset="0"/>
              <a:buChar char="•"/>
            </a:pPr>
            <a:endParaRPr lang="en-US" sz="1100"/>
          </a:p>
          <a:p>
            <a:pPr indent="-228600">
              <a:lnSpc>
                <a:spcPct val="90000"/>
              </a:lnSpc>
              <a:spcAft>
                <a:spcPts val="600"/>
              </a:spcAft>
              <a:buFont typeface="Arial" panose="020B0604020202020204" pitchFamily="34" charset="0"/>
              <a:buChar char="•"/>
            </a:pPr>
            <a:endParaRPr lang="en-US"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D3BC9317-F91E-8A5D-2FB8-D1DF9736F441}"/>
              </a:ext>
            </a:extLst>
          </p:cNvPr>
          <p:cNvPicPr>
            <a:picLocks noChangeAspect="1"/>
          </p:cNvPicPr>
          <p:nvPr/>
        </p:nvPicPr>
        <p:blipFill rotWithShape="1">
          <a:blip r:embed="rId2"/>
          <a:srcRect r="30194" b="2"/>
          <a:stretch/>
        </p:blipFill>
        <p:spPr>
          <a:xfrm>
            <a:off x="8133427" y="10"/>
            <a:ext cx="4058573"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5" name="Freeform: Shape 24">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5E779A-DCBE-8EDB-0E6A-ED965D1BA8F2}"/>
              </a:ext>
            </a:extLst>
          </p:cNvPr>
          <p:cNvSpPr>
            <a:spLocks noGrp="1"/>
          </p:cNvSpPr>
          <p:nvPr>
            <p:ph type="title"/>
          </p:nvPr>
        </p:nvSpPr>
        <p:spPr>
          <a:xfrm>
            <a:off x="1851279" y="-762"/>
            <a:ext cx="4766406" cy="600647"/>
          </a:xfrm>
        </p:spPr>
        <p:txBody>
          <a:bodyPr spcFirstLastPara="1" vert="horz" lIns="91440" tIns="45720" rIns="91440" bIns="45720" rtlCol="0" anchor="ctr" anchorCtr="0">
            <a:normAutofit/>
          </a:bodyPr>
          <a:lstStyle/>
          <a:p>
            <a:pPr algn="ctr">
              <a:spcBef>
                <a:spcPct val="0"/>
              </a:spcBef>
            </a:pPr>
            <a:r>
              <a:rPr lang="en-US" sz="3400">
                <a:highlight>
                  <a:srgbClr val="C0C0C0"/>
                </a:highlight>
              </a:rPr>
              <a:t>Variable Selection	</a:t>
            </a:r>
            <a:endParaRPr lang="en-US">
              <a:highlight>
                <a:srgbClr val="C0C0C0"/>
              </a:highlight>
              <a:cs typeface="Calibri Light"/>
            </a:endParaRPr>
          </a:p>
        </p:txBody>
      </p:sp>
      <p:sp>
        <p:nvSpPr>
          <p:cNvPr id="29" name="Rectangle 28">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0DD0DBB0-2B69-9709-180F-8EFDCDB9EF74}"/>
              </a:ext>
            </a:extLst>
          </p:cNvPr>
          <p:cNvSpPr>
            <a:spLocks noGrp="1"/>
          </p:cNvSpPr>
          <p:nvPr>
            <p:ph type="body" idx="1"/>
          </p:nvPr>
        </p:nvSpPr>
        <p:spPr>
          <a:xfrm>
            <a:off x="374904" y="2522949"/>
            <a:ext cx="5065776" cy="3402363"/>
          </a:xfrm>
        </p:spPr>
        <p:txBody>
          <a:bodyPr vert="horz" lIns="91440" tIns="45720" rIns="91440" bIns="45720" rtlCol="0" anchor="t">
            <a:normAutofit/>
          </a:bodyPr>
          <a:lstStyle/>
          <a:p>
            <a:pPr marL="608965" indent="-228600">
              <a:spcAft>
                <a:spcPts val="600"/>
              </a:spcAft>
              <a:buFont typeface="Arial" panose="020B0604020202020204" pitchFamily="34" charset="0"/>
              <a:buChar char="•"/>
            </a:pPr>
            <a:endParaRPr lang="en-US" sz="2000"/>
          </a:p>
          <a:p>
            <a:pPr marL="608965" indent="-228600">
              <a:spcAft>
                <a:spcPts val="600"/>
              </a:spcAft>
              <a:buFont typeface="Arial" panose="020B0604020202020204" pitchFamily="34" charset="0"/>
              <a:buChar char="•"/>
            </a:pPr>
            <a:endParaRPr lang="en-US" sz="2000"/>
          </a:p>
          <a:p>
            <a:pPr marL="608965" indent="-228600">
              <a:spcAft>
                <a:spcPts val="600"/>
              </a:spcAft>
              <a:buFont typeface="Arial" panose="020B0604020202020204" pitchFamily="34" charset="0"/>
              <a:buChar char="•"/>
            </a:pPr>
            <a:endParaRPr lang="en-US" sz="2000"/>
          </a:p>
        </p:txBody>
      </p:sp>
      <p:graphicFrame>
        <p:nvGraphicFramePr>
          <p:cNvPr id="6" name="Table 5">
            <a:extLst>
              <a:ext uri="{FF2B5EF4-FFF2-40B4-BE49-F238E27FC236}">
                <a16:creationId xmlns:a16="http://schemas.microsoft.com/office/drawing/2014/main" id="{086D31DA-E36C-2370-B9FF-C5FD437ED56F}"/>
              </a:ext>
            </a:extLst>
          </p:cNvPr>
          <p:cNvGraphicFramePr>
            <a:graphicFrameLocks noGrp="1"/>
          </p:cNvGraphicFramePr>
          <p:nvPr>
            <p:extLst>
              <p:ext uri="{D42A27DB-BD31-4B8C-83A1-F6EECF244321}">
                <p14:modId xmlns:p14="http://schemas.microsoft.com/office/powerpoint/2010/main" val="1225967040"/>
              </p:ext>
            </p:extLst>
          </p:nvPr>
        </p:nvGraphicFramePr>
        <p:xfrm>
          <a:off x="226218" y="642937"/>
          <a:ext cx="7920360" cy="5729847"/>
        </p:xfrm>
        <a:graphic>
          <a:graphicData uri="http://schemas.openxmlformats.org/drawingml/2006/table">
            <a:tbl>
              <a:tblPr firstRow="1" firstCol="1" bandRow="1">
                <a:tableStyleId>{5C22544A-7EE6-4342-B048-85BDC9FD1C3A}</a:tableStyleId>
              </a:tblPr>
              <a:tblGrid>
                <a:gridCol w="2639555">
                  <a:extLst>
                    <a:ext uri="{9D8B030D-6E8A-4147-A177-3AD203B41FA5}">
                      <a16:colId xmlns:a16="http://schemas.microsoft.com/office/drawing/2014/main" val="3532159974"/>
                    </a:ext>
                  </a:extLst>
                </a:gridCol>
                <a:gridCol w="1396862">
                  <a:extLst>
                    <a:ext uri="{9D8B030D-6E8A-4147-A177-3AD203B41FA5}">
                      <a16:colId xmlns:a16="http://schemas.microsoft.com/office/drawing/2014/main" val="3595463425"/>
                    </a:ext>
                  </a:extLst>
                </a:gridCol>
                <a:gridCol w="3883943">
                  <a:extLst>
                    <a:ext uri="{9D8B030D-6E8A-4147-A177-3AD203B41FA5}">
                      <a16:colId xmlns:a16="http://schemas.microsoft.com/office/drawing/2014/main" val="345764155"/>
                    </a:ext>
                  </a:extLst>
                </a:gridCol>
              </a:tblGrid>
              <a:tr h="162779">
                <a:tc>
                  <a:txBody>
                    <a:bodyPr/>
                    <a:lstStyle/>
                    <a:p>
                      <a:r>
                        <a:rPr lang="en-US" sz="1000">
                          <a:effectLst/>
                        </a:rPr>
                        <a:t>Predictor</a:t>
                      </a:r>
                    </a:p>
                  </a:txBody>
                  <a:tcPr marL="68580" marR="68580" marT="0" marB="0"/>
                </a:tc>
                <a:tc>
                  <a:txBody>
                    <a:bodyPr/>
                    <a:lstStyle/>
                    <a:p>
                      <a:pPr algn="ctr"/>
                      <a:r>
                        <a:rPr lang="en-US" sz="1000">
                          <a:effectLst/>
                        </a:rPr>
                        <a:t>Expected Effect</a:t>
                      </a:r>
                    </a:p>
                  </a:txBody>
                  <a:tcPr marL="68580" marR="68580" marT="0" marB="0"/>
                </a:tc>
                <a:tc>
                  <a:txBody>
                    <a:bodyPr/>
                    <a:lstStyle/>
                    <a:p>
                      <a:r>
                        <a:rPr lang="en-US" sz="1000">
                          <a:effectLst/>
                        </a:rPr>
                        <a:t>Rationale</a:t>
                      </a:r>
                    </a:p>
                  </a:txBody>
                  <a:tcPr marL="68580" marR="68580" marT="0" marB="0"/>
                </a:tc>
                <a:extLst>
                  <a:ext uri="{0D108BD9-81ED-4DB2-BD59-A6C34878D82A}">
                    <a16:rowId xmlns:a16="http://schemas.microsoft.com/office/drawing/2014/main" val="1323281492"/>
                  </a:ext>
                </a:extLst>
              </a:tr>
              <a:tr h="325560">
                <a:tc>
                  <a:txBody>
                    <a:bodyPr/>
                    <a:lstStyle/>
                    <a:p>
                      <a:r>
                        <a:rPr lang="en-US" sz="1000">
                          <a:effectLst/>
                        </a:rPr>
                        <a:t>Year</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With increasing years, causes of increasing LE should be identified and action is likely to be taken to reduce them</a:t>
                      </a:r>
                    </a:p>
                  </a:txBody>
                  <a:tcPr marL="68580" marR="68580" marT="0" marB="0"/>
                </a:tc>
                <a:extLst>
                  <a:ext uri="{0D108BD9-81ED-4DB2-BD59-A6C34878D82A}">
                    <a16:rowId xmlns:a16="http://schemas.microsoft.com/office/drawing/2014/main" val="3050258787"/>
                  </a:ext>
                </a:extLst>
              </a:tr>
              <a:tr h="325560">
                <a:tc>
                  <a:txBody>
                    <a:bodyPr/>
                    <a:lstStyle/>
                    <a:p>
                      <a:r>
                        <a:rPr lang="en-US" sz="1000">
                          <a:effectLst/>
                        </a:rPr>
                        <a:t>State</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Policy and laws by each state can have an effect on LE depending on how strict/lax their regulations are</a:t>
                      </a:r>
                    </a:p>
                  </a:txBody>
                  <a:tcPr marL="68580" marR="68580" marT="0" marB="0"/>
                </a:tc>
                <a:extLst>
                  <a:ext uri="{0D108BD9-81ED-4DB2-BD59-A6C34878D82A}">
                    <a16:rowId xmlns:a16="http://schemas.microsoft.com/office/drawing/2014/main" val="4126728507"/>
                  </a:ext>
                </a:extLst>
              </a:tr>
              <a:tr h="325560">
                <a:tc>
                  <a:txBody>
                    <a:bodyPr/>
                    <a:lstStyle/>
                    <a:p>
                      <a:r>
                        <a:rPr lang="en-US" sz="1000">
                          <a:effectLst/>
                        </a:rPr>
                        <a:t>County</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Different counties can have different laws, population distributions and environmental factors which can affect LE</a:t>
                      </a:r>
                    </a:p>
                  </a:txBody>
                  <a:tcPr marL="68580" marR="68580" marT="0" marB="0"/>
                </a:tc>
                <a:extLst>
                  <a:ext uri="{0D108BD9-81ED-4DB2-BD59-A6C34878D82A}">
                    <a16:rowId xmlns:a16="http://schemas.microsoft.com/office/drawing/2014/main" val="2712379721"/>
                  </a:ext>
                </a:extLst>
              </a:tr>
              <a:tr h="325560">
                <a:tc>
                  <a:txBody>
                    <a:bodyPr/>
                    <a:lstStyle/>
                    <a:p>
                      <a:r>
                        <a:rPr lang="en-US" sz="1000">
                          <a:effectLst/>
                        </a:rPr>
                        <a:t>% of people under frequent physical distress</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Greater physical distress/ more number of distressed individuals can affect LE negatively</a:t>
                      </a:r>
                    </a:p>
                  </a:txBody>
                  <a:tcPr marL="68580" marR="68580" marT="0" marB="0"/>
                </a:tc>
                <a:extLst>
                  <a:ext uri="{0D108BD9-81ED-4DB2-BD59-A6C34878D82A}">
                    <a16:rowId xmlns:a16="http://schemas.microsoft.com/office/drawing/2014/main" val="137274171"/>
                  </a:ext>
                </a:extLst>
              </a:tr>
              <a:tr h="260447">
                <a:tc>
                  <a:txBody>
                    <a:bodyPr/>
                    <a:lstStyle/>
                    <a:p>
                      <a:r>
                        <a:rPr lang="en-US" sz="1000">
                          <a:effectLst/>
                        </a:rPr>
                        <a:t>% of people under frequent mental distress</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More people under mental distress can lower the LE for an area</a:t>
                      </a:r>
                    </a:p>
                  </a:txBody>
                  <a:tcPr marL="68580" marR="68580" marT="0" marB="0"/>
                </a:tc>
                <a:extLst>
                  <a:ext uri="{0D108BD9-81ED-4DB2-BD59-A6C34878D82A}">
                    <a16:rowId xmlns:a16="http://schemas.microsoft.com/office/drawing/2014/main" val="3762874235"/>
                  </a:ext>
                </a:extLst>
              </a:tr>
              <a:tr h="504616">
                <a:tc>
                  <a:txBody>
                    <a:bodyPr/>
                    <a:lstStyle/>
                    <a:p>
                      <a:r>
                        <a:rPr lang="en-US" sz="1000">
                          <a:effectLst/>
                        </a:rPr>
                        <a:t>% of diabetic individuals</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Although diabetes is not a fatal disease by itself, it can be hypothesized that those with diabetes might be relatively unhealthier than healthy individuals and can lower the LE of an area</a:t>
                      </a:r>
                    </a:p>
                  </a:txBody>
                  <a:tcPr marL="68580" marR="68580" marT="0" marB="0"/>
                </a:tc>
                <a:extLst>
                  <a:ext uri="{0D108BD9-81ED-4DB2-BD59-A6C34878D82A}">
                    <a16:rowId xmlns:a16="http://schemas.microsoft.com/office/drawing/2014/main" val="1272468432"/>
                  </a:ext>
                </a:extLst>
              </a:tr>
              <a:tr h="162779">
                <a:tc>
                  <a:txBody>
                    <a:bodyPr/>
                    <a:lstStyle/>
                    <a:p>
                      <a:r>
                        <a:rPr lang="en-US" sz="1000">
                          <a:effectLst/>
                        </a:rPr>
                        <a:t># of food insecure individuals</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Food insecurity can lead to malnutrition and lower LE</a:t>
                      </a:r>
                    </a:p>
                  </a:txBody>
                  <a:tcPr marL="68580" marR="68580" marT="0" marB="0"/>
                </a:tc>
                <a:extLst>
                  <a:ext uri="{0D108BD9-81ED-4DB2-BD59-A6C34878D82A}">
                    <a16:rowId xmlns:a16="http://schemas.microsoft.com/office/drawing/2014/main" val="4083089803"/>
                  </a:ext>
                </a:extLst>
              </a:tr>
              <a:tr h="325560">
                <a:tc>
                  <a:txBody>
                    <a:bodyPr/>
                    <a:lstStyle/>
                    <a:p>
                      <a:r>
                        <a:rPr lang="en-US" sz="1000">
                          <a:effectLst/>
                        </a:rPr>
                        <a:t>% of people getting insufficient sleep</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Insufficient sleep can impair the body’s normal functions and can affect LE in the long term</a:t>
                      </a:r>
                    </a:p>
                  </a:txBody>
                  <a:tcPr marL="68580" marR="68580" marT="0" marB="0"/>
                </a:tc>
                <a:extLst>
                  <a:ext uri="{0D108BD9-81ED-4DB2-BD59-A6C34878D82A}">
                    <a16:rowId xmlns:a16="http://schemas.microsoft.com/office/drawing/2014/main" val="3312197750"/>
                  </a:ext>
                </a:extLst>
              </a:tr>
              <a:tr h="846455">
                <a:tc>
                  <a:txBody>
                    <a:bodyPr/>
                    <a:lstStyle/>
                    <a:p>
                      <a:r>
                        <a:rPr lang="en-US" sz="1000">
                          <a:effectLst/>
                        </a:rPr>
                        <a:t>No. of uninsured adults +</a:t>
                      </a:r>
                    </a:p>
                    <a:p>
                      <a:r>
                        <a:rPr lang="en-US" sz="1000">
                          <a:effectLst/>
                        </a:rPr>
                        <a:t>No. of uninsured children</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Uninsured people are likely to visit the doctor less frequently due to fear of hefty medical bills and might miss obvious signs of illness. However, it can also be said that they might take better care of themselves knowing that they can’t afford hefty fees. Regardless, the expected effect is likely a negative impact to LE. </a:t>
                      </a:r>
                    </a:p>
                  </a:txBody>
                  <a:tcPr marL="68580" marR="68580" marT="0" marB="0"/>
                </a:tc>
                <a:extLst>
                  <a:ext uri="{0D108BD9-81ED-4DB2-BD59-A6C34878D82A}">
                    <a16:rowId xmlns:a16="http://schemas.microsoft.com/office/drawing/2014/main" val="2249908874"/>
                  </a:ext>
                </a:extLst>
              </a:tr>
              <a:tr h="179058">
                <a:tc>
                  <a:txBody>
                    <a:bodyPr/>
                    <a:lstStyle/>
                    <a:p>
                      <a:r>
                        <a:rPr lang="en-US" sz="1000">
                          <a:effectLst/>
                        </a:rPr>
                        <a:t>Household income</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Greater income leads to a better quality of life which can improve LE</a:t>
                      </a:r>
                    </a:p>
                  </a:txBody>
                  <a:tcPr marL="68580" marR="68580" marT="0" marB="0"/>
                </a:tc>
                <a:extLst>
                  <a:ext uri="{0D108BD9-81ED-4DB2-BD59-A6C34878D82A}">
                    <a16:rowId xmlns:a16="http://schemas.microsoft.com/office/drawing/2014/main" val="3157237322"/>
                  </a:ext>
                </a:extLst>
              </a:tr>
              <a:tr h="423227">
                <a:tc>
                  <a:txBody>
                    <a:bodyPr/>
                    <a:lstStyle/>
                    <a:p>
                      <a:r>
                        <a:rPr lang="en-US" sz="1000">
                          <a:effectLst/>
                        </a:rPr>
                        <a:t>No. of households with severe cost burden</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Severe money issues can cause mental stresses, inadequate nutrition, and little to no preventative medical care, likely leading to reduced LE </a:t>
                      </a:r>
                    </a:p>
                  </a:txBody>
                  <a:tcPr marL="68580" marR="68580" marT="0" marB="0"/>
                </a:tc>
                <a:extLst>
                  <a:ext uri="{0D108BD9-81ED-4DB2-BD59-A6C34878D82A}">
                    <a16:rowId xmlns:a16="http://schemas.microsoft.com/office/drawing/2014/main" val="3926517912"/>
                  </a:ext>
                </a:extLst>
              </a:tr>
              <a:tr h="748787">
                <a:tc>
                  <a:txBody>
                    <a:bodyPr/>
                    <a:lstStyle/>
                    <a:p>
                      <a:r>
                        <a:rPr lang="en-US" sz="1000">
                          <a:effectLst/>
                        </a:rPr>
                        <a:t>Population</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Greater population likely indicates a more urban city and can provide better access to food, more varied housing and better healthcare facilities leading to improved LE however can also contribute negatively due to increased pollution, greater mental stress and other factors. </a:t>
                      </a:r>
                    </a:p>
                  </a:txBody>
                  <a:tcPr marL="68580" marR="68580" marT="0" marB="0"/>
                </a:tc>
                <a:extLst>
                  <a:ext uri="{0D108BD9-81ED-4DB2-BD59-A6C34878D82A}">
                    <a16:rowId xmlns:a16="http://schemas.microsoft.com/office/drawing/2014/main" val="2318534638"/>
                  </a:ext>
                </a:extLst>
              </a:tr>
              <a:tr h="813899">
                <a:tc>
                  <a:txBody>
                    <a:bodyPr/>
                    <a:lstStyle/>
                    <a:p>
                      <a:r>
                        <a:rPr lang="en-US" sz="1000">
                          <a:effectLst/>
                        </a:rPr>
                        <a:t>% of population under 18 +</a:t>
                      </a:r>
                    </a:p>
                    <a:p>
                      <a:r>
                        <a:rPr lang="en-US" sz="1000">
                          <a:effectLst/>
                        </a:rPr>
                        <a:t>% of population over 65</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The skew in population distribution can affect LE positively or negatively as a larger youth population can lead to increased LE due to better access to healthcare, environment and vaccinations compared to individuals over 65 who would not have had the same amenities growing up.</a:t>
                      </a:r>
                    </a:p>
                  </a:txBody>
                  <a:tcPr marL="68580" marR="68580" marT="0" marB="0"/>
                </a:tc>
                <a:extLst>
                  <a:ext uri="{0D108BD9-81ED-4DB2-BD59-A6C34878D82A}">
                    <a16:rowId xmlns:a16="http://schemas.microsoft.com/office/drawing/2014/main" val="726862329"/>
                  </a:ext>
                </a:extLst>
              </a:tr>
            </a:tbl>
          </a:graphicData>
        </a:graphic>
      </p:graphicFrame>
    </p:spTree>
    <p:extLst>
      <p:ext uri="{BB962C8B-B14F-4D97-AF65-F5344CB8AC3E}">
        <p14:creationId xmlns:p14="http://schemas.microsoft.com/office/powerpoint/2010/main" val="273392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D3BC9317-F91E-8A5D-2FB8-D1DF9736F441}"/>
              </a:ext>
            </a:extLst>
          </p:cNvPr>
          <p:cNvPicPr>
            <a:picLocks noChangeAspect="1"/>
          </p:cNvPicPr>
          <p:nvPr/>
        </p:nvPicPr>
        <p:blipFill rotWithShape="1">
          <a:blip r:embed="rId2"/>
          <a:srcRect r="30194" b="2"/>
          <a:stretch/>
        </p:blipFill>
        <p:spPr>
          <a:xfrm>
            <a:off x="8133427" y="10"/>
            <a:ext cx="4058573"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5" name="Freeform: Shape 24">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5E779A-DCBE-8EDB-0E6A-ED965D1BA8F2}"/>
              </a:ext>
            </a:extLst>
          </p:cNvPr>
          <p:cNvSpPr>
            <a:spLocks noGrp="1"/>
          </p:cNvSpPr>
          <p:nvPr>
            <p:ph type="title"/>
          </p:nvPr>
        </p:nvSpPr>
        <p:spPr>
          <a:xfrm>
            <a:off x="1851279" y="58769"/>
            <a:ext cx="4766406" cy="600647"/>
          </a:xfrm>
        </p:spPr>
        <p:txBody>
          <a:bodyPr spcFirstLastPara="1" vert="horz" lIns="91440" tIns="45720" rIns="91440" bIns="45720" rtlCol="0" anchor="ctr" anchorCtr="0">
            <a:normAutofit/>
          </a:bodyPr>
          <a:lstStyle/>
          <a:p>
            <a:pPr algn="ctr">
              <a:spcBef>
                <a:spcPct val="0"/>
              </a:spcBef>
            </a:pPr>
            <a:r>
              <a:rPr lang="en-US" sz="3400">
                <a:highlight>
                  <a:srgbClr val="C0C0C0"/>
                </a:highlight>
              </a:rPr>
              <a:t>Variable Selection	</a:t>
            </a:r>
            <a:endParaRPr lang="en-US">
              <a:highlight>
                <a:srgbClr val="C0C0C0"/>
              </a:highlight>
              <a:cs typeface="Calibri Light"/>
            </a:endParaRPr>
          </a:p>
        </p:txBody>
      </p:sp>
      <p:sp>
        <p:nvSpPr>
          <p:cNvPr id="29" name="Rectangle 28">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0DD0DBB0-2B69-9709-180F-8EFDCDB9EF74}"/>
              </a:ext>
            </a:extLst>
          </p:cNvPr>
          <p:cNvSpPr>
            <a:spLocks noGrp="1"/>
          </p:cNvSpPr>
          <p:nvPr>
            <p:ph type="body" idx="1"/>
          </p:nvPr>
        </p:nvSpPr>
        <p:spPr>
          <a:xfrm>
            <a:off x="374904" y="2522949"/>
            <a:ext cx="5065776" cy="3402363"/>
          </a:xfrm>
        </p:spPr>
        <p:txBody>
          <a:bodyPr vert="horz" lIns="91440" tIns="45720" rIns="91440" bIns="45720" rtlCol="0" anchor="t">
            <a:normAutofit/>
          </a:bodyPr>
          <a:lstStyle/>
          <a:p>
            <a:pPr marL="608965" indent="-228600">
              <a:spcAft>
                <a:spcPts val="600"/>
              </a:spcAft>
              <a:buFont typeface="Arial" panose="020B0604020202020204" pitchFamily="34" charset="0"/>
              <a:buChar char="•"/>
            </a:pPr>
            <a:endParaRPr lang="en-US" sz="2000"/>
          </a:p>
          <a:p>
            <a:pPr marL="608965" indent="-228600">
              <a:spcAft>
                <a:spcPts val="600"/>
              </a:spcAft>
              <a:buFont typeface="Arial" panose="020B0604020202020204" pitchFamily="34" charset="0"/>
              <a:buChar char="•"/>
            </a:pPr>
            <a:endParaRPr lang="en-US" sz="2000"/>
          </a:p>
          <a:p>
            <a:pPr marL="608965" indent="-228600">
              <a:spcAft>
                <a:spcPts val="600"/>
              </a:spcAft>
              <a:buFont typeface="Arial" panose="020B0604020202020204" pitchFamily="34" charset="0"/>
              <a:buChar char="•"/>
            </a:pPr>
            <a:endParaRPr lang="en-US" sz="2000"/>
          </a:p>
        </p:txBody>
      </p:sp>
      <p:graphicFrame>
        <p:nvGraphicFramePr>
          <p:cNvPr id="12" name="Table 11">
            <a:extLst>
              <a:ext uri="{FF2B5EF4-FFF2-40B4-BE49-F238E27FC236}">
                <a16:creationId xmlns:a16="http://schemas.microsoft.com/office/drawing/2014/main" id="{29C257E2-7678-D2D7-06B4-4761A526D0EF}"/>
              </a:ext>
            </a:extLst>
          </p:cNvPr>
          <p:cNvGraphicFramePr>
            <a:graphicFrameLocks noGrp="1"/>
          </p:cNvGraphicFramePr>
          <p:nvPr>
            <p:extLst>
              <p:ext uri="{D42A27DB-BD31-4B8C-83A1-F6EECF244321}">
                <p14:modId xmlns:p14="http://schemas.microsoft.com/office/powerpoint/2010/main" val="732462904"/>
              </p:ext>
            </p:extLst>
          </p:nvPr>
        </p:nvGraphicFramePr>
        <p:xfrm>
          <a:off x="315310" y="709448"/>
          <a:ext cx="7791585" cy="5844703"/>
        </p:xfrm>
        <a:graphic>
          <a:graphicData uri="http://schemas.openxmlformats.org/drawingml/2006/table">
            <a:tbl>
              <a:tblPr firstRow="1" firstCol="1" bandRow="1">
                <a:tableStyleId>{5C22544A-7EE6-4342-B048-85BDC9FD1C3A}</a:tableStyleId>
              </a:tblPr>
              <a:tblGrid>
                <a:gridCol w="2387988">
                  <a:extLst>
                    <a:ext uri="{9D8B030D-6E8A-4147-A177-3AD203B41FA5}">
                      <a16:colId xmlns:a16="http://schemas.microsoft.com/office/drawing/2014/main" val="2385554059"/>
                    </a:ext>
                  </a:extLst>
                </a:gridCol>
                <a:gridCol w="1746434">
                  <a:extLst>
                    <a:ext uri="{9D8B030D-6E8A-4147-A177-3AD203B41FA5}">
                      <a16:colId xmlns:a16="http://schemas.microsoft.com/office/drawing/2014/main" val="565822877"/>
                    </a:ext>
                  </a:extLst>
                </a:gridCol>
                <a:gridCol w="3657163">
                  <a:extLst>
                    <a:ext uri="{9D8B030D-6E8A-4147-A177-3AD203B41FA5}">
                      <a16:colId xmlns:a16="http://schemas.microsoft.com/office/drawing/2014/main" val="2484162483"/>
                    </a:ext>
                  </a:extLst>
                </a:gridCol>
              </a:tblGrid>
              <a:tr h="205679">
                <a:tc>
                  <a:txBody>
                    <a:bodyPr/>
                    <a:lstStyle/>
                    <a:p>
                      <a:r>
                        <a:rPr lang="en-US" sz="1000">
                          <a:effectLst/>
                        </a:rPr>
                        <a:t># of mental health providers</a:t>
                      </a:r>
                    </a:p>
                  </a:txBody>
                  <a:tcPr marL="68580" marR="68580" marT="0" marB="0"/>
                </a:tc>
                <a:tc>
                  <a:txBody>
                    <a:bodyPr/>
                    <a:lstStyle/>
                    <a:p>
                      <a:r>
                        <a:rPr lang="en-US" sz="1000">
                          <a:effectLst/>
                        </a:rPr>
                        <a:t>+/-</a:t>
                      </a:r>
                    </a:p>
                  </a:txBody>
                  <a:tcPr marL="68580" marR="68580" marT="0" marB="0"/>
                </a:tc>
                <a:tc>
                  <a:txBody>
                    <a:bodyPr/>
                    <a:lstStyle/>
                    <a:p>
                      <a:r>
                        <a:rPr lang="en-US" sz="1000">
                          <a:effectLst/>
                        </a:rPr>
                        <a:t>Higher availability of mental healthcare providers likely in</a:t>
                      </a:r>
                    </a:p>
                  </a:txBody>
                  <a:tcPr marL="68580" marR="68580" marT="0" marB="0"/>
                </a:tc>
                <a:extLst>
                  <a:ext uri="{0D108BD9-81ED-4DB2-BD59-A6C34878D82A}">
                    <a16:rowId xmlns:a16="http://schemas.microsoft.com/office/drawing/2014/main" val="1539922525"/>
                  </a:ext>
                </a:extLst>
              </a:tr>
              <a:tr h="565615">
                <a:tc>
                  <a:txBody>
                    <a:bodyPr/>
                    <a:lstStyle/>
                    <a:p>
                      <a:pPr algn="ctr"/>
                      <a:r>
                        <a:rPr lang="en-US" sz="1000">
                          <a:effectLst/>
                        </a:rPr>
                        <a:t>Average Daily PM2.5 (Air Pollution)</a:t>
                      </a:r>
                    </a:p>
                  </a:txBody>
                  <a:tcPr marL="68580" marR="68580" marT="0" marB="0" anchor="ctr"/>
                </a:tc>
                <a:tc>
                  <a:txBody>
                    <a:bodyPr/>
                    <a:lstStyle/>
                    <a:p>
                      <a:pPr algn="ctr"/>
                      <a:r>
                        <a:rPr lang="en-US" sz="1000">
                          <a:effectLst/>
                        </a:rPr>
                        <a:t>-</a:t>
                      </a:r>
                    </a:p>
                  </a:txBody>
                  <a:tcPr marL="68580" marR="68580" marT="0" marB="0" anchor="ctr"/>
                </a:tc>
                <a:tc>
                  <a:txBody>
                    <a:bodyPr/>
                    <a:lstStyle/>
                    <a:p>
                      <a:r>
                        <a:rPr lang="en-US" sz="1000">
                          <a:effectLst/>
                        </a:rPr>
                        <a:t>Air pollution is a silent killer, constant exposure even in little than normal amounts can lead to long term health issues and is likely to negatively impact LE</a:t>
                      </a:r>
                    </a:p>
                  </a:txBody>
                  <a:tcPr marL="68580" marR="68580" marT="0" marB="0"/>
                </a:tc>
                <a:extLst>
                  <a:ext uri="{0D108BD9-81ED-4DB2-BD59-A6C34878D82A}">
                    <a16:rowId xmlns:a16="http://schemas.microsoft.com/office/drawing/2014/main" val="2441435426"/>
                  </a:ext>
                </a:extLst>
              </a:tr>
              <a:tr h="565615">
                <a:tc>
                  <a:txBody>
                    <a:bodyPr/>
                    <a:lstStyle/>
                    <a:p>
                      <a:pPr algn="ctr"/>
                      <a:r>
                        <a:rPr lang="en-US" sz="1000">
                          <a:effectLst/>
                        </a:rPr>
                        <a:t>Presence of Water Violation</a:t>
                      </a:r>
                    </a:p>
                  </a:txBody>
                  <a:tcPr marL="68580" marR="68580" marT="0" marB="0" anchor="ctr"/>
                </a:tc>
                <a:tc>
                  <a:txBody>
                    <a:bodyPr/>
                    <a:lstStyle/>
                    <a:p>
                      <a:pPr algn="ctr"/>
                      <a:r>
                        <a:rPr lang="en-US" sz="1000">
                          <a:effectLst/>
                        </a:rPr>
                        <a:t>-</a:t>
                      </a:r>
                    </a:p>
                  </a:txBody>
                  <a:tcPr marL="68580" marR="68580" marT="0" marB="0" anchor="ctr"/>
                </a:tc>
                <a:tc>
                  <a:txBody>
                    <a:bodyPr/>
                    <a:lstStyle/>
                    <a:p>
                      <a:r>
                        <a:rPr lang="en-US" sz="1000">
                          <a:effectLst/>
                        </a:rPr>
                        <a:t>If the water in a county does not meet safety norms, exposure to it even if not used for drinking purposes is likely to negatively impact LE</a:t>
                      </a:r>
                    </a:p>
                  </a:txBody>
                  <a:tcPr marL="68580" marR="68580" marT="0" marB="0"/>
                </a:tc>
                <a:extLst>
                  <a:ext uri="{0D108BD9-81ED-4DB2-BD59-A6C34878D82A}">
                    <a16:rowId xmlns:a16="http://schemas.microsoft.com/office/drawing/2014/main" val="3521163011"/>
                  </a:ext>
                </a:extLst>
              </a:tr>
              <a:tr h="925554">
                <a:tc>
                  <a:txBody>
                    <a:bodyPr/>
                    <a:lstStyle/>
                    <a:p>
                      <a:pPr algn="ctr"/>
                      <a:r>
                        <a:rPr lang="en-US" sz="1000">
                          <a:effectLst/>
                        </a:rPr>
                        <a:t>% with Severe Housing Problems</a:t>
                      </a:r>
                    </a:p>
                  </a:txBody>
                  <a:tcPr marL="68580" marR="68580" marT="0" marB="0" anchor="ctr"/>
                </a:tc>
                <a:tc>
                  <a:txBody>
                    <a:bodyPr/>
                    <a:lstStyle/>
                    <a:p>
                      <a:pPr algn="ctr"/>
                      <a:r>
                        <a:rPr lang="en-US" sz="1000">
                          <a:effectLst/>
                        </a:rPr>
                        <a:t>-</a:t>
                      </a:r>
                    </a:p>
                  </a:txBody>
                  <a:tcPr marL="68580" marR="68580" marT="0" marB="0" anchor="ctr"/>
                </a:tc>
                <a:tc>
                  <a:txBody>
                    <a:bodyPr/>
                    <a:lstStyle/>
                    <a:p>
                      <a:r>
                        <a:rPr lang="en-US" sz="1000">
                          <a:effectLst/>
                        </a:rPr>
                        <a:t>Shelter is one of the most basic human needs. Being exposed to the elements and without a safe shelter space is likely to reduce LE due to physical and mental burden including but not limited to exposure to heat/cold, lack of proper nutrition, exposure to viruses, lack of basic amenities, etc. </a:t>
                      </a:r>
                    </a:p>
                    <a:p>
                      <a:endParaRPr lang="en-US" sz="1000">
                        <a:effectLst/>
                      </a:endParaRPr>
                    </a:p>
                  </a:txBody>
                  <a:tcPr marL="68580" marR="68580" marT="0" marB="0"/>
                </a:tc>
                <a:extLst>
                  <a:ext uri="{0D108BD9-81ED-4DB2-BD59-A6C34878D82A}">
                    <a16:rowId xmlns:a16="http://schemas.microsoft.com/office/drawing/2014/main" val="3887852323"/>
                  </a:ext>
                </a:extLst>
              </a:tr>
              <a:tr h="188539">
                <a:tc>
                  <a:txBody>
                    <a:bodyPr/>
                    <a:lstStyle/>
                    <a:p>
                      <a:pPr algn="ctr"/>
                      <a:r>
                        <a:rPr lang="en-US" sz="1000">
                          <a:effectLst/>
                        </a:rPr>
                        <a:t>Excluded Variables</a:t>
                      </a:r>
                    </a:p>
                  </a:txBody>
                  <a:tcPr marL="68580" marR="68580" marT="0" marB="0" anchor="ctr"/>
                </a:tc>
                <a:tc>
                  <a:txBody>
                    <a:bodyPr/>
                    <a:lstStyle/>
                    <a:p>
                      <a:pPr algn="ctr"/>
                      <a:endParaRPr lang="en-US" sz="1000">
                        <a:effectLst/>
                      </a:endParaRPr>
                    </a:p>
                  </a:txBody>
                  <a:tcPr marL="68580" marR="68580" marT="0" marB="0" anchor="ctr"/>
                </a:tc>
                <a:tc>
                  <a:txBody>
                    <a:bodyPr/>
                    <a:lstStyle/>
                    <a:p>
                      <a:endParaRPr lang="en-US" sz="1000">
                        <a:effectLst/>
                      </a:endParaRPr>
                    </a:p>
                  </a:txBody>
                  <a:tcPr marL="68580" marR="68580" marT="0" marB="0"/>
                </a:tc>
                <a:extLst>
                  <a:ext uri="{0D108BD9-81ED-4DB2-BD59-A6C34878D82A}">
                    <a16:rowId xmlns:a16="http://schemas.microsoft.com/office/drawing/2014/main" val="2022380589"/>
                  </a:ext>
                </a:extLst>
              </a:tr>
              <a:tr h="171399">
                <a:tc gridSpan="3">
                  <a:txBody>
                    <a:bodyPr/>
                    <a:lstStyle/>
                    <a:p>
                      <a:pPr algn="ctr"/>
                      <a:endParaRPr lang="en-US" sz="1000">
                        <a:effectLst/>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43735198"/>
                  </a:ext>
                </a:extLst>
              </a:tr>
              <a:tr h="188539">
                <a:tc>
                  <a:txBody>
                    <a:bodyPr/>
                    <a:lstStyle/>
                    <a:p>
                      <a:pPr algn="ctr"/>
                      <a:r>
                        <a:rPr lang="en-US" sz="1000">
                          <a:effectLst/>
                        </a:rPr>
                        <a:t>Years of Potential Life Lost Rate</a:t>
                      </a:r>
                    </a:p>
                  </a:txBody>
                  <a:tcPr marL="68580" marR="68580" marT="0" marB="0" anchor="ctr"/>
                </a:tc>
                <a:tc>
                  <a:txBody>
                    <a:bodyPr/>
                    <a:lstStyle/>
                    <a:p>
                      <a:pPr algn="ctr"/>
                      <a:r>
                        <a:rPr lang="en-US" sz="1000">
                          <a:effectLst/>
                        </a:rPr>
                        <a:t>Mammography Screening</a:t>
                      </a:r>
                    </a:p>
                  </a:txBody>
                  <a:tcPr marL="68580" marR="68580" marT="0" marB="0" anchor="ctr"/>
                </a:tc>
                <a:tc>
                  <a:txBody>
                    <a:bodyPr/>
                    <a:lstStyle/>
                    <a:p>
                      <a:r>
                        <a:rPr lang="en-US" sz="1000">
                          <a:effectLst/>
                        </a:rPr>
                        <a:t>HIV Prevalence</a:t>
                      </a:r>
                    </a:p>
                  </a:txBody>
                  <a:tcPr marL="68580" marR="68580" marT="0" marB="0"/>
                </a:tc>
                <a:extLst>
                  <a:ext uri="{0D108BD9-81ED-4DB2-BD59-A6C34878D82A}">
                    <a16:rowId xmlns:a16="http://schemas.microsoft.com/office/drawing/2014/main" val="3231483018"/>
                  </a:ext>
                </a:extLst>
              </a:tr>
              <a:tr h="188539">
                <a:tc>
                  <a:txBody>
                    <a:bodyPr/>
                    <a:lstStyle/>
                    <a:p>
                      <a:pPr algn="ctr"/>
                      <a:r>
                        <a:rPr lang="en-US" sz="1000">
                          <a:effectLst/>
                        </a:rPr>
                        <a:t>Deaths</a:t>
                      </a:r>
                    </a:p>
                  </a:txBody>
                  <a:tcPr marL="68580" marR="68580" marT="0" marB="0" anchor="ctr"/>
                </a:tc>
                <a:tc>
                  <a:txBody>
                    <a:bodyPr/>
                    <a:lstStyle/>
                    <a:p>
                      <a:pPr algn="ctr"/>
                      <a:r>
                        <a:rPr lang="en-US" sz="1000">
                          <a:effectLst/>
                        </a:rPr>
                        <a:t>High School Completion</a:t>
                      </a:r>
                    </a:p>
                  </a:txBody>
                  <a:tcPr marL="68580" marR="68580" marT="0" marB="0" anchor="ctr"/>
                </a:tc>
                <a:tc>
                  <a:txBody>
                    <a:bodyPr/>
                    <a:lstStyle/>
                    <a:p>
                      <a:r>
                        <a:rPr lang="en-US" sz="1000">
                          <a:effectLst/>
                        </a:rPr>
                        <a:t>Reading Scores</a:t>
                      </a:r>
                    </a:p>
                  </a:txBody>
                  <a:tcPr marL="68580" marR="68580" marT="0" marB="0"/>
                </a:tc>
                <a:extLst>
                  <a:ext uri="{0D108BD9-81ED-4DB2-BD59-A6C34878D82A}">
                    <a16:rowId xmlns:a16="http://schemas.microsoft.com/office/drawing/2014/main" val="136689276"/>
                  </a:ext>
                </a:extLst>
              </a:tr>
              <a:tr h="188539">
                <a:tc>
                  <a:txBody>
                    <a:bodyPr/>
                    <a:lstStyle/>
                    <a:p>
                      <a:pPr algn="ctr"/>
                      <a:r>
                        <a:rPr lang="en-US" sz="1000">
                          <a:effectLst/>
                        </a:rPr>
                        <a:t>Low Birthweight</a:t>
                      </a:r>
                    </a:p>
                  </a:txBody>
                  <a:tcPr marL="68580" marR="68580" marT="0" marB="0" anchor="ctr"/>
                </a:tc>
                <a:tc>
                  <a:txBody>
                    <a:bodyPr/>
                    <a:lstStyle/>
                    <a:p>
                      <a:pPr algn="ctr"/>
                      <a:r>
                        <a:rPr lang="en-US" sz="1000">
                          <a:effectLst/>
                        </a:rPr>
                        <a:t>% Some College</a:t>
                      </a:r>
                    </a:p>
                  </a:txBody>
                  <a:tcPr marL="68580" marR="68580" marT="0" marB="0" anchor="ctr"/>
                </a:tc>
                <a:tc>
                  <a:txBody>
                    <a:bodyPr/>
                    <a:lstStyle/>
                    <a:p>
                      <a:r>
                        <a:rPr lang="en-US" sz="1000">
                          <a:effectLst/>
                        </a:rPr>
                        <a:t>Math Scores</a:t>
                      </a:r>
                    </a:p>
                  </a:txBody>
                  <a:tcPr marL="68580" marR="68580" marT="0" marB="0"/>
                </a:tc>
                <a:extLst>
                  <a:ext uri="{0D108BD9-81ED-4DB2-BD59-A6C34878D82A}">
                    <a16:rowId xmlns:a16="http://schemas.microsoft.com/office/drawing/2014/main" val="2385437772"/>
                  </a:ext>
                </a:extLst>
              </a:tr>
              <a:tr h="359938">
                <a:tc>
                  <a:txBody>
                    <a:bodyPr/>
                    <a:lstStyle/>
                    <a:p>
                      <a:pPr algn="ctr"/>
                      <a:r>
                        <a:rPr lang="en-US" sz="1000">
                          <a:effectLst/>
                        </a:rPr>
                        <a:t>% With Access to Exercise Opportunities</a:t>
                      </a:r>
                    </a:p>
                  </a:txBody>
                  <a:tcPr marL="68580" marR="68580" marT="0" marB="0" anchor="ctr"/>
                </a:tc>
                <a:tc>
                  <a:txBody>
                    <a:bodyPr/>
                    <a:lstStyle/>
                    <a:p>
                      <a:pPr algn="ctr"/>
                      <a:r>
                        <a:rPr lang="en-US" sz="1000">
                          <a:effectLst/>
                        </a:rPr>
                        <a:t>Children in Single-Parent Households</a:t>
                      </a:r>
                    </a:p>
                  </a:txBody>
                  <a:tcPr marL="68580" marR="68580" marT="0" marB="0" anchor="ctr"/>
                </a:tc>
                <a:tc>
                  <a:txBody>
                    <a:bodyPr/>
                    <a:lstStyle/>
                    <a:p>
                      <a:r>
                        <a:rPr lang="en-US" sz="1000">
                          <a:effectLst/>
                        </a:rPr>
                        <a:t>Gender Pay Gap</a:t>
                      </a:r>
                    </a:p>
                  </a:txBody>
                  <a:tcPr marL="68580" marR="68580" marT="0" marB="0"/>
                </a:tc>
                <a:extLst>
                  <a:ext uri="{0D108BD9-81ED-4DB2-BD59-A6C34878D82A}">
                    <a16:rowId xmlns:a16="http://schemas.microsoft.com/office/drawing/2014/main" val="706354235"/>
                  </a:ext>
                </a:extLst>
              </a:tr>
              <a:tr h="359938">
                <a:tc>
                  <a:txBody>
                    <a:bodyPr/>
                    <a:lstStyle/>
                    <a:p>
                      <a:pPr algn="ctr"/>
                      <a:r>
                        <a:rPr lang="en-US" sz="1000">
                          <a:effectLst/>
                        </a:rPr>
                        <a:t>Alcohol-Impaired Driving Deaths</a:t>
                      </a:r>
                    </a:p>
                  </a:txBody>
                  <a:tcPr marL="68580" marR="68580" marT="0" marB="0" anchor="ctr"/>
                </a:tc>
                <a:tc>
                  <a:txBody>
                    <a:bodyPr/>
                    <a:lstStyle/>
                    <a:p>
                      <a:pPr algn="ctr"/>
                      <a:r>
                        <a:rPr lang="en-US" sz="1000">
                          <a:effectLst/>
                        </a:rPr>
                        <a:t>Social Associations</a:t>
                      </a:r>
                    </a:p>
                  </a:txBody>
                  <a:tcPr marL="68580" marR="68580" marT="0" marB="0" anchor="ctr"/>
                </a:tc>
                <a:tc>
                  <a:txBody>
                    <a:bodyPr/>
                    <a:lstStyle/>
                    <a:p>
                      <a:r>
                        <a:rPr lang="en-US" sz="1000">
                          <a:effectLst/>
                        </a:rPr>
                        <a:t>Homicides</a:t>
                      </a:r>
                    </a:p>
                    <a:p>
                      <a:endParaRPr lang="en-US" sz="1000">
                        <a:effectLst/>
                      </a:endParaRPr>
                    </a:p>
                  </a:txBody>
                  <a:tcPr marL="68580" marR="68580" marT="0" marB="0"/>
                </a:tc>
                <a:extLst>
                  <a:ext uri="{0D108BD9-81ED-4DB2-BD59-A6C34878D82A}">
                    <a16:rowId xmlns:a16="http://schemas.microsoft.com/office/drawing/2014/main" val="4160496682"/>
                  </a:ext>
                </a:extLst>
              </a:tr>
              <a:tr h="359938">
                <a:tc>
                  <a:txBody>
                    <a:bodyPr/>
                    <a:lstStyle/>
                    <a:p>
                      <a:pPr algn="ctr"/>
                      <a:r>
                        <a:rPr lang="en-US" sz="1000">
                          <a:effectLst/>
                        </a:rPr>
                        <a:t>Sexually Transmitted Infections</a:t>
                      </a:r>
                    </a:p>
                  </a:txBody>
                  <a:tcPr marL="68580" marR="68580" marT="0" marB="0" anchor="ctr"/>
                </a:tc>
                <a:tc>
                  <a:txBody>
                    <a:bodyPr/>
                    <a:lstStyle/>
                    <a:p>
                      <a:pPr algn="ctr"/>
                      <a:r>
                        <a:rPr lang="en-US" sz="1000">
                          <a:effectLst/>
                        </a:rPr>
                        <a:t>Injury Deaths</a:t>
                      </a:r>
                    </a:p>
                  </a:txBody>
                  <a:tcPr marL="68580" marR="68580" marT="0" marB="0" anchor="ctr"/>
                </a:tc>
                <a:tc>
                  <a:txBody>
                    <a:bodyPr/>
                    <a:lstStyle/>
                    <a:p>
                      <a:r>
                        <a:rPr lang="en-US" sz="1000">
                          <a:effectLst/>
                        </a:rPr>
                        <a:t>Suicides</a:t>
                      </a:r>
                    </a:p>
                    <a:p>
                      <a:endParaRPr lang="en-US" sz="1000">
                        <a:effectLst/>
                      </a:endParaRPr>
                    </a:p>
                  </a:txBody>
                  <a:tcPr marL="68580" marR="68580" marT="0" marB="0"/>
                </a:tc>
                <a:extLst>
                  <a:ext uri="{0D108BD9-81ED-4DB2-BD59-A6C34878D82A}">
                    <a16:rowId xmlns:a16="http://schemas.microsoft.com/office/drawing/2014/main" val="126504389"/>
                  </a:ext>
                </a:extLst>
              </a:tr>
              <a:tr h="359938">
                <a:tc>
                  <a:txBody>
                    <a:bodyPr/>
                    <a:lstStyle/>
                    <a:p>
                      <a:pPr algn="ctr"/>
                      <a:r>
                        <a:rPr lang="en-US" sz="1000">
                          <a:effectLst/>
                        </a:rPr>
                        <a:t>Teen Births</a:t>
                      </a:r>
                    </a:p>
                  </a:txBody>
                  <a:tcPr marL="68580" marR="68580" marT="0" marB="0" anchor="ctr"/>
                </a:tc>
                <a:tc>
                  <a:txBody>
                    <a:bodyPr/>
                    <a:lstStyle/>
                    <a:p>
                      <a:pPr algn="ctr"/>
                      <a:r>
                        <a:rPr lang="en-US" sz="1000">
                          <a:effectLst/>
                        </a:rPr>
                        <a:t>Driving Alone to Work</a:t>
                      </a:r>
                    </a:p>
                  </a:txBody>
                  <a:tcPr marL="68580" marR="68580" marT="0" marB="0" anchor="ctr"/>
                </a:tc>
                <a:tc>
                  <a:txBody>
                    <a:bodyPr/>
                    <a:lstStyle/>
                    <a:p>
                      <a:r>
                        <a:rPr lang="en-US" sz="1000">
                          <a:effectLst/>
                        </a:rPr>
                        <a:t>Motor Vehicle Crash Deaths</a:t>
                      </a:r>
                    </a:p>
                    <a:p>
                      <a:endParaRPr lang="en-US" sz="1000">
                        <a:effectLst/>
                      </a:endParaRPr>
                    </a:p>
                  </a:txBody>
                  <a:tcPr marL="68580" marR="68580" marT="0" marB="0"/>
                </a:tc>
                <a:extLst>
                  <a:ext uri="{0D108BD9-81ED-4DB2-BD59-A6C34878D82A}">
                    <a16:rowId xmlns:a16="http://schemas.microsoft.com/office/drawing/2014/main" val="522704909"/>
                  </a:ext>
                </a:extLst>
              </a:tr>
              <a:tr h="359938">
                <a:tc>
                  <a:txBody>
                    <a:bodyPr/>
                    <a:lstStyle/>
                    <a:p>
                      <a:pPr algn="ctr"/>
                      <a:r>
                        <a:rPr lang="en-US" sz="1000">
                          <a:effectLst/>
                        </a:rPr>
                        <a:t># Dentists</a:t>
                      </a:r>
                    </a:p>
                  </a:txBody>
                  <a:tcPr marL="68580" marR="68580" marT="0" marB="0" anchor="ctr"/>
                </a:tc>
                <a:tc>
                  <a:txBody>
                    <a:bodyPr/>
                    <a:lstStyle/>
                    <a:p>
                      <a:pPr algn="ctr"/>
                      <a:r>
                        <a:rPr lang="en-US" sz="1000">
                          <a:effectLst/>
                        </a:rPr>
                        <a:t>Long Commute - Driving Alone</a:t>
                      </a:r>
                    </a:p>
                  </a:txBody>
                  <a:tcPr marL="68580" marR="68580" marT="0" marB="0" anchor="ctr"/>
                </a:tc>
                <a:tc>
                  <a:txBody>
                    <a:bodyPr/>
                    <a:lstStyle/>
                    <a:p>
                      <a:r>
                        <a:rPr lang="en-US" sz="1000">
                          <a:effectLst/>
                        </a:rPr>
                        <a:t>Juvenile Arrests</a:t>
                      </a:r>
                    </a:p>
                    <a:p>
                      <a:endParaRPr lang="en-US" sz="1000">
                        <a:effectLst/>
                      </a:endParaRPr>
                    </a:p>
                  </a:txBody>
                  <a:tcPr marL="68580" marR="68580" marT="0" marB="0"/>
                </a:tc>
                <a:extLst>
                  <a:ext uri="{0D108BD9-81ED-4DB2-BD59-A6C34878D82A}">
                    <a16:rowId xmlns:a16="http://schemas.microsoft.com/office/drawing/2014/main" val="1407627452"/>
                  </a:ext>
                </a:extLst>
              </a:tr>
              <a:tr h="308518">
                <a:tc>
                  <a:txBody>
                    <a:bodyPr/>
                    <a:lstStyle/>
                    <a:p>
                      <a:pPr algn="ctr"/>
                      <a:r>
                        <a:rPr lang="en-US" sz="1000">
                          <a:effectLst/>
                        </a:rPr>
                        <a:t>Preventable Hospitalization Rate</a:t>
                      </a:r>
                    </a:p>
                  </a:txBody>
                  <a:tcPr marL="68580" marR="68580" marT="0" marB="0" anchor="ctr"/>
                </a:tc>
                <a:tc>
                  <a:txBody>
                    <a:bodyPr/>
                    <a:lstStyle/>
                    <a:p>
                      <a:pPr algn="ctr"/>
                      <a:r>
                        <a:rPr lang="en-US" sz="1000">
                          <a:effectLst/>
                        </a:rPr>
                        <a:t>Child Mortality</a:t>
                      </a:r>
                    </a:p>
                  </a:txBody>
                  <a:tcPr marL="68580" marR="68580" marT="0" marB="0" anchor="ctr"/>
                </a:tc>
                <a:tc>
                  <a:txBody>
                    <a:bodyPr/>
                    <a:lstStyle/>
                    <a:p>
                      <a:r>
                        <a:rPr lang="en-US" sz="1000">
                          <a:effectLst/>
                        </a:rPr>
                        <a:t>Traffic Volume</a:t>
                      </a:r>
                    </a:p>
                    <a:p>
                      <a:endParaRPr lang="en-US" sz="1000">
                        <a:effectLst/>
                      </a:endParaRPr>
                    </a:p>
                  </a:txBody>
                  <a:tcPr marL="68580" marR="68580" marT="0" marB="0"/>
                </a:tc>
                <a:extLst>
                  <a:ext uri="{0D108BD9-81ED-4DB2-BD59-A6C34878D82A}">
                    <a16:rowId xmlns:a16="http://schemas.microsoft.com/office/drawing/2014/main" val="1595481599"/>
                  </a:ext>
                </a:extLst>
              </a:tr>
              <a:tr h="359938">
                <a:tc>
                  <a:txBody>
                    <a:bodyPr/>
                    <a:lstStyle/>
                    <a:p>
                      <a:pPr algn="ctr"/>
                      <a:r>
                        <a:rPr lang="en-US" sz="1000">
                          <a:effectLst/>
                        </a:rPr>
                        <a:t>Voter Turnout</a:t>
                      </a:r>
                    </a:p>
                  </a:txBody>
                  <a:tcPr marL="68580" marR="68580" marT="0" marB="0" anchor="ctr"/>
                </a:tc>
                <a:tc>
                  <a:txBody>
                    <a:bodyPr/>
                    <a:lstStyle/>
                    <a:p>
                      <a:pPr algn="ctr"/>
                      <a:r>
                        <a:rPr lang="en-US" sz="1000">
                          <a:effectLst/>
                        </a:rPr>
                        <a:t>Broadband Access</a:t>
                      </a:r>
                    </a:p>
                  </a:txBody>
                  <a:tcPr marL="68580" marR="68580" marT="0" marB="0" anchor="ctr"/>
                </a:tc>
                <a:tc>
                  <a:txBody>
                    <a:bodyPr/>
                    <a:lstStyle/>
                    <a:p>
                      <a:r>
                        <a:rPr lang="en-US" sz="1000">
                          <a:effectLst/>
                        </a:rPr>
                        <a:t>% Not Proficient in English</a:t>
                      </a:r>
                    </a:p>
                    <a:p>
                      <a:endParaRPr lang="en-US" sz="1000">
                        <a:effectLst/>
                      </a:endParaRPr>
                    </a:p>
                  </a:txBody>
                  <a:tcPr marL="68580" marR="68580" marT="0" marB="0"/>
                </a:tc>
                <a:extLst>
                  <a:ext uri="{0D108BD9-81ED-4DB2-BD59-A6C34878D82A}">
                    <a16:rowId xmlns:a16="http://schemas.microsoft.com/office/drawing/2014/main" val="1550735651"/>
                  </a:ext>
                </a:extLst>
              </a:tr>
              <a:tr h="188539">
                <a:tc>
                  <a:txBody>
                    <a:bodyPr/>
                    <a:lstStyle/>
                    <a:p>
                      <a:pPr algn="ctr"/>
                      <a:endParaRPr lang="en-US" sz="1000">
                        <a:effectLst/>
                      </a:endParaRPr>
                    </a:p>
                  </a:txBody>
                  <a:tcPr marL="68580" marR="68580" marT="0" marB="0" anchor="ctr"/>
                </a:tc>
                <a:tc>
                  <a:txBody>
                    <a:bodyPr/>
                    <a:lstStyle/>
                    <a:p>
                      <a:pPr algn="ctr"/>
                      <a:endParaRPr lang="en-US" sz="1000">
                        <a:effectLst/>
                      </a:endParaRPr>
                    </a:p>
                  </a:txBody>
                  <a:tcPr marL="68580" marR="68580" marT="0" marB="0" anchor="ctr"/>
                </a:tc>
                <a:tc>
                  <a:txBody>
                    <a:bodyPr/>
                    <a:lstStyle/>
                    <a:p>
                      <a:endParaRPr lang="en-US" sz="1000">
                        <a:effectLst/>
                      </a:endParaRPr>
                    </a:p>
                  </a:txBody>
                  <a:tcPr marL="68580" marR="68580" marT="0" marB="0"/>
                </a:tc>
                <a:extLst>
                  <a:ext uri="{0D108BD9-81ED-4DB2-BD59-A6C34878D82A}">
                    <a16:rowId xmlns:a16="http://schemas.microsoft.com/office/drawing/2014/main" val="1582387241"/>
                  </a:ext>
                </a:extLst>
              </a:tr>
            </a:tbl>
          </a:graphicData>
        </a:graphic>
      </p:graphicFrame>
    </p:spTree>
    <p:extLst>
      <p:ext uri="{BB962C8B-B14F-4D97-AF65-F5344CB8AC3E}">
        <p14:creationId xmlns:p14="http://schemas.microsoft.com/office/powerpoint/2010/main" val="260944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arrows on bullseye">
            <a:extLst>
              <a:ext uri="{FF2B5EF4-FFF2-40B4-BE49-F238E27FC236}">
                <a16:creationId xmlns:a16="http://schemas.microsoft.com/office/drawing/2014/main" id="{D3BC9317-F91E-8A5D-2FB8-D1DF9736F441}"/>
              </a:ext>
            </a:extLst>
          </p:cNvPr>
          <p:cNvPicPr>
            <a:picLocks noChangeAspect="1"/>
          </p:cNvPicPr>
          <p:nvPr/>
        </p:nvPicPr>
        <p:blipFill rotWithShape="1">
          <a:blip r:embed="rId2"/>
          <a:srcRect r="30194" b="2"/>
          <a:stretch/>
        </p:blipFill>
        <p:spPr>
          <a:xfrm>
            <a:off x="8133427" y="10"/>
            <a:ext cx="4058573"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5" name="Freeform: Shape 24">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5E779A-DCBE-8EDB-0E6A-ED965D1BA8F2}"/>
              </a:ext>
            </a:extLst>
          </p:cNvPr>
          <p:cNvSpPr>
            <a:spLocks noGrp="1"/>
          </p:cNvSpPr>
          <p:nvPr>
            <p:ph type="title"/>
          </p:nvPr>
        </p:nvSpPr>
        <p:spPr>
          <a:xfrm>
            <a:off x="1851279" y="58769"/>
            <a:ext cx="4766406" cy="600647"/>
          </a:xfrm>
        </p:spPr>
        <p:txBody>
          <a:bodyPr spcFirstLastPara="1" vert="horz" lIns="91440" tIns="45720" rIns="91440" bIns="45720" rtlCol="0" anchor="ctr" anchorCtr="0">
            <a:normAutofit/>
          </a:bodyPr>
          <a:lstStyle/>
          <a:p>
            <a:pPr algn="ctr">
              <a:spcBef>
                <a:spcPct val="0"/>
              </a:spcBef>
            </a:pPr>
            <a:r>
              <a:rPr lang="en-US" sz="3400">
                <a:highlight>
                  <a:srgbClr val="C0C0C0"/>
                </a:highlight>
              </a:rPr>
              <a:t>Variable Selection	</a:t>
            </a:r>
            <a:endParaRPr lang="en-US">
              <a:highlight>
                <a:srgbClr val="C0C0C0"/>
              </a:highlight>
              <a:cs typeface="Calibri Light"/>
            </a:endParaRPr>
          </a:p>
        </p:txBody>
      </p:sp>
      <p:sp>
        <p:nvSpPr>
          <p:cNvPr id="29" name="Rectangle 28">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0DD0DBB0-2B69-9709-180F-8EFDCDB9EF74}"/>
              </a:ext>
            </a:extLst>
          </p:cNvPr>
          <p:cNvSpPr>
            <a:spLocks noGrp="1"/>
          </p:cNvSpPr>
          <p:nvPr>
            <p:ph type="body" idx="1"/>
          </p:nvPr>
        </p:nvSpPr>
        <p:spPr>
          <a:xfrm>
            <a:off x="374904" y="2522949"/>
            <a:ext cx="5065776" cy="3402363"/>
          </a:xfrm>
        </p:spPr>
        <p:txBody>
          <a:bodyPr vert="horz" lIns="91440" tIns="45720" rIns="91440" bIns="45720" rtlCol="0" anchor="t">
            <a:normAutofit/>
          </a:bodyPr>
          <a:lstStyle/>
          <a:p>
            <a:pPr marL="608965" indent="-228600">
              <a:spcAft>
                <a:spcPts val="600"/>
              </a:spcAft>
              <a:buFont typeface="Arial" panose="020B0604020202020204" pitchFamily="34" charset="0"/>
              <a:buChar char="•"/>
            </a:pPr>
            <a:endParaRPr lang="en-US" sz="2000"/>
          </a:p>
          <a:p>
            <a:pPr marL="608965" indent="-228600">
              <a:spcAft>
                <a:spcPts val="600"/>
              </a:spcAft>
              <a:buFont typeface="Arial" panose="020B0604020202020204" pitchFamily="34" charset="0"/>
              <a:buChar char="•"/>
            </a:pPr>
            <a:endParaRPr lang="en-US" sz="2000"/>
          </a:p>
          <a:p>
            <a:pPr marL="608965" indent="-228600">
              <a:spcAft>
                <a:spcPts val="600"/>
              </a:spcAft>
              <a:buFont typeface="Arial" panose="020B0604020202020204" pitchFamily="34" charset="0"/>
              <a:buChar char="•"/>
            </a:pPr>
            <a:endParaRPr lang="en-US" sz="2000"/>
          </a:p>
        </p:txBody>
      </p:sp>
      <p:graphicFrame>
        <p:nvGraphicFramePr>
          <p:cNvPr id="10" name="Table 9">
            <a:extLst>
              <a:ext uri="{FF2B5EF4-FFF2-40B4-BE49-F238E27FC236}">
                <a16:creationId xmlns:a16="http://schemas.microsoft.com/office/drawing/2014/main" id="{E7E42CD6-4D43-E9D0-10F0-14A1551CB185}"/>
              </a:ext>
            </a:extLst>
          </p:cNvPr>
          <p:cNvGraphicFramePr>
            <a:graphicFrameLocks noGrp="1"/>
          </p:cNvGraphicFramePr>
          <p:nvPr/>
        </p:nvGraphicFramePr>
        <p:xfrm>
          <a:off x="250030" y="702469"/>
          <a:ext cx="7816117" cy="5755080"/>
        </p:xfrm>
        <a:graphic>
          <a:graphicData uri="http://schemas.openxmlformats.org/drawingml/2006/table">
            <a:tbl>
              <a:tblPr firstRow="1" firstCol="1" bandRow="1">
                <a:tableStyleId>{5C22544A-7EE6-4342-B048-85BDC9FD1C3A}</a:tableStyleId>
              </a:tblPr>
              <a:tblGrid>
                <a:gridCol w="2604815">
                  <a:extLst>
                    <a:ext uri="{9D8B030D-6E8A-4147-A177-3AD203B41FA5}">
                      <a16:colId xmlns:a16="http://schemas.microsoft.com/office/drawing/2014/main" val="600062805"/>
                    </a:ext>
                  </a:extLst>
                </a:gridCol>
                <a:gridCol w="1378479">
                  <a:extLst>
                    <a:ext uri="{9D8B030D-6E8A-4147-A177-3AD203B41FA5}">
                      <a16:colId xmlns:a16="http://schemas.microsoft.com/office/drawing/2014/main" val="861030440"/>
                    </a:ext>
                  </a:extLst>
                </a:gridCol>
                <a:gridCol w="3832823">
                  <a:extLst>
                    <a:ext uri="{9D8B030D-6E8A-4147-A177-3AD203B41FA5}">
                      <a16:colId xmlns:a16="http://schemas.microsoft.com/office/drawing/2014/main" val="757394093"/>
                    </a:ext>
                  </a:extLst>
                </a:gridCol>
              </a:tblGrid>
              <a:tr h="406451">
                <a:tc>
                  <a:txBody>
                    <a:bodyPr/>
                    <a:lstStyle/>
                    <a:p>
                      <a:r>
                        <a:rPr lang="en-US" sz="1000">
                          <a:effectLst/>
                        </a:rPr>
                        <a:t># of African American </a:t>
                      </a:r>
                    </a:p>
                    <a:p>
                      <a:r>
                        <a:rPr lang="en-US" sz="1000">
                          <a:effectLst/>
                        </a:rPr>
                        <a:t>% of African American</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Although ethnicity likely does not influence LE. It would be interesting to see how LE varies compared to other ethnic groups</a:t>
                      </a:r>
                    </a:p>
                  </a:txBody>
                  <a:tcPr marL="68580" marR="68580" marT="0" marB="0"/>
                </a:tc>
                <a:extLst>
                  <a:ext uri="{0D108BD9-81ED-4DB2-BD59-A6C34878D82A}">
                    <a16:rowId xmlns:a16="http://schemas.microsoft.com/office/drawing/2014/main" val="2178624141"/>
                  </a:ext>
                </a:extLst>
              </a:tr>
              <a:tr h="406451">
                <a:tc>
                  <a:txBody>
                    <a:bodyPr/>
                    <a:lstStyle/>
                    <a:p>
                      <a:r>
                        <a:rPr lang="en-US" sz="1000">
                          <a:effectLst/>
                        </a:rPr>
                        <a:t># of American Indian/Alaskan Native </a:t>
                      </a:r>
                    </a:p>
                    <a:p>
                      <a:r>
                        <a:rPr lang="en-US" sz="1000">
                          <a:effectLst/>
                        </a:rPr>
                        <a:t>% of American Indian/Alaskan Native</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Although ethnicity likely does not influence LE. It would be interesting to see how LE varies compared to other ethnic groups</a:t>
                      </a:r>
                    </a:p>
                  </a:txBody>
                  <a:tcPr marL="68580" marR="68580" marT="0" marB="0"/>
                </a:tc>
                <a:extLst>
                  <a:ext uri="{0D108BD9-81ED-4DB2-BD59-A6C34878D82A}">
                    <a16:rowId xmlns:a16="http://schemas.microsoft.com/office/drawing/2014/main" val="2724727149"/>
                  </a:ext>
                </a:extLst>
              </a:tr>
              <a:tr h="406451">
                <a:tc>
                  <a:txBody>
                    <a:bodyPr/>
                    <a:lstStyle/>
                    <a:p>
                      <a:r>
                        <a:rPr lang="en-US" sz="1000">
                          <a:effectLst/>
                        </a:rPr>
                        <a:t># Asians</a:t>
                      </a:r>
                    </a:p>
                    <a:p>
                      <a:r>
                        <a:rPr lang="en-US" sz="1000">
                          <a:effectLst/>
                        </a:rPr>
                        <a:t>% of Asians</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Although ethnicity likely does not influence LE. It would be interesting to see how LE varies compared to other ethnic groups</a:t>
                      </a:r>
                    </a:p>
                  </a:txBody>
                  <a:tcPr marL="68580" marR="68580" marT="0" marB="0"/>
                </a:tc>
                <a:extLst>
                  <a:ext uri="{0D108BD9-81ED-4DB2-BD59-A6C34878D82A}">
                    <a16:rowId xmlns:a16="http://schemas.microsoft.com/office/drawing/2014/main" val="382502096"/>
                  </a:ext>
                </a:extLst>
              </a:tr>
              <a:tr h="406451">
                <a:tc>
                  <a:txBody>
                    <a:bodyPr/>
                    <a:lstStyle/>
                    <a:p>
                      <a:r>
                        <a:rPr lang="en-US" sz="1000">
                          <a:effectLst/>
                        </a:rPr>
                        <a:t># of Hispanics</a:t>
                      </a:r>
                    </a:p>
                    <a:p>
                      <a:r>
                        <a:rPr lang="en-US" sz="1000">
                          <a:effectLst/>
                        </a:rPr>
                        <a:t>% of Hispanic</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Although ethnicity likely does not influence LE. It would be interesting to see how LE varies compared to other ethnic groups</a:t>
                      </a:r>
                    </a:p>
                  </a:txBody>
                  <a:tcPr marL="68580" marR="68580" marT="0" marB="0"/>
                </a:tc>
                <a:extLst>
                  <a:ext uri="{0D108BD9-81ED-4DB2-BD59-A6C34878D82A}">
                    <a16:rowId xmlns:a16="http://schemas.microsoft.com/office/drawing/2014/main" val="3069158954"/>
                  </a:ext>
                </a:extLst>
              </a:tr>
              <a:tr h="406451">
                <a:tc>
                  <a:txBody>
                    <a:bodyPr/>
                    <a:lstStyle/>
                    <a:p>
                      <a:r>
                        <a:rPr lang="en-US" sz="1000">
                          <a:effectLst/>
                        </a:rPr>
                        <a:t># of Non-Hispanic Whites</a:t>
                      </a:r>
                    </a:p>
                    <a:p>
                      <a:r>
                        <a:rPr lang="en-US" sz="1000">
                          <a:effectLst/>
                        </a:rPr>
                        <a:t>% of Non-Hispanic Whites</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Although ethnicity likely does not influence LE. It would be interesting to see how LE varies compared to other ethnic groups</a:t>
                      </a:r>
                    </a:p>
                  </a:txBody>
                  <a:tcPr marL="68580" marR="68580" marT="0" marB="0"/>
                </a:tc>
                <a:extLst>
                  <a:ext uri="{0D108BD9-81ED-4DB2-BD59-A6C34878D82A}">
                    <a16:rowId xmlns:a16="http://schemas.microsoft.com/office/drawing/2014/main" val="1502764418"/>
                  </a:ext>
                </a:extLst>
              </a:tr>
              <a:tr h="406451">
                <a:tc>
                  <a:txBody>
                    <a:bodyPr/>
                    <a:lstStyle/>
                    <a:p>
                      <a:r>
                        <a:rPr lang="en-US" sz="1000">
                          <a:effectLst/>
                        </a:rPr>
                        <a:t>% Female population</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Women generally live longer than men, this variable will help prove if % of female population in a county has any noticeable impact on LE</a:t>
                      </a:r>
                    </a:p>
                  </a:txBody>
                  <a:tcPr marL="68580" marR="68580" marT="0" marB="0"/>
                </a:tc>
                <a:extLst>
                  <a:ext uri="{0D108BD9-81ED-4DB2-BD59-A6C34878D82A}">
                    <a16:rowId xmlns:a16="http://schemas.microsoft.com/office/drawing/2014/main" val="258866580"/>
                  </a:ext>
                </a:extLst>
              </a:tr>
              <a:tr h="546607">
                <a:tc>
                  <a:txBody>
                    <a:bodyPr/>
                    <a:lstStyle/>
                    <a:p>
                      <a:r>
                        <a:rPr lang="en-US" sz="1000">
                          <a:effectLst/>
                        </a:rPr>
                        <a:t>Average number of physically unhealthy days</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Greater number of physically unhealthy days can negatively impact LE as it indicates lower levels of immunity and having less immunity/more susceptibility to diseases can impact health long term</a:t>
                      </a:r>
                    </a:p>
                  </a:txBody>
                  <a:tcPr marL="68580" marR="68580" marT="0" marB="0"/>
                </a:tc>
                <a:extLst>
                  <a:ext uri="{0D108BD9-81ED-4DB2-BD59-A6C34878D82A}">
                    <a16:rowId xmlns:a16="http://schemas.microsoft.com/office/drawing/2014/main" val="992447261"/>
                  </a:ext>
                </a:extLst>
              </a:tr>
              <a:tr h="140155">
                <a:tc>
                  <a:txBody>
                    <a:bodyPr/>
                    <a:lstStyle/>
                    <a:p>
                      <a:r>
                        <a:rPr lang="en-US" sz="1000">
                          <a:effectLst/>
                        </a:rPr>
                        <a:t>% of Smokers </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Smoking is very unhealthy and reduces LE.</a:t>
                      </a:r>
                    </a:p>
                  </a:txBody>
                  <a:tcPr marL="68580" marR="68580" marT="0" marB="0"/>
                </a:tc>
                <a:extLst>
                  <a:ext uri="{0D108BD9-81ED-4DB2-BD59-A6C34878D82A}">
                    <a16:rowId xmlns:a16="http://schemas.microsoft.com/office/drawing/2014/main" val="8969038"/>
                  </a:ext>
                </a:extLst>
              </a:tr>
              <a:tr h="406451">
                <a:tc>
                  <a:txBody>
                    <a:bodyPr/>
                    <a:lstStyle/>
                    <a:p>
                      <a:r>
                        <a:rPr lang="en-US" sz="1000">
                          <a:effectLst/>
                        </a:rPr>
                        <a:t>% of Adults with Obesity</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Obesity is a leading cause of death in America, more number of obese people can impact overall LE in a given area</a:t>
                      </a:r>
                    </a:p>
                  </a:txBody>
                  <a:tcPr marL="68580" marR="68580" marT="0" marB="0"/>
                </a:tc>
                <a:extLst>
                  <a:ext uri="{0D108BD9-81ED-4DB2-BD59-A6C34878D82A}">
                    <a16:rowId xmlns:a16="http://schemas.microsoft.com/office/drawing/2014/main" val="2287148829"/>
                  </a:ext>
                </a:extLst>
              </a:tr>
              <a:tr h="953058">
                <a:tc>
                  <a:txBody>
                    <a:bodyPr/>
                    <a:lstStyle/>
                    <a:p>
                      <a:r>
                        <a:rPr lang="en-US" sz="1000">
                          <a:effectLst/>
                        </a:rPr>
                        <a:t>Food environment index</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This index is a measure based on both proximity to healthy foods and income. Access to supermarkets usually equates to higher nutritional benefit than areas which are considered food deserts which may only have access to convenience stores which typically don’t stock a very wide variety of nutritionally dense food. A lower food environment index likely leads to lower LE and vice versa. </a:t>
                      </a:r>
                    </a:p>
                  </a:txBody>
                  <a:tcPr marL="68580" marR="68580" marT="0" marB="0"/>
                </a:tc>
                <a:extLst>
                  <a:ext uri="{0D108BD9-81ED-4DB2-BD59-A6C34878D82A}">
                    <a16:rowId xmlns:a16="http://schemas.microsoft.com/office/drawing/2014/main" val="3867093669"/>
                  </a:ext>
                </a:extLst>
              </a:tr>
              <a:tr h="280311">
                <a:tc>
                  <a:txBody>
                    <a:bodyPr/>
                    <a:lstStyle/>
                    <a:p>
                      <a:r>
                        <a:rPr lang="en-US" sz="1000">
                          <a:effectLst/>
                        </a:rPr>
                        <a:t>% of Excessive drinkers in Population</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Drinking is very unhealthy and reduces LE even especially when consumed in excessive amounts</a:t>
                      </a:r>
                    </a:p>
                  </a:txBody>
                  <a:tcPr marL="68580" marR="68580" marT="0" marB="0"/>
                </a:tc>
                <a:extLst>
                  <a:ext uri="{0D108BD9-81ED-4DB2-BD59-A6C34878D82A}">
                    <a16:rowId xmlns:a16="http://schemas.microsoft.com/office/drawing/2014/main" val="1547792753"/>
                  </a:ext>
                </a:extLst>
              </a:tr>
              <a:tr h="953058">
                <a:tc>
                  <a:txBody>
                    <a:bodyPr/>
                    <a:lstStyle/>
                    <a:p>
                      <a:r>
                        <a:rPr lang="en-US" sz="1000">
                          <a:effectLst/>
                        </a:rPr>
                        <a:t># of primary care physicians</a:t>
                      </a:r>
                    </a:p>
                  </a:txBody>
                  <a:tcPr marL="68580" marR="68580" marT="0" marB="0"/>
                </a:tc>
                <a:tc>
                  <a:txBody>
                    <a:bodyPr/>
                    <a:lstStyle/>
                    <a:p>
                      <a:pPr algn="ctr"/>
                      <a:r>
                        <a:rPr lang="en-US" sz="1000">
                          <a:effectLst/>
                        </a:rPr>
                        <a:t>-/+</a:t>
                      </a:r>
                    </a:p>
                  </a:txBody>
                  <a:tcPr marL="68580" marR="68580" marT="0" marB="0"/>
                </a:tc>
                <a:tc>
                  <a:txBody>
                    <a:bodyPr/>
                    <a:lstStyle/>
                    <a:p>
                      <a:pPr algn="just"/>
                      <a:r>
                        <a:rPr lang="en-US" sz="1000">
                          <a:effectLst/>
                        </a:rPr>
                        <a:t>Number of physicians available can impact how soon can a sick person receives care and can impact overall LE in a community. More physicians can also indicate better and more rounded access to specialized doctors who are experts in their domain and less can increase waiting time to get an appointment and may cause life threatening illnesses to stay undetected for longer. </a:t>
                      </a:r>
                    </a:p>
                  </a:txBody>
                  <a:tcPr marL="68580" marR="68580" marT="0" marB="0"/>
                </a:tc>
                <a:extLst>
                  <a:ext uri="{0D108BD9-81ED-4DB2-BD59-A6C34878D82A}">
                    <a16:rowId xmlns:a16="http://schemas.microsoft.com/office/drawing/2014/main" val="3607702059"/>
                  </a:ext>
                </a:extLst>
              </a:tr>
            </a:tbl>
          </a:graphicData>
        </a:graphic>
      </p:graphicFrame>
    </p:spTree>
    <p:extLst>
      <p:ext uri="{BB962C8B-B14F-4D97-AF65-F5344CB8AC3E}">
        <p14:creationId xmlns:p14="http://schemas.microsoft.com/office/powerpoint/2010/main" val="3502945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4206F-05E1-B15B-6D32-AA8EE01D87B6}"/>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About </a:t>
            </a:r>
            <a:r>
              <a:rPr lang="en-US" sz="4000">
                <a:solidFill>
                  <a:srgbClr val="FFFFFF"/>
                </a:solidFill>
              </a:rPr>
              <a:t>Data</a:t>
            </a:r>
            <a:r>
              <a:rPr lang="en-US" sz="4000" kern="1200">
                <a:solidFill>
                  <a:srgbClr val="FFFFFF"/>
                </a:solidFill>
                <a:latin typeface="+mj-lt"/>
                <a:ea typeface="+mj-ea"/>
                <a:cs typeface="+mj-cs"/>
              </a:rPr>
              <a:t> Set</a:t>
            </a:r>
            <a:r>
              <a:rPr lang="en-US" sz="4000">
                <a:solidFill>
                  <a:srgbClr val="FFFFFF"/>
                </a:solidFill>
              </a:rPr>
              <a:t> and variables that we will use</a:t>
            </a:r>
            <a:endParaRPr lang="en-US" sz="4000" kern="1200">
              <a:solidFill>
                <a:srgbClr val="FFFFFF"/>
              </a:solidFill>
              <a:latin typeface="+mj-lt"/>
              <a:ea typeface="+mj-ea"/>
              <a:cs typeface="+mj-cs"/>
            </a:endParaRPr>
          </a:p>
        </p:txBody>
      </p:sp>
      <p:graphicFrame>
        <p:nvGraphicFramePr>
          <p:cNvPr id="7" name="TextBox 4">
            <a:extLst>
              <a:ext uri="{FF2B5EF4-FFF2-40B4-BE49-F238E27FC236}">
                <a16:creationId xmlns:a16="http://schemas.microsoft.com/office/drawing/2014/main" id="{6279AF3E-5353-5582-2B9F-8F25C9394010}"/>
              </a:ext>
            </a:extLst>
          </p:cNvPr>
          <p:cNvGraphicFramePr/>
          <p:nvPr>
            <p:extLst>
              <p:ext uri="{D42A27DB-BD31-4B8C-83A1-F6EECF244321}">
                <p14:modId xmlns:p14="http://schemas.microsoft.com/office/powerpoint/2010/main" val="4028237593"/>
              </p:ext>
            </p:extLst>
          </p:nvPr>
        </p:nvGraphicFramePr>
        <p:xfrm>
          <a:off x="4117840" y="29253"/>
          <a:ext cx="7379696" cy="681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783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61AC2-963D-FB20-999A-4A25342DB907}"/>
              </a:ext>
            </a:extLst>
          </p:cNvPr>
          <p:cNvSpPr>
            <a:spLocks noGrp="1"/>
          </p:cNvSpPr>
          <p:nvPr>
            <p:ph type="title"/>
          </p:nvPr>
        </p:nvSpPr>
        <p:spPr>
          <a:xfrm>
            <a:off x="645064" y="525982"/>
            <a:ext cx="4282983" cy="1200361"/>
          </a:xfrm>
        </p:spPr>
        <p:txBody>
          <a:bodyPr vert="horz" lIns="91440" tIns="45720" rIns="91440" bIns="45720" rtlCol="0" anchor="b">
            <a:normAutofit/>
          </a:bodyPr>
          <a:lstStyle/>
          <a:p>
            <a:pPr>
              <a:spcBef>
                <a:spcPct val="0"/>
              </a:spcBef>
            </a:pPr>
            <a:r>
              <a:rPr lang="en-US" sz="3600" kern="1200">
                <a:solidFill>
                  <a:schemeClr val="tx1"/>
                </a:solidFill>
                <a:latin typeface="+mj-lt"/>
                <a:ea typeface="+mj-ea"/>
                <a:cs typeface="+mj-cs"/>
              </a:rPr>
              <a:t>Data Visualizations	</a:t>
            </a:r>
          </a:p>
        </p:txBody>
      </p:sp>
      <p:sp>
        <p:nvSpPr>
          <p:cNvPr id="27" name="Rectangle 2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05F4E47-269B-FD38-E930-9D7DB5DA504D}"/>
              </a:ext>
            </a:extLst>
          </p:cNvPr>
          <p:cNvSpPr>
            <a:spLocks noGrp="1"/>
          </p:cNvSpPr>
          <p:nvPr>
            <p:ph type="body" idx="1"/>
          </p:nvPr>
        </p:nvSpPr>
        <p:spPr>
          <a:xfrm>
            <a:off x="645066" y="2031101"/>
            <a:ext cx="4282984" cy="3511943"/>
          </a:xfrm>
        </p:spPr>
        <p:txBody>
          <a:bodyPr spcFirstLastPara="1" vert="horz" lIns="91440" tIns="45720" rIns="91440" bIns="45720" rtlCol="0" anchor="ctr" anchorCtr="0">
            <a:normAutofit/>
          </a:bodyPr>
          <a:lstStyle/>
          <a:p>
            <a:pPr marL="151765" indent="0">
              <a:spcAft>
                <a:spcPts val="600"/>
              </a:spcAft>
              <a:buNone/>
            </a:pPr>
            <a:r>
              <a:rPr lang="en-US" sz="1800"/>
              <a:t>DEPENDENT VARIABLE- LIFE EXPECTANCY</a:t>
            </a:r>
            <a:endParaRPr lang="en-US"/>
          </a:p>
          <a:p>
            <a:pPr marL="151765" indent="0">
              <a:spcAft>
                <a:spcPts val="600"/>
              </a:spcAft>
              <a:buNone/>
            </a:pPr>
            <a:endParaRPr lang="en-US" sz="1800">
              <a:ea typeface="Calibri" panose="020F0502020204030204"/>
              <a:cs typeface="Calibri" panose="020F0502020204030204"/>
            </a:endParaRPr>
          </a:p>
          <a:p>
            <a:pPr marL="380365" indent="-228600">
              <a:spcAft>
                <a:spcPts val="600"/>
              </a:spcAft>
              <a:buFont typeface="Arial" panose="020B0604020202020204" pitchFamily="34" charset="0"/>
              <a:buChar char="•"/>
            </a:pPr>
            <a:r>
              <a:rPr lang="en-US" sz="1800"/>
              <a:t>The histogram shows us that the distribution of life expectancy is roughly normal, with a peak around 75-80 years.</a:t>
            </a:r>
            <a:endParaRPr lang="en-US" sz="1800">
              <a:ea typeface="Calibri"/>
              <a:cs typeface="Calibri"/>
            </a:endParaRPr>
          </a:p>
        </p:txBody>
      </p:sp>
      <p:sp>
        <p:nvSpPr>
          <p:cNvPr id="29" name="Rectangle 2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life expectancy&#10;&#10;Description automatically generated with medium confidence">
            <a:extLst>
              <a:ext uri="{FF2B5EF4-FFF2-40B4-BE49-F238E27FC236}">
                <a16:creationId xmlns:a16="http://schemas.microsoft.com/office/drawing/2014/main" id="{E9432851-97FB-D1C2-86EB-BFB45BDC6E41}"/>
              </a:ext>
            </a:extLst>
          </p:cNvPr>
          <p:cNvPicPr>
            <a:picLocks noChangeAspect="1"/>
          </p:cNvPicPr>
          <p:nvPr/>
        </p:nvPicPr>
        <p:blipFill rotWithShape="1">
          <a:blip r:embed="rId2">
            <a:extLst>
              <a:ext uri="{28A0092B-C50C-407E-A947-70E740481C1C}">
                <a14:useLocalDpi xmlns:a14="http://schemas.microsoft.com/office/drawing/2010/main" val="0"/>
              </a:ext>
            </a:extLst>
          </a:blip>
          <a:srcRect l="3752" r="30743" b="1"/>
          <a:stretch/>
        </p:blipFill>
        <p:spPr>
          <a:xfrm>
            <a:off x="6055593" y="650494"/>
            <a:ext cx="5492307" cy="5324142"/>
          </a:xfrm>
          <a:prstGeom prst="rect">
            <a:avLst/>
          </a:prstGeom>
        </p:spPr>
      </p:pic>
    </p:spTree>
    <p:extLst>
      <p:ext uri="{BB962C8B-B14F-4D97-AF65-F5344CB8AC3E}">
        <p14:creationId xmlns:p14="http://schemas.microsoft.com/office/powerpoint/2010/main" val="1300157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ea typeface="Calibri"/>
              <a:cs typeface="Calibri"/>
            </a:endParaRPr>
          </a:p>
          <a:p>
            <a:pPr algn="ctr"/>
            <a:endParaRPr lang="en-US">
              <a:ea typeface="Calibri"/>
              <a:cs typeface="Calibri"/>
            </a:endParaRPr>
          </a:p>
          <a:p>
            <a:pPr algn="ctr"/>
            <a:endParaRPr lang="en-US">
              <a:ea typeface="Calibri"/>
              <a:cs typeface="Calibri"/>
            </a:endParaRPr>
          </a:p>
        </p:txBody>
      </p:sp>
      <p:sp>
        <p:nvSpPr>
          <p:cNvPr id="2" name="Title 1">
            <a:extLst>
              <a:ext uri="{FF2B5EF4-FFF2-40B4-BE49-F238E27FC236}">
                <a16:creationId xmlns:a16="http://schemas.microsoft.com/office/drawing/2014/main" id="{5AEA628D-6518-6E32-3442-23A8E25BC7D7}"/>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a:ea typeface="Calibri Light"/>
                <a:cs typeface="Calibri Light"/>
              </a:rPr>
              <a:t>Data Visualizations </a:t>
            </a:r>
          </a:p>
          <a:p>
            <a:pPr>
              <a:spcBef>
                <a:spcPct val="0"/>
              </a:spcBef>
            </a:pPr>
            <a:endParaRPr lang="en-US" sz="3600" kern="1200">
              <a:latin typeface="+mj-lt"/>
              <a:ea typeface="Calibri Light"/>
              <a:cs typeface="Calibri Light"/>
            </a:endParaRP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2D36C57-65B7-858B-BDEA-B8F860A46A1A}"/>
              </a:ext>
            </a:extLst>
          </p:cNvPr>
          <p:cNvSpPr>
            <a:spLocks noGrp="1"/>
          </p:cNvSpPr>
          <p:nvPr>
            <p:ph type="body" idx="1"/>
          </p:nvPr>
        </p:nvSpPr>
        <p:spPr>
          <a:xfrm>
            <a:off x="226503" y="1955974"/>
            <a:ext cx="5109378" cy="3501211"/>
          </a:xfrm>
        </p:spPr>
        <p:txBody>
          <a:bodyPr spcFirstLastPara="1" vert="horz" wrap="square" lIns="91440" tIns="45720" rIns="91440" bIns="45720" rtlCol="0" anchor="t" anchorCtr="0">
            <a:normAutofit fontScale="92500" lnSpcReduction="10000"/>
          </a:bodyPr>
          <a:lstStyle/>
          <a:p>
            <a:pPr marL="608965" indent="-456565">
              <a:buNone/>
            </a:pPr>
            <a:endParaRPr lang="en-US" sz="1800">
              <a:ea typeface="+mn-lt"/>
              <a:cs typeface="+mn-lt"/>
            </a:endParaRPr>
          </a:p>
          <a:p>
            <a:pPr marL="608965" indent="-456565">
              <a:buNone/>
            </a:pPr>
            <a:r>
              <a:rPr lang="en-US" sz="1800" b="1">
                <a:ea typeface="+mn-lt"/>
                <a:cs typeface="+mn-lt"/>
              </a:rPr>
              <a:t>Household Income Vs Life Expectancy (Year-Wise)</a:t>
            </a:r>
          </a:p>
          <a:p>
            <a:pPr marL="608965" indent="-456565">
              <a:buNone/>
            </a:pPr>
            <a:r>
              <a:rPr lang="en-US" sz="1800">
                <a:ea typeface="+mn-lt"/>
                <a:cs typeface="+mn-lt"/>
              </a:rPr>
              <a:t>The scatterplot shows us that there is a positive</a:t>
            </a:r>
            <a:endParaRPr lang="en-US">
              <a:ea typeface="+mn-lt"/>
              <a:cs typeface="+mn-lt"/>
            </a:endParaRPr>
          </a:p>
          <a:p>
            <a:pPr marL="608965" indent="-456565">
              <a:buNone/>
            </a:pPr>
            <a:r>
              <a:rPr lang="en-US" sz="1800">
                <a:ea typeface="+mn-lt"/>
                <a:cs typeface="+mn-lt"/>
              </a:rPr>
              <a:t>correlation between household income and life </a:t>
            </a:r>
            <a:endParaRPr lang="en-US">
              <a:ea typeface="+mn-lt"/>
              <a:cs typeface="+mn-lt"/>
            </a:endParaRPr>
          </a:p>
          <a:p>
            <a:pPr marL="608965" indent="-456565">
              <a:buNone/>
            </a:pPr>
            <a:r>
              <a:rPr lang="en-US" sz="1800">
                <a:ea typeface="+mn-lt"/>
                <a:cs typeface="+mn-lt"/>
              </a:rPr>
              <a:t>expectancy.  Counties with higher household incomes</a:t>
            </a:r>
            <a:endParaRPr lang="en-US">
              <a:ea typeface="+mn-lt"/>
              <a:cs typeface="+mn-lt"/>
            </a:endParaRPr>
          </a:p>
          <a:p>
            <a:pPr marL="608965" indent="-456565">
              <a:buNone/>
            </a:pPr>
            <a:r>
              <a:rPr lang="en-US" sz="1800">
                <a:ea typeface="+mn-lt"/>
                <a:cs typeface="+mn-lt"/>
              </a:rPr>
              <a:t>tend to have higher life expectancies.</a:t>
            </a:r>
            <a:endParaRPr lang="en-US">
              <a:ea typeface="Calibri"/>
              <a:cs typeface="Calibri"/>
            </a:endParaRPr>
          </a:p>
          <a:p>
            <a:pPr marL="608965" indent="-456565">
              <a:buNone/>
            </a:pPr>
            <a:endParaRPr lang="en-US" sz="1800">
              <a:ea typeface="+mn-lt"/>
              <a:cs typeface="+mn-lt"/>
            </a:endParaRPr>
          </a:p>
          <a:p>
            <a:pPr marL="608965" indent="-456565">
              <a:buNone/>
            </a:pPr>
            <a:endParaRPr lang="en-US" sz="1800">
              <a:ea typeface="+mn-lt"/>
              <a:cs typeface="+mn-lt"/>
            </a:endParaRPr>
          </a:p>
          <a:p>
            <a:pPr marL="608965" indent="-456565">
              <a:buNone/>
            </a:pPr>
            <a:endParaRPr lang="en-US" sz="1800">
              <a:ea typeface="+mn-lt"/>
              <a:cs typeface="+mn-lt"/>
            </a:endParaRPr>
          </a:p>
          <a:p>
            <a:pPr marL="608965" indent="-456565">
              <a:buNone/>
            </a:pPr>
            <a:endParaRPr lang="en-US" sz="1800">
              <a:ea typeface="+mn-lt"/>
              <a:cs typeface="+mn-lt"/>
            </a:endParaRPr>
          </a:p>
          <a:p>
            <a:pPr marL="608965" indent="-456565">
              <a:buNone/>
            </a:pPr>
            <a:endParaRPr lang="en-US" sz="1800">
              <a:ea typeface="+mn-lt"/>
              <a:cs typeface="+mn-lt"/>
            </a:endParaRPr>
          </a:p>
          <a:p>
            <a:pPr marL="608965" indent="-456565">
              <a:buNone/>
            </a:pPr>
            <a:r>
              <a:rPr lang="en-US" sz="1800" b="1">
                <a:ea typeface="+mn-lt"/>
                <a:cs typeface="+mn-lt"/>
              </a:rPr>
              <a:t>Life Expectancy Vs Physical Distress</a:t>
            </a:r>
          </a:p>
          <a:p>
            <a:pPr marL="608965" indent="-456565">
              <a:buNone/>
            </a:pPr>
            <a:r>
              <a:rPr lang="en-US" sz="1800">
                <a:ea typeface="+mn-lt"/>
                <a:cs typeface="+mn-lt"/>
              </a:rPr>
              <a:t>The scatterplot shows us that there is a negative</a:t>
            </a:r>
            <a:endParaRPr lang="en-US">
              <a:ea typeface="+mn-lt"/>
              <a:cs typeface="+mn-lt"/>
            </a:endParaRPr>
          </a:p>
          <a:p>
            <a:pPr marL="608965" indent="-456565">
              <a:buNone/>
            </a:pPr>
            <a:r>
              <a:rPr lang="en-US" sz="1800">
                <a:ea typeface="+mn-lt"/>
                <a:cs typeface="+mn-lt"/>
              </a:rPr>
              <a:t>correlation between physical distress and life </a:t>
            </a:r>
            <a:endParaRPr lang="en-US">
              <a:ea typeface="+mn-lt"/>
              <a:cs typeface="+mn-lt"/>
            </a:endParaRPr>
          </a:p>
          <a:p>
            <a:pPr marL="608965" indent="-456565">
              <a:buNone/>
            </a:pPr>
            <a:r>
              <a:rPr lang="en-US" sz="1800">
                <a:ea typeface="+mn-lt"/>
                <a:cs typeface="+mn-lt"/>
              </a:rPr>
              <a:t>expectancy. Counties with higher levels of physical </a:t>
            </a:r>
            <a:endParaRPr lang="en-US">
              <a:ea typeface="+mn-lt"/>
              <a:cs typeface="+mn-lt"/>
            </a:endParaRPr>
          </a:p>
          <a:p>
            <a:pPr marL="608965" indent="-456565">
              <a:buNone/>
            </a:pPr>
            <a:r>
              <a:rPr lang="en-US" sz="1800">
                <a:ea typeface="+mn-lt"/>
                <a:cs typeface="+mn-lt"/>
              </a:rPr>
              <a:t>distress tend to have lower life expectancies.</a:t>
            </a:r>
            <a:endParaRPr lang="en-US">
              <a:ea typeface="Calibri"/>
              <a:cs typeface="Calibri"/>
            </a:endParaRP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B5EE8B8F-6023-D2EB-518E-F671A0BF13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37486" y="256883"/>
            <a:ext cx="5907059" cy="29288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a:extLst>
              <a:ext uri="{FF2B5EF4-FFF2-40B4-BE49-F238E27FC236}">
                <a16:creationId xmlns:a16="http://schemas.microsoft.com/office/drawing/2014/main" id="{6F222784-8CF2-1124-292E-25FD23786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043" y="3362761"/>
            <a:ext cx="6041369" cy="281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277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B0DD23-E4EF-F33B-2C24-B70434EC209A}"/>
              </a:ext>
            </a:extLst>
          </p:cNvPr>
          <p:cNvSpPr>
            <a:spLocks noGrp="1"/>
          </p:cNvSpPr>
          <p:nvPr>
            <p:ph type="title"/>
          </p:nvPr>
        </p:nvSpPr>
        <p:spPr>
          <a:xfrm>
            <a:off x="359314" y="525982"/>
            <a:ext cx="4937826" cy="1188455"/>
          </a:xfrm>
        </p:spPr>
        <p:txBody>
          <a:bodyPr spcFirstLastPara="1" vert="horz" wrap="square" lIns="91440" tIns="45720" rIns="91440" bIns="45720" rtlCol="0" anchor="ctr" anchorCtr="0">
            <a:normAutofit/>
          </a:bodyPr>
          <a:lstStyle/>
          <a:p>
            <a:pPr algn="ctr">
              <a:spcBef>
                <a:spcPct val="0"/>
              </a:spcBef>
            </a:pPr>
            <a:r>
              <a:rPr lang="en-US" sz="3600">
                <a:cs typeface="Calibri Light"/>
              </a:rPr>
              <a:t>Data Visualization</a:t>
            </a:r>
            <a:endParaRPr lang="en-US" sz="3600" kern="1200">
              <a:latin typeface="+mj-lt"/>
              <a:cs typeface="Calibri Light"/>
            </a:endParaRP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2CC4FD5-BE15-9081-030B-FC97BD5AF26E}"/>
              </a:ext>
            </a:extLst>
          </p:cNvPr>
          <p:cNvSpPr>
            <a:spLocks noGrp="1"/>
          </p:cNvSpPr>
          <p:nvPr>
            <p:ph type="body" idx="1"/>
          </p:nvPr>
        </p:nvSpPr>
        <p:spPr>
          <a:xfrm>
            <a:off x="145004" y="2031101"/>
            <a:ext cx="5318827" cy="3511943"/>
          </a:xfrm>
        </p:spPr>
        <p:txBody>
          <a:bodyPr spcFirstLastPara="1" vert="horz" wrap="square" lIns="91440" tIns="45720" rIns="91440" bIns="45720" rtlCol="0" anchor="t" anchorCtr="0">
            <a:normAutofit/>
          </a:bodyPr>
          <a:lstStyle/>
          <a:p>
            <a:pPr marL="380365" indent="0">
              <a:buNone/>
            </a:pPr>
            <a:r>
              <a:rPr lang="en-US" sz="1800">
                <a:cs typeface="Calibri" panose="020F0502020204030204"/>
              </a:rPr>
              <a:t>First Plot: Top 10 Counties with Highest Mean Percentage of Smokers Year- Wise</a:t>
            </a:r>
          </a:p>
          <a:p>
            <a:pPr marL="380365" indent="0">
              <a:buNone/>
            </a:pPr>
            <a:endParaRPr lang="en-US" sz="1800">
              <a:cs typeface="Calibri" panose="020F0502020204030204"/>
            </a:endParaRPr>
          </a:p>
          <a:p>
            <a:pPr marL="380365" indent="0">
              <a:buNone/>
            </a:pPr>
            <a:endParaRPr lang="en-US" sz="1800">
              <a:cs typeface="Calibri" panose="020F0502020204030204"/>
            </a:endParaRPr>
          </a:p>
          <a:p>
            <a:pPr marL="380365" indent="0">
              <a:buNone/>
            </a:pPr>
            <a:endParaRPr lang="en-US" sz="1800">
              <a:cs typeface="Calibri" panose="020F0502020204030204"/>
            </a:endParaRPr>
          </a:p>
          <a:p>
            <a:pPr marL="380365" indent="0">
              <a:buNone/>
            </a:pPr>
            <a:endParaRPr lang="en-US" sz="1800">
              <a:cs typeface="Calibri" panose="020F0502020204030204"/>
            </a:endParaRPr>
          </a:p>
          <a:p>
            <a:pPr marL="380365" indent="0">
              <a:buNone/>
            </a:pPr>
            <a:endParaRPr lang="en-US" sz="1800">
              <a:cs typeface="Calibri" panose="020F0502020204030204"/>
            </a:endParaRPr>
          </a:p>
          <a:p>
            <a:pPr marL="380365" indent="0">
              <a:buNone/>
            </a:pPr>
            <a:r>
              <a:rPr lang="en-US" sz="1800">
                <a:cs typeface="Calibri" panose="020F0502020204030204"/>
              </a:rPr>
              <a:t>Second Plot: Top 10 States with the Highest percentage of Adults with Obesity Year-Wise</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F556FB4F-7270-D156-5CEA-E00EDAA754BA}"/>
              </a:ext>
            </a:extLst>
          </p:cNvPr>
          <p:cNvPicPr>
            <a:picLocks noChangeAspect="1"/>
          </p:cNvPicPr>
          <p:nvPr/>
        </p:nvPicPr>
        <p:blipFill>
          <a:blip r:embed="rId2"/>
          <a:stretch>
            <a:fillRect/>
          </a:stretch>
        </p:blipFill>
        <p:spPr>
          <a:xfrm>
            <a:off x="5701988" y="208915"/>
            <a:ext cx="6259049" cy="3064050"/>
          </a:xfrm>
          <a:prstGeom prst="rect">
            <a:avLst/>
          </a:prstGeom>
        </p:spPr>
      </p:pic>
      <p:pic>
        <p:nvPicPr>
          <p:cNvPr id="5" name="Picture 5" descr="Chart, bar chart&#10;&#10;Description automatically generated">
            <a:extLst>
              <a:ext uri="{FF2B5EF4-FFF2-40B4-BE49-F238E27FC236}">
                <a16:creationId xmlns:a16="http://schemas.microsoft.com/office/drawing/2014/main" id="{33A04C3C-7B9F-0FA5-65BD-BAA9488B70A5}"/>
              </a:ext>
            </a:extLst>
          </p:cNvPr>
          <p:cNvPicPr>
            <a:picLocks noChangeAspect="1"/>
          </p:cNvPicPr>
          <p:nvPr/>
        </p:nvPicPr>
        <p:blipFill>
          <a:blip r:embed="rId3"/>
          <a:stretch>
            <a:fillRect/>
          </a:stretch>
        </p:blipFill>
        <p:spPr>
          <a:xfrm>
            <a:off x="5748338" y="3315552"/>
            <a:ext cx="6148386" cy="2893896"/>
          </a:xfrm>
          <a:prstGeom prst="rect">
            <a:avLst/>
          </a:prstGeom>
        </p:spPr>
      </p:pic>
    </p:spTree>
    <p:extLst>
      <p:ext uri="{BB962C8B-B14F-4D97-AF65-F5344CB8AC3E}">
        <p14:creationId xmlns:p14="http://schemas.microsoft.com/office/powerpoint/2010/main" val="3910180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Rectangle 2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392BF-FA49-4CF5-BCD4-BA711BAE2612}"/>
              </a:ext>
            </a:extLst>
          </p:cNvPr>
          <p:cNvSpPr>
            <a:spLocks noGrp="1"/>
          </p:cNvSpPr>
          <p:nvPr>
            <p:ph type="title"/>
          </p:nvPr>
        </p:nvSpPr>
        <p:spPr>
          <a:xfrm>
            <a:off x="699714" y="353160"/>
            <a:ext cx="7091300" cy="898581"/>
          </a:xfrm>
        </p:spPr>
        <p:txBody>
          <a:bodyPr vert="horz" lIns="91440" tIns="45720" rIns="91440" bIns="45720" rtlCol="0" anchor="ctr">
            <a:normAutofit/>
          </a:bodyPr>
          <a:lstStyle/>
          <a:p>
            <a:pPr>
              <a:spcBef>
                <a:spcPct val="0"/>
              </a:spcBef>
            </a:pPr>
            <a:r>
              <a:rPr lang="en-US" sz="4000">
                <a:solidFill>
                  <a:srgbClr val="FFFFFF"/>
                </a:solidFill>
                <a:ea typeface="Calibri Light"/>
                <a:cs typeface="Calibri Light"/>
              </a:rPr>
              <a:t>Models and their rationale</a:t>
            </a:r>
          </a:p>
        </p:txBody>
      </p:sp>
      <p:sp>
        <p:nvSpPr>
          <p:cNvPr id="7" name="Text Placeholder 2">
            <a:extLst>
              <a:ext uri="{FF2B5EF4-FFF2-40B4-BE49-F238E27FC236}">
                <a16:creationId xmlns:a16="http://schemas.microsoft.com/office/drawing/2014/main" id="{EEEA41FE-2E67-12D9-8E84-DF18614D8A86}"/>
              </a:ext>
            </a:extLst>
          </p:cNvPr>
          <p:cNvSpPr>
            <a:spLocks noGrp="1"/>
          </p:cNvSpPr>
          <p:nvPr/>
        </p:nvSpPr>
        <p:spPr>
          <a:xfrm>
            <a:off x="666809" y="1821336"/>
            <a:ext cx="11360800" cy="4555200"/>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608965" indent="-456565"/>
            <a:r>
              <a:rPr lang="en-US">
                <a:cs typeface="Calibri"/>
              </a:rPr>
              <a:t>Since Life expectancy is approximately normal, we can run linear models. But the data has different levels (County and State) along with a time dimension. </a:t>
            </a:r>
          </a:p>
          <a:p>
            <a:pPr marL="608965" indent="-456565"/>
            <a:endParaRPr lang="en-US">
              <a:cs typeface="Calibri"/>
            </a:endParaRPr>
          </a:p>
          <a:p>
            <a:pPr marL="608965" indent="-456565"/>
            <a:r>
              <a:rPr lang="en-US">
                <a:cs typeface="Calibri"/>
              </a:rPr>
              <a:t>Hence, we ran 3 models starting with the Linear one, which is a fixed effect model, followed by LMER model to account for  county-wide and state-wide variations in life expectancy.</a:t>
            </a:r>
          </a:p>
          <a:p>
            <a:pPr marL="608965" indent="-456565"/>
            <a:endParaRPr lang="en-US">
              <a:cs typeface="Calibri"/>
            </a:endParaRPr>
          </a:p>
          <a:p>
            <a:pPr marL="608965" indent="-456565"/>
            <a:r>
              <a:rPr lang="en-US">
                <a:cs typeface="Calibri"/>
              </a:rPr>
              <a:t>The life expectancy varies by time and hence we ran PLM model to account for the time dimension.</a:t>
            </a:r>
          </a:p>
          <a:p>
            <a:pPr marL="608965" indent="-456565"/>
            <a:endParaRPr lang="en-US">
              <a:cs typeface="Calibri"/>
            </a:endParaRPr>
          </a:p>
          <a:p>
            <a:pPr marL="608965" indent="-456565"/>
            <a:endParaRPr lang="en-US">
              <a:cs typeface="Calibri"/>
            </a:endParaRPr>
          </a:p>
        </p:txBody>
      </p:sp>
    </p:spTree>
    <p:extLst>
      <p:ext uri="{BB962C8B-B14F-4D97-AF65-F5344CB8AC3E}">
        <p14:creationId xmlns:p14="http://schemas.microsoft.com/office/powerpoint/2010/main" val="145831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8" name="Rectangle 197">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182" descr="Path through a misty forest during a foggy winter day">
            <a:extLst>
              <a:ext uri="{FF2B5EF4-FFF2-40B4-BE49-F238E27FC236}">
                <a16:creationId xmlns:a16="http://schemas.microsoft.com/office/drawing/2014/main" id="{A793C325-2609-A89B-36B3-8D68688537BE}"/>
              </a:ext>
            </a:extLst>
          </p:cNvPr>
          <p:cNvPicPr>
            <a:picLocks noChangeAspect="1"/>
          </p:cNvPicPr>
          <p:nvPr/>
        </p:nvPicPr>
        <p:blipFill rotWithShape="1">
          <a:blip r:embed="rId2"/>
          <a:srcRect l="3361" r="23562"/>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200" name="Freeform: Shape 199">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2" name="Freeform: Shape 201">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DCDD18-89B2-6C7C-6F7B-38023681E479}"/>
              </a:ext>
            </a:extLst>
          </p:cNvPr>
          <p:cNvSpPr>
            <a:spLocks noGrp="1"/>
          </p:cNvSpPr>
          <p:nvPr>
            <p:ph type="title"/>
          </p:nvPr>
        </p:nvSpPr>
        <p:spPr>
          <a:xfrm>
            <a:off x="371094" y="1161288"/>
            <a:ext cx="3438144" cy="1125728"/>
          </a:xfrm>
        </p:spPr>
        <p:txBody>
          <a:bodyPr vert="horz" lIns="91440" tIns="45720" rIns="91440" bIns="45720" rtlCol="0" anchor="b">
            <a:normAutofit/>
          </a:bodyPr>
          <a:lstStyle/>
          <a:p>
            <a:r>
              <a:rPr lang="en-US" sz="2800" b="1"/>
              <a:t>Team Dark Forest</a:t>
            </a:r>
          </a:p>
        </p:txBody>
      </p:sp>
      <p:sp>
        <p:nvSpPr>
          <p:cNvPr id="204" name="Rectangle 20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 name="Rectangle 20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2" name="TextBox 181">
            <a:extLst>
              <a:ext uri="{FF2B5EF4-FFF2-40B4-BE49-F238E27FC236}">
                <a16:creationId xmlns:a16="http://schemas.microsoft.com/office/drawing/2014/main" id="{623A05CC-41D0-F2C3-2F5E-269D92CC9094}"/>
              </a:ext>
            </a:extLst>
          </p:cNvPr>
          <p:cNvSpPr txBox="1"/>
          <p:nvPr/>
        </p:nvSpPr>
        <p:spPr>
          <a:xfrm>
            <a:off x="371094" y="2718054"/>
            <a:ext cx="3438906" cy="18803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700"/>
              <a:t>Members</a:t>
            </a:r>
            <a:endParaRPr lang="en-US"/>
          </a:p>
          <a:p>
            <a:pPr>
              <a:lnSpc>
                <a:spcPct val="90000"/>
              </a:lnSpc>
              <a:spcAft>
                <a:spcPts val="600"/>
              </a:spcAft>
            </a:pPr>
            <a:r>
              <a:rPr lang="en-US" sz="1700"/>
              <a:t>•Chandan Patel</a:t>
            </a:r>
            <a:endParaRPr lang="en-US" sz="1700" err="1"/>
          </a:p>
          <a:p>
            <a:pPr>
              <a:lnSpc>
                <a:spcPct val="90000"/>
              </a:lnSpc>
              <a:spcAft>
                <a:spcPts val="600"/>
              </a:spcAft>
            </a:pPr>
            <a:r>
              <a:rPr lang="en-US" sz="1700"/>
              <a:t>•Manoj </a:t>
            </a:r>
            <a:r>
              <a:rPr lang="en-US" sz="1700" err="1"/>
              <a:t>Arasada</a:t>
            </a:r>
            <a:endParaRPr lang="en-US" sz="1700">
              <a:cs typeface="Calibri" panose="020F0502020204030204"/>
            </a:endParaRPr>
          </a:p>
          <a:p>
            <a:pPr>
              <a:lnSpc>
                <a:spcPct val="90000"/>
              </a:lnSpc>
              <a:spcAft>
                <a:spcPts val="600"/>
              </a:spcAft>
            </a:pPr>
            <a:r>
              <a:rPr lang="en-US" sz="1700"/>
              <a:t>•Raghav Khurana</a:t>
            </a:r>
            <a:endParaRPr lang="en-US" sz="1700">
              <a:cs typeface="Calibri" panose="020F0502020204030204"/>
            </a:endParaRPr>
          </a:p>
          <a:p>
            <a:pPr>
              <a:lnSpc>
                <a:spcPct val="90000"/>
              </a:lnSpc>
              <a:spcAft>
                <a:spcPts val="600"/>
              </a:spcAft>
            </a:pPr>
            <a:r>
              <a:rPr lang="en-US" sz="1700"/>
              <a:t>•Venkata Sai Gagan Deep </a:t>
            </a:r>
            <a:r>
              <a:rPr lang="en-US" sz="1700" err="1"/>
              <a:t>Alusuri</a:t>
            </a:r>
            <a:endParaRPr lang="en-US" sz="1700">
              <a:cs typeface="Calibri"/>
            </a:endParaRPr>
          </a:p>
          <a:p>
            <a:pPr indent="-228600">
              <a:lnSpc>
                <a:spcPct val="90000"/>
              </a:lnSpc>
              <a:spcAft>
                <a:spcPts val="600"/>
              </a:spcAft>
              <a:buFont typeface="Arial" panose="020B0604020202020204" pitchFamily="34" charset="0"/>
              <a:buChar char="•"/>
            </a:pPr>
            <a:endParaRPr lang="en-US" sz="1700"/>
          </a:p>
          <a:p>
            <a:pPr marL="342900"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1615112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Rectangle 2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392BF-FA49-4CF5-BCD4-BA711BAE2612}"/>
              </a:ext>
            </a:extLst>
          </p:cNvPr>
          <p:cNvSpPr>
            <a:spLocks noGrp="1"/>
          </p:cNvSpPr>
          <p:nvPr>
            <p:ph type="title"/>
          </p:nvPr>
        </p:nvSpPr>
        <p:spPr>
          <a:xfrm>
            <a:off x="699714" y="353160"/>
            <a:ext cx="7091300" cy="898581"/>
          </a:xfrm>
        </p:spPr>
        <p:txBody>
          <a:bodyPr vert="horz" lIns="91440" tIns="45720" rIns="91440" bIns="45720" rtlCol="0" anchor="ctr">
            <a:normAutofit/>
          </a:bodyPr>
          <a:lstStyle/>
          <a:p>
            <a:pPr>
              <a:spcBef>
                <a:spcPct val="0"/>
              </a:spcBef>
            </a:pPr>
            <a:r>
              <a:rPr lang="en-US" sz="4000">
                <a:solidFill>
                  <a:srgbClr val="FFFFFF"/>
                </a:solidFill>
              </a:rPr>
              <a:t>Output</a:t>
            </a:r>
          </a:p>
        </p:txBody>
      </p:sp>
      <p:pic>
        <p:nvPicPr>
          <p:cNvPr id="4" name="Picture 4" descr="Table&#10;&#10;Description automatically generated">
            <a:extLst>
              <a:ext uri="{FF2B5EF4-FFF2-40B4-BE49-F238E27FC236}">
                <a16:creationId xmlns:a16="http://schemas.microsoft.com/office/drawing/2014/main" id="{2E59B456-D0D0-4168-C50B-9F403FD01AC8}"/>
              </a:ext>
            </a:extLst>
          </p:cNvPr>
          <p:cNvPicPr>
            <a:picLocks noChangeAspect="1"/>
          </p:cNvPicPr>
          <p:nvPr/>
        </p:nvPicPr>
        <p:blipFill>
          <a:blip r:embed="rId2"/>
          <a:stretch>
            <a:fillRect/>
          </a:stretch>
        </p:blipFill>
        <p:spPr>
          <a:xfrm>
            <a:off x="484839" y="2120071"/>
            <a:ext cx="5131088" cy="2180711"/>
          </a:xfrm>
          <a:prstGeom prst="rect">
            <a:avLst/>
          </a:prstGeom>
        </p:spPr>
      </p:pic>
      <p:pic>
        <p:nvPicPr>
          <p:cNvPr id="5" name="Picture 5" descr="Table&#10;&#10;Description automatically generated">
            <a:extLst>
              <a:ext uri="{FF2B5EF4-FFF2-40B4-BE49-F238E27FC236}">
                <a16:creationId xmlns:a16="http://schemas.microsoft.com/office/drawing/2014/main" id="{707F71EB-8C9B-2AD2-BD7F-6C6D86D015C9}"/>
              </a:ext>
            </a:extLst>
          </p:cNvPr>
          <p:cNvPicPr>
            <a:picLocks noChangeAspect="1"/>
          </p:cNvPicPr>
          <p:nvPr/>
        </p:nvPicPr>
        <p:blipFill>
          <a:blip r:embed="rId3"/>
          <a:stretch>
            <a:fillRect/>
          </a:stretch>
        </p:blipFill>
        <p:spPr>
          <a:xfrm>
            <a:off x="6345165" y="2217815"/>
            <a:ext cx="5245224" cy="4528921"/>
          </a:xfrm>
          <a:prstGeom prst="rect">
            <a:avLst/>
          </a:prstGeom>
        </p:spPr>
      </p:pic>
    </p:spTree>
    <p:extLst>
      <p:ext uri="{BB962C8B-B14F-4D97-AF65-F5344CB8AC3E}">
        <p14:creationId xmlns:p14="http://schemas.microsoft.com/office/powerpoint/2010/main" val="281763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69F75D79-EAD4-C80A-163C-56BECFA7566A}"/>
              </a:ext>
            </a:extLst>
          </p:cNvPr>
          <p:cNvGraphicFramePr/>
          <p:nvPr>
            <p:extLst>
              <p:ext uri="{D42A27DB-BD31-4B8C-83A1-F6EECF244321}">
                <p14:modId xmlns:p14="http://schemas.microsoft.com/office/powerpoint/2010/main" val="1597756353"/>
              </p:ext>
            </p:extLst>
          </p:nvPr>
        </p:nvGraphicFramePr>
        <p:xfrm>
          <a:off x="4405812" y="1578"/>
          <a:ext cx="7428832" cy="6202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932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Text Placeholder 2">
            <a:extLst>
              <a:ext uri="{FF2B5EF4-FFF2-40B4-BE49-F238E27FC236}">
                <a16:creationId xmlns:a16="http://schemas.microsoft.com/office/drawing/2014/main" id="{1F62204F-3B97-0759-062F-15DAE3084771}"/>
              </a:ext>
            </a:extLst>
          </p:cNvPr>
          <p:cNvGraphicFramePr/>
          <p:nvPr>
            <p:extLst>
              <p:ext uri="{D42A27DB-BD31-4B8C-83A1-F6EECF244321}">
                <p14:modId xmlns:p14="http://schemas.microsoft.com/office/powerpoint/2010/main" val="121777672"/>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7990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12ADD-3C5F-9F9B-69FF-D88C60623662}"/>
              </a:ext>
            </a:extLst>
          </p:cNvPr>
          <p:cNvSpPr>
            <a:spLocks noGrp="1"/>
          </p:cNvSpPr>
          <p:nvPr>
            <p:ph type="title"/>
          </p:nvPr>
        </p:nvSpPr>
        <p:spPr>
          <a:xfrm>
            <a:off x="2323670" y="628117"/>
            <a:ext cx="4485861" cy="1088136"/>
          </a:xfrm>
        </p:spPr>
        <p:txBody>
          <a:bodyPr vert="horz" lIns="91440" tIns="45720" rIns="91440" bIns="45720" rtlCol="0" anchor="b">
            <a:normAutofit/>
          </a:bodyPr>
          <a:lstStyle/>
          <a:p>
            <a:pPr>
              <a:spcBef>
                <a:spcPct val="0"/>
              </a:spcBef>
            </a:pPr>
            <a:r>
              <a:rPr lang="en-US" sz="3400"/>
              <a:t>Recommendations</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314F3747-90C8-9251-1C33-5CFC449A3CD8}"/>
              </a:ext>
            </a:extLst>
          </p:cNvPr>
          <p:cNvSpPr>
            <a:spLocks noGrp="1"/>
          </p:cNvSpPr>
          <p:nvPr>
            <p:ph type="body" idx="1"/>
          </p:nvPr>
        </p:nvSpPr>
        <p:spPr>
          <a:xfrm>
            <a:off x="296460" y="2372034"/>
            <a:ext cx="7647489" cy="4360825"/>
          </a:xfrm>
        </p:spPr>
        <p:txBody>
          <a:bodyPr vert="horz" lIns="91440" tIns="45720" rIns="91440" bIns="45720" rtlCol="0" anchor="t">
            <a:normAutofit/>
          </a:bodyPr>
          <a:lstStyle/>
          <a:p>
            <a:pPr marL="608965" indent="-228600">
              <a:spcAft>
                <a:spcPts val="600"/>
              </a:spcAft>
              <a:buFont typeface="Arial" panose="020B0604020202020204" pitchFamily="34" charset="0"/>
              <a:buChar char="•"/>
            </a:pPr>
            <a:r>
              <a:rPr lang="en-US" sz="1400"/>
              <a:t>Governments can reduce physical distress by ensuring access to quality healthcare, implementing public health initiatives, promoting occupational health and safety, protecting the environment, providing social welfare programs, investing in infrastructure, supporting mental health services, and fostering research and innovation.</a:t>
            </a:r>
            <a:endParaRPr lang="en-US" sz="1400">
              <a:cs typeface="Calibri"/>
            </a:endParaRPr>
          </a:p>
          <a:p>
            <a:pPr marL="608965" indent="-228600">
              <a:spcAft>
                <a:spcPts val="600"/>
              </a:spcAft>
              <a:buFont typeface="Arial" panose="020B0604020202020204" pitchFamily="34" charset="0"/>
              <a:buChar char="•"/>
            </a:pPr>
            <a:endParaRPr lang="en-US" sz="1400">
              <a:cs typeface="Calibri"/>
            </a:endParaRPr>
          </a:p>
          <a:p>
            <a:pPr marL="608965" indent="-228600">
              <a:spcAft>
                <a:spcPts val="600"/>
              </a:spcAft>
              <a:buFont typeface="Arial" panose="020B0604020202020204" pitchFamily="34" charset="0"/>
              <a:buChar char="•"/>
            </a:pPr>
            <a:r>
              <a:rPr lang="en-US" sz="1400"/>
              <a:t>Governments can support mentally unhealthy people through accessible mental health services, awareness campaigns, social welfare programs, crisis intervention, policy and legislation, workforce development, collaborative partnerships, and research and innovation.</a:t>
            </a:r>
            <a:endParaRPr lang="en-US" sz="1400">
              <a:cs typeface="Calibri"/>
            </a:endParaRPr>
          </a:p>
          <a:p>
            <a:pPr marL="608965" indent="-228600">
              <a:spcAft>
                <a:spcPts val="600"/>
              </a:spcAft>
              <a:buFont typeface="Arial" panose="020B0604020202020204" pitchFamily="34" charset="0"/>
              <a:buChar char="•"/>
            </a:pPr>
            <a:endParaRPr lang="en-US" sz="1400">
              <a:cs typeface="Calibri"/>
            </a:endParaRPr>
          </a:p>
          <a:p>
            <a:pPr marL="608965" indent="-228600">
              <a:spcAft>
                <a:spcPts val="600"/>
              </a:spcAft>
              <a:buFont typeface="Arial" panose="020B0604020202020204" pitchFamily="34" charset="0"/>
              <a:buChar char="•"/>
            </a:pPr>
            <a:r>
              <a:rPr lang="en-US" sz="1400"/>
              <a:t>Government action for poor food index counties: food assistance, rural dev., nutrition ed., food safety, community gardens, public-private partnerships, policy advocacy, health/nutrition services, empowerment/capacity-building.</a:t>
            </a:r>
            <a:endParaRPr lang="en-US" sz="1400">
              <a:cs typeface="Calibri"/>
            </a:endParaRPr>
          </a:p>
          <a:p>
            <a:pPr marL="608965" indent="-228600">
              <a:spcAft>
                <a:spcPts val="600"/>
              </a:spcAft>
              <a:buFont typeface="Arial" panose="020B0604020202020204" pitchFamily="34" charset="0"/>
              <a:buChar char="•"/>
            </a:pPr>
            <a:endParaRPr lang="en-US" sz="1400">
              <a:cs typeface="Calibri"/>
            </a:endParaRPr>
          </a:p>
          <a:p>
            <a:pPr marL="608965" indent="-228600">
              <a:spcAft>
                <a:spcPts val="600"/>
              </a:spcAft>
              <a:buFont typeface="Arial" panose="020B0604020202020204" pitchFamily="34" charset="0"/>
              <a:buChar char="•"/>
            </a:pPr>
            <a:r>
              <a:rPr lang="en-US" sz="1400"/>
              <a:t>Government strategies to reduce smoking population: tobacco taxation, advertising regulations, tobacco control policies, cessation programs, health education campaigns, supportive social policies, enforcement of tobacco laws, stakeholder collaboration, and monitoring/evaluation.</a:t>
            </a:r>
            <a:endParaRPr lang="en-US" sz="1400">
              <a:cs typeface="Calibri"/>
            </a:endParaRPr>
          </a:p>
        </p:txBody>
      </p:sp>
      <p:pic>
        <p:nvPicPr>
          <p:cNvPr id="5" name="Picture 4" descr="Desk with stethoscope and computer keyboard">
            <a:extLst>
              <a:ext uri="{FF2B5EF4-FFF2-40B4-BE49-F238E27FC236}">
                <a16:creationId xmlns:a16="http://schemas.microsoft.com/office/drawing/2014/main" id="{5D75B64C-7203-50FF-666B-4B3E3927214B}"/>
              </a:ext>
            </a:extLst>
          </p:cNvPr>
          <p:cNvPicPr>
            <a:picLocks noChangeAspect="1"/>
          </p:cNvPicPr>
          <p:nvPr/>
        </p:nvPicPr>
        <p:blipFill rotWithShape="1">
          <a:blip r:embed="rId2"/>
          <a:srcRect l="32998" r="4" b="4"/>
          <a:stretch/>
        </p:blipFill>
        <p:spPr>
          <a:xfrm>
            <a:off x="8082882" y="10"/>
            <a:ext cx="410911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820629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untain climbers in the snow">
            <a:extLst>
              <a:ext uri="{FF2B5EF4-FFF2-40B4-BE49-F238E27FC236}">
                <a16:creationId xmlns:a16="http://schemas.microsoft.com/office/drawing/2014/main" id="{48EB665B-393B-5E5E-29CC-472A05287094}"/>
              </a:ext>
            </a:extLst>
          </p:cNvPr>
          <p:cNvPicPr>
            <a:picLocks noChangeAspect="1"/>
          </p:cNvPicPr>
          <p:nvPr/>
        </p:nvPicPr>
        <p:blipFill rotWithShape="1">
          <a:blip r:embed="rId2"/>
          <a:srcRect r="23418" b="909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1667F-727C-C058-207F-407D41307BA9}"/>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spcBef>
                <a:spcPct val="0"/>
              </a:spcBef>
            </a:pPr>
            <a:r>
              <a:rPr lang="en-US" sz="4800"/>
              <a:t>Questions Please!</a:t>
            </a:r>
          </a:p>
        </p:txBody>
      </p:sp>
      <p:sp>
        <p:nvSpPr>
          <p:cNvPr id="3" name="Text Placeholder 2">
            <a:extLst>
              <a:ext uri="{FF2B5EF4-FFF2-40B4-BE49-F238E27FC236}">
                <a16:creationId xmlns:a16="http://schemas.microsoft.com/office/drawing/2014/main" id="{CE842A13-436A-64FC-F3A6-46260603DA04}"/>
              </a:ext>
            </a:extLst>
          </p:cNvPr>
          <p:cNvSpPr>
            <a:spLocks noGrp="1"/>
          </p:cNvSpPr>
          <p:nvPr>
            <p:ph type="body" idx="1"/>
          </p:nvPr>
        </p:nvSpPr>
        <p:spPr>
          <a:xfrm>
            <a:off x="477980" y="4872922"/>
            <a:ext cx="4023359" cy="1208141"/>
          </a:xfrm>
        </p:spPr>
        <p:txBody>
          <a:bodyPr vert="horz" lIns="91440" tIns="45720" rIns="91440" bIns="45720" rtlCol="0">
            <a:normAutofit/>
          </a:bodyPr>
          <a:lstStyle/>
          <a:p>
            <a:pPr marL="0" indent="0">
              <a:spcBef>
                <a:spcPts val="1000"/>
              </a:spcBef>
              <a:buNone/>
            </a:pPr>
            <a:r>
              <a:rPr lang="en-US" sz="2000"/>
              <a:t>Team Dark Forest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26085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04245-DBDB-1644-F074-D9D3B5F90424}"/>
              </a:ext>
            </a:extLst>
          </p:cNvPr>
          <p:cNvSpPr>
            <a:spLocks noGrp="1"/>
          </p:cNvSpPr>
          <p:nvPr>
            <p:ph type="ctrTitle"/>
          </p:nvPr>
        </p:nvSpPr>
        <p:spPr>
          <a:xfrm>
            <a:off x="5276851" y="583462"/>
            <a:ext cx="4400549" cy="1197714"/>
          </a:xfrm>
          <a:noFill/>
        </p:spPr>
        <p:txBody>
          <a:bodyPr>
            <a:normAutofit fontScale="90000"/>
          </a:bodyPr>
          <a:lstStyle/>
          <a:p>
            <a:pPr algn="l"/>
            <a:r>
              <a:rPr lang="en-US" sz="5200"/>
              <a:t>Problem Statement</a:t>
            </a:r>
          </a:p>
        </p:txBody>
      </p:sp>
      <p:sp>
        <p:nvSpPr>
          <p:cNvPr id="3" name="Subtitle 2">
            <a:extLst>
              <a:ext uri="{FF2B5EF4-FFF2-40B4-BE49-F238E27FC236}">
                <a16:creationId xmlns:a16="http://schemas.microsoft.com/office/drawing/2014/main" id="{C31473E6-5D34-5A03-4903-7C37AA0443C1}"/>
              </a:ext>
            </a:extLst>
          </p:cNvPr>
          <p:cNvSpPr>
            <a:spLocks noGrp="1"/>
          </p:cNvSpPr>
          <p:nvPr>
            <p:ph type="subTitle" idx="1"/>
          </p:nvPr>
        </p:nvSpPr>
        <p:spPr>
          <a:xfrm>
            <a:off x="5276851" y="2200275"/>
            <a:ext cx="6075423" cy="3810000"/>
          </a:xfrm>
          <a:noFill/>
        </p:spPr>
        <p:txBody>
          <a:bodyPr>
            <a:normAutofit/>
          </a:bodyPr>
          <a:lstStyle/>
          <a:p>
            <a:pPr algn="l"/>
            <a:r>
              <a:rPr lang="en-US" sz="1800" b="0" i="0">
                <a:effectLst/>
                <a:latin typeface="Segoe UI" panose="020B0502040204020203" pitchFamily="34" charset="0"/>
              </a:rPr>
              <a:t>•    Estimate the impact of each factors on life expectancy for States and see how they vary across the United States.</a:t>
            </a:r>
          </a:p>
          <a:p>
            <a:pPr algn="l"/>
            <a:br>
              <a:rPr lang="en-US" sz="1800"/>
            </a:br>
            <a:r>
              <a:rPr lang="en-US" sz="1800" b="0" i="0">
                <a:effectLst/>
                <a:latin typeface="Segoe UI" panose="020B0502040204020203" pitchFamily="34" charset="0"/>
              </a:rPr>
              <a:t>•    Compare </a:t>
            </a:r>
            <a:r>
              <a:rPr lang="en-US" sz="1800">
                <a:latin typeface="Segoe UI" panose="020B0502040204020203" pitchFamily="34" charset="0"/>
              </a:rPr>
              <a:t>States </a:t>
            </a:r>
            <a:r>
              <a:rPr lang="en-US" sz="1800" b="0" i="0">
                <a:effectLst/>
                <a:latin typeface="Segoe UI" panose="020B0502040204020203" pitchFamily="34" charset="0"/>
              </a:rPr>
              <a:t>which have a lower life expectancy with States that have a higher life expectancy and </a:t>
            </a:r>
            <a:r>
              <a:rPr lang="en-US" sz="1800">
                <a:latin typeface="Segoe UI" panose="020B0502040204020203" pitchFamily="34" charset="0"/>
              </a:rPr>
              <a:t>produce recommendations on how lower life expectancy states can improve</a:t>
            </a:r>
            <a:r>
              <a:rPr lang="en-US" sz="1800" b="0" i="0">
                <a:effectLst/>
                <a:latin typeface="Segoe UI" panose="020B0502040204020203" pitchFamily="34" charset="0"/>
              </a:rPr>
              <a:t>.</a:t>
            </a:r>
          </a:p>
          <a:p>
            <a:pPr algn="l"/>
            <a:endParaRPr lang="en-US" sz="1800">
              <a:latin typeface="Segoe UI" panose="020B0502040204020203" pitchFamily="34" charset="0"/>
            </a:endParaRPr>
          </a:p>
          <a:p>
            <a:pPr algn="l"/>
            <a:endParaRPr lang="en-US" sz="1800"/>
          </a:p>
        </p:txBody>
      </p:sp>
      <p:pic>
        <p:nvPicPr>
          <p:cNvPr id="5" name="Picture 4" descr="Bubble sheet test paper and pencil">
            <a:extLst>
              <a:ext uri="{FF2B5EF4-FFF2-40B4-BE49-F238E27FC236}">
                <a16:creationId xmlns:a16="http://schemas.microsoft.com/office/drawing/2014/main" id="{CA4DDA3D-3DC7-9682-F011-C0387807A4D4}"/>
              </a:ext>
            </a:extLst>
          </p:cNvPr>
          <p:cNvPicPr>
            <a:picLocks noChangeAspect="1"/>
          </p:cNvPicPr>
          <p:nvPr/>
        </p:nvPicPr>
        <p:blipFill rotWithShape="1">
          <a:blip r:embed="rId2"/>
          <a:srcRect l="43080"/>
          <a:stretch/>
        </p:blipFill>
        <p:spPr>
          <a:xfrm>
            <a:off x="-38099" y="10"/>
            <a:ext cx="4984813" cy="6857990"/>
          </a:xfrm>
          <a:prstGeom prst="rect">
            <a:avLst/>
          </a:prstGeom>
        </p:spPr>
      </p:pic>
    </p:spTree>
    <p:extLst>
      <p:ext uri="{BB962C8B-B14F-4D97-AF65-F5344CB8AC3E}">
        <p14:creationId xmlns:p14="http://schemas.microsoft.com/office/powerpoint/2010/main" val="254778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3" name="Rectangle 1056">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Freeform: Shape 1058">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411EBE-1D60-EF9C-B0A5-9DCA2878B1BB}"/>
              </a:ext>
            </a:extLst>
          </p:cNvPr>
          <p:cNvSpPr>
            <a:spLocks noGrp="1"/>
          </p:cNvSpPr>
          <p:nvPr>
            <p:ph type="title"/>
          </p:nvPr>
        </p:nvSpPr>
        <p:spPr>
          <a:xfrm>
            <a:off x="390525" y="106619"/>
            <a:ext cx="5531305" cy="756774"/>
          </a:xfrm>
        </p:spPr>
        <p:txBody>
          <a:bodyPr>
            <a:normAutofit/>
          </a:bodyPr>
          <a:lstStyle/>
          <a:p>
            <a:r>
              <a:rPr lang="en-US"/>
              <a:t>Problem Significance</a:t>
            </a:r>
          </a:p>
        </p:txBody>
      </p:sp>
      <p:sp>
        <p:nvSpPr>
          <p:cNvPr id="3" name="Content Placeholder 2">
            <a:extLst>
              <a:ext uri="{FF2B5EF4-FFF2-40B4-BE49-F238E27FC236}">
                <a16:creationId xmlns:a16="http://schemas.microsoft.com/office/drawing/2014/main" id="{17C459E5-D576-12A4-544A-875F82E9A7C8}"/>
              </a:ext>
            </a:extLst>
          </p:cNvPr>
          <p:cNvSpPr>
            <a:spLocks noGrp="1"/>
          </p:cNvSpPr>
          <p:nvPr>
            <p:ph idx="1"/>
          </p:nvPr>
        </p:nvSpPr>
        <p:spPr>
          <a:xfrm>
            <a:off x="316869" y="1035698"/>
            <a:ext cx="6627225" cy="5649997"/>
          </a:xfrm>
        </p:spPr>
        <p:txBody>
          <a:bodyPr>
            <a:noAutofit/>
          </a:bodyPr>
          <a:lstStyle/>
          <a:p>
            <a:r>
              <a:rPr lang="en-US" sz="2000"/>
              <a:t>The disparity in life expectancy between States in America is at its widest point in the past 40 years. Most Americans will live to be 78 years old, but if they were born in different areas, they may pass away more than ten years sooner. </a:t>
            </a:r>
          </a:p>
          <a:p>
            <a:r>
              <a:rPr lang="en-US" sz="2000"/>
              <a:t>The average lifespan has typically grown over the past 40 years as a result of advancements in medicine, society, and quality of life; however, many Americans have not benefited from this trend. As a result, some Americans are actually dying much sooner than they used to. Even though life may be unequal, death shouldn't be. </a:t>
            </a:r>
          </a:p>
          <a:p>
            <a:r>
              <a:rPr lang="en-US" sz="2000"/>
              <a:t>There is a wide disparity in Life expectancy among States is quite evident from the graphic below.</a:t>
            </a:r>
            <a:endParaRPr lang="en-US" sz="2000" b="1"/>
          </a:p>
          <a:p>
            <a:r>
              <a:rPr lang="en-US" sz="2000" b="0" i="0">
                <a:effectLst/>
                <a:hlinkClick r:id="rId2"/>
              </a:rPr>
              <a:t>https://substackcdn.com/image/fetch/f_auto,q_auto:good,fl_progressive:steep/https%3A%2F%2Fbucketeer-e05bbc84-baa3-437e-9518-adb32be77984.s3.amazonaws.com%2Fpublic%2Fimages%2Feb553faf-565e-477b-948f-f746b7480c81_1240x1042.png</a:t>
            </a:r>
            <a:endParaRPr lang="en-US" sz="2000" b="1" i="0">
              <a:effectLst/>
            </a:endParaRPr>
          </a:p>
          <a:p>
            <a:pPr marL="0" indent="0">
              <a:buNone/>
            </a:pPr>
            <a:endParaRPr lang="en-US" sz="1700" b="0" i="0">
              <a:effectLst/>
            </a:endParaRPr>
          </a:p>
        </p:txBody>
      </p:sp>
      <p:pic>
        <p:nvPicPr>
          <p:cNvPr id="7" name="Picture 6">
            <a:extLst>
              <a:ext uri="{FF2B5EF4-FFF2-40B4-BE49-F238E27FC236}">
                <a16:creationId xmlns:a16="http://schemas.microsoft.com/office/drawing/2014/main" id="{2FCD5149-6B7E-4878-5801-B0C89925ED11}"/>
              </a:ext>
            </a:extLst>
          </p:cNvPr>
          <p:cNvPicPr>
            <a:picLocks noChangeAspect="1"/>
          </p:cNvPicPr>
          <p:nvPr/>
        </p:nvPicPr>
        <p:blipFill>
          <a:blip r:embed="rId3"/>
          <a:stretch>
            <a:fillRect/>
          </a:stretch>
        </p:blipFill>
        <p:spPr>
          <a:xfrm>
            <a:off x="6944094" y="379563"/>
            <a:ext cx="5247906" cy="2073247"/>
          </a:xfrm>
          <a:prstGeom prst="rect">
            <a:avLst/>
          </a:prstGeom>
        </p:spPr>
      </p:pic>
      <p:pic>
        <p:nvPicPr>
          <p:cNvPr id="9" name="Picture 8">
            <a:extLst>
              <a:ext uri="{FF2B5EF4-FFF2-40B4-BE49-F238E27FC236}">
                <a16:creationId xmlns:a16="http://schemas.microsoft.com/office/drawing/2014/main" id="{92C6B152-FD8A-DC1B-9555-46A6F6BC6833}"/>
              </a:ext>
            </a:extLst>
          </p:cNvPr>
          <p:cNvPicPr>
            <a:picLocks noChangeAspect="1"/>
          </p:cNvPicPr>
          <p:nvPr/>
        </p:nvPicPr>
        <p:blipFill>
          <a:blip r:embed="rId4"/>
          <a:stretch>
            <a:fillRect/>
          </a:stretch>
        </p:blipFill>
        <p:spPr>
          <a:xfrm>
            <a:off x="6944094" y="2973718"/>
            <a:ext cx="5101546" cy="2828440"/>
          </a:xfrm>
          <a:prstGeom prst="rect">
            <a:avLst/>
          </a:prstGeom>
        </p:spPr>
      </p:pic>
    </p:spTree>
    <p:extLst>
      <p:ext uri="{BB962C8B-B14F-4D97-AF65-F5344CB8AC3E}">
        <p14:creationId xmlns:p14="http://schemas.microsoft.com/office/powerpoint/2010/main" val="204807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Map&#10;&#10;Description automatically generated">
            <a:extLst>
              <a:ext uri="{FF2B5EF4-FFF2-40B4-BE49-F238E27FC236}">
                <a16:creationId xmlns:a16="http://schemas.microsoft.com/office/drawing/2014/main" id="{51EE68B4-71D1-825C-22C5-20F048BA5A25}"/>
              </a:ext>
            </a:extLst>
          </p:cNvPr>
          <p:cNvPicPr>
            <a:picLocks noGrp="1" noChangeAspect="1"/>
          </p:cNvPicPr>
          <p:nvPr>
            <p:ph idx="1"/>
          </p:nvPr>
        </p:nvPicPr>
        <p:blipFill>
          <a:blip r:embed="rId2"/>
          <a:stretch>
            <a:fillRect/>
          </a:stretch>
        </p:blipFill>
        <p:spPr>
          <a:xfrm>
            <a:off x="47320" y="513556"/>
            <a:ext cx="12073548" cy="6346391"/>
          </a:xfrm>
        </p:spPr>
      </p:pic>
      <p:pic>
        <p:nvPicPr>
          <p:cNvPr id="9" name="Picture 9">
            <a:extLst>
              <a:ext uri="{FF2B5EF4-FFF2-40B4-BE49-F238E27FC236}">
                <a16:creationId xmlns:a16="http://schemas.microsoft.com/office/drawing/2014/main" id="{C5A64A30-0A53-B1FA-02CC-0FAE08463627}"/>
              </a:ext>
            </a:extLst>
          </p:cNvPr>
          <p:cNvPicPr>
            <a:picLocks noChangeAspect="1"/>
          </p:cNvPicPr>
          <p:nvPr/>
        </p:nvPicPr>
        <p:blipFill>
          <a:blip r:embed="rId3"/>
          <a:stretch>
            <a:fillRect/>
          </a:stretch>
        </p:blipFill>
        <p:spPr>
          <a:xfrm>
            <a:off x="3897" y="-6061"/>
            <a:ext cx="3455843" cy="871104"/>
          </a:xfrm>
          <a:prstGeom prst="rect">
            <a:avLst/>
          </a:prstGeom>
        </p:spPr>
      </p:pic>
      <p:sp>
        <p:nvSpPr>
          <p:cNvPr id="2" name="TextBox 1">
            <a:extLst>
              <a:ext uri="{FF2B5EF4-FFF2-40B4-BE49-F238E27FC236}">
                <a16:creationId xmlns:a16="http://schemas.microsoft.com/office/drawing/2014/main" id="{2BEF347E-2914-CF8B-2ED6-A97D8395CEE5}"/>
              </a:ext>
            </a:extLst>
          </p:cNvPr>
          <p:cNvSpPr txBox="1"/>
          <p:nvPr/>
        </p:nvSpPr>
        <p:spPr>
          <a:xfrm>
            <a:off x="3440906" y="6485929"/>
            <a:ext cx="8751093" cy="369332"/>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Image Source: https://americaninequality.substack.com/p/life-expectancy-and-inequality</a:t>
            </a:r>
            <a:endParaRPr lang="en-US"/>
          </a:p>
        </p:txBody>
      </p:sp>
      <p:sp>
        <p:nvSpPr>
          <p:cNvPr id="3" name="TextBox 2">
            <a:extLst>
              <a:ext uri="{FF2B5EF4-FFF2-40B4-BE49-F238E27FC236}">
                <a16:creationId xmlns:a16="http://schemas.microsoft.com/office/drawing/2014/main" id="{E055780D-6DB9-9E5B-E458-44AB07BF36C3}"/>
              </a:ext>
            </a:extLst>
          </p:cNvPr>
          <p:cNvSpPr txBox="1"/>
          <p:nvPr/>
        </p:nvSpPr>
        <p:spPr>
          <a:xfrm>
            <a:off x="3437929" y="610195"/>
            <a:ext cx="5238750" cy="369332"/>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Disparity in life expectancies in the United States</a:t>
            </a:r>
            <a:endParaRPr lang="en-US" b="1"/>
          </a:p>
        </p:txBody>
      </p:sp>
    </p:spTree>
    <p:extLst>
      <p:ext uri="{BB962C8B-B14F-4D97-AF65-F5344CB8AC3E}">
        <p14:creationId xmlns:p14="http://schemas.microsoft.com/office/powerpoint/2010/main" val="85938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0072F03-6DA9-0011-594C-8357A7F8DD56}"/>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a:solidFill>
                  <a:schemeClr val="tx1"/>
                </a:solidFill>
                <a:latin typeface="+mj-lt"/>
                <a:ea typeface="+mj-ea"/>
                <a:cs typeface="+mj-cs"/>
              </a:rPr>
              <a:t>Prior Work	</a:t>
            </a:r>
          </a:p>
        </p:txBody>
      </p:sp>
      <p:sp>
        <p:nvSpPr>
          <p:cNvPr id="3" name="Content Placeholder 2">
            <a:extLst>
              <a:ext uri="{FF2B5EF4-FFF2-40B4-BE49-F238E27FC236}">
                <a16:creationId xmlns:a16="http://schemas.microsoft.com/office/drawing/2014/main" id="{C27A7E78-DC4E-03B8-2833-D39114FC8563}"/>
              </a:ext>
            </a:extLst>
          </p:cNvPr>
          <p:cNvSpPr>
            <a:spLocks noGrp="1"/>
          </p:cNvSpPr>
          <p:nvPr>
            <p:ph idx="1"/>
          </p:nvPr>
        </p:nvSpPr>
        <p:spPr>
          <a:xfrm>
            <a:off x="3315031" y="4076802"/>
            <a:ext cx="5561938" cy="1534587"/>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Papers published</a:t>
            </a:r>
          </a:p>
        </p:txBody>
      </p:sp>
      <p:sp>
        <p:nvSpPr>
          <p:cNvPr id="23"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173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E2C91A-D52D-6CC2-5FF9-B1F1836B08DB}"/>
              </a:ext>
            </a:extLst>
          </p:cNvPr>
          <p:cNvSpPr>
            <a:spLocks noGrp="1"/>
          </p:cNvSpPr>
          <p:nvPr>
            <p:ph type="title"/>
          </p:nvPr>
        </p:nvSpPr>
        <p:spPr>
          <a:xfrm>
            <a:off x="133350" y="1412488"/>
            <a:ext cx="3604039" cy="863987"/>
          </a:xfrm>
        </p:spPr>
        <p:txBody>
          <a:bodyPr vert="horz" lIns="91440" tIns="45720" rIns="91440" bIns="45720" rtlCol="0" anchor="t">
            <a:noAutofit/>
          </a:bodyPr>
          <a:lstStyle/>
          <a:p>
            <a:r>
              <a:rPr lang="en-US" sz="3200" kern="1200">
                <a:solidFill>
                  <a:srgbClr val="FFFFFF"/>
                </a:solidFill>
                <a:latin typeface="+mj-lt"/>
                <a:ea typeface="+mj-ea"/>
                <a:cs typeface="+mj-cs"/>
              </a:rPr>
              <a:t>Causes/Predictors for Life expectancy from </a:t>
            </a:r>
            <a:r>
              <a:rPr lang="en-US" sz="3200">
                <a:solidFill>
                  <a:srgbClr val="FFFFFF"/>
                </a:solidFill>
              </a:rPr>
              <a:t>research</a:t>
            </a:r>
            <a:r>
              <a:rPr lang="en-US" sz="3200" kern="1200">
                <a:solidFill>
                  <a:srgbClr val="FFFFFF"/>
                </a:solidFill>
                <a:latin typeface="+mj-lt"/>
                <a:ea typeface="+mj-ea"/>
                <a:cs typeface="+mj-cs"/>
              </a:rPr>
              <a:t> Papers 	</a:t>
            </a:r>
          </a:p>
        </p:txBody>
      </p:sp>
      <p:sp>
        <p:nvSpPr>
          <p:cNvPr id="3" name="Content Placeholder 2">
            <a:extLst>
              <a:ext uri="{FF2B5EF4-FFF2-40B4-BE49-F238E27FC236}">
                <a16:creationId xmlns:a16="http://schemas.microsoft.com/office/drawing/2014/main" id="{E63C13D3-A7B2-6E93-9904-2731071DBE1A}"/>
              </a:ext>
            </a:extLst>
          </p:cNvPr>
          <p:cNvSpPr>
            <a:spLocks noGrp="1"/>
          </p:cNvSpPr>
          <p:nvPr>
            <p:ph idx="1"/>
          </p:nvPr>
        </p:nvSpPr>
        <p:spPr>
          <a:xfrm>
            <a:off x="4356007" y="1004986"/>
            <a:ext cx="3733739" cy="5702786"/>
          </a:xfrm>
        </p:spPr>
        <p:txBody>
          <a:bodyPr vert="horz" lIns="91440" tIns="45720" rIns="91440" bIns="45720" rtlCol="0" anchor="t">
            <a:noAutofit/>
          </a:bodyPr>
          <a:lstStyle/>
          <a:p>
            <a:r>
              <a:rPr lang="en-US" sz="1600">
                <a:cs typeface="Calibri"/>
              </a:rPr>
              <a:t>Geographic area (e.g., region, urban-rural status), socioeconomic status (e.g., income, education), household structure (e.g., family type, household size), and household composition (e.g., age and sex of household members)</a:t>
            </a:r>
            <a:endParaRPr lang="en-US" sz="1600">
              <a:ea typeface="+mn-lt"/>
              <a:cs typeface="+mn-lt"/>
            </a:endParaRPr>
          </a:p>
          <a:p>
            <a:endParaRPr lang="en-US" sz="1600">
              <a:cs typeface="Calibri"/>
            </a:endParaRPr>
          </a:p>
          <a:p>
            <a:pPr>
              <a:lnSpc>
                <a:spcPct val="107000"/>
              </a:lnSpc>
              <a:spcBef>
                <a:spcPts val="0"/>
              </a:spcBef>
            </a:pPr>
            <a:r>
              <a:rPr lang="en-US" sz="1600">
                <a:cs typeface="Calibri"/>
              </a:rPr>
              <a:t>Economic factors: Gross domestic product (GDP) per capita, income inequality, and poverty rates.</a:t>
            </a:r>
            <a:endParaRPr lang="en-US" sz="1600">
              <a:ea typeface="+mn-lt"/>
              <a:cs typeface="+mn-lt"/>
            </a:endParaRPr>
          </a:p>
          <a:p>
            <a:pPr>
              <a:lnSpc>
                <a:spcPct val="107000"/>
              </a:lnSpc>
              <a:spcBef>
                <a:spcPts val="0"/>
              </a:spcBef>
            </a:pPr>
            <a:endParaRPr lang="en-US" sz="1600">
              <a:cs typeface="Calibri"/>
            </a:endParaRPr>
          </a:p>
          <a:p>
            <a:pPr>
              <a:lnSpc>
                <a:spcPct val="107000"/>
              </a:lnSpc>
              <a:spcBef>
                <a:spcPts val="0"/>
              </a:spcBef>
            </a:pPr>
            <a:r>
              <a:rPr lang="en-US" sz="1600">
                <a:cs typeface="Calibri"/>
              </a:rPr>
              <a:t>Health factors: Access to health care services, vaccination coverage, and HIV prevalence.</a:t>
            </a:r>
            <a:endParaRPr lang="en-US" sz="1600">
              <a:ea typeface="+mn-lt"/>
              <a:cs typeface="+mn-lt"/>
            </a:endParaRPr>
          </a:p>
          <a:p>
            <a:pPr>
              <a:lnSpc>
                <a:spcPct val="107000"/>
              </a:lnSpc>
              <a:spcBef>
                <a:spcPts val="0"/>
              </a:spcBef>
            </a:pPr>
            <a:endParaRPr lang="en-US" sz="1600">
              <a:cs typeface="Calibri"/>
            </a:endParaRPr>
          </a:p>
          <a:p>
            <a:pPr>
              <a:lnSpc>
                <a:spcPct val="107000"/>
              </a:lnSpc>
              <a:spcBef>
                <a:spcPts val="0"/>
              </a:spcBef>
            </a:pPr>
            <a:r>
              <a:rPr lang="en-US" sz="1600">
                <a:cs typeface="Calibri"/>
              </a:rPr>
              <a:t>Demographic factors: Age structure, fertility rates, and literacy rates.</a:t>
            </a:r>
            <a:endParaRPr lang="en-US" sz="1600">
              <a:ea typeface="+mn-lt"/>
              <a:cs typeface="+mn-lt"/>
            </a:endParaRPr>
          </a:p>
          <a:p>
            <a:pPr>
              <a:lnSpc>
                <a:spcPct val="107000"/>
              </a:lnSpc>
              <a:spcBef>
                <a:spcPts val="0"/>
              </a:spcBef>
            </a:pPr>
            <a:endParaRPr lang="en-US" sz="1600">
              <a:cs typeface="Calibri"/>
            </a:endParaRPr>
          </a:p>
          <a:p>
            <a:pPr>
              <a:lnSpc>
                <a:spcPct val="107000"/>
              </a:lnSpc>
              <a:spcBef>
                <a:spcPts val="0"/>
              </a:spcBef>
            </a:pPr>
            <a:r>
              <a:rPr lang="en-US" sz="1600">
                <a:cs typeface="Calibri"/>
              </a:rPr>
              <a:t>Environmental factors: Water and sanitation facilities, air pollution, and access to clean energy.</a:t>
            </a:r>
            <a:endParaRPr lang="en-US" sz="1600">
              <a:ea typeface="+mn-lt"/>
              <a:cs typeface="+mn-lt"/>
            </a:endParaRPr>
          </a:p>
          <a:p>
            <a:pPr>
              <a:lnSpc>
                <a:spcPct val="107000"/>
              </a:lnSpc>
              <a:spcBef>
                <a:spcPts val="0"/>
              </a:spcBef>
            </a:pPr>
            <a:endParaRPr lang="en-US" sz="1600">
              <a:cs typeface="Calibri"/>
            </a:endParaRPr>
          </a:p>
          <a:p>
            <a:endParaRPr lang="en-US" sz="1600" b="1">
              <a:cs typeface="Calibri"/>
            </a:endParaRPr>
          </a:p>
        </p:txBody>
      </p:sp>
      <p:cxnSp>
        <p:nvCxnSpPr>
          <p:cNvPr id="16"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9030CFA-6474-71E3-122F-130307928421}"/>
              </a:ext>
            </a:extLst>
          </p:cNvPr>
          <p:cNvSpPr txBox="1"/>
          <p:nvPr/>
        </p:nvSpPr>
        <p:spPr>
          <a:xfrm>
            <a:off x="8451604" y="1412489"/>
            <a:ext cx="3197701" cy="4363844"/>
          </a:xfrm>
          <a:prstGeom prst="rect">
            <a:avLst/>
          </a:prstGeom>
        </p:spPr>
        <p:txBody>
          <a:bodyPr vert="horz" lIns="91440" tIns="45720" rIns="91440" bIns="45720" rtlCol="0">
            <a:normAutofit/>
          </a:bodyPr>
          <a:lstStyle/>
          <a:p>
            <a:pPr marL="57150">
              <a:lnSpc>
                <a:spcPct val="90000"/>
              </a:lnSpc>
              <a:spcAft>
                <a:spcPts val="600"/>
              </a:spcAft>
            </a:pPr>
            <a:endParaRPr lang="en-US" sz="800" b="1"/>
          </a:p>
        </p:txBody>
      </p:sp>
      <p:sp>
        <p:nvSpPr>
          <p:cNvPr id="5" name="TextBox 4">
            <a:extLst>
              <a:ext uri="{FF2B5EF4-FFF2-40B4-BE49-F238E27FC236}">
                <a16:creationId xmlns:a16="http://schemas.microsoft.com/office/drawing/2014/main" id="{140AE443-E007-0BAD-0563-CCFD4DF2AADF}"/>
              </a:ext>
            </a:extLst>
          </p:cNvPr>
          <p:cNvSpPr txBox="1"/>
          <p:nvPr/>
        </p:nvSpPr>
        <p:spPr>
          <a:xfrm>
            <a:off x="8343900" y="1055204"/>
            <a:ext cx="378680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600">
                <a:cs typeface="Arial"/>
              </a:rPr>
              <a:t>Political factors: Political stability, government effectiveness, and corruption levels.​</a:t>
            </a:r>
          </a:p>
          <a:p>
            <a:pPr>
              <a:buChar char="•"/>
            </a:pPr>
            <a:endParaRPr lang="en-US" sz="1600">
              <a:cs typeface="Arial"/>
            </a:endParaRPr>
          </a:p>
          <a:p>
            <a:pPr>
              <a:buChar char="•"/>
            </a:pPr>
            <a:r>
              <a:rPr lang="en-US" sz="1600">
                <a:cs typeface="Arial"/>
              </a:rPr>
              <a:t>Income, Pollution, Obesity, Smoking, %Black, %Hispanic, Median age, %over 65 </a:t>
            </a:r>
            <a:r>
              <a:rPr lang="en-US" sz="1600" err="1">
                <a:cs typeface="Arial"/>
              </a:rPr>
              <a:t>yrs</a:t>
            </a:r>
            <a:r>
              <a:rPr lang="en-US" sz="1600">
                <a:cs typeface="Arial"/>
              </a:rPr>
              <a:t> and indicator variables for the nine census division areas.​</a:t>
            </a:r>
          </a:p>
          <a:p>
            <a:pPr>
              <a:buChar char="•"/>
            </a:pPr>
            <a:endParaRPr lang="en-US" sz="1600">
              <a:cs typeface="Arial"/>
            </a:endParaRPr>
          </a:p>
          <a:p>
            <a:pPr>
              <a:buChar char="•"/>
            </a:pPr>
            <a:r>
              <a:rPr lang="en-US" sz="1600">
                <a:cs typeface="Arial"/>
              </a:rPr>
              <a:t>Age group, Total county population, median income quartile indicators, population density quartile indicators, proportion of individuals with a 4-year degree, PRCSDA status and census region indicators.</a:t>
            </a:r>
          </a:p>
        </p:txBody>
      </p:sp>
    </p:spTree>
    <p:extLst>
      <p:ext uri="{BB962C8B-B14F-4D97-AF65-F5344CB8AC3E}">
        <p14:creationId xmlns:p14="http://schemas.microsoft.com/office/powerpoint/2010/main" val="296282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aphicFrame>
        <p:nvGraphicFramePr>
          <p:cNvPr id="102" name="Google Shape;102;p20"/>
          <p:cNvGraphicFramePr/>
          <p:nvPr>
            <p:extLst>
              <p:ext uri="{D42A27DB-BD31-4B8C-83A1-F6EECF244321}">
                <p14:modId xmlns:p14="http://schemas.microsoft.com/office/powerpoint/2010/main" val="1420308715"/>
              </p:ext>
            </p:extLst>
          </p:nvPr>
        </p:nvGraphicFramePr>
        <p:xfrm>
          <a:off x="42333" y="21166"/>
          <a:ext cx="12124933" cy="6783008"/>
        </p:xfrm>
        <a:graphic>
          <a:graphicData uri="http://schemas.openxmlformats.org/drawingml/2006/table">
            <a:tbl>
              <a:tblPr>
                <a:noFill/>
              </a:tblPr>
              <a:tblGrid>
                <a:gridCol w="1530093">
                  <a:extLst>
                    <a:ext uri="{9D8B030D-6E8A-4147-A177-3AD203B41FA5}">
                      <a16:colId xmlns:a16="http://schemas.microsoft.com/office/drawing/2014/main" val="20000"/>
                    </a:ext>
                  </a:extLst>
                </a:gridCol>
                <a:gridCol w="4398262">
                  <a:extLst>
                    <a:ext uri="{9D8B030D-6E8A-4147-A177-3AD203B41FA5}">
                      <a16:colId xmlns:a16="http://schemas.microsoft.com/office/drawing/2014/main" val="20001"/>
                    </a:ext>
                  </a:extLst>
                </a:gridCol>
                <a:gridCol w="1067635">
                  <a:extLst>
                    <a:ext uri="{9D8B030D-6E8A-4147-A177-3AD203B41FA5}">
                      <a16:colId xmlns:a16="http://schemas.microsoft.com/office/drawing/2014/main" val="20002"/>
                    </a:ext>
                  </a:extLst>
                </a:gridCol>
                <a:gridCol w="5128943">
                  <a:extLst>
                    <a:ext uri="{9D8B030D-6E8A-4147-A177-3AD203B41FA5}">
                      <a16:colId xmlns:a16="http://schemas.microsoft.com/office/drawing/2014/main" val="20003"/>
                    </a:ext>
                  </a:extLst>
                </a:gridCol>
              </a:tblGrid>
              <a:tr h="169015">
                <a:tc>
                  <a:txBody>
                    <a:bodyPr/>
                    <a:lstStyle/>
                    <a:p>
                      <a:pPr marL="0" marR="0" algn="ctr">
                        <a:lnSpc>
                          <a:spcPct val="107000"/>
                        </a:lnSpc>
                        <a:spcBef>
                          <a:spcPts val="0"/>
                        </a:spcBef>
                        <a:spcAft>
                          <a:spcPts val="0"/>
                        </a:spcAft>
                      </a:pPr>
                      <a:r>
                        <a:rPr lang="en-US" sz="1400" b="1">
                          <a:effectLst/>
                          <a:latin typeface="Calibri Light"/>
                          <a:ea typeface="Calibri"/>
                          <a:cs typeface="Times New Roman"/>
                        </a:rPr>
                        <a:t>Title</a:t>
                      </a: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accent3"/>
                    </a:solidFill>
                  </a:tcPr>
                </a:tc>
                <a:tc>
                  <a:txBody>
                    <a:bodyPr/>
                    <a:lstStyle/>
                    <a:p>
                      <a:pPr marL="0" marR="0" algn="ctr">
                        <a:lnSpc>
                          <a:spcPct val="107000"/>
                        </a:lnSpc>
                        <a:spcBef>
                          <a:spcPts val="0"/>
                        </a:spcBef>
                        <a:spcAft>
                          <a:spcPts val="0"/>
                        </a:spcAft>
                      </a:pPr>
                      <a:r>
                        <a:rPr lang="en-US" sz="1400" b="1">
                          <a:effectLst/>
                          <a:latin typeface="Calibri Light"/>
                          <a:ea typeface="Calibri"/>
                          <a:cs typeface="Times New Roman"/>
                        </a:rPr>
                        <a:t>Predictors</a:t>
                      </a: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accent3"/>
                    </a:solidFill>
                  </a:tcPr>
                </a:tc>
                <a:tc>
                  <a:txBody>
                    <a:bodyPr/>
                    <a:lstStyle/>
                    <a:p>
                      <a:pPr marL="0" marR="0" algn="ctr">
                        <a:lnSpc>
                          <a:spcPct val="107000"/>
                        </a:lnSpc>
                        <a:spcBef>
                          <a:spcPts val="0"/>
                        </a:spcBef>
                        <a:spcAft>
                          <a:spcPts val="0"/>
                        </a:spcAft>
                      </a:pPr>
                      <a:r>
                        <a:rPr lang="en-US" sz="1400" b="1">
                          <a:effectLst/>
                          <a:latin typeface="Calibri Light"/>
                          <a:ea typeface="Calibri"/>
                          <a:cs typeface="Times New Roman"/>
                        </a:rPr>
                        <a:t>Models</a:t>
                      </a: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accent3"/>
                    </a:solidFill>
                  </a:tcPr>
                </a:tc>
                <a:tc>
                  <a:txBody>
                    <a:bodyPr/>
                    <a:lstStyle/>
                    <a:p>
                      <a:pPr marL="0" marR="0" algn="ctr">
                        <a:lnSpc>
                          <a:spcPct val="107000"/>
                        </a:lnSpc>
                        <a:spcBef>
                          <a:spcPts val="0"/>
                        </a:spcBef>
                        <a:spcAft>
                          <a:spcPts val="0"/>
                        </a:spcAft>
                      </a:pPr>
                      <a:r>
                        <a:rPr lang="en-US" sz="1400" b="1">
                          <a:effectLst/>
                          <a:latin typeface="Calibri Light"/>
                          <a:ea typeface="Calibri"/>
                          <a:cs typeface="Times New Roman"/>
                        </a:rPr>
                        <a:t>Key Findings</a:t>
                      </a: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994206">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Premature mortality in the United States: the roles of geographic area, socioeconomic status, household structure, and household composition</a:t>
                      </a:r>
                      <a:endParaRPr lang="en-US" sz="1100">
                        <a:effectLst/>
                        <a:latin typeface="Calibri"/>
                        <a:ea typeface="Calibri" panose="020F0502020204030204" pitchFamily="34" charset="0"/>
                        <a:cs typeface="Calibri"/>
                      </a:endParaRP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The predictors used in the study include geographic area (e.g., region, urban-rural status), socioeconomic status (e.g., income, education), household structure (e.g., family type, household size), and household composition (e.g., age and sex of household members)</a:t>
                      </a:r>
                    </a:p>
                    <a:p>
                      <a:pPr marL="0" marR="0" lvl="0">
                        <a:lnSpc>
                          <a:spcPct val="107000"/>
                        </a:lnSpc>
                        <a:spcBef>
                          <a:spcPts val="0"/>
                        </a:spcBef>
                        <a:spcAft>
                          <a:spcPts val="0"/>
                        </a:spcAft>
                        <a:buNone/>
                      </a:pPr>
                      <a:r>
                        <a:rPr lang="en-US" sz="900" b="0" i="0" u="none" strike="noStrike" noProof="0">
                          <a:effectLst/>
                        </a:rPr>
                        <a:t>Y – Life expectancy (LE) </a:t>
                      </a:r>
                    </a:p>
                    <a:p>
                      <a:pPr marL="0" marR="0" lvl="0">
                        <a:lnSpc>
                          <a:spcPct val="107000"/>
                        </a:lnSpc>
                        <a:spcBef>
                          <a:spcPts val="0"/>
                        </a:spcBef>
                        <a:spcAft>
                          <a:spcPts val="0"/>
                        </a:spcAft>
                        <a:buNone/>
                      </a:pPr>
                      <a:endParaRPr lang="en-US"/>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logistic regression models, Cox proportional hazards models, and random-effects Poisson regression models</a:t>
                      </a:r>
                      <a:endParaRPr lang="en-US" sz="1100">
                        <a:effectLst/>
                        <a:latin typeface="Calibri"/>
                        <a:ea typeface="Calibri" panose="020F0502020204030204" pitchFamily="34" charset="0"/>
                        <a:cs typeface="Calibri"/>
                      </a:endParaRP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Mortality rates vary geographically in the US, with certain regions having higher rates. Lower socioeconomic status is strongly associated with premature mortality. Household structure and composition also affect mortality rates, with non-traditional structures and living alone being linked to higher rates.</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The effects of household structure on mortality are largely mediated by socioeconomic status.</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Geographic area, socioeconomic status, and household structure together explain a large portion of the variation in premature mortality rates in the US.</a:t>
                      </a:r>
                      <a:endParaRPr lang="en-US" sz="1100">
                        <a:effectLst/>
                        <a:latin typeface="Calibri"/>
                        <a:ea typeface="Calibri" panose="020F0502020204030204" pitchFamily="34" charset="0"/>
                        <a:cs typeface="Calibri"/>
                      </a:endParaRP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extLst>
                  <a:ext uri="{0D108BD9-81ED-4DB2-BD59-A6C34878D82A}">
                    <a16:rowId xmlns:a16="http://schemas.microsoft.com/office/drawing/2014/main" val="10001"/>
                  </a:ext>
                </a:extLst>
              </a:tr>
              <a:tr h="1272581">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Determinants of Life Expectancy in Developing Countries</a:t>
                      </a:r>
                    </a:p>
                    <a:p>
                      <a:pPr marL="0" marR="0">
                        <a:lnSpc>
                          <a:spcPct val="107000"/>
                        </a:lnSpc>
                        <a:spcBef>
                          <a:spcPts val="0"/>
                        </a:spcBef>
                        <a:spcAft>
                          <a:spcPts val="0"/>
                        </a:spcAft>
                      </a:pPr>
                      <a:endParaRPr lang="en-US" sz="900">
                        <a:effectLst/>
                        <a:latin typeface="Calibri"/>
                        <a:ea typeface="Calibri" panose="020F0502020204030204" pitchFamily="34" charset="0"/>
                        <a:cs typeface="Calibri"/>
                      </a:endParaRPr>
                    </a:p>
                    <a:p>
                      <a:pPr marL="0" marR="0">
                        <a:lnSpc>
                          <a:spcPct val="107000"/>
                        </a:lnSpc>
                        <a:spcBef>
                          <a:spcPts val="0"/>
                        </a:spcBef>
                        <a:spcAft>
                          <a:spcPts val="0"/>
                        </a:spcAft>
                      </a:pPr>
                      <a:endParaRPr lang="en-US" sz="900">
                        <a:effectLst/>
                        <a:latin typeface="Calibri"/>
                        <a:ea typeface="Calibri" panose="020F0502020204030204" pitchFamily="34" charset="0"/>
                        <a:cs typeface="Calibri"/>
                      </a:endParaRPr>
                    </a:p>
                    <a:p>
                      <a:pPr marL="0" marR="0">
                        <a:lnSpc>
                          <a:spcPct val="107000"/>
                        </a:lnSpc>
                        <a:spcBef>
                          <a:spcPts val="0"/>
                        </a:spcBef>
                        <a:spcAft>
                          <a:spcPts val="0"/>
                        </a:spcAft>
                      </a:pPr>
                      <a:endParaRPr lang="en-US" sz="900">
                        <a:effectLst/>
                        <a:latin typeface="Calibri"/>
                        <a:ea typeface="Calibri" panose="020F0502020204030204" pitchFamily="34" charset="0"/>
                        <a:cs typeface="Calibri"/>
                      </a:endParaRPr>
                    </a:p>
                    <a:p>
                      <a:pPr marL="0" marR="0">
                        <a:lnSpc>
                          <a:spcPct val="107000"/>
                        </a:lnSpc>
                        <a:spcBef>
                          <a:spcPts val="0"/>
                        </a:spcBef>
                        <a:spcAft>
                          <a:spcPts val="0"/>
                        </a:spcAft>
                      </a:pPr>
                      <a:endParaRPr lang="en-US" sz="900">
                        <a:effectLst/>
                        <a:latin typeface="Calibri"/>
                        <a:ea typeface="Calibri" panose="020F0502020204030204" pitchFamily="34" charset="0"/>
                        <a:cs typeface="Calibri"/>
                      </a:endParaRP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Economic factors: Gross domestic product (GDP) per capita, income inequality, and poverty rates.</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Health factors: Access to health care services, vaccination coverage, and HIV prevalence.</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Demographic factors: Age structure, fertility rates, and literacy rates.</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Environmental factors: Water and sanitation facilities, air pollution, and access to clean energy.</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Political factors: Political stability, government effectiveness, and corruption levels.</a:t>
                      </a:r>
                    </a:p>
                    <a:p>
                      <a:pPr marL="0" marR="0" lvl="0">
                        <a:lnSpc>
                          <a:spcPct val="107000"/>
                        </a:lnSpc>
                        <a:spcBef>
                          <a:spcPts val="0"/>
                        </a:spcBef>
                        <a:spcAft>
                          <a:spcPts val="0"/>
                        </a:spcAft>
                        <a:buNone/>
                      </a:pPr>
                      <a:r>
                        <a:rPr lang="en-US" sz="900" b="0" i="0" u="none" strike="noStrike" noProof="0">
                          <a:effectLst/>
                        </a:rPr>
                        <a:t>Y – Life expectancy (LE) </a:t>
                      </a:r>
                      <a:endParaRPr lang="en-US"/>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It primarily uses descriptive statistics and correlation analysis to identify the determinants of life expectancy in developing countries</a:t>
                      </a:r>
                      <a:endParaRPr lang="en-US" sz="1100">
                        <a:effectLst/>
                        <a:latin typeface="Calibri"/>
                        <a:ea typeface="Calibri" panose="020F0502020204030204" pitchFamily="34" charset="0"/>
                        <a:cs typeface="Calibri"/>
                      </a:endParaRP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The results suggest that factors such as access to safe water, education, per capita income, and health expenditure are positively associated with life expectancy.</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In contrast, infant mortality rates, prevalence of HIV/AIDS, and the proportion of the population living in urban areas are negatively associated with life expectancy.</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The study highlights the importance of investing in public health infrastructure, education, and poverty reduction programs to improve life expectancy in developing countries</a:t>
                      </a:r>
                      <a:endParaRPr lang="en-US" sz="1100">
                        <a:effectLst/>
                        <a:latin typeface="Calibri"/>
                        <a:ea typeface="Calibri" panose="020F0502020204030204" pitchFamily="34" charset="0"/>
                        <a:cs typeface="Calibri"/>
                      </a:endParaRP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133391">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How Important Are Health Care Expenditures for Life Expectancy?</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A Comparative, European Analysis by Wim J.A. van den Heuvel PhD</a:t>
                      </a:r>
                      <a:endParaRPr lang="en-US" sz="1100">
                        <a:effectLst/>
                        <a:latin typeface="Calibri"/>
                        <a:ea typeface="Calibri" panose="020F0502020204030204" pitchFamily="34" charset="0"/>
                        <a:cs typeface="Calibri"/>
                      </a:endParaRPr>
                    </a:p>
                  </a:txBody>
                  <a:tcPr marL="68580" marR="68580" marT="0" marB="0">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Does not focus on specific predictors, but instead examines the relationship between health care expenditures and life expectancy in European countries. The paper compares life expectancy and health care expenditures across 27 European countries, and also looks at other factors that may affect life expectancy, such as income and education</a:t>
                      </a:r>
                    </a:p>
                    <a:p>
                      <a:pPr marL="0" marR="0" lvl="0">
                        <a:lnSpc>
                          <a:spcPct val="107000"/>
                        </a:lnSpc>
                        <a:spcBef>
                          <a:spcPts val="0"/>
                        </a:spcBef>
                        <a:spcAft>
                          <a:spcPts val="0"/>
                        </a:spcAft>
                        <a:buNone/>
                      </a:pPr>
                      <a:r>
                        <a:rPr lang="en-US" sz="900" b="0" i="0" u="none" strike="noStrike" noProof="0">
                          <a:effectLst/>
                        </a:rPr>
                        <a:t>Y – Life expectancy (LE) </a:t>
                      </a:r>
                    </a:p>
                  </a:txBody>
                  <a:tcPr marL="68580" marR="68580" marT="0" marB="0">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The paper uses multiple linear regression models and structural equation modeling to analyze the data</a:t>
                      </a:r>
                      <a:endParaRPr lang="en-US" sz="1100">
                        <a:effectLst/>
                        <a:latin typeface="Calibri"/>
                        <a:ea typeface="Calibri" panose="020F0502020204030204" pitchFamily="34" charset="0"/>
                        <a:cs typeface="Calibri"/>
                      </a:endParaRPr>
                    </a:p>
                  </a:txBody>
                  <a:tcPr marL="68580" marR="68580" marT="0" marB="0">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The study compares the relationship between health care expenditures and life expectancy across 27 European countries.</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The results show a positive association between health care expenditures and life expectancy, but the relationship is weak and non-significant in some countries.</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Other factors such as socioeconomic conditions, lifestyle, and environmental factors have a stronger impact on life expectancy.</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The study suggests that investing in health care alone may not be enough to improve life expectancy, and a comprehensive approach that addresses social determinants of health is needed</a:t>
                      </a:r>
                      <a:endParaRPr lang="en-US" sz="1100">
                        <a:effectLst/>
                        <a:latin typeface="Calibri"/>
                        <a:ea typeface="Calibri" panose="020F0502020204030204" pitchFamily="34" charset="0"/>
                        <a:cs typeface="Calibri"/>
                      </a:endParaRPr>
                    </a:p>
                  </a:txBody>
                  <a:tcPr marL="68580" marR="68580" marT="0" marB="0">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extLst>
                  <a:ext uri="{0D108BD9-81ED-4DB2-BD59-A6C34878D82A}">
                    <a16:rowId xmlns:a16="http://schemas.microsoft.com/office/drawing/2014/main" val="3297220126"/>
                  </a:ext>
                </a:extLst>
              </a:tr>
              <a:tr h="994206">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Quantifying and explaining variation in life expectancy</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at census tract, county, and state levels in the</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United States</a:t>
                      </a:r>
                      <a:endParaRPr lang="en-US" sz="1100">
                        <a:effectLst/>
                        <a:latin typeface="Calibri"/>
                        <a:ea typeface="Calibri" panose="020F0502020204030204" pitchFamily="34" charset="0"/>
                        <a:cs typeface="Calibri"/>
                      </a:endParaRPr>
                    </a:p>
                  </a:txBody>
                  <a:tcPr marL="68580" marR="68580" marT="0" marB="0">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Geographic level: census tract, county, and state</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Socioeconomic factors: poverty rate, median household income, education level, race/ethnicity, and employment rate</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Health behaviors: smoking rate, physical inactivity, and obesity rate</a:t>
                      </a:r>
                      <a:endParaRPr lang="en-US" sz="1100">
                        <a:effectLst/>
                        <a:latin typeface="Calibri"/>
                        <a:ea typeface="Calibri" panose="020F0502020204030204" pitchFamily="34" charset="0"/>
                        <a:cs typeface="Calibri"/>
                      </a:endParaRPr>
                    </a:p>
                    <a:p>
                      <a:pPr marL="0" marR="0">
                        <a:lnSpc>
                          <a:spcPct val="107000"/>
                        </a:lnSpc>
                        <a:spcBef>
                          <a:spcPts val="0"/>
                        </a:spcBef>
                        <a:spcAft>
                          <a:spcPts val="0"/>
                        </a:spcAft>
                      </a:pPr>
                      <a:r>
                        <a:rPr lang="en-US" sz="900">
                          <a:effectLst/>
                          <a:latin typeface="Calibri"/>
                          <a:ea typeface="Calibri" panose="020F0502020204030204" pitchFamily="34" charset="0"/>
                          <a:cs typeface="Calibri"/>
                        </a:rPr>
                        <a:t>Healthcare access and quality: primary care physician rate and preventable hospitalization rate</a:t>
                      </a:r>
                    </a:p>
                    <a:p>
                      <a:pPr marL="0" marR="0" lvl="0">
                        <a:lnSpc>
                          <a:spcPct val="107000"/>
                        </a:lnSpc>
                        <a:spcBef>
                          <a:spcPts val="0"/>
                        </a:spcBef>
                        <a:spcAft>
                          <a:spcPts val="0"/>
                        </a:spcAft>
                        <a:buNone/>
                      </a:pPr>
                      <a:r>
                        <a:rPr lang="en-US" sz="900" b="0" i="0" u="none" strike="noStrike" noProof="0">
                          <a:effectLst/>
                        </a:rPr>
                        <a:t>Y – Life expectancy (LE) </a:t>
                      </a:r>
                      <a:endParaRPr lang="en-US"/>
                    </a:p>
                  </a:txBody>
                  <a:tcPr marL="68580" marR="68580" marT="0" marB="0">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The study used a hierarchical linear regression model that included three levels: census tract, county, and state</a:t>
                      </a:r>
                      <a:endParaRPr lang="en-US" sz="1100">
                        <a:effectLst/>
                        <a:latin typeface="Calibri"/>
                        <a:ea typeface="Calibri" panose="020F0502020204030204" pitchFamily="34" charset="0"/>
                        <a:cs typeface="Calibri"/>
                      </a:endParaRPr>
                    </a:p>
                  </a:txBody>
                  <a:tcPr marL="68580" marR="68580" marT="0" marB="0">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The study examines life expectancy variation across US regions and finds socioeconomic factors, race/ethnicity, and health behaviors as significant predictors. Income, education, and unemployment are strong predictors at all levels. Racial and ethnic disparities exist, along with health behavior impact on life expectancy. The study underlines the need for policies and interventions to address social determinants of health and reduce disparities</a:t>
                      </a:r>
                      <a:endParaRPr lang="en-US" sz="1100">
                        <a:effectLst/>
                        <a:latin typeface="Calibri"/>
                        <a:ea typeface="Calibri" panose="020F0502020204030204" pitchFamily="34" charset="0"/>
                        <a:cs typeface="Calibri"/>
                      </a:endParaRPr>
                    </a:p>
                  </a:txBody>
                  <a:tcPr marL="68580" marR="68580" marT="0" marB="0">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658221528"/>
                  </a:ext>
                </a:extLst>
              </a:tr>
              <a:tr h="1133391">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Social determinants of health inequalities International Centre for Health and Society, University College London, 1–19 Torrington Place, London WC1E 6BT, UK Prof Michael Marmot</a:t>
                      </a:r>
                    </a:p>
                  </a:txBody>
                  <a:tcPr marL="68580" marR="68580" marT="0" marB="0">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Social and economic factors, such as income, education, employment, and housing. Political and social factors, including government policies and social norms. Structural factors, such as discrimination, racism, and gender inequality.</a:t>
                      </a:r>
                    </a:p>
                    <a:p>
                      <a:pPr marL="0" marR="0">
                        <a:lnSpc>
                          <a:spcPct val="107000"/>
                        </a:lnSpc>
                        <a:spcBef>
                          <a:spcPts val="0"/>
                        </a:spcBef>
                        <a:spcAft>
                          <a:spcPts val="0"/>
                        </a:spcAft>
                      </a:pPr>
                      <a:endParaRPr lang="en-US" sz="900">
                        <a:effectLst/>
                        <a:latin typeface="Calibri"/>
                        <a:ea typeface="Calibri" panose="020F0502020204030204" pitchFamily="34" charset="0"/>
                        <a:cs typeface="Calibri"/>
                      </a:endParaRPr>
                    </a:p>
                    <a:p>
                      <a:pPr marL="0" marR="0" lvl="0">
                        <a:lnSpc>
                          <a:spcPct val="107000"/>
                        </a:lnSpc>
                        <a:spcBef>
                          <a:spcPts val="0"/>
                        </a:spcBef>
                        <a:spcAft>
                          <a:spcPts val="0"/>
                        </a:spcAft>
                        <a:buNone/>
                      </a:pPr>
                      <a:r>
                        <a:rPr lang="en-US" sz="900" b="0" i="0" u="none" strike="noStrike" noProof="0">
                          <a:effectLst/>
                        </a:rPr>
                        <a:t>Y – Life expectancy (LE) </a:t>
                      </a:r>
                      <a:endParaRPr lang="en-US" sz="900"/>
                    </a:p>
                  </a:txBody>
                  <a:tcPr marL="68580" marR="68580" marT="0" marB="0">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The paper is a literature review and discussion of the social determinants of health inequalities</a:t>
                      </a:r>
                    </a:p>
                  </a:txBody>
                  <a:tcPr marL="68580" marR="68580" marT="0" marB="0">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There is a strong association between social determinants such as income, education, and occupation and health outcomes, including life expectancy and mortality rates.</a:t>
                      </a:r>
                    </a:p>
                    <a:p>
                      <a:pPr marL="0" marR="0">
                        <a:lnSpc>
                          <a:spcPct val="107000"/>
                        </a:lnSpc>
                        <a:spcBef>
                          <a:spcPts val="0"/>
                        </a:spcBef>
                        <a:spcAft>
                          <a:spcPts val="0"/>
                        </a:spcAft>
                      </a:pPr>
                      <a:r>
                        <a:rPr lang="en-US" sz="900">
                          <a:effectLst/>
                          <a:latin typeface="Calibri"/>
                          <a:ea typeface="Calibri" panose="020F0502020204030204" pitchFamily="34" charset="0"/>
                          <a:cs typeface="Calibri"/>
                        </a:rPr>
                        <a:t>Health inequalities are not just a result of individual choices and behaviors but are shaped by broader social, economic, and political factors.</a:t>
                      </a:r>
                    </a:p>
                    <a:p>
                      <a:pPr marL="0" marR="0">
                        <a:lnSpc>
                          <a:spcPct val="107000"/>
                        </a:lnSpc>
                        <a:spcBef>
                          <a:spcPts val="0"/>
                        </a:spcBef>
                        <a:spcAft>
                          <a:spcPts val="0"/>
                        </a:spcAft>
                      </a:pPr>
                      <a:r>
                        <a:rPr lang="en-US" sz="900">
                          <a:effectLst/>
                          <a:latin typeface="Calibri"/>
                          <a:ea typeface="Calibri" panose="020F0502020204030204" pitchFamily="34" charset="0"/>
                          <a:cs typeface="Calibri"/>
                        </a:rPr>
                        <a:t>Interventions and policies aimed at reducing health inequalities need to address the social determinants of health, such as poverty, social exclusion, and unequal access to education and employment opportunities.</a:t>
                      </a:r>
                    </a:p>
                    <a:p>
                      <a:pPr marL="0" marR="0">
                        <a:lnSpc>
                          <a:spcPct val="107000"/>
                        </a:lnSpc>
                        <a:spcBef>
                          <a:spcPts val="0"/>
                        </a:spcBef>
                        <a:spcAft>
                          <a:spcPts val="0"/>
                        </a:spcAft>
                      </a:pPr>
                      <a:r>
                        <a:rPr lang="en-US" sz="900">
                          <a:effectLst/>
                          <a:latin typeface="Calibri"/>
                          <a:ea typeface="Calibri" panose="020F0502020204030204" pitchFamily="34" charset="0"/>
                          <a:cs typeface="Calibri"/>
                        </a:rPr>
                        <a:t>The paper advocates for a broader approach to health policy that includes not just health care interventions but also upstream interventions that address the social determinants of health</a:t>
                      </a:r>
                    </a:p>
                  </a:txBody>
                  <a:tcPr marL="68580" marR="68580" marT="0" marB="0">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extLst>
                  <a:ext uri="{0D108BD9-81ED-4DB2-BD59-A6C34878D82A}">
                    <a16:rowId xmlns:a16="http://schemas.microsoft.com/office/drawing/2014/main" val="1531073921"/>
                  </a:ext>
                </a:extLst>
              </a:tr>
              <a:tr h="845075">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Impact of Socio-Health Factors on Life Expectancy in the Low and Lower Middle-Income Countries</a:t>
                      </a:r>
                    </a:p>
                  </a:txBody>
                  <a:tcPr marL="68580" marR="68580" marT="0" marB="0">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Income, Education, Health Expenditure, Physicians Density, Sanitation, Clean Water Access, Malnutrition, HIV/AIDS, Tuberculosis, Malaria, Cardiovascular Diseases</a:t>
                      </a:r>
                    </a:p>
                    <a:p>
                      <a:pPr marL="0" marR="0" lvl="0">
                        <a:lnSpc>
                          <a:spcPct val="107000"/>
                        </a:lnSpc>
                        <a:spcBef>
                          <a:spcPts val="0"/>
                        </a:spcBef>
                        <a:spcAft>
                          <a:spcPts val="0"/>
                        </a:spcAft>
                        <a:buNone/>
                      </a:pPr>
                      <a:endParaRPr lang="en-US" sz="900">
                        <a:effectLst/>
                        <a:latin typeface="Calibri"/>
                        <a:ea typeface="Calibri" panose="020F0502020204030204" pitchFamily="34" charset="0"/>
                        <a:cs typeface="Calibri"/>
                      </a:endParaRPr>
                    </a:p>
                    <a:p>
                      <a:pPr marL="0" marR="0" lvl="0">
                        <a:lnSpc>
                          <a:spcPct val="107000"/>
                        </a:lnSpc>
                        <a:spcBef>
                          <a:spcPts val="0"/>
                        </a:spcBef>
                        <a:spcAft>
                          <a:spcPts val="0"/>
                        </a:spcAft>
                        <a:buNone/>
                      </a:pPr>
                      <a:r>
                        <a:rPr lang="en-US" sz="900" b="0" i="0" u="none" strike="noStrike" noProof="0">
                          <a:effectLst/>
                        </a:rPr>
                        <a:t>Y – Life expectancy (LE) </a:t>
                      </a:r>
                      <a:endParaRPr lang="en-US" sz="900"/>
                    </a:p>
                  </a:txBody>
                  <a:tcPr marL="68580" marR="68580" marT="0" marB="0">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Multiple Regression Models</a:t>
                      </a:r>
                    </a:p>
                  </a:txBody>
                  <a:tcPr marL="68580" marR="68580" marT="0" marB="0">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The study found that income, education, health expenditure, physician density, sanitation, and access to clean water were positively associated with life expectancy in low and lower-middle income countries. On the other hand, malnutrition, HIV/AIDS, tuberculosis, malaria, and cardiovascular diseases were negatively associated with life expectancy. The authors suggest that interventions aimed at improving education, healthcare access, and sanitation can have a positive impact on life expectancy in these countries. Additionally, addressing the burden of communicable diseases can also improve life expectancy.</a:t>
                      </a:r>
                    </a:p>
                  </a:txBody>
                  <a:tcPr marL="68580" marR="68580" marT="0" marB="0">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289812616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90D7E6A-E31F-4A43-1F73-B8993ADEF3AC}"/>
              </a:ext>
            </a:extLst>
          </p:cNvPr>
          <p:cNvGraphicFramePr>
            <a:graphicFrameLocks noGrp="1"/>
          </p:cNvGraphicFramePr>
          <p:nvPr>
            <p:extLst>
              <p:ext uri="{D42A27DB-BD31-4B8C-83A1-F6EECF244321}">
                <p14:modId xmlns:p14="http://schemas.microsoft.com/office/powerpoint/2010/main" val="2514538205"/>
              </p:ext>
            </p:extLst>
          </p:nvPr>
        </p:nvGraphicFramePr>
        <p:xfrm>
          <a:off x="59531" y="142874"/>
          <a:ext cx="11923557" cy="6434759"/>
        </p:xfrm>
        <a:graphic>
          <a:graphicData uri="http://schemas.openxmlformats.org/drawingml/2006/table">
            <a:tbl>
              <a:tblPr>
                <a:noFill/>
              </a:tblPr>
              <a:tblGrid>
                <a:gridCol w="1790042">
                  <a:extLst>
                    <a:ext uri="{9D8B030D-6E8A-4147-A177-3AD203B41FA5}">
                      <a16:colId xmlns:a16="http://schemas.microsoft.com/office/drawing/2014/main" val="2787474679"/>
                    </a:ext>
                  </a:extLst>
                </a:gridCol>
                <a:gridCol w="2742543">
                  <a:extLst>
                    <a:ext uri="{9D8B030D-6E8A-4147-A177-3AD203B41FA5}">
                      <a16:colId xmlns:a16="http://schemas.microsoft.com/office/drawing/2014/main" val="1926061115"/>
                    </a:ext>
                  </a:extLst>
                </a:gridCol>
                <a:gridCol w="1742470">
                  <a:extLst>
                    <a:ext uri="{9D8B030D-6E8A-4147-A177-3AD203B41FA5}">
                      <a16:colId xmlns:a16="http://schemas.microsoft.com/office/drawing/2014/main" val="2744498007"/>
                    </a:ext>
                  </a:extLst>
                </a:gridCol>
                <a:gridCol w="3140772">
                  <a:extLst>
                    <a:ext uri="{9D8B030D-6E8A-4147-A177-3AD203B41FA5}">
                      <a16:colId xmlns:a16="http://schemas.microsoft.com/office/drawing/2014/main" val="766072926"/>
                    </a:ext>
                  </a:extLst>
                </a:gridCol>
                <a:gridCol w="2507730">
                  <a:extLst>
                    <a:ext uri="{9D8B030D-6E8A-4147-A177-3AD203B41FA5}">
                      <a16:colId xmlns:a16="http://schemas.microsoft.com/office/drawing/2014/main" val="2177384687"/>
                    </a:ext>
                  </a:extLst>
                </a:gridCol>
              </a:tblGrid>
              <a:tr h="204595">
                <a:tc>
                  <a:txBody>
                    <a:bodyPr/>
                    <a:lstStyle/>
                    <a:p>
                      <a:pPr marL="0" marR="0" algn="ctr">
                        <a:lnSpc>
                          <a:spcPct val="107000"/>
                        </a:lnSpc>
                        <a:spcBef>
                          <a:spcPts val="0"/>
                        </a:spcBef>
                        <a:spcAft>
                          <a:spcPts val="0"/>
                        </a:spcAft>
                      </a:pPr>
                      <a:r>
                        <a:rPr lang="en-US" sz="1400" b="1">
                          <a:effectLst/>
                          <a:latin typeface="Calibri Light"/>
                          <a:ea typeface="Calibri" panose="020F0502020204030204" pitchFamily="34" charset="0"/>
                          <a:cs typeface="Times New Roman"/>
                        </a:rPr>
                        <a:t>Title</a:t>
                      </a:r>
                    </a:p>
                  </a:txBody>
                  <a:tcPr marL="68580" marR="6858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3"/>
                    </a:solidFill>
                  </a:tcPr>
                </a:tc>
                <a:tc>
                  <a:txBody>
                    <a:bodyPr/>
                    <a:lstStyle/>
                    <a:p>
                      <a:pPr marL="0" marR="0" algn="ctr">
                        <a:lnSpc>
                          <a:spcPct val="107000"/>
                        </a:lnSpc>
                        <a:spcBef>
                          <a:spcPts val="0"/>
                        </a:spcBef>
                        <a:spcAft>
                          <a:spcPts val="0"/>
                        </a:spcAft>
                      </a:pPr>
                      <a:r>
                        <a:rPr lang="en-US" sz="1400" b="1">
                          <a:effectLst/>
                          <a:latin typeface="Calibri Light"/>
                          <a:ea typeface="Calibri" panose="020F0502020204030204" pitchFamily="34" charset="0"/>
                          <a:cs typeface="Times New Roman"/>
                        </a:rPr>
                        <a:t>Methods</a:t>
                      </a:r>
                      <a:endParaRPr lang="en-US" sz="1400" b="1">
                        <a:effectLst/>
                        <a:latin typeface="Calibri"/>
                        <a:ea typeface="Calibri" panose="020F0502020204030204" pitchFamily="34" charset="0"/>
                        <a:cs typeface="Times New Roman"/>
                      </a:endParaRPr>
                    </a:p>
                  </a:txBody>
                  <a:tcPr marL="68580" marR="6858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3"/>
                    </a:solidFill>
                  </a:tcPr>
                </a:tc>
                <a:tc gridSpan="2">
                  <a:txBody>
                    <a:bodyPr/>
                    <a:lstStyle/>
                    <a:p>
                      <a:pPr marL="0" marR="0" algn="ctr">
                        <a:lnSpc>
                          <a:spcPct val="107000"/>
                        </a:lnSpc>
                        <a:spcBef>
                          <a:spcPts val="0"/>
                        </a:spcBef>
                        <a:spcAft>
                          <a:spcPts val="0"/>
                        </a:spcAft>
                      </a:pPr>
                      <a:r>
                        <a:rPr lang="en-US" sz="1400" b="1">
                          <a:effectLst/>
                          <a:latin typeface="Calibri Light"/>
                          <a:ea typeface="Calibri" panose="020F0502020204030204" pitchFamily="34" charset="0"/>
                          <a:cs typeface="Times New Roman"/>
                        </a:rPr>
                        <a:t>Models</a:t>
                      </a:r>
                    </a:p>
                  </a:txBody>
                  <a:tcPr marL="68580" marR="6858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3"/>
                    </a:solidFill>
                  </a:tcPr>
                </a:tc>
                <a:tc hMerge="1">
                  <a:txBody>
                    <a:bodyPr/>
                    <a:lstStyle/>
                    <a:p>
                      <a:pPr marL="0" marR="0">
                        <a:lnSpc>
                          <a:spcPct val="107000"/>
                        </a:lnSpc>
                        <a:spcBef>
                          <a:spcPts val="0"/>
                        </a:spcBef>
                        <a:spcAft>
                          <a:spcPts val="0"/>
                        </a:spcAf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9524">
                      <a:solidFill>
                        <a:srgbClr val="CCCCCC"/>
                      </a:solidFill>
                    </a:lnL>
                    <a:lnR w="9524">
                      <a:solidFill>
                        <a:srgbClr val="CCCCCC"/>
                      </a:solidFill>
                    </a:lnR>
                    <a:lnT w="9524">
                      <a:solidFill>
                        <a:srgbClr val="CCCCCC"/>
                      </a:solidFill>
                    </a:lnT>
                    <a:lnB w="9524">
                      <a:solidFill>
                        <a:srgbClr val="CCCCCC"/>
                      </a:solidFill>
                    </a:lnB>
                    <a:solidFill>
                      <a:schemeClr val="accent3"/>
                    </a:solidFill>
                  </a:tcPr>
                </a:tc>
                <a:tc>
                  <a:txBody>
                    <a:bodyPr/>
                    <a:lstStyle/>
                    <a:p>
                      <a:pPr marL="0" marR="0" algn="ctr">
                        <a:lnSpc>
                          <a:spcPct val="107000"/>
                        </a:lnSpc>
                        <a:spcBef>
                          <a:spcPts val="0"/>
                        </a:spcBef>
                        <a:spcAft>
                          <a:spcPts val="0"/>
                        </a:spcAft>
                      </a:pPr>
                      <a:r>
                        <a:rPr lang="en-US" sz="1400" b="1">
                          <a:effectLst/>
                          <a:latin typeface="Calibri Light"/>
                          <a:ea typeface="Calibri" panose="020F0502020204030204" pitchFamily="34" charset="0"/>
                          <a:cs typeface="Times New Roman"/>
                        </a:rPr>
                        <a:t>Key Findings</a:t>
                      </a:r>
                    </a:p>
                  </a:txBody>
                  <a:tcPr marL="68580" marR="6858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3"/>
                    </a:solidFill>
                  </a:tcPr>
                </a:tc>
                <a:extLst>
                  <a:ext uri="{0D108BD9-81ED-4DB2-BD59-A6C34878D82A}">
                    <a16:rowId xmlns:a16="http://schemas.microsoft.com/office/drawing/2014/main" val="3303567601"/>
                  </a:ext>
                </a:extLst>
              </a:tr>
              <a:tr h="6216573">
                <a:tc>
                  <a:txBody>
                    <a:bodyPr/>
                    <a:lstStyle/>
                    <a:p>
                      <a:pPr marL="0" marR="0" lvl="0">
                        <a:lnSpc>
                          <a:spcPct val="107000"/>
                        </a:lnSpc>
                        <a:spcBef>
                          <a:spcPts val="0"/>
                        </a:spcBef>
                        <a:spcAft>
                          <a:spcPts val="0"/>
                        </a:spcAft>
                        <a:buNone/>
                      </a:pPr>
                      <a:r>
                        <a:rPr lang="en-US" sz="1200" b="0" i="0" u="none" strike="noStrike" noProof="0">
                          <a:effectLst/>
                        </a:rPr>
                        <a:t>Countervailing effects of income, air</a:t>
                      </a:r>
                      <a:br>
                        <a:rPr lang="en-US" sz="1200" b="0" i="0" u="none" strike="noStrike" noProof="0">
                          <a:effectLst/>
                        </a:rPr>
                      </a:br>
                      <a:r>
                        <a:rPr lang="en-US" sz="1200" b="0" i="0" u="none" strike="noStrike" noProof="0">
                          <a:effectLst/>
                        </a:rPr>
                        <a:t>pollution, smoking, and obesity on aging</a:t>
                      </a:r>
                      <a:br>
                        <a:rPr lang="en-US" sz="1200" b="0" i="0" u="none" strike="noStrike" noProof="0">
                          <a:effectLst/>
                        </a:rPr>
                      </a:br>
                      <a:r>
                        <a:rPr lang="en-US" sz="1200" b="0" i="0" u="none" strike="noStrike" noProof="0">
                          <a:effectLst/>
                        </a:rPr>
                        <a:t>and life expectancy: population-based</a:t>
                      </a:r>
                      <a:br>
                        <a:rPr lang="en-US" sz="1200" b="0" i="0" u="none" strike="noStrike" noProof="0">
                          <a:effectLst/>
                        </a:rPr>
                      </a:br>
                      <a:r>
                        <a:rPr lang="en-US" sz="1200" b="0" i="0" u="none" strike="noStrike" noProof="0">
                          <a:effectLst/>
                        </a:rPr>
                        <a:t>study of U.S. Counties</a:t>
                      </a:r>
                    </a:p>
                    <a:p>
                      <a:pPr marL="0" marR="0" lvl="0">
                        <a:lnSpc>
                          <a:spcPct val="107000"/>
                        </a:lnSpc>
                        <a:spcBef>
                          <a:spcPts val="0"/>
                        </a:spcBef>
                        <a:spcAft>
                          <a:spcPts val="0"/>
                        </a:spcAft>
                        <a:buNone/>
                      </a:pPr>
                      <a:endParaRPr lang="en-US" sz="1200" b="0" i="0" u="none" strike="noStrike" noProof="0">
                        <a:effectLst/>
                      </a:endParaRPr>
                    </a:p>
                    <a:p>
                      <a:pPr marL="0" marR="0" lvl="0">
                        <a:lnSpc>
                          <a:spcPct val="107000"/>
                        </a:lnSpc>
                        <a:spcBef>
                          <a:spcPts val="0"/>
                        </a:spcBef>
                        <a:spcAft>
                          <a:spcPts val="0"/>
                        </a:spcAft>
                        <a:buNone/>
                      </a:pPr>
                      <a:endParaRPr lang="en-US" sz="1200" b="0" i="0" u="none" strike="noStrike" noProof="0">
                        <a:effectLst/>
                      </a:endParaRPr>
                    </a:p>
                    <a:p>
                      <a:pPr marL="0" marR="0" lvl="0">
                        <a:lnSpc>
                          <a:spcPct val="107000"/>
                        </a:lnSpc>
                        <a:spcBef>
                          <a:spcPts val="0"/>
                        </a:spcBef>
                        <a:spcAft>
                          <a:spcPts val="0"/>
                        </a:spcAft>
                        <a:buNone/>
                      </a:pPr>
                      <a:r>
                        <a:rPr lang="en-US" sz="1200" b="0" i="0" u="none" strike="noStrike" noProof="0">
                          <a:effectLst/>
                        </a:rPr>
                        <a:t>Objective - </a:t>
                      </a:r>
                      <a:r>
                        <a:rPr lang="en-US" sz="1200" b="0" i="0" u="none" strike="noStrike" noProof="0">
                          <a:effectLst/>
                          <a:latin typeface="Calibri"/>
                        </a:rPr>
                        <a:t>This study aimed to identify how policymakers can implement the best policy to increase life expectancy but do it at the minimal tradeoff. For example, if increased life expectancy is linked to a better economic market and life expectancy is lowered due to more air pollution, policymakers need to know how much of a tradeoff there is between increasing and reducing life expectancy to make the right decision since increasing economic market can come at the expense of higher air pollution.</a:t>
                      </a:r>
                      <a:endParaRPr lang="en-US" sz="1200" b="0" i="0" u="none" strike="noStrike" noProof="0">
                        <a:effectLst/>
                      </a:endParaRPr>
                    </a:p>
                    <a:p>
                      <a:pPr marL="0" marR="0" lvl="0">
                        <a:lnSpc>
                          <a:spcPct val="107000"/>
                        </a:lnSpc>
                        <a:spcBef>
                          <a:spcPts val="0"/>
                        </a:spcBef>
                        <a:spcAft>
                          <a:spcPts val="0"/>
                        </a:spcAft>
                        <a:buNone/>
                      </a:pPr>
                      <a:endParaRPr lang="en-US" sz="900" b="0" i="0" u="none" strike="noStrike" noProof="0">
                        <a:effectLst/>
                      </a:endParaRP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lvl="0" algn="l">
                        <a:lnSpc>
                          <a:spcPct val="100000"/>
                        </a:lnSpc>
                        <a:spcBef>
                          <a:spcPts val="0"/>
                        </a:spcBef>
                        <a:spcAft>
                          <a:spcPts val="0"/>
                        </a:spcAft>
                        <a:buNone/>
                      </a:pPr>
                      <a:r>
                        <a:rPr lang="en-US" sz="1050" b="0" i="0" u="none" strike="noStrike" noProof="0">
                          <a:effectLst/>
                        </a:rPr>
                        <a:t>They used a cross-sectional study design applied to county level data to analyze how Index of Exceptional Aging and Life Expectancy are associated with </a:t>
                      </a:r>
                      <a:r>
                        <a:rPr lang="en-US" sz="1050" b="1" i="0" u="none" strike="noStrike" noProof="0">
                          <a:effectLst/>
                        </a:rPr>
                        <a:t>Income</a:t>
                      </a:r>
                      <a:r>
                        <a:rPr lang="en-US" sz="1050" b="0" i="0" u="none" strike="noStrike" noProof="0">
                          <a:effectLst/>
                        </a:rPr>
                        <a:t>, </a:t>
                      </a:r>
                      <a:r>
                        <a:rPr lang="en-US" sz="1050" b="1" i="0" u="none" strike="noStrike" noProof="0">
                          <a:effectLst/>
                        </a:rPr>
                        <a:t>Obesity</a:t>
                      </a:r>
                      <a:r>
                        <a:rPr lang="en-US" sz="1050" b="0" i="0" u="none" strike="noStrike" noProof="0">
                          <a:effectLst/>
                        </a:rPr>
                        <a:t>, </a:t>
                      </a:r>
                      <a:r>
                        <a:rPr lang="en-US" sz="1050" b="1" i="0" u="none" strike="noStrike" noProof="0">
                          <a:effectLst/>
                        </a:rPr>
                        <a:t>Smoking</a:t>
                      </a:r>
                      <a:r>
                        <a:rPr lang="en-US" sz="1050" b="0" i="0" u="none" strike="noStrike" noProof="0">
                          <a:effectLst/>
                        </a:rPr>
                        <a:t> and </a:t>
                      </a:r>
                      <a:r>
                        <a:rPr lang="en-US" sz="1050" b="1" i="0" u="none" strike="noStrike" noProof="0">
                          <a:effectLst/>
                        </a:rPr>
                        <a:t>Air pollution</a:t>
                      </a:r>
                      <a:r>
                        <a:rPr lang="en-US" sz="1050" b="0" i="0" u="none" strike="noStrike" noProof="0">
                          <a:effectLst/>
                        </a:rPr>
                        <a:t> using </a:t>
                      </a:r>
                      <a:r>
                        <a:rPr lang="en-US" sz="1050" b="1" i="0" u="none" strike="noStrike" noProof="0">
                          <a:effectLst/>
                        </a:rPr>
                        <a:t>Linear regression, generalized additive models, and bivariate thin-plate spline smoothers.</a:t>
                      </a:r>
                      <a:endParaRPr lang="en-US" sz="1050"/>
                    </a:p>
                    <a:p>
                      <a:pPr marL="0" marR="0" lvl="0">
                        <a:lnSpc>
                          <a:spcPct val="107000"/>
                        </a:lnSpc>
                        <a:spcBef>
                          <a:spcPts val="0"/>
                        </a:spcBef>
                        <a:spcAft>
                          <a:spcPts val="0"/>
                        </a:spcAft>
                        <a:buNone/>
                      </a:pPr>
                      <a:endParaRPr lang="en-US" sz="1050">
                        <a:effectLst/>
                        <a:latin typeface="Calibri"/>
                        <a:ea typeface="Calibri" panose="020F0502020204030204" pitchFamily="34" charset="0"/>
                        <a:cs typeface="Calibri"/>
                      </a:endParaRPr>
                    </a:p>
                    <a:p>
                      <a:pPr lvl="0" algn="l">
                        <a:lnSpc>
                          <a:spcPct val="100000"/>
                        </a:lnSpc>
                        <a:spcBef>
                          <a:spcPts val="0"/>
                        </a:spcBef>
                        <a:spcAft>
                          <a:spcPts val="0"/>
                        </a:spcAft>
                        <a:buNone/>
                      </a:pPr>
                      <a:r>
                        <a:rPr lang="en-US" sz="1050" b="0" i="0" u="none" strike="noStrike" noProof="0">
                          <a:effectLst/>
                        </a:rPr>
                        <a:t>Models Used – Population Weighted Linear Regression</a:t>
                      </a:r>
                      <a:endParaRPr lang="en-US" sz="1050"/>
                    </a:p>
                    <a:p>
                      <a:pPr lvl="0" algn="l">
                        <a:lnSpc>
                          <a:spcPct val="100000"/>
                        </a:lnSpc>
                        <a:spcBef>
                          <a:spcPts val="0"/>
                        </a:spcBef>
                        <a:spcAft>
                          <a:spcPts val="0"/>
                        </a:spcAft>
                        <a:buNone/>
                      </a:pPr>
                      <a:endParaRPr lang="en-US" sz="1050" b="0" i="0" u="none" strike="noStrike" noProof="0">
                        <a:effectLst/>
                      </a:endParaRPr>
                    </a:p>
                    <a:p>
                      <a:pPr lvl="0" algn="l">
                        <a:lnSpc>
                          <a:spcPct val="100000"/>
                        </a:lnSpc>
                        <a:spcBef>
                          <a:spcPts val="0"/>
                        </a:spcBef>
                        <a:spcAft>
                          <a:spcPts val="0"/>
                        </a:spcAft>
                        <a:buNone/>
                      </a:pPr>
                      <a:r>
                        <a:rPr lang="en-US" sz="1050" b="0" i="0" u="none" strike="noStrike" noProof="0">
                          <a:effectLst/>
                        </a:rPr>
                        <a:t>Y – Life expectancy (LE) / Exceptional Aging (EA)</a:t>
                      </a:r>
                    </a:p>
                    <a:p>
                      <a:pPr lvl="0" algn="l">
                        <a:lnSpc>
                          <a:spcPct val="100000"/>
                        </a:lnSpc>
                        <a:spcBef>
                          <a:spcPts val="0"/>
                        </a:spcBef>
                        <a:spcAft>
                          <a:spcPts val="0"/>
                        </a:spcAft>
                        <a:buNone/>
                      </a:pPr>
                      <a:endParaRPr lang="en-US" sz="1050" b="0" i="0" u="none" strike="noStrike" noProof="0">
                        <a:effectLst/>
                      </a:endParaRPr>
                    </a:p>
                    <a:p>
                      <a:pPr lvl="0" algn="l">
                        <a:lnSpc>
                          <a:spcPct val="100000"/>
                        </a:lnSpc>
                        <a:spcBef>
                          <a:spcPts val="0"/>
                        </a:spcBef>
                        <a:spcAft>
                          <a:spcPts val="0"/>
                        </a:spcAft>
                        <a:buNone/>
                      </a:pPr>
                      <a:r>
                        <a:rPr lang="en-US" sz="1050" b="0" i="0" u="none" strike="noStrike" noProof="0">
                          <a:effectLst/>
                        </a:rPr>
                        <a:t>X variables – Income, Pollution, Obesity, Smoking, %Black, %Hispanic, Median age, %over 65 </a:t>
                      </a:r>
                      <a:r>
                        <a:rPr lang="en-US" sz="1050" b="0" i="0" u="none" strike="noStrike" noProof="0" err="1">
                          <a:effectLst/>
                        </a:rPr>
                        <a:t>yrs</a:t>
                      </a:r>
                      <a:r>
                        <a:rPr lang="en-US" sz="1050" b="0" i="0" u="none" strike="noStrike" noProof="0">
                          <a:effectLst/>
                        </a:rPr>
                        <a:t> and indicator variables for the nine census division areas.</a:t>
                      </a:r>
                      <a:endParaRPr lang="en-US" sz="1050"/>
                    </a:p>
                    <a:p>
                      <a:pPr lvl="0" algn="l">
                        <a:lnSpc>
                          <a:spcPct val="100000"/>
                        </a:lnSpc>
                        <a:spcBef>
                          <a:spcPts val="0"/>
                        </a:spcBef>
                        <a:spcAft>
                          <a:spcPts val="0"/>
                        </a:spcAft>
                        <a:buNone/>
                      </a:pPr>
                      <a:endParaRPr lang="en-US" sz="1050"/>
                    </a:p>
                    <a:p>
                      <a:pPr lvl="0" algn="l">
                        <a:lnSpc>
                          <a:spcPct val="100000"/>
                        </a:lnSpc>
                        <a:spcBef>
                          <a:spcPts val="0"/>
                        </a:spcBef>
                        <a:spcAft>
                          <a:spcPts val="0"/>
                        </a:spcAft>
                        <a:buNone/>
                      </a:pPr>
                      <a:r>
                        <a:rPr lang="en-US" sz="1050" b="0" i="0" u="none" strike="noStrike" noProof="0">
                          <a:effectLst/>
                        </a:rPr>
                        <a:t>Models for nonlinear relationships – Generalized Additive Model with Spline Smooth functions</a:t>
                      </a:r>
                      <a:endParaRPr lang="en-US" sz="1050"/>
                    </a:p>
                    <a:p>
                      <a:pPr lvl="0" algn="l">
                        <a:lnSpc>
                          <a:spcPct val="100000"/>
                        </a:lnSpc>
                        <a:spcBef>
                          <a:spcPts val="0"/>
                        </a:spcBef>
                        <a:spcAft>
                          <a:spcPts val="0"/>
                        </a:spcAft>
                        <a:buNone/>
                      </a:pPr>
                      <a:r>
                        <a:rPr lang="en-US" sz="1050" b="0" i="0" u="none" strike="noStrike" noProof="0">
                          <a:effectLst/>
                        </a:rPr>
                        <a:t>X variables – same as above except the census divisions. </a:t>
                      </a:r>
                      <a:endParaRPr lang="en-US" sz="1050"/>
                    </a:p>
                    <a:p>
                      <a:pPr lvl="0" algn="l">
                        <a:lnSpc>
                          <a:spcPct val="100000"/>
                        </a:lnSpc>
                        <a:spcBef>
                          <a:spcPts val="0"/>
                        </a:spcBef>
                        <a:spcAft>
                          <a:spcPts val="0"/>
                        </a:spcAft>
                        <a:buNone/>
                      </a:pPr>
                      <a:endParaRPr lang="en-US" sz="1050" b="0" i="0" u="none" strike="noStrike" noProof="0">
                        <a:effectLst/>
                      </a:endParaRPr>
                    </a:p>
                    <a:p>
                      <a:pPr lvl="0" algn="l">
                        <a:lnSpc>
                          <a:spcPct val="100000"/>
                        </a:lnSpc>
                        <a:spcBef>
                          <a:spcPts val="0"/>
                        </a:spcBef>
                        <a:spcAft>
                          <a:spcPts val="0"/>
                        </a:spcAft>
                        <a:buNone/>
                      </a:pPr>
                      <a:r>
                        <a:rPr lang="en-US" sz="1050" b="0" i="0" u="none" strike="noStrike" noProof="0">
                          <a:effectLst/>
                        </a:rPr>
                        <a:t>2 types of models used under this –Adjusted (included smoking and obesity) + Unadjusted (without Smoking and Obesity)</a:t>
                      </a:r>
                      <a:endParaRPr lang="en-US" sz="1050"/>
                    </a:p>
                    <a:p>
                      <a:pPr lvl="0" algn="l">
                        <a:lnSpc>
                          <a:spcPct val="100000"/>
                        </a:lnSpc>
                        <a:spcBef>
                          <a:spcPts val="0"/>
                        </a:spcBef>
                        <a:spcAft>
                          <a:spcPts val="0"/>
                        </a:spcAft>
                        <a:buNone/>
                      </a:pPr>
                      <a:endParaRPr lang="en-US" sz="1050" b="0" i="0" u="none" strike="noStrike" noProof="0">
                        <a:effectLst/>
                      </a:endParaRPr>
                    </a:p>
                    <a:p>
                      <a:pPr lvl="0" algn="l">
                        <a:lnSpc>
                          <a:spcPct val="100000"/>
                        </a:lnSpc>
                        <a:spcBef>
                          <a:spcPts val="0"/>
                        </a:spcBef>
                        <a:spcAft>
                          <a:spcPts val="0"/>
                        </a:spcAft>
                        <a:buNone/>
                      </a:pPr>
                      <a:r>
                        <a:rPr lang="en-US" sz="1050" b="0" i="0" u="none" strike="noStrike" noProof="0">
                          <a:effectLst/>
                        </a:rPr>
                        <a:t>To examine tradeoffs between air pollution and income on exceptional aging, bivariate thin plate smoothing splines of both these variables were also estimated for both the adjusted and unadjusted model.</a:t>
                      </a:r>
                      <a:endParaRPr lang="en-US" sz="1050"/>
                    </a:p>
                    <a:p>
                      <a:pPr lvl="0" algn="l">
                        <a:lnSpc>
                          <a:spcPct val="100000"/>
                        </a:lnSpc>
                        <a:spcBef>
                          <a:spcPts val="0"/>
                        </a:spcBef>
                        <a:spcAft>
                          <a:spcPts val="0"/>
                        </a:spcAft>
                        <a:buNone/>
                      </a:pPr>
                      <a:endParaRPr lang="en-US" sz="1050" b="0" i="0" u="none" strike="noStrike" noProof="0">
                        <a:effectLst/>
                      </a:endParaRPr>
                    </a:p>
                    <a:p>
                      <a:pPr marL="0" marR="0" lvl="0">
                        <a:lnSpc>
                          <a:spcPct val="107000"/>
                        </a:lnSpc>
                        <a:spcBef>
                          <a:spcPts val="0"/>
                        </a:spcBef>
                        <a:spcAft>
                          <a:spcPts val="0"/>
                        </a:spcAft>
                        <a:buNone/>
                      </a:pPr>
                      <a:r>
                        <a:rPr lang="en-US" sz="1050" b="0" i="0" u="none" strike="noStrike" noProof="0">
                          <a:effectLst/>
                        </a:rPr>
                        <a:t>The same 3 techniques were also applied to estimate the county level life  expectancy.</a:t>
                      </a:r>
                      <a:endParaRPr lang="en-US" sz="1050"/>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EA – Index of Exceptional Aging </a:t>
                      </a:r>
                    </a:p>
                    <a:p>
                      <a:pPr marL="0" marR="0" lvl="0">
                        <a:lnSpc>
                          <a:spcPct val="107000"/>
                        </a:lnSpc>
                        <a:spcBef>
                          <a:spcPts val="0"/>
                        </a:spcBef>
                        <a:spcAft>
                          <a:spcPts val="0"/>
                        </a:spcAft>
                        <a:buNone/>
                      </a:pPr>
                      <a:endParaRPr lang="en-US" sz="900">
                        <a:effectLst/>
                        <a:latin typeface="Calibri"/>
                        <a:ea typeface="Calibri" panose="020F0502020204030204" pitchFamily="34" charset="0"/>
                        <a:cs typeface="Calibri"/>
                      </a:endParaRPr>
                    </a:p>
                    <a:p>
                      <a:pPr marL="0" marR="0" lvl="0">
                        <a:lnSpc>
                          <a:spcPct val="107000"/>
                        </a:lnSpc>
                        <a:spcBef>
                          <a:spcPts val="0"/>
                        </a:spcBef>
                        <a:spcAft>
                          <a:spcPts val="0"/>
                        </a:spcAft>
                        <a:buNone/>
                      </a:pPr>
                      <a:r>
                        <a:rPr lang="en-US" sz="900">
                          <a:effectLst/>
                          <a:latin typeface="Calibri"/>
                          <a:ea typeface="Calibri" panose="020F0502020204030204" pitchFamily="34" charset="0"/>
                          <a:cs typeface="Calibri"/>
                        </a:rPr>
                        <a:t>LE – Life expectancy</a:t>
                      </a:r>
                    </a:p>
                    <a:p>
                      <a:pPr marL="0" marR="0" lvl="0">
                        <a:lnSpc>
                          <a:spcPct val="107000"/>
                        </a:lnSpc>
                        <a:spcBef>
                          <a:spcPts val="0"/>
                        </a:spcBef>
                        <a:spcAft>
                          <a:spcPts val="0"/>
                        </a:spcAft>
                        <a:buNone/>
                      </a:pPr>
                      <a:endParaRPr lang="en-US" sz="900">
                        <a:effectLst/>
                        <a:latin typeface="Calibri"/>
                        <a:ea typeface="Calibri" panose="020F0502020204030204" pitchFamily="34" charset="0"/>
                        <a:cs typeface="Calibri"/>
                      </a:endParaRPr>
                    </a:p>
                    <a:p>
                      <a:pPr marL="0" marR="0" lvl="0">
                        <a:lnSpc>
                          <a:spcPct val="107000"/>
                        </a:lnSpc>
                        <a:spcBef>
                          <a:spcPts val="0"/>
                        </a:spcBef>
                        <a:spcAft>
                          <a:spcPts val="0"/>
                        </a:spcAft>
                        <a:buNone/>
                      </a:pPr>
                      <a:r>
                        <a:rPr lang="en-US" sz="900">
                          <a:effectLst/>
                          <a:latin typeface="Calibri"/>
                          <a:ea typeface="Calibri" panose="020F0502020204030204" pitchFamily="34" charset="0"/>
                          <a:cs typeface="Calibri"/>
                        </a:rPr>
                        <a:t>From the models, we can see the tradeoff the writers were referring to. In their analysis, it was found that "</a:t>
                      </a:r>
                      <a:r>
                        <a:rPr lang="en-US" sz="900" b="0" i="1" u="none" strike="noStrike" noProof="0">
                          <a:effectLst/>
                        </a:rPr>
                        <a:t>Given the estimated coefficients, a 1 % decrease in</a:t>
                      </a:r>
                      <a:br>
                        <a:rPr lang="en-US" sz="900" b="0" i="1" u="none" strike="noStrike" noProof="0">
                          <a:effectLst/>
                        </a:rPr>
                      </a:br>
                      <a:r>
                        <a:rPr lang="en-US" sz="900" b="0" i="1" u="none" strike="noStrike" noProof="0">
                          <a:effectLst/>
                        </a:rPr>
                        <a:t>smoking corresponds to approximately the same in-</a:t>
                      </a:r>
                      <a:br>
                        <a:rPr lang="en-US" sz="900" b="0" i="1" u="none" strike="noStrike" noProof="0">
                          <a:effectLst/>
                        </a:rPr>
                      </a:br>
                      <a:r>
                        <a:rPr lang="en-US" sz="900" b="0" i="1" u="none" strike="noStrike" noProof="0">
                          <a:effectLst/>
                        </a:rPr>
                        <a:t>crease in EA as a 1.7 </a:t>
                      </a:r>
                      <a:r>
                        <a:rPr lang="en-US" sz="900" b="0" i="1" u="none" strike="noStrike" noProof="0" err="1">
                          <a:effectLst/>
                        </a:rPr>
                        <a:t>μg</a:t>
                      </a:r>
                      <a:r>
                        <a:rPr lang="en-US" sz="900" b="0" i="1" u="none" strike="noStrike" noProof="0">
                          <a:effectLst/>
                        </a:rPr>
                        <a:t>/m 3 reduction in PM2.5 , a $2,800</a:t>
                      </a:r>
                      <a:br>
                        <a:rPr lang="en-US" sz="900" b="0" i="1" u="none" strike="noStrike" noProof="0">
                          <a:effectLst/>
                        </a:rPr>
                      </a:br>
                      <a:r>
                        <a:rPr lang="en-US" sz="900" b="0" i="1" u="none" strike="noStrike" noProof="0">
                          <a:effectLst/>
                        </a:rPr>
                        <a:t>increase in median income, or a 1.1 % decrease in </a:t>
                      </a:r>
                      <a:r>
                        <a:rPr lang="en-US" sz="900" b="0" i="1" u="none" strike="noStrike" noProof="0" err="1">
                          <a:effectLst/>
                        </a:rPr>
                        <a:t>obes</a:t>
                      </a:r>
                      <a:r>
                        <a:rPr lang="en-US" sz="900" b="0" i="1" u="none" strike="noStrike" noProof="0">
                          <a:effectLst/>
                        </a:rPr>
                        <a:t>-</a:t>
                      </a:r>
                      <a:br>
                        <a:rPr lang="en-US" sz="900" b="0" i="1" u="none" strike="noStrike" noProof="0">
                          <a:effectLst/>
                        </a:rPr>
                      </a:br>
                      <a:r>
                        <a:rPr lang="en-US" sz="900" b="0" i="1" u="none" strike="noStrike" noProof="0" err="1">
                          <a:effectLst/>
                        </a:rPr>
                        <a:t>ity</a:t>
                      </a:r>
                      <a:r>
                        <a:rPr lang="en-US" sz="900" b="0" i="1" u="none" strike="noStrike" noProof="0">
                          <a:effectLst/>
                        </a:rPr>
                        <a:t>. For LE, a 1 % decrease in smoking corresponds to</a:t>
                      </a:r>
                      <a:br>
                        <a:rPr lang="en-US" sz="900" b="0" i="1" u="none" strike="noStrike" noProof="0">
                          <a:effectLst/>
                        </a:rPr>
                      </a:br>
                      <a:r>
                        <a:rPr lang="en-US" sz="900" b="0" i="1" u="none" strike="noStrike" noProof="0">
                          <a:effectLst/>
                        </a:rPr>
                        <a:t>approximately the same increase in LE as a 3.2 </a:t>
                      </a:r>
                      <a:r>
                        <a:rPr lang="en-US" sz="900" b="0" i="1" u="none" strike="noStrike" noProof="0" err="1">
                          <a:effectLst/>
                        </a:rPr>
                        <a:t>μg</a:t>
                      </a:r>
                      <a:r>
                        <a:rPr lang="en-US" sz="900" b="0" i="1" u="none" strike="noStrike" noProof="0">
                          <a:effectLst/>
                        </a:rPr>
                        <a:t>/m3</a:t>
                      </a:r>
                      <a:br>
                        <a:rPr lang="en-US" sz="900" b="0" i="1" u="none" strike="noStrike" noProof="0">
                          <a:effectLst/>
                        </a:rPr>
                      </a:br>
                      <a:r>
                        <a:rPr lang="en-US" sz="900" b="0" i="1" u="none" strike="noStrike" noProof="0">
                          <a:effectLst/>
                        </a:rPr>
                        <a:t>reduction in PM 2.5 , a $2,300 increase in median income,</a:t>
                      </a:r>
                      <a:br>
                        <a:rPr lang="en-US" sz="900" b="0" i="1" u="none" strike="noStrike" noProof="0">
                          <a:effectLst/>
                        </a:rPr>
                      </a:br>
                      <a:r>
                        <a:rPr lang="en-US" sz="900" b="0" i="1" u="none" strike="noStrike" noProof="0">
                          <a:effectLst/>
                        </a:rPr>
                        <a:t>or a 1.3 % decrease in obesity (results from fully adjusted</a:t>
                      </a:r>
                      <a:br>
                        <a:rPr lang="en-US" sz="900" b="0" i="1" u="none" strike="noStrike" noProof="0">
                          <a:effectLst/>
                        </a:rPr>
                      </a:br>
                      <a:r>
                        <a:rPr lang="en-US" sz="900" b="0" i="1" u="none" strike="noStrike" noProof="0">
                          <a:effectLst/>
                        </a:rPr>
                        <a:t>models using all observations).</a:t>
                      </a:r>
                      <a:r>
                        <a:rPr lang="en-US" sz="900" b="0" i="0" u="none" strike="noStrike" noProof="0">
                          <a:effectLst/>
                        </a:rPr>
                        <a:t>"</a:t>
                      </a:r>
                    </a:p>
                    <a:p>
                      <a:pPr marL="0" marR="0" lvl="0">
                        <a:lnSpc>
                          <a:spcPct val="107000"/>
                        </a:lnSpc>
                        <a:spcBef>
                          <a:spcPts val="0"/>
                        </a:spcBef>
                        <a:spcAft>
                          <a:spcPts val="0"/>
                        </a:spcAft>
                        <a:buNone/>
                      </a:pPr>
                      <a:r>
                        <a:rPr lang="en-US" sz="900" b="0" i="0" u="none" strike="noStrike" noProof="0">
                          <a:effectLst/>
                        </a:rPr>
                        <a:t>This way, they were able to paint a cohesive picture with impacts that each variable is having and how the complex interconnected nature of each variable's affect needs to be accounted for.  The results from this model are informative but perhaps fall short in value compared to results from the flexible non linear results. </a:t>
                      </a:r>
                    </a:p>
                  </a:txBody>
                  <a:tcPr marL="68580" marR="68580" marT="0" marB="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tc>
                  <a:txBody>
                    <a:bodyPr/>
                    <a:lstStyle/>
                    <a:p>
                      <a:pPr marL="0" lvl="0">
                        <a:lnSpc>
                          <a:spcPct val="107000"/>
                        </a:lnSpc>
                        <a:spcBef>
                          <a:spcPts val="0"/>
                        </a:spcBef>
                        <a:spcAft>
                          <a:spcPts val="0"/>
                        </a:spcAft>
                        <a:buNone/>
                      </a:pPr>
                      <a:endParaRPr lang="en-US" sz="900">
                        <a:effectLst/>
                        <a:latin typeface="Calibri"/>
                        <a:ea typeface="Calibri" panose="020F0502020204030204" pitchFamily="34" charset="0"/>
                        <a:cs typeface="Calibri"/>
                      </a:endParaRPr>
                    </a:p>
                  </a:txBody>
                  <a:tcPr marL="68580" marR="68580" marT="0" marB="0">
                    <a:lnL w="9525" cap="flat" cmpd="sng" algn="ctr">
                      <a:solidFill>
                        <a:srgbClr val="CCCCCC"/>
                      </a:solidFill>
                      <a:prstDash val="solid"/>
                      <a:round/>
                      <a:headEnd type="none" w="sm" len="sm"/>
                      <a:tailEnd type="none" w="sm" len="sm"/>
                    </a:lnL>
                    <a:lnR w="9524">
                      <a:solidFill>
                        <a:srgbClr val="CCCCCC"/>
                      </a:solidFill>
                    </a:lnR>
                    <a:lnT w="9524">
                      <a:solidFill>
                        <a:srgbClr val="CCCCCC"/>
                      </a:solidFill>
                    </a:lnT>
                    <a:lnB w="9524" cap="flat" cmpd="sng" algn="ctr">
                      <a:solidFill>
                        <a:srgbClr val="CCCCCC"/>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a:effectLst/>
                          <a:latin typeface="Calibri"/>
                          <a:ea typeface="Calibri" panose="020F0502020204030204" pitchFamily="34" charset="0"/>
                          <a:cs typeface="Calibri"/>
                        </a:rPr>
                        <a:t>An interesting finding from the study was that policy on one factor alone like reducing air pollution isn't a strong enough tool to increase life expectancy. When comparing the tradeoffs with the other variables, T</a:t>
                      </a:r>
                      <a:r>
                        <a:rPr lang="en-US" sz="900" b="0" i="0" u="none" strike="noStrike" noProof="0">
                          <a:effectLst/>
                        </a:rPr>
                        <a:t>his study found that a 10 </a:t>
                      </a:r>
                      <a:r>
                        <a:rPr lang="en-US" sz="900" b="0" i="0" u="none" strike="noStrike" noProof="0" err="1">
                          <a:effectLst/>
                        </a:rPr>
                        <a:t>μg</a:t>
                      </a:r>
                      <a:r>
                        <a:rPr lang="en-US" sz="900" b="0" i="0" u="none" strike="noStrike" noProof="0">
                          <a:effectLst/>
                        </a:rPr>
                        <a:t>/m 3 reduction in PM2.5 and a $5,000 increase (adjusted for inflation, base year 2000) in real, per-capita income corresponded to the same increase in Life expectancy. </a:t>
                      </a:r>
                    </a:p>
                    <a:p>
                      <a:pPr marL="0" marR="0" lvl="0">
                        <a:lnSpc>
                          <a:spcPct val="107000"/>
                        </a:lnSpc>
                        <a:spcBef>
                          <a:spcPts val="0"/>
                        </a:spcBef>
                        <a:spcAft>
                          <a:spcPts val="0"/>
                        </a:spcAft>
                        <a:buNone/>
                      </a:pPr>
                      <a:endParaRPr lang="en-US" sz="900" b="0" i="0" u="none" strike="noStrike" noProof="0">
                        <a:effectLst/>
                      </a:endParaRPr>
                    </a:p>
                    <a:p>
                      <a:pPr marL="0" marR="0" lvl="0">
                        <a:lnSpc>
                          <a:spcPct val="107000"/>
                        </a:lnSpc>
                        <a:spcBef>
                          <a:spcPts val="0"/>
                        </a:spcBef>
                        <a:spcAft>
                          <a:spcPts val="0"/>
                        </a:spcAft>
                        <a:buNone/>
                      </a:pPr>
                      <a:r>
                        <a:rPr lang="en-US" sz="900" b="0" i="0" u="none" strike="noStrike" noProof="0">
                          <a:effectLst/>
                        </a:rPr>
                        <a:t>Additionally, they also found that while greater income does increase life expectancy, a bend in the relationship between income and longevity occurs at about 40,000$, indicating that beyond this level </a:t>
                      </a:r>
                      <a:r>
                        <a:rPr lang="en-US" sz="900" b="0" i="0" u="none" strike="noStrike" noProof="0">
                          <a:effectLst/>
                          <a:latin typeface="Calibri"/>
                        </a:rPr>
                        <a:t>increases in income are associated with smaller increases in longevity.</a:t>
                      </a:r>
                      <a:endParaRPr lang="en-US" sz="900" b="0" i="0" u="none" strike="noStrike" noProof="0">
                        <a:effectLst/>
                      </a:endParaRPr>
                    </a:p>
                    <a:p>
                      <a:pPr marL="0" marR="0" lvl="0">
                        <a:lnSpc>
                          <a:spcPct val="107000"/>
                        </a:lnSpc>
                        <a:spcBef>
                          <a:spcPts val="0"/>
                        </a:spcBef>
                        <a:spcAft>
                          <a:spcPts val="0"/>
                        </a:spcAft>
                        <a:buNone/>
                      </a:pPr>
                      <a:endParaRPr lang="en-US" sz="900" b="0" i="0" u="none" strike="noStrike" noProof="0">
                        <a:effectLst/>
                        <a:latin typeface="Calibri"/>
                      </a:endParaRPr>
                    </a:p>
                    <a:p>
                      <a:pPr marL="0" marR="0" lvl="0">
                        <a:lnSpc>
                          <a:spcPct val="107000"/>
                        </a:lnSpc>
                        <a:spcBef>
                          <a:spcPts val="0"/>
                        </a:spcBef>
                        <a:spcAft>
                          <a:spcPts val="0"/>
                        </a:spcAft>
                        <a:buNone/>
                      </a:pPr>
                      <a:r>
                        <a:rPr lang="en-US" sz="900" b="0" i="0" u="none" strike="noStrike" noProof="0">
                          <a:effectLst/>
                          <a:latin typeface="Calibri"/>
                        </a:rPr>
                        <a:t>Since this study aggregates the county level data, they are not able to capture the individual level effects from each county. Therefore, if the results are influenced or skewed by a subset of the counties, this effect would not be captured in study's analysis. </a:t>
                      </a:r>
                    </a:p>
                    <a:p>
                      <a:pPr marL="0" marR="0" lvl="0">
                        <a:lnSpc>
                          <a:spcPct val="107000"/>
                        </a:lnSpc>
                        <a:spcBef>
                          <a:spcPts val="0"/>
                        </a:spcBef>
                        <a:spcAft>
                          <a:spcPts val="0"/>
                        </a:spcAft>
                        <a:buNone/>
                      </a:pPr>
                      <a:endParaRPr lang="en-US" sz="900" b="0" i="0" u="none" strike="noStrike" noProof="0">
                        <a:effectLst/>
                        <a:latin typeface="Calibri"/>
                      </a:endParaRPr>
                    </a:p>
                    <a:p>
                      <a:pPr marL="0" marR="0" lvl="0">
                        <a:lnSpc>
                          <a:spcPct val="107000"/>
                        </a:lnSpc>
                        <a:spcBef>
                          <a:spcPts val="0"/>
                        </a:spcBef>
                        <a:spcAft>
                          <a:spcPts val="0"/>
                        </a:spcAft>
                        <a:buNone/>
                      </a:pPr>
                      <a:r>
                        <a:rPr lang="en-US" sz="900" b="0" i="0" u="none" strike="noStrike" noProof="0">
                          <a:effectLst/>
                          <a:latin typeface="Calibri"/>
                        </a:rPr>
                        <a:t>Given that this study is also trying to capture the correlated tradeoff's between the variables, this is an effective tool for policymakers to make sure that interventions in one aspect of improving life expectancy do not come at the cost of other aspects negative the progress made by the positive interventions. </a:t>
                      </a:r>
                    </a:p>
                    <a:p>
                      <a:pPr marL="0" marR="0" lvl="0">
                        <a:lnSpc>
                          <a:spcPct val="107000"/>
                        </a:lnSpc>
                        <a:spcBef>
                          <a:spcPts val="0"/>
                        </a:spcBef>
                        <a:spcAft>
                          <a:spcPts val="0"/>
                        </a:spcAft>
                        <a:buNone/>
                      </a:pPr>
                      <a:endParaRPr lang="en-US" sz="900" b="0" i="0" u="none" strike="noStrike" noProof="0">
                        <a:effectLst/>
                        <a:latin typeface="Calibri"/>
                      </a:endParaRPr>
                    </a:p>
                    <a:p>
                      <a:pPr marL="0" marR="0" lvl="0">
                        <a:lnSpc>
                          <a:spcPct val="107000"/>
                        </a:lnSpc>
                        <a:spcBef>
                          <a:spcPts val="0"/>
                        </a:spcBef>
                        <a:spcAft>
                          <a:spcPts val="0"/>
                        </a:spcAft>
                        <a:buNone/>
                      </a:pPr>
                      <a:endParaRPr lang="en-US" sz="900" b="0" i="0" u="none" strike="noStrike" noProof="0">
                        <a:effectLst/>
                        <a:latin typeface="Calibri"/>
                      </a:endParaRPr>
                    </a:p>
                  </a:txBody>
                  <a:tcPr marL="68580" marR="68580" marT="0" marB="0">
                    <a:lnL w="9524" cap="flat" cmpd="sng" algn="ctr">
                      <a:solidFill>
                        <a:srgbClr val="CCCCCC"/>
                      </a:solidFill>
                      <a:prstDash val="solid"/>
                      <a:round/>
                      <a:headEnd type="none" w="med" len="med"/>
                      <a:tailEnd type="none" w="med" len="med"/>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solidFill>
                      <a:schemeClr val="accent1">
                        <a:lumMod val="40000"/>
                        <a:lumOff val="60000"/>
                      </a:schemeClr>
                    </a:solidFill>
                  </a:tcPr>
                </a:tc>
                <a:extLst>
                  <a:ext uri="{0D108BD9-81ED-4DB2-BD59-A6C34878D82A}">
                    <a16:rowId xmlns:a16="http://schemas.microsoft.com/office/drawing/2014/main" val="1060647623"/>
                  </a:ext>
                </a:extLst>
              </a:tr>
            </a:tbl>
          </a:graphicData>
        </a:graphic>
      </p:graphicFrame>
      <p:pic>
        <p:nvPicPr>
          <p:cNvPr id="3" name="Picture 4">
            <a:extLst>
              <a:ext uri="{FF2B5EF4-FFF2-40B4-BE49-F238E27FC236}">
                <a16:creationId xmlns:a16="http://schemas.microsoft.com/office/drawing/2014/main" id="{137E3A9E-FB85-961D-D351-D6403CA07D07}"/>
              </a:ext>
            </a:extLst>
          </p:cNvPr>
          <p:cNvPicPr>
            <a:picLocks noChangeAspect="1"/>
          </p:cNvPicPr>
          <p:nvPr/>
        </p:nvPicPr>
        <p:blipFill>
          <a:blip r:embed="rId2"/>
          <a:stretch>
            <a:fillRect/>
          </a:stretch>
        </p:blipFill>
        <p:spPr>
          <a:xfrm>
            <a:off x="6338507" y="438912"/>
            <a:ext cx="3143821" cy="5694378"/>
          </a:xfrm>
          <a:prstGeom prst="rect">
            <a:avLst/>
          </a:prstGeom>
        </p:spPr>
      </p:pic>
    </p:spTree>
    <p:extLst>
      <p:ext uri="{BB962C8B-B14F-4D97-AF65-F5344CB8AC3E}">
        <p14:creationId xmlns:p14="http://schemas.microsoft.com/office/powerpoint/2010/main" val="2537568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2</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Causes of disparities in life expectancy among counties in USA</vt:lpstr>
      <vt:lpstr>Team Dark Forest</vt:lpstr>
      <vt:lpstr>Problem Statement</vt:lpstr>
      <vt:lpstr>Problem Significance</vt:lpstr>
      <vt:lpstr>PowerPoint Presentation</vt:lpstr>
      <vt:lpstr>Prior Work </vt:lpstr>
      <vt:lpstr>Causes/Predictors for Life expectancy from research Papers  </vt:lpstr>
      <vt:lpstr>PowerPoint Presentation</vt:lpstr>
      <vt:lpstr>PowerPoint Presentation</vt:lpstr>
      <vt:lpstr>PowerPoint Presentation</vt:lpstr>
      <vt:lpstr>Data Source &amp; Preparation</vt:lpstr>
      <vt:lpstr>Variable Selection </vt:lpstr>
      <vt:lpstr>Variable Selection </vt:lpstr>
      <vt:lpstr>Variable Selection </vt:lpstr>
      <vt:lpstr>About Data Set and variables that we will use</vt:lpstr>
      <vt:lpstr>Data Visualizations </vt:lpstr>
      <vt:lpstr>Data Visualizations  </vt:lpstr>
      <vt:lpstr>Data Visualization</vt:lpstr>
      <vt:lpstr>Models and their rationale</vt:lpstr>
      <vt:lpstr>Output</vt:lpstr>
      <vt:lpstr>PowerPoint Presentation</vt:lpstr>
      <vt:lpstr>PowerPoint Presentation</vt:lpstr>
      <vt:lpstr>Recommendations</vt:lpstr>
      <vt:lpstr>Questions Please!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Manoj Arasada</dc:creator>
  <cp:revision>2</cp:revision>
  <dcterms:created xsi:type="dcterms:W3CDTF">2023-03-19T14:03:49Z</dcterms:created>
  <dcterms:modified xsi:type="dcterms:W3CDTF">2023-04-24T22:42:59Z</dcterms:modified>
</cp:coreProperties>
</file>