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310" r:id="rId4"/>
    <p:sldId id="476" r:id="rId5"/>
    <p:sldId id="400" r:id="rId6"/>
    <p:sldId id="333" r:id="rId7"/>
    <p:sldId id="332" r:id="rId8"/>
    <p:sldId id="475" r:id="rId9"/>
    <p:sldId id="428" r:id="rId10"/>
    <p:sldId id="473" r:id="rId11"/>
    <p:sldId id="477" r:id="rId12"/>
    <p:sldId id="474" r:id="rId13"/>
    <p:sldId id="478" r:id="rId14"/>
    <p:sldId id="470" r:id="rId15"/>
    <p:sldId id="479" r:id="rId16"/>
    <p:sldId id="480" r:id="rId17"/>
    <p:sldId id="471" r:id="rId18"/>
    <p:sldId id="472" r:id="rId19"/>
    <p:sldId id="31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24" autoAdjust="0"/>
  </p:normalViewPr>
  <p:slideViewPr>
    <p:cSldViewPr snapToGrid="0">
      <p:cViewPr varScale="1">
        <p:scale>
          <a:sx n="89" d="100"/>
          <a:sy n="89" d="100"/>
        </p:scale>
        <p:origin x="1310" y="72"/>
      </p:cViewPr>
      <p:guideLst>
        <p:guide orient="horz" pos="2160"/>
        <p:guide pos="2880"/>
      </p:guideLst>
    </p:cSldViewPr>
  </p:slideViewPr>
  <p:outlineViewPr>
    <p:cViewPr>
      <p:scale>
        <a:sx n="33" d="100"/>
        <a:sy n="33" d="100"/>
      </p:scale>
      <p:origin x="0" y="6624"/>
    </p:cViewPr>
  </p:outlineViewPr>
  <p:notesTextViewPr>
    <p:cViewPr>
      <p:scale>
        <a:sx n="1" d="1"/>
        <a:sy n="1" d="1"/>
      </p:scale>
      <p:origin x="0" y="0"/>
    </p:cViewPr>
  </p:notesTextViewPr>
  <p:notesViewPr>
    <p:cSldViewPr snapToGrid="0">
      <p:cViewPr varScale="1">
        <p:scale>
          <a:sx n="48" d="100"/>
          <a:sy n="48" d="100"/>
        </p:scale>
        <p:origin x="-267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8CC140-43C0-4117-AF39-698962C65294}" type="datetimeFigureOut">
              <a:rPr lang="en-US" smtClean="0"/>
              <a:pPr/>
              <a:t>10/17/2023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C2B8CB-2C52-42D5-BFA3-50C84A015B59}" type="slidenum">
              <a:rPr lang="en-US" smtClean="0"/>
              <a:pPr/>
              <a:t>‹#›</a:t>
            </a:fld>
            <a:endParaRPr lang="en-US"/>
          </a:p>
        </p:txBody>
      </p:sp>
    </p:spTree>
    <p:extLst>
      <p:ext uri="{BB962C8B-B14F-4D97-AF65-F5344CB8AC3E}">
        <p14:creationId xmlns:p14="http://schemas.microsoft.com/office/powerpoint/2010/main" val="1024786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EC2B8CB-2C52-42D5-BFA3-50C84A015B59}" type="slidenum">
              <a:rPr lang="en-US" smtClean="0"/>
              <a:pPr/>
              <a:t>8</a:t>
            </a:fld>
            <a:endParaRPr lang="en-US"/>
          </a:p>
        </p:txBody>
      </p:sp>
    </p:spTree>
    <p:extLst>
      <p:ext uri="{BB962C8B-B14F-4D97-AF65-F5344CB8AC3E}">
        <p14:creationId xmlns:p14="http://schemas.microsoft.com/office/powerpoint/2010/main" val="122743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320996-E66E-489B-833E-0FC234E425A7}" type="datetime1">
              <a:rPr lang="en-US" smtClean="0"/>
              <a:pPr/>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D7CF6-729B-4D91-BB8F-BA6D7380463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8C57A7-3494-476E-BF05-C45EF6E8F2F6}" type="datetime1">
              <a:rPr lang="en-US" smtClean="0"/>
              <a:pPr/>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D7CF6-729B-4D91-BB8F-BA6D7380463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C55EB1-2449-43CB-BC77-63B4E4F9E057}" type="datetime1">
              <a:rPr lang="en-US" smtClean="0"/>
              <a:pPr/>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D7CF6-729B-4D91-BB8F-BA6D738046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C592A6-0409-410F-9583-8062362BBD81}" type="datetime1">
              <a:rPr lang="en-US" smtClean="0"/>
              <a:pPr/>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D7CF6-729B-4D91-BB8F-BA6D738046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6D7BF7-4728-4008-A7E0-ACF58D286128}" type="datetime1">
              <a:rPr lang="en-US" smtClean="0"/>
              <a:pPr/>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D7CF6-729B-4D91-BB8F-BA6D7380463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D2461E-CEC4-411D-9A60-94E59B6341F6}" type="datetime1">
              <a:rPr lang="en-US" smtClean="0"/>
              <a:pPr/>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D7CF6-729B-4D91-BB8F-BA6D7380463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6B0872-6DD6-460C-84D7-B79E0BF60E0E}" type="datetime1">
              <a:rPr lang="en-US" smtClean="0"/>
              <a:pPr/>
              <a:t>10/17/2023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6D7CF6-729B-4D91-BB8F-BA6D7380463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18D47A-A283-4B39-8671-97EA563B51D4}" type="datetime1">
              <a:rPr lang="en-US" smtClean="0"/>
              <a:pPr/>
              <a:t>10/17/2023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6D7CF6-729B-4D91-BB8F-BA6D7380463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03AEBE-2AAE-42F1-A963-5F5C21733810}" type="datetime1">
              <a:rPr lang="en-US" smtClean="0"/>
              <a:pPr/>
              <a:t>10/17/2023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6D7CF6-729B-4D91-BB8F-BA6D7380463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6CD854-7F82-4EA3-A5AE-359D6B3B65C0}" type="datetime1">
              <a:rPr lang="en-US" smtClean="0"/>
              <a:pPr/>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D7CF6-729B-4D91-BB8F-BA6D7380463D}"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B4E37A1-617D-4F0A-8E38-318BF544BA1F}" type="datetime1">
              <a:rPr lang="en-US" smtClean="0"/>
              <a:pPr/>
              <a:t>10/17/2023</a:t>
            </a:fld>
            <a:endParaRPr lang="en-US"/>
          </a:p>
        </p:txBody>
      </p:sp>
      <p:sp>
        <p:nvSpPr>
          <p:cNvPr id="9" name="Slide Number Placeholder 8"/>
          <p:cNvSpPr>
            <a:spLocks noGrp="1"/>
          </p:cNvSpPr>
          <p:nvPr>
            <p:ph type="sldNum" sz="quarter" idx="11"/>
          </p:nvPr>
        </p:nvSpPr>
        <p:spPr/>
        <p:txBody>
          <a:bodyPr/>
          <a:lstStyle/>
          <a:p>
            <a:fld id="{336D7CF6-729B-4D91-BB8F-BA6D7380463D}"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36D7CF6-729B-4D91-BB8F-BA6D7380463D}"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210A5BC-4C6D-4103-A979-7DE5B45896BC}" type="datetime1">
              <a:rPr lang="en-US" smtClean="0"/>
              <a:pPr/>
              <a:t>10/17/2023</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emf"/><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615" y="1145723"/>
            <a:ext cx="8694820" cy="1012920"/>
          </a:xfrm>
        </p:spPr>
        <p:txBody>
          <a:bodyPr>
            <a:normAutofit/>
          </a:bodyPr>
          <a:lstStyle/>
          <a:p>
            <a:pPr algn="ctr">
              <a:lnSpc>
                <a:spcPct val="150000"/>
              </a:lnSpc>
            </a:pPr>
            <a:r>
              <a:rPr lang="en-US" sz="2900" b="1" dirty="0">
                <a:latin typeface="Times New Roman" panose="02020603050405020304" pitchFamily="18" charset="0"/>
                <a:cs typeface="Times New Roman" panose="02020603050405020304" pitchFamily="18" charset="0"/>
              </a:rPr>
              <a:t>Solar Angle Calculator</a:t>
            </a:r>
          </a:p>
        </p:txBody>
      </p:sp>
      <p:sp>
        <p:nvSpPr>
          <p:cNvPr id="3" name="Subtitle 2"/>
          <p:cNvSpPr>
            <a:spLocks noGrp="1"/>
          </p:cNvSpPr>
          <p:nvPr>
            <p:ph type="subTitle" idx="1"/>
          </p:nvPr>
        </p:nvSpPr>
        <p:spPr>
          <a:xfrm>
            <a:off x="288010" y="4485664"/>
            <a:ext cx="4725424" cy="1857829"/>
          </a:xfrm>
        </p:spPr>
        <p:txBody>
          <a:bodyPr>
            <a:normAutofit/>
          </a:bodyPr>
          <a:lstStyle/>
          <a:p>
            <a:pPr>
              <a:lnSpc>
                <a:spcPct val="120000"/>
              </a:lnSpc>
              <a:spcBef>
                <a:spcPts val="0"/>
              </a:spcBef>
            </a:pPr>
            <a:r>
              <a:rPr lang="en-US" sz="1800" dirty="0">
                <a:latin typeface="Times New Roman" panose="02020603050405020304" pitchFamily="18" charset="0"/>
                <a:cs typeface="Times New Roman" panose="02020603050405020304" pitchFamily="18" charset="0"/>
              </a:rPr>
              <a:t>Janardhan Patil -1DS22CB025</a:t>
            </a:r>
          </a:p>
          <a:p>
            <a:pPr algn="l">
              <a:lnSpc>
                <a:spcPct val="120000"/>
              </a:lnSpc>
              <a:spcBef>
                <a:spcPts val="0"/>
              </a:spcBef>
            </a:pPr>
            <a:r>
              <a:rPr lang="en-US" sz="1800" dirty="0">
                <a:latin typeface="Times New Roman" panose="02020603050405020304" pitchFamily="18" charset="0"/>
                <a:cs typeface="Times New Roman" panose="02020603050405020304" pitchFamily="18" charset="0"/>
              </a:rPr>
              <a:t>Harsh Raj         -1DS22CB024</a:t>
            </a:r>
          </a:p>
          <a:p>
            <a:pPr algn="l">
              <a:lnSpc>
                <a:spcPct val="120000"/>
              </a:lnSpc>
              <a:spcBef>
                <a:spcPts val="0"/>
              </a:spcBef>
            </a:pPr>
            <a:r>
              <a:rPr lang="en-US" sz="1800" dirty="0">
                <a:latin typeface="Times New Roman" panose="02020603050405020304" pitchFamily="18" charset="0"/>
                <a:cs typeface="Times New Roman" panose="02020603050405020304" pitchFamily="18" charset="0"/>
              </a:rPr>
              <a:t>Gagan Handral -1DS22CB023</a:t>
            </a:r>
          </a:p>
          <a:p>
            <a:pPr algn="l">
              <a:lnSpc>
                <a:spcPct val="120000"/>
              </a:lnSpc>
              <a:spcBef>
                <a:spcPts val="0"/>
              </a:spcBef>
            </a:pPr>
            <a:r>
              <a:rPr lang="en-US" sz="1800" dirty="0">
                <a:latin typeface="Times New Roman" panose="02020603050405020304" pitchFamily="18" charset="0"/>
                <a:cs typeface="Times New Roman" panose="02020603050405020304" pitchFamily="18" charset="0"/>
              </a:rPr>
              <a:t>Avinash Kumar-1DS22CB016</a:t>
            </a:r>
          </a:p>
          <a:p>
            <a:pPr algn="l">
              <a:lnSpc>
                <a:spcPct val="150000"/>
              </a:lnSpc>
            </a:pPr>
            <a:endParaRPr lang="en-US" sz="1800"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336D7CF6-729B-4D91-BB8F-BA6D7380463D}" type="slidenum">
              <a:rPr lang="en-US" smtClean="0"/>
              <a:pPr/>
              <a:t>1</a:t>
            </a:fld>
            <a:endParaRPr lang="en-US"/>
          </a:p>
        </p:txBody>
      </p:sp>
      <p:sp>
        <p:nvSpPr>
          <p:cNvPr id="6" name="Subtitle 2"/>
          <p:cNvSpPr txBox="1">
            <a:spLocks/>
          </p:cNvSpPr>
          <p:nvPr/>
        </p:nvSpPr>
        <p:spPr>
          <a:xfrm>
            <a:off x="4308220" y="4368800"/>
            <a:ext cx="4396393" cy="243114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20000"/>
              </a:lnSpc>
              <a:spcAft>
                <a:spcPts val="0"/>
              </a:spcAft>
              <a:buClrTx/>
              <a:buSzTx/>
              <a:buFont typeface="Arial" panose="020B0604020202020204" pitchFamily="34" charset="0"/>
              <a:buNone/>
              <a:tabLst/>
              <a:defRPr/>
            </a:pPr>
            <a:r>
              <a:rPr lang="en-US" dirty="0">
                <a:latin typeface="Times New Roman" panose="02020603050405020304" pitchFamily="18" charset="0"/>
                <a:cs typeface="Times New Roman" panose="02020603050405020304" pitchFamily="18" charset="0"/>
              </a:rPr>
              <a:t>Under the Guidance of</a:t>
            </a:r>
          </a:p>
          <a:p>
            <a:pPr marL="0" marR="0" lvl="0" indent="0" algn="l" defTabSz="914400" rtl="0" eaLnBrk="1" fontAlgn="auto" latinLnBrk="0" hangingPunct="1">
              <a:lnSpc>
                <a:spcPct val="120000"/>
              </a:lnSpc>
              <a:spcAft>
                <a:spcPts val="0"/>
              </a:spcAft>
              <a:buClrTx/>
              <a:buSzTx/>
              <a:buFont typeface="Arial" panose="020B0604020202020204" pitchFamily="34" charset="0"/>
              <a:buNone/>
              <a:tabLst/>
              <a:defRPr/>
            </a:pPr>
            <a:r>
              <a:rPr lang="en-US" b="1" dirty="0">
                <a:latin typeface="Times New Roman" panose="02020603050405020304" pitchFamily="18" charset="0"/>
                <a:cs typeface="Times New Roman" panose="02020603050405020304" pitchFamily="18" charset="0"/>
              </a:rPr>
              <a:t>Dr. Dattatreya</a:t>
            </a:r>
          </a:p>
          <a:p>
            <a:pPr marL="0" marR="0" lvl="0" indent="0" algn="l" defTabSz="914400" rtl="0" eaLnBrk="1" fontAlgn="auto" latinLnBrk="0" hangingPunct="1">
              <a:lnSpc>
                <a:spcPct val="120000"/>
              </a:lnSpc>
              <a:spcAft>
                <a:spcPts val="0"/>
              </a:spcAft>
              <a:buClrTx/>
              <a:buSzTx/>
              <a:buFont typeface="Arial" panose="020B0604020202020204" pitchFamily="34" charset="0"/>
              <a:buNone/>
              <a:tabLst/>
              <a:defRPr/>
            </a:pPr>
            <a:r>
              <a:rPr lang="en-US" dirty="0">
                <a:latin typeface="Times New Roman" panose="02020603050405020304" pitchFamily="18" charset="0"/>
                <a:cs typeface="Times New Roman" panose="02020603050405020304" pitchFamily="18" charset="0"/>
              </a:rPr>
              <a:t>Professor / Assistant Professor,</a:t>
            </a:r>
          </a:p>
          <a:p>
            <a:pPr marL="0" marR="0" lvl="0" indent="0" algn="l" defTabSz="914400" rtl="0" eaLnBrk="1" fontAlgn="auto" latinLnBrk="0" hangingPunct="1">
              <a:lnSpc>
                <a:spcPct val="120000"/>
              </a:lnSpc>
              <a:spcAft>
                <a:spcPts val="0"/>
              </a:spcAft>
              <a:buClrTx/>
              <a:buSzTx/>
              <a:buFont typeface="Arial" panose="020B0604020202020204" pitchFamily="34" charset="0"/>
              <a:buNone/>
              <a:tabLst/>
              <a:defRPr/>
            </a:pPr>
            <a:r>
              <a:rPr lang="en-US" dirty="0">
                <a:latin typeface="Times New Roman" panose="02020603050405020304" pitchFamily="18" charset="0"/>
                <a:cs typeface="Times New Roman" panose="02020603050405020304" pitchFamily="18" charset="0"/>
              </a:rPr>
              <a:t>Head of Department of CSBS,</a:t>
            </a:r>
          </a:p>
          <a:p>
            <a:pPr marL="0" marR="0" lvl="0" indent="0" algn="l" defTabSz="914400" rtl="0" eaLnBrk="1" fontAlgn="auto" latinLnBrk="0" hangingPunct="1">
              <a:lnSpc>
                <a:spcPct val="120000"/>
              </a:lnSpc>
              <a:spcAft>
                <a:spcPts val="0"/>
              </a:spcAft>
              <a:buClrTx/>
              <a:buSzTx/>
              <a:buFont typeface="Arial" panose="020B0604020202020204" pitchFamily="34" charset="0"/>
              <a:buNone/>
              <a:tabLst/>
              <a:defRPr/>
            </a:pPr>
            <a:r>
              <a:rPr lang="en-US" dirty="0">
                <a:latin typeface="Times New Roman" panose="02020603050405020304" pitchFamily="18" charset="0"/>
                <a:cs typeface="Times New Roman" panose="02020603050405020304" pitchFamily="18" charset="0"/>
              </a:rPr>
              <a:t>Dayananda Sagar College Of Engineering, Bengaluru</a:t>
            </a:r>
          </a:p>
        </p:txBody>
      </p:sp>
      <p:sp>
        <p:nvSpPr>
          <p:cNvPr id="8" name="TextBox 7"/>
          <p:cNvSpPr txBox="1"/>
          <p:nvPr/>
        </p:nvSpPr>
        <p:spPr>
          <a:xfrm>
            <a:off x="827342" y="2847412"/>
            <a:ext cx="7740869" cy="1015663"/>
          </a:xfrm>
          <a:prstGeom prst="rect">
            <a:avLst/>
          </a:prstGeom>
          <a:noFill/>
        </p:spPr>
        <p:txBody>
          <a:bodyPr wrap="square" rtlCol="0">
            <a:spAutoFit/>
          </a:bodyPr>
          <a:lstStyle/>
          <a:p>
            <a:pPr algn="ctr"/>
            <a:r>
              <a:rPr lang="en-US" sz="2000" b="1" dirty="0">
                <a:latin typeface="Times New Roman" pitchFamily="18" charset="0"/>
                <a:cs typeface="Times New Roman" pitchFamily="18" charset="0"/>
              </a:rPr>
              <a:t>2</a:t>
            </a:r>
            <a:r>
              <a:rPr lang="en-US" sz="2000" b="1" baseline="30000" dirty="0">
                <a:latin typeface="Times New Roman" pitchFamily="18" charset="0"/>
                <a:cs typeface="Times New Roman" pitchFamily="18" charset="0"/>
              </a:rPr>
              <a:t>nd</a:t>
            </a:r>
            <a:r>
              <a:rPr lang="en-US" sz="2000" b="1" dirty="0">
                <a:latin typeface="Times New Roman" pitchFamily="18" charset="0"/>
                <a:cs typeface="Times New Roman" pitchFamily="18" charset="0"/>
              </a:rPr>
              <a:t> Semester Mini-Project Presentation </a:t>
            </a:r>
          </a:p>
          <a:p>
            <a:pPr algn="ctr"/>
            <a:r>
              <a:rPr lang="en-US" sz="2000" b="1" dirty="0">
                <a:latin typeface="Times New Roman" pitchFamily="18" charset="0"/>
                <a:cs typeface="Times New Roman" pitchFamily="18" charset="0"/>
              </a:rPr>
              <a:t>Date: 17</a:t>
            </a:r>
            <a:r>
              <a:rPr lang="en-US" sz="2000" b="1" baseline="30000" dirty="0">
                <a:latin typeface="Times New Roman" pitchFamily="18" charset="0"/>
                <a:cs typeface="Times New Roman" pitchFamily="18" charset="0"/>
              </a:rPr>
              <a:t>th</a:t>
            </a:r>
            <a:r>
              <a:rPr lang="en-US" sz="2000" b="1" dirty="0">
                <a:latin typeface="Times New Roman" pitchFamily="18" charset="0"/>
                <a:cs typeface="Times New Roman" pitchFamily="18" charset="0"/>
              </a:rPr>
              <a:t> September 2023 </a:t>
            </a:r>
          </a:p>
          <a:p>
            <a:pPr algn="ctr"/>
            <a:r>
              <a:rPr lang="en-US" sz="2000" b="1" dirty="0">
                <a:latin typeface="Times New Roman" pitchFamily="18" charset="0"/>
                <a:cs typeface="Times New Roman" pitchFamily="18" charset="0"/>
              </a:rPr>
              <a:t>Time: 8:30 AM onwards</a:t>
            </a:r>
          </a:p>
        </p:txBody>
      </p:sp>
      <p:pic>
        <p:nvPicPr>
          <p:cNvPr id="133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80" y="114282"/>
            <a:ext cx="116955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Rectangle 9"/>
          <p:cNvSpPr>
            <a:spLocks noChangeArrowheads="1"/>
          </p:cNvSpPr>
          <p:nvPr/>
        </p:nvSpPr>
        <p:spPr bwMode="auto">
          <a:xfrm>
            <a:off x="1413239" y="114282"/>
            <a:ext cx="7154972"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Calibri" pitchFamily="34" charset="0"/>
                <a:ea typeface="Calibri" pitchFamily="34" charset="0"/>
                <a:cs typeface="Times New Roman" pitchFamily="18" charset="0"/>
              </a:rPr>
              <a:t>DAYANANDA SAGAR COLLEGE OF ENGINEERING</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An Autonomous Institute Affiliated to VTU, Approved by AICTE &amp; UGC</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Accredited by National Assessment and Accreditation Council (NAAC) with ‘A’ Grade</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Calibri" pitchFamily="34" charset="0"/>
                <a:ea typeface="Calibri" pitchFamily="34" charset="0"/>
                <a:cs typeface="Times New Roman" pitchFamily="18" charset="0"/>
              </a:rPr>
              <a:t>Department of Computer Science and Business Systems</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cxnSp>
        <p:nvCxnSpPr>
          <p:cNvPr id="13" name="Straight Arrow Connector 12"/>
          <p:cNvCxnSpPr/>
          <p:nvPr/>
        </p:nvCxnSpPr>
        <p:spPr>
          <a:xfrm>
            <a:off x="190980" y="1377538"/>
            <a:ext cx="8822383" cy="0"/>
          </a:xfrm>
          <a:prstGeom prst="straightConnector1">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pic>
        <p:nvPicPr>
          <p:cNvPr id="13313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0861" y="1377538"/>
            <a:ext cx="677790" cy="11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31"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0861" y="6157980"/>
            <a:ext cx="680353" cy="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32"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0861" y="3740295"/>
            <a:ext cx="69532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34"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50860" y="2542563"/>
            <a:ext cx="693139" cy="1233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8450861" y="11875"/>
            <a:ext cx="680353" cy="1446550"/>
          </a:xfrm>
          <a:prstGeom prst="rect">
            <a:avLst/>
          </a:prstGeom>
          <a:noFill/>
        </p:spPr>
        <p:txBody>
          <a:bodyPr wrap="square" rtlCol="0">
            <a:spAutoFit/>
          </a:bodyPr>
          <a:lstStyle/>
          <a:p>
            <a:pPr algn="ctr"/>
            <a:r>
              <a:rPr lang="en-US" sz="2200" b="1" dirty="0">
                <a:solidFill>
                  <a:srgbClr val="FFC000"/>
                </a:solidFill>
                <a:latin typeface="Copperplate Gothic Bold" pitchFamily="34" charset="0"/>
              </a:rPr>
              <a:t>2</a:t>
            </a:r>
          </a:p>
          <a:p>
            <a:pPr algn="ctr"/>
            <a:r>
              <a:rPr lang="en-US" sz="2200" b="1" dirty="0">
                <a:solidFill>
                  <a:srgbClr val="FFC000"/>
                </a:solidFill>
                <a:latin typeface="Copperplate Gothic Bold" pitchFamily="34" charset="0"/>
              </a:rPr>
              <a:t>0</a:t>
            </a:r>
          </a:p>
          <a:p>
            <a:pPr algn="ctr"/>
            <a:r>
              <a:rPr lang="en-US" sz="2200" b="1" dirty="0">
                <a:solidFill>
                  <a:srgbClr val="FFC000"/>
                </a:solidFill>
                <a:latin typeface="Copperplate Gothic Bold" pitchFamily="34" charset="0"/>
              </a:rPr>
              <a:t>2</a:t>
            </a:r>
          </a:p>
          <a:p>
            <a:pPr algn="ctr"/>
            <a:r>
              <a:rPr lang="en-US" sz="2200" b="1" dirty="0">
                <a:solidFill>
                  <a:srgbClr val="FFC000"/>
                </a:solidFill>
                <a:latin typeface="Copperplate Gothic Bold" pitchFamily="34" charset="0"/>
              </a:rPr>
              <a:t>3</a:t>
            </a:r>
            <a:endParaRPr lang="en-IN" sz="2200" b="1" dirty="0">
              <a:solidFill>
                <a:srgbClr val="FFC000"/>
              </a:solidFill>
              <a:latin typeface="Copperplate Gothic Bold" pitchFamily="34" charset="0"/>
            </a:endParaRPr>
          </a:p>
        </p:txBody>
      </p:sp>
    </p:spTree>
    <p:extLst>
      <p:ext uri="{BB962C8B-B14F-4D97-AF65-F5344CB8AC3E}">
        <p14:creationId xmlns:p14="http://schemas.microsoft.com/office/powerpoint/2010/main" val="3173305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824FE3-8188-F240-B27C-85EA3FBDAD24}"/>
              </a:ext>
            </a:extLst>
          </p:cNvPr>
          <p:cNvSpPr>
            <a:spLocks noGrp="1"/>
          </p:cNvSpPr>
          <p:nvPr>
            <p:ph type="sldNum" sz="quarter" idx="12"/>
          </p:nvPr>
        </p:nvSpPr>
        <p:spPr/>
        <p:txBody>
          <a:bodyPr/>
          <a:lstStyle/>
          <a:p>
            <a:r>
              <a:rPr lang="en-US" dirty="0"/>
              <a:t>8</a:t>
            </a:r>
          </a:p>
        </p:txBody>
      </p:sp>
      <p:sp>
        <p:nvSpPr>
          <p:cNvPr id="3" name="TextBox 2">
            <a:extLst>
              <a:ext uri="{FF2B5EF4-FFF2-40B4-BE49-F238E27FC236}">
                <a16:creationId xmlns:a16="http://schemas.microsoft.com/office/drawing/2014/main" id="{D0F9DF45-2659-2792-C1CF-EF2690351D25}"/>
              </a:ext>
            </a:extLst>
          </p:cNvPr>
          <p:cNvSpPr txBox="1"/>
          <p:nvPr/>
        </p:nvSpPr>
        <p:spPr>
          <a:xfrm>
            <a:off x="8463646" y="-33820"/>
            <a:ext cx="680353" cy="1446550"/>
          </a:xfrm>
          <a:prstGeom prst="rect">
            <a:avLst/>
          </a:prstGeom>
          <a:noFill/>
        </p:spPr>
        <p:txBody>
          <a:bodyPr wrap="square" rtlCol="0">
            <a:spAutoFit/>
          </a:bodyPr>
          <a:lstStyle/>
          <a:p>
            <a:pPr algn="ctr"/>
            <a:r>
              <a:rPr lang="en-US" sz="2200" b="1" dirty="0">
                <a:solidFill>
                  <a:srgbClr val="FFC000"/>
                </a:solidFill>
                <a:latin typeface="Copperplate Gothic Bold" pitchFamily="34" charset="0"/>
              </a:rPr>
              <a:t>2</a:t>
            </a:r>
          </a:p>
          <a:p>
            <a:pPr algn="ctr"/>
            <a:r>
              <a:rPr lang="en-US" sz="2200" b="1" dirty="0">
                <a:solidFill>
                  <a:srgbClr val="FFC000"/>
                </a:solidFill>
                <a:latin typeface="Copperplate Gothic Bold" pitchFamily="34" charset="0"/>
              </a:rPr>
              <a:t>0</a:t>
            </a:r>
          </a:p>
          <a:p>
            <a:pPr algn="ctr"/>
            <a:r>
              <a:rPr lang="en-US" sz="2200" b="1" dirty="0">
                <a:solidFill>
                  <a:srgbClr val="FFC000"/>
                </a:solidFill>
                <a:latin typeface="Copperplate Gothic Bold" pitchFamily="34" charset="0"/>
              </a:rPr>
              <a:t>2</a:t>
            </a:r>
          </a:p>
          <a:p>
            <a:pPr algn="ctr"/>
            <a:r>
              <a:rPr lang="en-US" sz="2200" b="1" dirty="0">
                <a:solidFill>
                  <a:srgbClr val="FFC000"/>
                </a:solidFill>
                <a:latin typeface="Copperplate Gothic Bold" pitchFamily="34" charset="0"/>
              </a:rPr>
              <a:t>3</a:t>
            </a:r>
            <a:endParaRPr lang="en-IN" sz="2200" b="1" dirty="0">
              <a:solidFill>
                <a:srgbClr val="FFC000"/>
              </a:solidFill>
              <a:latin typeface="Copperplate Gothic Bold" pitchFamily="34" charset="0"/>
            </a:endParaRPr>
          </a:p>
        </p:txBody>
      </p:sp>
      <p:pic>
        <p:nvPicPr>
          <p:cNvPr id="6" name="Picture 10">
            <a:extLst>
              <a:ext uri="{FF2B5EF4-FFF2-40B4-BE49-F238E27FC236}">
                <a16:creationId xmlns:a16="http://schemas.microsoft.com/office/drawing/2014/main" id="{AC8BE77C-7935-C8C0-DA4D-282388DE1E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199" y="1387625"/>
            <a:ext cx="677790" cy="11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4">
            <a:extLst>
              <a:ext uri="{FF2B5EF4-FFF2-40B4-BE49-F238E27FC236}">
                <a16:creationId xmlns:a16="http://schemas.microsoft.com/office/drawing/2014/main" id="{AA47D87E-0D6B-F3C4-C983-E3F310B997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0860" y="2542563"/>
            <a:ext cx="693139" cy="1233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2">
            <a:extLst>
              <a:ext uri="{FF2B5EF4-FFF2-40B4-BE49-F238E27FC236}">
                <a16:creationId xmlns:a16="http://schemas.microsoft.com/office/drawing/2014/main" id="{298B24EC-1F9A-DB12-D69E-7D7FCD2FAC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0861" y="3740295"/>
            <a:ext cx="69532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1">
            <a:extLst>
              <a:ext uri="{FF2B5EF4-FFF2-40B4-BE49-F238E27FC236}">
                <a16:creationId xmlns:a16="http://schemas.microsoft.com/office/drawing/2014/main" id="{67497A30-AFF7-879A-A41C-8457E23503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0861" y="6157980"/>
            <a:ext cx="680353" cy="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a:extLst>
              <a:ext uri="{FF2B5EF4-FFF2-40B4-BE49-F238E27FC236}">
                <a16:creationId xmlns:a16="http://schemas.microsoft.com/office/drawing/2014/main" id="{7BEDB4CF-3273-6363-328F-B5685338B414}"/>
              </a:ext>
            </a:extLst>
          </p:cNvPr>
          <p:cNvSpPr txBox="1"/>
          <p:nvPr/>
        </p:nvSpPr>
        <p:spPr>
          <a:xfrm>
            <a:off x="344129" y="1043427"/>
            <a:ext cx="7334865" cy="45243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mode as the name suggests comes in handy when a quick intention is required. </a:t>
            </a:r>
          </a:p>
          <a:p>
            <a:pPr marL="285750" indent="-285750">
              <a:lnSpc>
                <a:spcPct val="150000"/>
              </a:lnSpc>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contains a list of pre-updated values for the whole year on the monthly basis for some selected cities. This list also contains an averaged-out value on the season basis. </a:t>
            </a:r>
          </a:p>
          <a:p>
            <a:pPr marL="285750" indent="-285750">
              <a:lnSpc>
                <a:spcPct val="150000"/>
              </a:lnSpc>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All the values are represented in degrees and the fact, keeping in mind, that all panels should be facing south direction on the basis of India being in the Northern Hemisphere.</a:t>
            </a:r>
          </a:p>
          <a:p>
            <a:endParaRPr lang="en-IN"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787E8F0D-EDBC-8A16-6F1E-585E563EC5EF}"/>
              </a:ext>
            </a:extLst>
          </p:cNvPr>
          <p:cNvSpPr/>
          <p:nvPr/>
        </p:nvSpPr>
        <p:spPr>
          <a:xfrm>
            <a:off x="445920" y="200055"/>
            <a:ext cx="2606803" cy="523220"/>
          </a:xfrm>
          <a:prstGeom prst="rect">
            <a:avLst/>
          </a:prstGeom>
          <a:noFill/>
        </p:spPr>
        <p:txBody>
          <a:bodyPr wrap="none" lIns="91440" tIns="45720" rIns="91440" bIns="45720">
            <a:spAutoFit/>
          </a:bodyPr>
          <a:lstStyle/>
          <a:p>
            <a:pPr algn="ct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ea typeface="+mj-ea"/>
                <a:cs typeface="+mj-cs"/>
              </a:rPr>
              <a:t>QUICK</a:t>
            </a:r>
            <a:r>
              <a:rPr lang="en-US" sz="28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ea typeface="+mj-ea"/>
                <a:cs typeface="+mj-cs"/>
              </a:rPr>
              <a:t>MODE</a:t>
            </a:r>
          </a:p>
        </p:txBody>
      </p:sp>
    </p:spTree>
    <p:extLst>
      <p:ext uri="{BB962C8B-B14F-4D97-AF65-F5344CB8AC3E}">
        <p14:creationId xmlns:p14="http://schemas.microsoft.com/office/powerpoint/2010/main" val="1607325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4FCD14-AB9C-65E4-B626-FDD19DE0FD0A}"/>
              </a:ext>
            </a:extLst>
          </p:cNvPr>
          <p:cNvSpPr>
            <a:spLocks noGrp="1"/>
          </p:cNvSpPr>
          <p:nvPr>
            <p:ph type="sldNum" sz="quarter" idx="12"/>
          </p:nvPr>
        </p:nvSpPr>
        <p:spPr/>
        <p:txBody>
          <a:bodyPr/>
          <a:lstStyle/>
          <a:p>
            <a:fld id="{336D7CF6-729B-4D91-BB8F-BA6D7380463D}" type="slidenum">
              <a:rPr lang="en-US" smtClean="0"/>
              <a:pPr/>
              <a:t>11</a:t>
            </a:fld>
            <a:endParaRPr lang="en-US"/>
          </a:p>
        </p:txBody>
      </p:sp>
      <p:sp>
        <p:nvSpPr>
          <p:cNvPr id="5" name="TextBox 4">
            <a:extLst>
              <a:ext uri="{FF2B5EF4-FFF2-40B4-BE49-F238E27FC236}">
                <a16:creationId xmlns:a16="http://schemas.microsoft.com/office/drawing/2014/main" id="{CE46887D-2EF2-C990-6C00-B00DBEF6DB4C}"/>
              </a:ext>
            </a:extLst>
          </p:cNvPr>
          <p:cNvSpPr txBox="1"/>
          <p:nvPr/>
        </p:nvSpPr>
        <p:spPr>
          <a:xfrm>
            <a:off x="383307" y="512678"/>
            <a:ext cx="5195455" cy="523220"/>
          </a:xfrm>
          <a:prstGeom prst="rect">
            <a:avLst/>
          </a:prstGeom>
          <a:noFill/>
        </p:spPr>
        <p:txBody>
          <a:bodyPr wrap="square">
            <a:spAutoFit/>
          </a:bodyPr>
          <a:lstStyle/>
          <a:p>
            <a:r>
              <a:rPr lang="en-US" sz="2800" b="1" dirty="0">
                <a:solidFill>
                  <a:srgbClr val="FF0000"/>
                </a:solidFill>
                <a:latin typeface="Times New Roman" panose="02020603050405020304" pitchFamily="18" charset="0"/>
                <a:cs typeface="Times New Roman" panose="02020603050405020304" pitchFamily="18" charset="0"/>
              </a:rPr>
              <a:t>Quick Mode (Illustration)</a:t>
            </a:r>
            <a:endParaRPr lang="en-IN" sz="2800" dirty="0"/>
          </a:p>
        </p:txBody>
      </p:sp>
      <p:sp>
        <p:nvSpPr>
          <p:cNvPr id="7" name="TextBox 6">
            <a:extLst>
              <a:ext uri="{FF2B5EF4-FFF2-40B4-BE49-F238E27FC236}">
                <a16:creationId xmlns:a16="http://schemas.microsoft.com/office/drawing/2014/main" id="{83222C88-4450-66B2-7FAA-892054DBE546}"/>
              </a:ext>
            </a:extLst>
          </p:cNvPr>
          <p:cNvSpPr txBox="1"/>
          <p:nvPr/>
        </p:nvSpPr>
        <p:spPr>
          <a:xfrm>
            <a:off x="8463646" y="-33820"/>
            <a:ext cx="680353" cy="1446550"/>
          </a:xfrm>
          <a:prstGeom prst="rect">
            <a:avLst/>
          </a:prstGeom>
          <a:noFill/>
        </p:spPr>
        <p:txBody>
          <a:bodyPr wrap="square" rtlCol="0">
            <a:spAutoFit/>
          </a:bodyPr>
          <a:lstStyle/>
          <a:p>
            <a:pPr algn="ctr"/>
            <a:r>
              <a:rPr lang="en-US" sz="2200" b="1" dirty="0">
                <a:solidFill>
                  <a:srgbClr val="FFC000"/>
                </a:solidFill>
                <a:latin typeface="Copperplate Gothic Bold" pitchFamily="34" charset="0"/>
              </a:rPr>
              <a:t>2</a:t>
            </a:r>
          </a:p>
          <a:p>
            <a:pPr algn="ctr"/>
            <a:r>
              <a:rPr lang="en-US" sz="2200" b="1" dirty="0">
                <a:solidFill>
                  <a:srgbClr val="FFC000"/>
                </a:solidFill>
                <a:latin typeface="Copperplate Gothic Bold" pitchFamily="34" charset="0"/>
              </a:rPr>
              <a:t>0</a:t>
            </a:r>
          </a:p>
          <a:p>
            <a:pPr algn="ctr"/>
            <a:r>
              <a:rPr lang="en-US" sz="2200" b="1" dirty="0">
                <a:solidFill>
                  <a:srgbClr val="FFC000"/>
                </a:solidFill>
                <a:latin typeface="Copperplate Gothic Bold" pitchFamily="34" charset="0"/>
              </a:rPr>
              <a:t>2</a:t>
            </a:r>
          </a:p>
          <a:p>
            <a:pPr algn="ctr"/>
            <a:r>
              <a:rPr lang="en-US" sz="2200" b="1" dirty="0">
                <a:solidFill>
                  <a:srgbClr val="FFC000"/>
                </a:solidFill>
                <a:latin typeface="Copperplate Gothic Bold" pitchFamily="34" charset="0"/>
              </a:rPr>
              <a:t>3</a:t>
            </a:r>
            <a:endParaRPr lang="en-IN" sz="2200" b="1" dirty="0">
              <a:solidFill>
                <a:srgbClr val="FFC000"/>
              </a:solidFill>
              <a:latin typeface="Copperplate Gothic Bold" pitchFamily="34" charset="0"/>
            </a:endParaRPr>
          </a:p>
        </p:txBody>
      </p:sp>
      <p:pic>
        <p:nvPicPr>
          <p:cNvPr id="8" name="Picture 10">
            <a:extLst>
              <a:ext uri="{FF2B5EF4-FFF2-40B4-BE49-F238E27FC236}">
                <a16:creationId xmlns:a16="http://schemas.microsoft.com/office/drawing/2014/main" id="{1C016602-AE53-7491-EA04-989414BEC4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199" y="1387625"/>
            <a:ext cx="677790" cy="11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4">
            <a:extLst>
              <a:ext uri="{FF2B5EF4-FFF2-40B4-BE49-F238E27FC236}">
                <a16:creationId xmlns:a16="http://schemas.microsoft.com/office/drawing/2014/main" id="{20AD5E69-160A-68AD-94DC-A52D46C9B2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0860" y="2542563"/>
            <a:ext cx="693139" cy="1233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2">
            <a:extLst>
              <a:ext uri="{FF2B5EF4-FFF2-40B4-BE49-F238E27FC236}">
                <a16:creationId xmlns:a16="http://schemas.microsoft.com/office/drawing/2014/main" id="{90DDEA3D-F7D7-CCF4-EEF9-586526D3AC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0861" y="3740295"/>
            <a:ext cx="69532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a:extLst>
              <a:ext uri="{FF2B5EF4-FFF2-40B4-BE49-F238E27FC236}">
                <a16:creationId xmlns:a16="http://schemas.microsoft.com/office/drawing/2014/main" id="{7B1A8E06-0111-D097-1CA7-2F44F6FDCA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0861" y="6157980"/>
            <a:ext cx="680353" cy="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id="{C44745E7-20C3-3DBC-5E64-9F5E343736E5}"/>
              </a:ext>
            </a:extLst>
          </p:cNvPr>
          <p:cNvPicPr>
            <a:picLocks noChangeAspect="1"/>
          </p:cNvPicPr>
          <p:nvPr/>
        </p:nvPicPr>
        <p:blipFill rotWithShape="1">
          <a:blip r:embed="rId6">
            <a:extLst>
              <a:ext uri="{28A0092B-C50C-407E-A947-70E740481C1C}">
                <a14:useLocalDpi xmlns:a14="http://schemas.microsoft.com/office/drawing/2010/main" val="0"/>
              </a:ext>
            </a:extLst>
          </a:blip>
          <a:srcRect t="2460" r="30833" b="28666"/>
          <a:stretch/>
        </p:blipFill>
        <p:spPr>
          <a:xfrm>
            <a:off x="63572" y="1267556"/>
            <a:ext cx="8323960" cy="4890424"/>
          </a:xfrm>
          <a:prstGeom prst="rect">
            <a:avLst/>
          </a:prstGeom>
        </p:spPr>
      </p:pic>
    </p:spTree>
    <p:extLst>
      <p:ext uri="{BB962C8B-B14F-4D97-AF65-F5344CB8AC3E}">
        <p14:creationId xmlns:p14="http://schemas.microsoft.com/office/powerpoint/2010/main" val="2011632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4FDC28-F46C-AC22-650B-21BCB8FEFFF2}"/>
              </a:ext>
            </a:extLst>
          </p:cNvPr>
          <p:cNvSpPr>
            <a:spLocks noGrp="1"/>
          </p:cNvSpPr>
          <p:nvPr>
            <p:ph type="sldNum" sz="quarter" idx="12"/>
          </p:nvPr>
        </p:nvSpPr>
        <p:spPr/>
        <p:txBody>
          <a:bodyPr/>
          <a:lstStyle/>
          <a:p>
            <a:fld id="{336D7CF6-729B-4D91-BB8F-BA6D7380463D}" type="slidenum">
              <a:rPr lang="en-US" smtClean="0"/>
              <a:pPr/>
              <a:t>12</a:t>
            </a:fld>
            <a:endParaRPr lang="en-US"/>
          </a:p>
        </p:txBody>
      </p:sp>
      <p:pic>
        <p:nvPicPr>
          <p:cNvPr id="4" name="Picture 10">
            <a:extLst>
              <a:ext uri="{FF2B5EF4-FFF2-40B4-BE49-F238E27FC236}">
                <a16:creationId xmlns:a16="http://schemas.microsoft.com/office/drawing/2014/main" id="{ADCFE54A-8A61-6F83-DD84-D263A8368B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7442" y="1387787"/>
            <a:ext cx="677790" cy="11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4">
            <a:extLst>
              <a:ext uri="{FF2B5EF4-FFF2-40B4-BE49-F238E27FC236}">
                <a16:creationId xmlns:a16="http://schemas.microsoft.com/office/drawing/2014/main" id="{084738AF-4932-3341-301D-3482411E4B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6210" y="2531881"/>
            <a:ext cx="693139" cy="1233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2">
            <a:extLst>
              <a:ext uri="{FF2B5EF4-FFF2-40B4-BE49-F238E27FC236}">
                <a16:creationId xmlns:a16="http://schemas.microsoft.com/office/drawing/2014/main" id="{C075462E-F8C3-81FC-CD46-C79ADF7D52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8675" y="3765238"/>
            <a:ext cx="69532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D53D0E13-2079-0C25-3A22-496A0FBB7016}"/>
              </a:ext>
            </a:extLst>
          </p:cNvPr>
          <p:cNvSpPr txBox="1"/>
          <p:nvPr/>
        </p:nvSpPr>
        <p:spPr>
          <a:xfrm>
            <a:off x="8463646" y="-33820"/>
            <a:ext cx="680353" cy="1446550"/>
          </a:xfrm>
          <a:prstGeom prst="rect">
            <a:avLst/>
          </a:prstGeom>
          <a:noFill/>
        </p:spPr>
        <p:txBody>
          <a:bodyPr wrap="square" rtlCol="0">
            <a:spAutoFit/>
          </a:bodyPr>
          <a:lstStyle/>
          <a:p>
            <a:pPr algn="ctr"/>
            <a:r>
              <a:rPr lang="en-US" sz="2200" b="1" dirty="0">
                <a:solidFill>
                  <a:srgbClr val="FFC000"/>
                </a:solidFill>
                <a:latin typeface="Copperplate Gothic Bold" pitchFamily="34" charset="0"/>
              </a:rPr>
              <a:t>2</a:t>
            </a:r>
          </a:p>
          <a:p>
            <a:pPr algn="ctr"/>
            <a:r>
              <a:rPr lang="en-US" sz="2200" b="1" dirty="0">
                <a:solidFill>
                  <a:srgbClr val="FFC000"/>
                </a:solidFill>
                <a:latin typeface="Copperplate Gothic Bold" pitchFamily="34" charset="0"/>
              </a:rPr>
              <a:t>0</a:t>
            </a:r>
          </a:p>
          <a:p>
            <a:pPr algn="ctr"/>
            <a:r>
              <a:rPr lang="en-US" sz="2200" b="1" dirty="0">
                <a:solidFill>
                  <a:srgbClr val="FFC000"/>
                </a:solidFill>
                <a:latin typeface="Copperplate Gothic Bold" pitchFamily="34" charset="0"/>
              </a:rPr>
              <a:t>2</a:t>
            </a:r>
          </a:p>
          <a:p>
            <a:pPr algn="ctr"/>
            <a:r>
              <a:rPr lang="en-US" sz="2200" b="1" dirty="0">
                <a:solidFill>
                  <a:srgbClr val="FFC000"/>
                </a:solidFill>
                <a:latin typeface="Copperplate Gothic Bold" pitchFamily="34" charset="0"/>
              </a:rPr>
              <a:t>3</a:t>
            </a:r>
            <a:endParaRPr lang="en-IN" sz="2200" b="1" dirty="0">
              <a:solidFill>
                <a:srgbClr val="FFC000"/>
              </a:solidFill>
              <a:latin typeface="Copperplate Gothic Bold" pitchFamily="34" charset="0"/>
            </a:endParaRPr>
          </a:p>
        </p:txBody>
      </p:sp>
      <p:pic>
        <p:nvPicPr>
          <p:cNvPr id="8" name="Picture 11">
            <a:extLst>
              <a:ext uri="{FF2B5EF4-FFF2-40B4-BE49-F238E27FC236}">
                <a16:creationId xmlns:a16="http://schemas.microsoft.com/office/drawing/2014/main" id="{D19F1387-26AB-6BD9-FD43-A5EDAEE95F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0861" y="6157980"/>
            <a:ext cx="680353" cy="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a:extLst>
              <a:ext uri="{FF2B5EF4-FFF2-40B4-BE49-F238E27FC236}">
                <a16:creationId xmlns:a16="http://schemas.microsoft.com/office/drawing/2014/main" id="{F2DB5F7F-9063-5DB0-9C2A-1F2241718F31}"/>
              </a:ext>
            </a:extLst>
          </p:cNvPr>
          <p:cNvSpPr/>
          <p:nvPr/>
        </p:nvSpPr>
        <p:spPr>
          <a:xfrm>
            <a:off x="373496" y="237622"/>
            <a:ext cx="3166252" cy="523220"/>
          </a:xfrm>
          <a:prstGeom prst="rect">
            <a:avLst/>
          </a:prstGeom>
          <a:noFill/>
        </p:spPr>
        <p:txBody>
          <a:bodyPr wrap="none" lIns="91440" tIns="45720" rIns="91440" bIns="45720">
            <a:spAutoFit/>
          </a:bodyPr>
          <a:lstStyle/>
          <a:p>
            <a:pPr algn="ct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ea typeface="+mj-ea"/>
                <a:cs typeface="+mj-cs"/>
              </a:rPr>
              <a:t>DYNAMIC</a:t>
            </a:r>
            <a:r>
              <a:rPr lang="en-US" sz="2800" b="0"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ea typeface="+mj-ea"/>
                <a:cs typeface="+mj-cs"/>
              </a:rPr>
              <a:t>MODE</a:t>
            </a:r>
          </a:p>
        </p:txBody>
      </p:sp>
      <p:sp>
        <p:nvSpPr>
          <p:cNvPr id="10" name="TextBox 9">
            <a:extLst>
              <a:ext uri="{FF2B5EF4-FFF2-40B4-BE49-F238E27FC236}">
                <a16:creationId xmlns:a16="http://schemas.microsoft.com/office/drawing/2014/main" id="{1E319B02-484A-5599-3348-DD08BD67287A}"/>
              </a:ext>
            </a:extLst>
          </p:cNvPr>
          <p:cNvSpPr txBox="1"/>
          <p:nvPr/>
        </p:nvSpPr>
        <p:spPr>
          <a:xfrm>
            <a:off x="373496" y="1179871"/>
            <a:ext cx="7600336" cy="46130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mode is the core of our project. </a:t>
            </a: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this mode the program prompts the user to enter the latitude of his/her location and then with the help of developed mathematical models and algorithms our program calculates the Optimal Solar Tilt Angle for the solar panel at which to be installed. </a:t>
            </a: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values are represented in degrees and the fact, keeping in mind, that all panels should be facing south direction on the basis of India being in the Northern Hemisphere.</a:t>
            </a: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2949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1EA2F1-3BF2-E783-7302-2E157DA65731}"/>
              </a:ext>
            </a:extLst>
          </p:cNvPr>
          <p:cNvSpPr>
            <a:spLocks noGrp="1"/>
          </p:cNvSpPr>
          <p:nvPr>
            <p:ph type="sldNum" sz="quarter" idx="12"/>
          </p:nvPr>
        </p:nvSpPr>
        <p:spPr/>
        <p:txBody>
          <a:bodyPr/>
          <a:lstStyle/>
          <a:p>
            <a:fld id="{336D7CF6-729B-4D91-BB8F-BA6D7380463D}" type="slidenum">
              <a:rPr lang="en-US" smtClean="0"/>
              <a:pPr/>
              <a:t>13</a:t>
            </a:fld>
            <a:endParaRPr lang="en-US"/>
          </a:p>
        </p:txBody>
      </p:sp>
      <p:pic>
        <p:nvPicPr>
          <p:cNvPr id="3" name="Picture 11">
            <a:extLst>
              <a:ext uri="{FF2B5EF4-FFF2-40B4-BE49-F238E27FC236}">
                <a16:creationId xmlns:a16="http://schemas.microsoft.com/office/drawing/2014/main" id="{5970692D-7FB2-71D4-4539-9CD34DB40E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0861" y="6157980"/>
            <a:ext cx="680353" cy="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5309151F-9E76-132C-FE3E-041B324EDA3D}"/>
              </a:ext>
            </a:extLst>
          </p:cNvPr>
          <p:cNvSpPr txBox="1"/>
          <p:nvPr/>
        </p:nvSpPr>
        <p:spPr>
          <a:xfrm>
            <a:off x="390236" y="641988"/>
            <a:ext cx="5382491" cy="523220"/>
          </a:xfrm>
          <a:prstGeom prst="rect">
            <a:avLst/>
          </a:prstGeom>
          <a:noFill/>
        </p:spPr>
        <p:txBody>
          <a:bodyPr wrap="square">
            <a:spAutoFit/>
          </a:bodyPr>
          <a:lstStyle/>
          <a:p>
            <a:r>
              <a:rPr lang="en-US" sz="2800" b="1" dirty="0">
                <a:solidFill>
                  <a:srgbClr val="FF0000"/>
                </a:solidFill>
                <a:latin typeface="Times New Roman" panose="02020603050405020304" pitchFamily="18" charset="0"/>
                <a:cs typeface="Times New Roman" panose="02020603050405020304" pitchFamily="18" charset="0"/>
              </a:rPr>
              <a:t>Dynamic Mode (Illustration)</a:t>
            </a:r>
            <a:endParaRPr lang="en-IN" sz="2800" dirty="0"/>
          </a:p>
        </p:txBody>
      </p:sp>
      <p:sp>
        <p:nvSpPr>
          <p:cNvPr id="8" name="TextBox 7">
            <a:extLst>
              <a:ext uri="{FF2B5EF4-FFF2-40B4-BE49-F238E27FC236}">
                <a16:creationId xmlns:a16="http://schemas.microsoft.com/office/drawing/2014/main" id="{E4D921A4-61A0-873C-5214-84C19F6B7109}"/>
              </a:ext>
            </a:extLst>
          </p:cNvPr>
          <p:cNvSpPr txBox="1"/>
          <p:nvPr/>
        </p:nvSpPr>
        <p:spPr>
          <a:xfrm>
            <a:off x="8463646" y="-33820"/>
            <a:ext cx="680353" cy="1446550"/>
          </a:xfrm>
          <a:prstGeom prst="rect">
            <a:avLst/>
          </a:prstGeom>
          <a:noFill/>
        </p:spPr>
        <p:txBody>
          <a:bodyPr wrap="square" rtlCol="0">
            <a:spAutoFit/>
          </a:bodyPr>
          <a:lstStyle/>
          <a:p>
            <a:pPr algn="ctr"/>
            <a:r>
              <a:rPr lang="en-US" sz="2200" b="1" dirty="0">
                <a:solidFill>
                  <a:srgbClr val="FFC000"/>
                </a:solidFill>
                <a:latin typeface="Copperplate Gothic Bold" pitchFamily="34" charset="0"/>
              </a:rPr>
              <a:t>2</a:t>
            </a:r>
          </a:p>
          <a:p>
            <a:pPr algn="ctr"/>
            <a:r>
              <a:rPr lang="en-US" sz="2200" b="1" dirty="0">
                <a:solidFill>
                  <a:srgbClr val="FFC000"/>
                </a:solidFill>
                <a:latin typeface="Copperplate Gothic Bold" pitchFamily="34" charset="0"/>
              </a:rPr>
              <a:t>0</a:t>
            </a:r>
          </a:p>
          <a:p>
            <a:pPr algn="ctr"/>
            <a:r>
              <a:rPr lang="en-US" sz="2200" b="1" dirty="0">
                <a:solidFill>
                  <a:srgbClr val="FFC000"/>
                </a:solidFill>
                <a:latin typeface="Copperplate Gothic Bold" pitchFamily="34" charset="0"/>
              </a:rPr>
              <a:t>2</a:t>
            </a:r>
          </a:p>
          <a:p>
            <a:pPr algn="ctr"/>
            <a:r>
              <a:rPr lang="en-US" sz="2200" b="1" dirty="0">
                <a:solidFill>
                  <a:srgbClr val="FFC000"/>
                </a:solidFill>
                <a:latin typeface="Copperplate Gothic Bold" pitchFamily="34" charset="0"/>
              </a:rPr>
              <a:t>3</a:t>
            </a:r>
            <a:endParaRPr lang="en-IN" sz="2200" b="1" dirty="0">
              <a:solidFill>
                <a:srgbClr val="FFC000"/>
              </a:solidFill>
              <a:latin typeface="Copperplate Gothic Bold" pitchFamily="34" charset="0"/>
            </a:endParaRPr>
          </a:p>
        </p:txBody>
      </p:sp>
      <p:pic>
        <p:nvPicPr>
          <p:cNvPr id="9" name="Picture 10">
            <a:extLst>
              <a:ext uri="{FF2B5EF4-FFF2-40B4-BE49-F238E27FC236}">
                <a16:creationId xmlns:a16="http://schemas.microsoft.com/office/drawing/2014/main" id="{6902099B-0E67-AF42-CDA4-1F0142471D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7442" y="1387787"/>
            <a:ext cx="677790" cy="11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4">
            <a:extLst>
              <a:ext uri="{FF2B5EF4-FFF2-40B4-BE49-F238E27FC236}">
                <a16:creationId xmlns:a16="http://schemas.microsoft.com/office/drawing/2014/main" id="{D7292A58-D013-ED5F-7CB2-F0E76D6173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6210" y="2531881"/>
            <a:ext cx="693139" cy="1233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2">
            <a:extLst>
              <a:ext uri="{FF2B5EF4-FFF2-40B4-BE49-F238E27FC236}">
                <a16:creationId xmlns:a16="http://schemas.microsoft.com/office/drawing/2014/main" id="{31DCA48B-D954-DED1-30CD-C32D134EE0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8675" y="3765238"/>
            <a:ext cx="69532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a16="http://schemas.microsoft.com/office/drawing/2014/main" id="{4D0ADCEC-7110-57CC-9281-24AD6E161C3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837" y="1791855"/>
            <a:ext cx="8152696" cy="3472871"/>
          </a:xfrm>
          <a:prstGeom prst="rect">
            <a:avLst/>
          </a:prstGeom>
        </p:spPr>
      </p:pic>
    </p:spTree>
    <p:extLst>
      <p:ext uri="{BB962C8B-B14F-4D97-AF65-F5344CB8AC3E}">
        <p14:creationId xmlns:p14="http://schemas.microsoft.com/office/powerpoint/2010/main" val="1367287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7203" y="86346"/>
            <a:ext cx="8315170" cy="523220"/>
          </a:xfrm>
          <a:prstGeom prst="rect">
            <a:avLst/>
          </a:prstGeom>
          <a:noFill/>
        </p:spPr>
        <p:txBody>
          <a:bodyPr wrap="square" rtlCol="0">
            <a:spAutoFit/>
          </a:bodyPr>
          <a:lstStyle/>
          <a:p>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ea typeface="+mj-ea"/>
                <a:cs typeface="+mj-cs"/>
              </a:rPr>
              <a:t>Expected Outcome</a:t>
            </a:r>
          </a:p>
        </p:txBody>
      </p:sp>
      <p:sp>
        <p:nvSpPr>
          <p:cNvPr id="4" name="Slide Number Placeholder 2"/>
          <p:cNvSpPr>
            <a:spLocks noGrp="1"/>
          </p:cNvSpPr>
          <p:nvPr>
            <p:ph type="sldNum" sz="quarter" idx="12"/>
          </p:nvPr>
        </p:nvSpPr>
        <p:spPr>
          <a:xfrm>
            <a:off x="8531788" y="5648960"/>
            <a:ext cx="548640" cy="396240"/>
          </a:xfrm>
        </p:spPr>
        <p:txBody>
          <a:bodyPr/>
          <a:lstStyle/>
          <a:p>
            <a:fld id="{336D7CF6-729B-4D91-BB8F-BA6D7380463D}" type="slidenum">
              <a:rPr lang="en-US" smtClean="0"/>
              <a:pPr/>
              <a:t>14</a:t>
            </a:fld>
            <a:endParaRPr lang="en-US" dirty="0"/>
          </a:p>
        </p:txBody>
      </p:sp>
      <p:pic>
        <p:nvPicPr>
          <p:cNvPr id="5"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199" y="1387625"/>
            <a:ext cx="677790" cy="11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0861" y="6157980"/>
            <a:ext cx="680353" cy="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0861" y="3740295"/>
            <a:ext cx="69532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0860" y="2542563"/>
            <a:ext cx="693139" cy="1233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8450861" y="-15211"/>
            <a:ext cx="680353" cy="1446550"/>
          </a:xfrm>
          <a:prstGeom prst="rect">
            <a:avLst/>
          </a:prstGeom>
          <a:noFill/>
        </p:spPr>
        <p:txBody>
          <a:bodyPr wrap="square" rtlCol="0">
            <a:spAutoFit/>
          </a:bodyPr>
          <a:lstStyle/>
          <a:p>
            <a:pPr algn="ctr"/>
            <a:r>
              <a:rPr lang="en-US" sz="2200" b="1" dirty="0">
                <a:solidFill>
                  <a:srgbClr val="FFC000"/>
                </a:solidFill>
                <a:latin typeface="Copperplate Gothic Bold" pitchFamily="34" charset="0"/>
              </a:rPr>
              <a:t>2</a:t>
            </a:r>
          </a:p>
          <a:p>
            <a:pPr algn="ctr"/>
            <a:r>
              <a:rPr lang="en-US" sz="2200" b="1" dirty="0">
                <a:solidFill>
                  <a:srgbClr val="FFC000"/>
                </a:solidFill>
                <a:latin typeface="Copperplate Gothic Bold" pitchFamily="34" charset="0"/>
              </a:rPr>
              <a:t>0</a:t>
            </a:r>
          </a:p>
          <a:p>
            <a:pPr algn="ctr"/>
            <a:r>
              <a:rPr lang="en-US" sz="2200" b="1" dirty="0">
                <a:solidFill>
                  <a:srgbClr val="FFC000"/>
                </a:solidFill>
                <a:latin typeface="Copperplate Gothic Bold" pitchFamily="34" charset="0"/>
              </a:rPr>
              <a:t>2</a:t>
            </a:r>
          </a:p>
          <a:p>
            <a:pPr algn="ctr"/>
            <a:r>
              <a:rPr lang="en-US" sz="2200" b="1" dirty="0">
                <a:solidFill>
                  <a:srgbClr val="FFC000"/>
                </a:solidFill>
                <a:latin typeface="Copperplate Gothic Bold" pitchFamily="34" charset="0"/>
              </a:rPr>
              <a:t>3</a:t>
            </a:r>
            <a:endParaRPr lang="en-IN" sz="2200" b="1" dirty="0">
              <a:solidFill>
                <a:srgbClr val="FFC000"/>
              </a:solidFill>
              <a:latin typeface="Copperplate Gothic Bold" pitchFamily="34" charset="0"/>
            </a:endParaRPr>
          </a:p>
        </p:txBody>
      </p:sp>
      <p:sp>
        <p:nvSpPr>
          <p:cNvPr id="2" name="TextBox 1">
            <a:extLst>
              <a:ext uri="{FF2B5EF4-FFF2-40B4-BE49-F238E27FC236}">
                <a16:creationId xmlns:a16="http://schemas.microsoft.com/office/drawing/2014/main" id="{72BD3A30-C0EA-ACA5-48A7-7D26426756CA}"/>
              </a:ext>
            </a:extLst>
          </p:cNvPr>
          <p:cNvSpPr txBox="1"/>
          <p:nvPr/>
        </p:nvSpPr>
        <p:spPr>
          <a:xfrm>
            <a:off x="395693" y="973393"/>
            <a:ext cx="7391455" cy="37820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On successful trials our program </a:t>
            </a:r>
            <a:r>
              <a:rPr lang="en-US" dirty="0">
                <a:latin typeface="Times New Roman" panose="02020603050405020304" pitchFamily="18" charset="0"/>
                <a:cs typeface="Times New Roman" panose="02020603050405020304" pitchFamily="18" charset="0"/>
              </a:rPr>
              <a:t>is</a:t>
            </a:r>
            <a:r>
              <a:rPr lang="en-US" sz="1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giving a relevant </a:t>
            </a:r>
            <a:r>
              <a:rPr lang="en-US" sz="1800" dirty="0">
                <a:latin typeface="Times New Roman" panose="02020603050405020304" pitchFamily="18" charset="0"/>
                <a:cs typeface="Times New Roman" panose="02020603050405020304" pitchFamily="18" charset="0"/>
              </a:rPr>
              <a:t>results. </a:t>
            </a: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Both modes of our program are </a:t>
            </a:r>
            <a:r>
              <a:rPr lang="en-US" dirty="0">
                <a:latin typeface="Times New Roman" panose="02020603050405020304" pitchFamily="18" charset="0"/>
                <a:cs typeface="Times New Roman" panose="02020603050405020304" pitchFamily="18" charset="0"/>
              </a:rPr>
              <a:t>running </a:t>
            </a:r>
            <a:r>
              <a:rPr lang="en-US" sz="1800" dirty="0">
                <a:latin typeface="Times New Roman" panose="02020603050405020304" pitchFamily="18" charset="0"/>
                <a:cs typeface="Times New Roman" panose="02020603050405020304" pitchFamily="18" charset="0"/>
              </a:rPr>
              <a:t>well and are giving relevant and significant results.</a:t>
            </a: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console will give as the optimum solar panel tilt angle according to the geographical location entered, for different seasons and months of the year  which will help in maximizing the solar power generation by ensuring the maximum sunlight to fall on the solar panel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0296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3C8CC5-5AF2-7652-1A80-04C87585BADE}"/>
              </a:ext>
            </a:extLst>
          </p:cNvPr>
          <p:cNvSpPr>
            <a:spLocks noGrp="1"/>
          </p:cNvSpPr>
          <p:nvPr>
            <p:ph type="sldNum" sz="quarter" idx="12"/>
          </p:nvPr>
        </p:nvSpPr>
        <p:spPr/>
        <p:txBody>
          <a:bodyPr/>
          <a:lstStyle/>
          <a:p>
            <a:fld id="{336D7CF6-729B-4D91-BB8F-BA6D7380463D}" type="slidenum">
              <a:rPr lang="en-US" smtClean="0"/>
              <a:pPr/>
              <a:t>15</a:t>
            </a:fld>
            <a:endParaRPr lang="en-US"/>
          </a:p>
        </p:txBody>
      </p:sp>
      <p:sp>
        <p:nvSpPr>
          <p:cNvPr id="7" name="TextBox 6">
            <a:extLst>
              <a:ext uri="{FF2B5EF4-FFF2-40B4-BE49-F238E27FC236}">
                <a16:creationId xmlns:a16="http://schemas.microsoft.com/office/drawing/2014/main" id="{863BC29D-6784-D43C-6E4F-A3F19E08555C}"/>
              </a:ext>
            </a:extLst>
          </p:cNvPr>
          <p:cNvSpPr txBox="1"/>
          <p:nvPr/>
        </p:nvSpPr>
        <p:spPr>
          <a:xfrm>
            <a:off x="8450861" y="-15211"/>
            <a:ext cx="680353" cy="1446550"/>
          </a:xfrm>
          <a:prstGeom prst="rect">
            <a:avLst/>
          </a:prstGeom>
          <a:noFill/>
        </p:spPr>
        <p:txBody>
          <a:bodyPr wrap="square" rtlCol="0">
            <a:spAutoFit/>
          </a:bodyPr>
          <a:lstStyle/>
          <a:p>
            <a:pPr algn="ctr"/>
            <a:r>
              <a:rPr lang="en-US" sz="2200" b="1" dirty="0">
                <a:solidFill>
                  <a:srgbClr val="FFC000"/>
                </a:solidFill>
                <a:latin typeface="Copperplate Gothic Bold" pitchFamily="34" charset="0"/>
              </a:rPr>
              <a:t>2</a:t>
            </a:r>
          </a:p>
          <a:p>
            <a:pPr algn="ctr"/>
            <a:r>
              <a:rPr lang="en-US" sz="2200" b="1" dirty="0">
                <a:solidFill>
                  <a:srgbClr val="FFC000"/>
                </a:solidFill>
                <a:latin typeface="Copperplate Gothic Bold" pitchFamily="34" charset="0"/>
              </a:rPr>
              <a:t>0</a:t>
            </a:r>
          </a:p>
          <a:p>
            <a:pPr algn="ctr"/>
            <a:r>
              <a:rPr lang="en-US" sz="2200" b="1" dirty="0">
                <a:solidFill>
                  <a:srgbClr val="FFC000"/>
                </a:solidFill>
                <a:latin typeface="Copperplate Gothic Bold" pitchFamily="34" charset="0"/>
              </a:rPr>
              <a:t>2</a:t>
            </a:r>
          </a:p>
          <a:p>
            <a:pPr algn="ctr"/>
            <a:r>
              <a:rPr lang="en-US" sz="2200" b="1" dirty="0">
                <a:solidFill>
                  <a:srgbClr val="FFC000"/>
                </a:solidFill>
                <a:latin typeface="Copperplate Gothic Bold" pitchFamily="34" charset="0"/>
              </a:rPr>
              <a:t>3</a:t>
            </a:r>
            <a:endParaRPr lang="en-IN" sz="2200" b="1" dirty="0">
              <a:solidFill>
                <a:srgbClr val="FFC000"/>
              </a:solidFill>
              <a:latin typeface="Copperplate Gothic Bold" pitchFamily="34" charset="0"/>
            </a:endParaRPr>
          </a:p>
        </p:txBody>
      </p:sp>
      <p:pic>
        <p:nvPicPr>
          <p:cNvPr id="8" name="Picture 10">
            <a:extLst>
              <a:ext uri="{FF2B5EF4-FFF2-40B4-BE49-F238E27FC236}">
                <a16:creationId xmlns:a16="http://schemas.microsoft.com/office/drawing/2014/main" id="{9DAF6019-AA00-6689-2081-D994F03A22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199" y="1387625"/>
            <a:ext cx="677790" cy="11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4">
            <a:extLst>
              <a:ext uri="{FF2B5EF4-FFF2-40B4-BE49-F238E27FC236}">
                <a16:creationId xmlns:a16="http://schemas.microsoft.com/office/drawing/2014/main" id="{C555DB04-3442-8959-1C38-4994B501E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0860" y="2542563"/>
            <a:ext cx="693139" cy="1233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2">
            <a:extLst>
              <a:ext uri="{FF2B5EF4-FFF2-40B4-BE49-F238E27FC236}">
                <a16:creationId xmlns:a16="http://schemas.microsoft.com/office/drawing/2014/main" id="{7F57BDCC-4D55-2BC5-EA75-216F005F92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0861" y="3740295"/>
            <a:ext cx="69532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a:extLst>
              <a:ext uri="{FF2B5EF4-FFF2-40B4-BE49-F238E27FC236}">
                <a16:creationId xmlns:a16="http://schemas.microsoft.com/office/drawing/2014/main" id="{187120CF-571B-2FD8-FE25-70F4BD38F1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0861" y="6157980"/>
            <a:ext cx="680353" cy="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1">
            <a:extLst>
              <a:ext uri="{FF2B5EF4-FFF2-40B4-BE49-F238E27FC236}">
                <a16:creationId xmlns:a16="http://schemas.microsoft.com/office/drawing/2014/main" id="{C09C4CB6-5F77-5E54-6230-E0BB1B9F022C}"/>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2460" r="30833" b="28666"/>
          <a:stretch/>
        </p:blipFill>
        <p:spPr>
          <a:xfrm>
            <a:off x="203932" y="191730"/>
            <a:ext cx="5440081" cy="3301968"/>
          </a:xfrm>
          <a:prstGeom prst="rect">
            <a:avLst/>
          </a:prstGeom>
        </p:spPr>
      </p:pic>
      <p:pic>
        <p:nvPicPr>
          <p:cNvPr id="13" name="Picture 12">
            <a:extLst>
              <a:ext uri="{FF2B5EF4-FFF2-40B4-BE49-F238E27FC236}">
                <a16:creationId xmlns:a16="http://schemas.microsoft.com/office/drawing/2014/main" id="{05AA6755-4A5A-964B-60D0-B18A02078A0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13759" y="3657600"/>
            <a:ext cx="6269473" cy="3019245"/>
          </a:xfrm>
          <a:prstGeom prst="rect">
            <a:avLst/>
          </a:prstGeom>
        </p:spPr>
      </p:pic>
      <p:sp>
        <p:nvSpPr>
          <p:cNvPr id="3" name="TextBox 2">
            <a:extLst>
              <a:ext uri="{FF2B5EF4-FFF2-40B4-BE49-F238E27FC236}">
                <a16:creationId xmlns:a16="http://schemas.microsoft.com/office/drawing/2014/main" id="{00690876-AF62-84CB-D3AC-84176256E53C}"/>
              </a:ext>
            </a:extLst>
          </p:cNvPr>
          <p:cNvSpPr txBox="1"/>
          <p:nvPr/>
        </p:nvSpPr>
        <p:spPr>
          <a:xfrm>
            <a:off x="77638" y="3740295"/>
            <a:ext cx="1690777" cy="1200329"/>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Dayananda Sagar Institutes</a:t>
            </a:r>
          </a:p>
        </p:txBody>
      </p:sp>
      <p:sp>
        <p:nvSpPr>
          <p:cNvPr id="4" name="TextBox 3">
            <a:extLst>
              <a:ext uri="{FF2B5EF4-FFF2-40B4-BE49-F238E27FC236}">
                <a16:creationId xmlns:a16="http://schemas.microsoft.com/office/drawing/2014/main" id="{8FE13632-0D2C-6E5C-A81F-83D8A9755AFC}"/>
              </a:ext>
            </a:extLst>
          </p:cNvPr>
          <p:cNvSpPr txBox="1"/>
          <p:nvPr/>
        </p:nvSpPr>
        <p:spPr>
          <a:xfrm>
            <a:off x="5900468" y="181155"/>
            <a:ext cx="2199736"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Bengaluru</a:t>
            </a:r>
          </a:p>
        </p:txBody>
      </p:sp>
    </p:spTree>
    <p:extLst>
      <p:ext uri="{BB962C8B-B14F-4D97-AF65-F5344CB8AC3E}">
        <p14:creationId xmlns:p14="http://schemas.microsoft.com/office/powerpoint/2010/main" val="249688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92E200-87A8-FB46-CD69-145DCAE9FAE1}"/>
              </a:ext>
            </a:extLst>
          </p:cNvPr>
          <p:cNvSpPr>
            <a:spLocks noGrp="1"/>
          </p:cNvSpPr>
          <p:nvPr>
            <p:ph type="sldNum" sz="quarter" idx="12"/>
          </p:nvPr>
        </p:nvSpPr>
        <p:spPr/>
        <p:txBody>
          <a:bodyPr/>
          <a:lstStyle/>
          <a:p>
            <a:fld id="{336D7CF6-729B-4D91-BB8F-BA6D7380463D}" type="slidenum">
              <a:rPr lang="en-US" smtClean="0"/>
              <a:pPr/>
              <a:t>16</a:t>
            </a:fld>
            <a:endParaRPr lang="en-US"/>
          </a:p>
        </p:txBody>
      </p:sp>
      <p:pic>
        <p:nvPicPr>
          <p:cNvPr id="4" name="Picture 3">
            <a:extLst>
              <a:ext uri="{FF2B5EF4-FFF2-40B4-BE49-F238E27FC236}">
                <a16:creationId xmlns:a16="http://schemas.microsoft.com/office/drawing/2014/main" id="{3B7D533C-AFF5-19C4-51B8-D3872D953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804" y="517585"/>
            <a:ext cx="6530196" cy="3157269"/>
          </a:xfrm>
          <a:prstGeom prst="rect">
            <a:avLst/>
          </a:prstGeom>
        </p:spPr>
      </p:pic>
      <p:sp>
        <p:nvSpPr>
          <p:cNvPr id="5" name="TextBox 4">
            <a:extLst>
              <a:ext uri="{FF2B5EF4-FFF2-40B4-BE49-F238E27FC236}">
                <a16:creationId xmlns:a16="http://schemas.microsoft.com/office/drawing/2014/main" id="{74A0D79A-4E81-794B-3F53-E8A928B7C4DC}"/>
              </a:ext>
            </a:extLst>
          </p:cNvPr>
          <p:cNvSpPr txBox="1"/>
          <p:nvPr/>
        </p:nvSpPr>
        <p:spPr>
          <a:xfrm>
            <a:off x="327804" y="0"/>
            <a:ext cx="6081622"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Jayanagar</a:t>
            </a:r>
            <a:r>
              <a:rPr lang="en-IN" dirty="0"/>
              <a:t> </a:t>
            </a:r>
          </a:p>
        </p:txBody>
      </p:sp>
      <p:pic>
        <p:nvPicPr>
          <p:cNvPr id="7" name="Picture 6">
            <a:extLst>
              <a:ext uri="{FF2B5EF4-FFF2-40B4-BE49-F238E27FC236}">
                <a16:creationId xmlns:a16="http://schemas.microsoft.com/office/drawing/2014/main" id="{C1B25425-C91D-3600-8D32-757DBE6815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6823" y="3795624"/>
            <a:ext cx="6267284" cy="2981819"/>
          </a:xfrm>
          <a:prstGeom prst="rect">
            <a:avLst/>
          </a:prstGeom>
        </p:spPr>
      </p:pic>
      <p:sp>
        <p:nvSpPr>
          <p:cNvPr id="8" name="TextBox 7">
            <a:extLst>
              <a:ext uri="{FF2B5EF4-FFF2-40B4-BE49-F238E27FC236}">
                <a16:creationId xmlns:a16="http://schemas.microsoft.com/office/drawing/2014/main" id="{176D534C-F7AB-0305-34C9-8F2F5B2D5355}"/>
              </a:ext>
            </a:extLst>
          </p:cNvPr>
          <p:cNvSpPr txBox="1"/>
          <p:nvPr/>
        </p:nvSpPr>
        <p:spPr>
          <a:xfrm>
            <a:off x="327804" y="3864634"/>
            <a:ext cx="1341338"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Majestic</a:t>
            </a:r>
          </a:p>
        </p:txBody>
      </p:sp>
      <p:pic>
        <p:nvPicPr>
          <p:cNvPr id="11" name="Picture 10">
            <a:extLst>
              <a:ext uri="{FF2B5EF4-FFF2-40B4-BE49-F238E27FC236}">
                <a16:creationId xmlns:a16="http://schemas.microsoft.com/office/drawing/2014/main" id="{10174BA3-BE43-83A6-8367-6C0FE5981C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9199" y="1387625"/>
            <a:ext cx="677790" cy="11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a:extLst>
              <a:ext uri="{FF2B5EF4-FFF2-40B4-BE49-F238E27FC236}">
                <a16:creationId xmlns:a16="http://schemas.microsoft.com/office/drawing/2014/main" id="{DAFF180B-7F4E-7703-CDAE-82C1EBBA7685}"/>
              </a:ext>
            </a:extLst>
          </p:cNvPr>
          <p:cNvSpPr txBox="1"/>
          <p:nvPr/>
        </p:nvSpPr>
        <p:spPr>
          <a:xfrm>
            <a:off x="8450861" y="-15211"/>
            <a:ext cx="680353" cy="1446550"/>
          </a:xfrm>
          <a:prstGeom prst="rect">
            <a:avLst/>
          </a:prstGeom>
          <a:noFill/>
        </p:spPr>
        <p:txBody>
          <a:bodyPr wrap="square" rtlCol="0">
            <a:spAutoFit/>
          </a:bodyPr>
          <a:lstStyle/>
          <a:p>
            <a:pPr algn="ctr"/>
            <a:r>
              <a:rPr lang="en-US" sz="2200" b="1" dirty="0">
                <a:solidFill>
                  <a:srgbClr val="FFC000"/>
                </a:solidFill>
                <a:latin typeface="Copperplate Gothic Bold" pitchFamily="34" charset="0"/>
              </a:rPr>
              <a:t>2</a:t>
            </a:r>
          </a:p>
          <a:p>
            <a:pPr algn="ctr"/>
            <a:r>
              <a:rPr lang="en-US" sz="2200" b="1" dirty="0">
                <a:solidFill>
                  <a:srgbClr val="FFC000"/>
                </a:solidFill>
                <a:latin typeface="Copperplate Gothic Bold" pitchFamily="34" charset="0"/>
              </a:rPr>
              <a:t>0</a:t>
            </a:r>
          </a:p>
          <a:p>
            <a:pPr algn="ctr"/>
            <a:r>
              <a:rPr lang="en-US" sz="2200" b="1" dirty="0">
                <a:solidFill>
                  <a:srgbClr val="FFC000"/>
                </a:solidFill>
                <a:latin typeface="Copperplate Gothic Bold" pitchFamily="34" charset="0"/>
              </a:rPr>
              <a:t>2</a:t>
            </a:r>
          </a:p>
          <a:p>
            <a:pPr algn="ctr"/>
            <a:r>
              <a:rPr lang="en-US" sz="2200" b="1" dirty="0">
                <a:solidFill>
                  <a:srgbClr val="FFC000"/>
                </a:solidFill>
                <a:latin typeface="Copperplate Gothic Bold" pitchFamily="34" charset="0"/>
              </a:rPr>
              <a:t>3</a:t>
            </a:r>
            <a:endParaRPr lang="en-IN" sz="2200" b="1" dirty="0">
              <a:solidFill>
                <a:srgbClr val="FFC000"/>
              </a:solidFill>
              <a:latin typeface="Copperplate Gothic Bold" pitchFamily="34" charset="0"/>
            </a:endParaRPr>
          </a:p>
        </p:txBody>
      </p:sp>
      <p:pic>
        <p:nvPicPr>
          <p:cNvPr id="13" name="Picture 14">
            <a:extLst>
              <a:ext uri="{FF2B5EF4-FFF2-40B4-BE49-F238E27FC236}">
                <a16:creationId xmlns:a16="http://schemas.microsoft.com/office/drawing/2014/main" id="{9BDF7AAB-0FB2-7116-3527-0ACB78D07A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0860" y="2542563"/>
            <a:ext cx="693139" cy="1233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2">
            <a:extLst>
              <a:ext uri="{FF2B5EF4-FFF2-40B4-BE49-F238E27FC236}">
                <a16:creationId xmlns:a16="http://schemas.microsoft.com/office/drawing/2014/main" id="{8CC57DBE-8714-7069-BB47-3FF7126B90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50861" y="3740295"/>
            <a:ext cx="69532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1">
            <a:extLst>
              <a:ext uri="{FF2B5EF4-FFF2-40B4-BE49-F238E27FC236}">
                <a16:creationId xmlns:a16="http://schemas.microsoft.com/office/drawing/2014/main" id="{241D93EA-9F7E-F6CD-B674-0A2ADDC64F9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50861" y="6157980"/>
            <a:ext cx="680353" cy="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7673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693" y="131296"/>
            <a:ext cx="8315170" cy="523220"/>
          </a:xfrm>
          <a:prstGeom prst="rect">
            <a:avLst/>
          </a:prstGeom>
          <a:noFill/>
        </p:spPr>
        <p:txBody>
          <a:bodyPr wrap="square" rtlCol="0">
            <a:spAutoFit/>
          </a:bodyPr>
          <a:lstStyle/>
          <a:p>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ea typeface="+mj-ea"/>
                <a:cs typeface="+mj-cs"/>
              </a:rPr>
              <a:t>Advantages and Limitations</a:t>
            </a:r>
          </a:p>
        </p:txBody>
      </p:sp>
      <p:sp>
        <p:nvSpPr>
          <p:cNvPr id="4" name="Slide Number Placeholder 2"/>
          <p:cNvSpPr>
            <a:spLocks noGrp="1"/>
          </p:cNvSpPr>
          <p:nvPr>
            <p:ph type="sldNum" sz="quarter" idx="12"/>
          </p:nvPr>
        </p:nvSpPr>
        <p:spPr>
          <a:xfrm>
            <a:off x="8531788" y="5648960"/>
            <a:ext cx="548640" cy="396240"/>
          </a:xfrm>
        </p:spPr>
        <p:txBody>
          <a:bodyPr/>
          <a:lstStyle/>
          <a:p>
            <a:fld id="{336D7CF6-729B-4D91-BB8F-BA6D7380463D}" type="slidenum">
              <a:rPr lang="en-US" smtClean="0"/>
              <a:pPr/>
              <a:t>17</a:t>
            </a:fld>
            <a:endParaRPr lang="en-US" dirty="0"/>
          </a:p>
        </p:txBody>
      </p:sp>
      <p:pic>
        <p:nvPicPr>
          <p:cNvPr id="5"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0861" y="1377538"/>
            <a:ext cx="677790" cy="11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0861" y="6157980"/>
            <a:ext cx="680353" cy="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0861" y="3740295"/>
            <a:ext cx="69532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0860" y="2542563"/>
            <a:ext cx="693139" cy="1233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8450861" y="11875"/>
            <a:ext cx="680353" cy="1446550"/>
          </a:xfrm>
          <a:prstGeom prst="rect">
            <a:avLst/>
          </a:prstGeom>
          <a:noFill/>
        </p:spPr>
        <p:txBody>
          <a:bodyPr wrap="square" rtlCol="0">
            <a:spAutoFit/>
          </a:bodyPr>
          <a:lstStyle/>
          <a:p>
            <a:pPr algn="ctr"/>
            <a:r>
              <a:rPr lang="en-US" sz="2200" b="1" dirty="0">
                <a:solidFill>
                  <a:srgbClr val="FFC000"/>
                </a:solidFill>
                <a:latin typeface="Copperplate Gothic Bold" pitchFamily="34" charset="0"/>
              </a:rPr>
              <a:t>2</a:t>
            </a:r>
          </a:p>
          <a:p>
            <a:pPr algn="ctr"/>
            <a:r>
              <a:rPr lang="en-US" sz="2200" b="1" dirty="0">
                <a:solidFill>
                  <a:srgbClr val="FFC000"/>
                </a:solidFill>
                <a:latin typeface="Copperplate Gothic Bold" pitchFamily="34" charset="0"/>
              </a:rPr>
              <a:t>0</a:t>
            </a:r>
          </a:p>
          <a:p>
            <a:pPr algn="ctr"/>
            <a:r>
              <a:rPr lang="en-US" sz="2200" b="1" dirty="0">
                <a:solidFill>
                  <a:srgbClr val="FFC000"/>
                </a:solidFill>
                <a:latin typeface="Copperplate Gothic Bold" pitchFamily="34" charset="0"/>
              </a:rPr>
              <a:t>2</a:t>
            </a:r>
          </a:p>
          <a:p>
            <a:pPr algn="ctr"/>
            <a:r>
              <a:rPr lang="en-US" sz="2200" b="1" dirty="0">
                <a:solidFill>
                  <a:srgbClr val="FFC000"/>
                </a:solidFill>
                <a:latin typeface="Copperplate Gothic Bold" pitchFamily="34" charset="0"/>
              </a:rPr>
              <a:t>3</a:t>
            </a:r>
            <a:endParaRPr lang="en-IN" sz="2200" b="1" dirty="0">
              <a:solidFill>
                <a:srgbClr val="FFC000"/>
              </a:solidFill>
              <a:latin typeface="Copperplate Gothic Bold" pitchFamily="34" charset="0"/>
            </a:endParaRPr>
          </a:p>
        </p:txBody>
      </p:sp>
      <p:sp>
        <p:nvSpPr>
          <p:cNvPr id="10" name="TextBox 9">
            <a:extLst>
              <a:ext uri="{FF2B5EF4-FFF2-40B4-BE49-F238E27FC236}">
                <a16:creationId xmlns:a16="http://schemas.microsoft.com/office/drawing/2014/main" id="{2708966D-CD21-39D7-41D0-DBD113F9D904}"/>
              </a:ext>
            </a:extLst>
          </p:cNvPr>
          <p:cNvSpPr txBox="1"/>
          <p:nvPr/>
        </p:nvSpPr>
        <p:spPr>
          <a:xfrm>
            <a:off x="395693" y="934065"/>
            <a:ext cx="7696255" cy="452431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Advantages: </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Energy Efficiency : Significant energy increment in power generation through automatic adjustment of solar panel </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Cost Savings: less solar panel is required to produce the same energy </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Environmental Sustainability: manufacturing of solar panel requires use of heavy metal which is not good for environment so if less solar panel is required less solar panel will be manufactured hence leading to less use of heavy metal.</a:t>
            </a:r>
          </a:p>
          <a:p>
            <a:pPr marL="342900" indent="-342900">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Improved Efficiency</a:t>
            </a:r>
            <a:r>
              <a:rPr lang="en-US" b="0" i="0" dirty="0">
                <a:effectLst/>
                <a:latin typeface="Times New Roman" panose="02020603050405020304" pitchFamily="18" charset="0"/>
                <a:cs typeface="Times New Roman" panose="02020603050405020304" pitchFamily="18" charset="0"/>
              </a:rPr>
              <a:t>: Properly tilted panels are more efficient, converting a higher percentage of sunlight into electricity. This can lead to a higher return on investment (ROI) for solar projects.</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Limitations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has to enter the latitude of the City rather than city name directly, which adds a extra burden of work on user of finding the latitude of the City</a:t>
            </a:r>
          </a:p>
        </p:txBody>
      </p:sp>
    </p:spTree>
    <p:extLst>
      <p:ext uri="{BB962C8B-B14F-4D97-AF65-F5344CB8AC3E}">
        <p14:creationId xmlns:p14="http://schemas.microsoft.com/office/powerpoint/2010/main" val="2903970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693" y="131296"/>
            <a:ext cx="8315170" cy="1384995"/>
          </a:xfrm>
          <a:prstGeom prst="rect">
            <a:avLst/>
          </a:prstGeom>
          <a:noFill/>
        </p:spPr>
        <p:txBody>
          <a:bodyPr wrap="square" rtlCol="0">
            <a:spAutoFit/>
          </a:bodyPr>
          <a:lstStyle/>
          <a:p>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ea typeface="+mj-ea"/>
                <a:cs typeface="+mj-cs"/>
              </a:rPr>
              <a:t>References</a:t>
            </a:r>
          </a:p>
          <a:p>
            <a:endParaRPr lang="en-US" sz="2800" b="1" dirty="0">
              <a:solidFill>
                <a:schemeClr val="accent5">
                  <a:lumMod val="60000"/>
                  <a:lumOff val="40000"/>
                </a:schemeClr>
              </a:solidFill>
              <a:latin typeface="Times New Roman" pitchFamily="18" charset="0"/>
              <a:ea typeface="+mj-ea"/>
              <a:cs typeface="+mj-cs"/>
            </a:endParaRPr>
          </a:p>
          <a:p>
            <a:endParaRPr lang="en-US" sz="2800" b="1" dirty="0">
              <a:solidFill>
                <a:schemeClr val="accent5">
                  <a:lumMod val="60000"/>
                  <a:lumOff val="40000"/>
                </a:schemeClr>
              </a:solidFill>
              <a:latin typeface="Times New Roman" pitchFamily="18" charset="0"/>
              <a:ea typeface="+mj-ea"/>
              <a:cs typeface="+mj-cs"/>
            </a:endParaRPr>
          </a:p>
        </p:txBody>
      </p:sp>
      <p:sp>
        <p:nvSpPr>
          <p:cNvPr id="4" name="Slide Number Placeholder 2"/>
          <p:cNvSpPr>
            <a:spLocks noGrp="1"/>
          </p:cNvSpPr>
          <p:nvPr>
            <p:ph type="sldNum" sz="quarter" idx="12"/>
          </p:nvPr>
        </p:nvSpPr>
        <p:spPr>
          <a:xfrm>
            <a:off x="8531788" y="5648960"/>
            <a:ext cx="548640" cy="396240"/>
          </a:xfrm>
        </p:spPr>
        <p:txBody>
          <a:bodyPr/>
          <a:lstStyle/>
          <a:p>
            <a:fld id="{336D7CF6-729B-4D91-BB8F-BA6D7380463D}" type="slidenum">
              <a:rPr lang="en-US" smtClean="0"/>
              <a:pPr/>
              <a:t>18</a:t>
            </a:fld>
            <a:endParaRPr lang="en-US" dirty="0"/>
          </a:p>
        </p:txBody>
      </p:sp>
      <p:pic>
        <p:nvPicPr>
          <p:cNvPr id="5"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0861" y="1377538"/>
            <a:ext cx="677790" cy="11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0861" y="6157980"/>
            <a:ext cx="680353" cy="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0861" y="3740295"/>
            <a:ext cx="69532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0860" y="2552396"/>
            <a:ext cx="693139" cy="1233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8450861" y="2042"/>
            <a:ext cx="680353" cy="1446550"/>
          </a:xfrm>
          <a:prstGeom prst="rect">
            <a:avLst/>
          </a:prstGeom>
          <a:noFill/>
        </p:spPr>
        <p:txBody>
          <a:bodyPr wrap="square" rtlCol="0">
            <a:spAutoFit/>
          </a:bodyPr>
          <a:lstStyle/>
          <a:p>
            <a:pPr algn="ctr"/>
            <a:r>
              <a:rPr lang="en-US" sz="2200" b="1" dirty="0">
                <a:solidFill>
                  <a:srgbClr val="FFC000"/>
                </a:solidFill>
                <a:latin typeface="Copperplate Gothic Bold" pitchFamily="34" charset="0"/>
              </a:rPr>
              <a:t>2</a:t>
            </a:r>
          </a:p>
          <a:p>
            <a:pPr algn="ctr"/>
            <a:r>
              <a:rPr lang="en-US" sz="2200" b="1" dirty="0">
                <a:solidFill>
                  <a:srgbClr val="FFC000"/>
                </a:solidFill>
                <a:latin typeface="Copperplate Gothic Bold" pitchFamily="34" charset="0"/>
              </a:rPr>
              <a:t>0</a:t>
            </a:r>
          </a:p>
          <a:p>
            <a:pPr algn="ctr"/>
            <a:r>
              <a:rPr lang="en-US" sz="2200" b="1" dirty="0">
                <a:solidFill>
                  <a:srgbClr val="FFC000"/>
                </a:solidFill>
                <a:latin typeface="Copperplate Gothic Bold" pitchFamily="34" charset="0"/>
              </a:rPr>
              <a:t>2</a:t>
            </a:r>
          </a:p>
          <a:p>
            <a:pPr algn="ctr"/>
            <a:r>
              <a:rPr lang="en-US" sz="2200" b="1" dirty="0">
                <a:solidFill>
                  <a:srgbClr val="FFC000"/>
                </a:solidFill>
                <a:latin typeface="Copperplate Gothic Bold" pitchFamily="34" charset="0"/>
              </a:rPr>
              <a:t>3</a:t>
            </a:r>
            <a:endParaRPr lang="en-IN" sz="2200" b="1" dirty="0">
              <a:solidFill>
                <a:srgbClr val="FFC000"/>
              </a:solidFill>
              <a:latin typeface="Copperplate Gothic Bold" pitchFamily="34" charset="0"/>
            </a:endParaRPr>
          </a:p>
        </p:txBody>
      </p:sp>
      <p:sp>
        <p:nvSpPr>
          <p:cNvPr id="2" name="TextBox 1">
            <a:extLst>
              <a:ext uri="{FF2B5EF4-FFF2-40B4-BE49-F238E27FC236}">
                <a16:creationId xmlns:a16="http://schemas.microsoft.com/office/drawing/2014/main" id="{9479A68B-BCF0-8812-6987-9132ACCFB872}"/>
              </a:ext>
            </a:extLst>
          </p:cNvPr>
          <p:cNvSpPr txBox="1"/>
          <p:nvPr/>
        </p:nvSpPr>
        <p:spPr>
          <a:xfrm>
            <a:off x="530942" y="1189703"/>
            <a:ext cx="7384026" cy="50285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https://sinovoltaics.com/learning-center/system-design/solar-panel-angle-tilt-calculation/</a:t>
            </a:r>
          </a:p>
          <a:p>
            <a:pPr marL="285750" indent="-285750">
              <a:lnSpc>
                <a:spcPct val="150000"/>
              </a:lnSpc>
              <a:buFont typeface="Arial" panose="020B0604020202020204" pitchFamily="34" charset="0"/>
              <a:buChar char="•"/>
            </a:pPr>
            <a:endParaRPr lang="en-US" sz="1800" b="0" i="0" dirty="0">
              <a:solidFill>
                <a:srgbClr val="000000"/>
              </a:solidFill>
              <a:effectLst/>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Khan, N., </a:t>
            </a:r>
            <a:r>
              <a:rPr lang="en-US" sz="1800" b="0" i="0" dirty="0" err="1">
                <a:solidFill>
                  <a:srgbClr val="000000"/>
                </a:solidFill>
                <a:effectLst/>
                <a:latin typeface="Times New Roman" panose="02020603050405020304" pitchFamily="18" charset="0"/>
                <a:cs typeface="Times New Roman" panose="02020603050405020304" pitchFamily="18" charset="0"/>
              </a:rPr>
              <a:t>Mariun</a:t>
            </a:r>
            <a:r>
              <a:rPr lang="en-US" sz="1800" b="0" i="0" dirty="0">
                <a:solidFill>
                  <a:srgbClr val="000000"/>
                </a:solidFill>
                <a:effectLst/>
                <a:latin typeface="Times New Roman" panose="02020603050405020304" pitchFamily="18" charset="0"/>
                <a:cs typeface="Times New Roman" panose="02020603050405020304" pitchFamily="18" charset="0"/>
              </a:rPr>
              <a:t>, Z., Saleem, N., Abas, N. “Fossil Fuels, New Energy</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000000"/>
                </a:solidFill>
                <a:effectLst/>
                <a:latin typeface="Times New Roman" panose="02020603050405020304" pitchFamily="18" charset="0"/>
                <a:cs typeface="Times New Roman" panose="02020603050405020304" pitchFamily="18" charset="0"/>
              </a:rPr>
              <a:t>Sources and the Great Energy Crisis”. </a:t>
            </a:r>
            <a:r>
              <a:rPr lang="en-US" sz="1800" b="0" i="1" dirty="0">
                <a:solidFill>
                  <a:srgbClr val="000000"/>
                </a:solidFill>
                <a:effectLst/>
                <a:latin typeface="Times New Roman" panose="02020603050405020304" pitchFamily="18" charset="0"/>
                <a:cs typeface="Times New Roman" panose="02020603050405020304" pitchFamily="18" charset="0"/>
              </a:rPr>
              <a:t>Renewable and Sustainable Energy</a:t>
            </a:r>
            <a:br>
              <a:rPr lang="en-US" sz="1800" b="0" i="1" dirty="0">
                <a:solidFill>
                  <a:srgbClr val="000000"/>
                </a:solidFill>
                <a:effectLst/>
                <a:latin typeface="Times New Roman" panose="02020603050405020304" pitchFamily="18" charset="0"/>
                <a:cs typeface="Times New Roman" panose="02020603050405020304" pitchFamily="18" charset="0"/>
              </a:rPr>
            </a:br>
            <a:r>
              <a:rPr lang="en-US" sz="1800" b="0" i="1" dirty="0">
                <a:solidFill>
                  <a:srgbClr val="000000"/>
                </a:solidFill>
                <a:effectLst/>
                <a:latin typeface="Times New Roman" panose="02020603050405020304" pitchFamily="18" charset="0"/>
                <a:cs typeface="Times New Roman" panose="02020603050405020304" pitchFamily="18" charset="0"/>
              </a:rPr>
              <a:t>Rev </a:t>
            </a:r>
            <a:r>
              <a:rPr lang="en-US" sz="1800" b="0" i="0" dirty="0">
                <a:solidFill>
                  <a:srgbClr val="000000"/>
                </a:solidFill>
                <a:effectLst/>
                <a:latin typeface="Times New Roman" panose="02020603050405020304" pitchFamily="18" charset="0"/>
                <a:cs typeface="Times New Roman" panose="02020603050405020304" pitchFamily="18" charset="0"/>
              </a:rPr>
              <a:t>(2007).</a:t>
            </a:r>
          </a:p>
          <a:p>
            <a:pPr marL="285750" indent="-285750">
              <a:lnSpc>
                <a:spcPct val="150000"/>
              </a:lnSpc>
              <a:buFont typeface="Arial" panose="020B0604020202020204" pitchFamily="34" charset="0"/>
              <a:buChar char="•"/>
            </a:pPr>
            <a:endParaRPr lang="en-IN" sz="1800" b="0" i="0" dirty="0">
              <a:solidFill>
                <a:srgbClr val="000000"/>
              </a:solidFill>
              <a:effectLst/>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1800" b="0" i="0" dirty="0">
                <a:solidFill>
                  <a:srgbClr val="000000"/>
                </a:solidFill>
                <a:effectLst/>
                <a:latin typeface="Times New Roman" panose="02020603050405020304" pitchFamily="18" charset="0"/>
                <a:cs typeface="Times New Roman" panose="02020603050405020304" pitchFamily="18" charset="0"/>
              </a:rPr>
              <a:t>João M. G. Figueiredo1, </a:t>
            </a:r>
            <a:r>
              <a:rPr lang="en-IN" sz="1800" b="0" i="1" dirty="0">
                <a:solidFill>
                  <a:srgbClr val="000000"/>
                </a:solidFill>
                <a:effectLst/>
                <a:latin typeface="Times New Roman" panose="02020603050405020304" pitchFamily="18" charset="0"/>
                <a:cs typeface="Times New Roman" panose="02020603050405020304" pitchFamily="18" charset="0"/>
              </a:rPr>
              <a:t>Intelligent Sun-Tracking System for Efficiency</a:t>
            </a:r>
            <a:br>
              <a:rPr lang="en-IN" sz="1800" b="0" i="1" dirty="0">
                <a:solidFill>
                  <a:srgbClr val="000000"/>
                </a:solidFill>
                <a:effectLst/>
                <a:latin typeface="Times New Roman" panose="02020603050405020304" pitchFamily="18" charset="0"/>
                <a:cs typeface="Times New Roman" panose="02020603050405020304" pitchFamily="18" charset="0"/>
              </a:rPr>
            </a:br>
            <a:r>
              <a:rPr lang="en-IN" sz="1800" b="0" i="1" dirty="0">
                <a:solidFill>
                  <a:srgbClr val="000000"/>
                </a:solidFill>
                <a:effectLst/>
                <a:latin typeface="Times New Roman" panose="02020603050405020304" pitchFamily="18" charset="0"/>
                <a:cs typeface="Times New Roman" panose="02020603050405020304" pitchFamily="18" charset="0"/>
              </a:rPr>
              <a:t>Maximization of Photovoltaic Energy</a:t>
            </a:r>
            <a:r>
              <a:rPr lang="en-IN" sz="1800" dirty="0">
                <a:latin typeface="Times New Roman" panose="02020603050405020304" pitchFamily="18" charset="0"/>
                <a:cs typeface="Times New Roman" panose="02020603050405020304" pitchFamily="18" charset="0"/>
              </a:rPr>
              <a:t> .</a:t>
            </a:r>
          </a:p>
          <a:p>
            <a:pPr marL="285750" indent="-285750">
              <a:lnSpc>
                <a:spcPct val="150000"/>
              </a:lnSpc>
              <a:buFont typeface="Arial" panose="020B0604020202020204" pitchFamily="34" charset="0"/>
              <a:buChar char="•"/>
            </a:pPr>
            <a:endParaRPr lang="en-IN" sz="1800" b="0" i="0" dirty="0">
              <a:solidFill>
                <a:srgbClr val="000000"/>
              </a:solidFill>
              <a:effectLst/>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1800" b="0" i="0" dirty="0">
                <a:solidFill>
                  <a:srgbClr val="000000"/>
                </a:solidFill>
                <a:effectLst/>
                <a:latin typeface="Times New Roman" panose="02020603050405020304" pitchFamily="18" charset="0"/>
                <a:cs typeface="Times New Roman" panose="02020603050405020304" pitchFamily="18" charset="0"/>
              </a:rPr>
              <a:t>https://spectrum.ieee.org/mobile-robots-turn-solar-panels-to-follow-thesun</a:t>
            </a:r>
            <a:endParaRPr lang="en-IN" sz="18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3592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4477" y="1306285"/>
            <a:ext cx="3166828" cy="923330"/>
          </a:xfrm>
          <a:prstGeom prst="rect">
            <a:avLst/>
          </a:prstGeom>
          <a:noFill/>
          <a:scene3d>
            <a:camera prst="orthographicFront"/>
            <a:lightRig rig="soft" dir="tl">
              <a:rot lat="0" lon="0" rev="0"/>
            </a:lightRig>
          </a:scene3d>
          <a:sp3d>
            <a:bevelT w="165100" prst="coolSlant"/>
          </a:sp3d>
        </p:spPr>
        <p:txBody>
          <a:bodyPr wrap="none">
            <a:spAutoFit/>
          </a:bodyPr>
          <a:lstStyle/>
          <a:p>
            <a:pPr algn="ctr">
              <a:defRPr/>
            </a:pP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Thank you</a:t>
            </a:r>
          </a:p>
        </p:txBody>
      </p:sp>
      <p:pic>
        <p:nvPicPr>
          <p:cNvPr id="3" name="Picture 4"/>
          <p:cNvPicPr>
            <a:picLocks noChangeAspect="1" noChangeArrowheads="1"/>
          </p:cNvPicPr>
          <p:nvPr/>
        </p:nvPicPr>
        <p:blipFill>
          <a:blip r:embed="rId2"/>
          <a:srcRect/>
          <a:stretch>
            <a:fillRect/>
          </a:stretch>
        </p:blipFill>
        <p:spPr bwMode="auto">
          <a:xfrm>
            <a:off x="4361305" y="3876675"/>
            <a:ext cx="4040188" cy="298132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336D7CF6-729B-4D91-BB8F-BA6D7380463D}" type="slidenum">
              <a:rPr lang="en-US" smtClean="0"/>
              <a:pPr/>
              <a:t>19</a:t>
            </a:fld>
            <a:endParaRPr lang="en-US"/>
          </a:p>
        </p:txBody>
      </p:sp>
      <p:pic>
        <p:nvPicPr>
          <p:cNvPr id="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0861" y="1377538"/>
            <a:ext cx="677790" cy="11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0861" y="6157980"/>
            <a:ext cx="680353" cy="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0861" y="3740295"/>
            <a:ext cx="69532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50860" y="2542563"/>
            <a:ext cx="693139" cy="1233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8450861" y="11875"/>
            <a:ext cx="680353" cy="1446550"/>
          </a:xfrm>
          <a:prstGeom prst="rect">
            <a:avLst/>
          </a:prstGeom>
          <a:noFill/>
        </p:spPr>
        <p:txBody>
          <a:bodyPr wrap="square" rtlCol="0">
            <a:spAutoFit/>
          </a:bodyPr>
          <a:lstStyle/>
          <a:p>
            <a:pPr algn="ctr"/>
            <a:r>
              <a:rPr lang="en-US" sz="2200" b="1" dirty="0">
                <a:solidFill>
                  <a:srgbClr val="FFC000"/>
                </a:solidFill>
                <a:latin typeface="Copperplate Gothic Bold" pitchFamily="34" charset="0"/>
              </a:rPr>
              <a:t>2</a:t>
            </a:r>
          </a:p>
          <a:p>
            <a:pPr algn="ctr"/>
            <a:r>
              <a:rPr lang="en-US" sz="2200" b="1" dirty="0">
                <a:solidFill>
                  <a:srgbClr val="FFC000"/>
                </a:solidFill>
                <a:latin typeface="Copperplate Gothic Bold" pitchFamily="34" charset="0"/>
              </a:rPr>
              <a:t>0</a:t>
            </a:r>
          </a:p>
          <a:p>
            <a:pPr algn="ctr"/>
            <a:r>
              <a:rPr lang="en-US" sz="2200" b="1" dirty="0">
                <a:solidFill>
                  <a:srgbClr val="FFC000"/>
                </a:solidFill>
                <a:latin typeface="Copperplate Gothic Bold" pitchFamily="34" charset="0"/>
              </a:rPr>
              <a:t>2</a:t>
            </a:r>
          </a:p>
          <a:p>
            <a:pPr algn="ctr"/>
            <a:r>
              <a:rPr lang="en-US" sz="2200" b="1" dirty="0">
                <a:solidFill>
                  <a:srgbClr val="FFC000"/>
                </a:solidFill>
                <a:latin typeface="Copperplate Gothic Bold" pitchFamily="34" charset="0"/>
              </a:rPr>
              <a:t>3</a:t>
            </a:r>
            <a:endParaRPr lang="en-IN" sz="2200" b="1" dirty="0">
              <a:solidFill>
                <a:srgbClr val="FFC000"/>
              </a:solidFill>
              <a:latin typeface="Copperplate Gothic Bold"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1" y="0"/>
            <a:ext cx="7977001" cy="729579"/>
          </a:xfrm>
        </p:spPr>
        <p:txBody>
          <a:bodyPr>
            <a:normAutofit/>
          </a:bodyPr>
          <a:lstStyle/>
          <a:p>
            <a:pPr lvl="0" algn="ctr">
              <a:lnSpc>
                <a:spcPct val="100000"/>
              </a:lnSpc>
              <a:defRPr/>
            </a:pPr>
            <a:r>
              <a:rPr lang="en-US" sz="2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rPr>
              <a:t>Organization of the Presentation</a:t>
            </a:r>
          </a:p>
        </p:txBody>
      </p:sp>
      <p:sp>
        <p:nvSpPr>
          <p:cNvPr id="3" name="Content Placeholder 2"/>
          <p:cNvSpPr>
            <a:spLocks noGrp="1"/>
          </p:cNvSpPr>
          <p:nvPr>
            <p:ph idx="1"/>
          </p:nvPr>
        </p:nvSpPr>
        <p:spPr>
          <a:xfrm>
            <a:off x="526069" y="838652"/>
            <a:ext cx="8357937" cy="5383369"/>
          </a:xfrm>
        </p:spPr>
        <p:txBody>
          <a:bodyPr>
            <a:normAutofit/>
          </a:bodyPr>
          <a:lstStyle/>
          <a:p>
            <a:pPr marL="679450" indent="-214313">
              <a:lnSpc>
                <a:spcPct val="120000"/>
              </a:lnSpc>
              <a:spcAft>
                <a:spcPts val="1200"/>
              </a:spcAft>
            </a:pPr>
            <a:r>
              <a:rPr lang="en-US" sz="2300" dirty="0">
                <a:latin typeface="Times New Roman" pitchFamily="18" charset="0"/>
                <a:cs typeface="Times New Roman" pitchFamily="18" charset="0"/>
              </a:rPr>
              <a:t>Introduction </a:t>
            </a:r>
          </a:p>
          <a:p>
            <a:pPr lvl="1">
              <a:lnSpc>
                <a:spcPct val="120000"/>
              </a:lnSpc>
              <a:spcAft>
                <a:spcPts val="1200"/>
              </a:spcAft>
            </a:pPr>
            <a:r>
              <a:rPr lang="en-US" sz="2300" dirty="0">
                <a:latin typeface="Times New Roman" pitchFamily="18" charset="0"/>
                <a:cs typeface="Times New Roman" pitchFamily="18" charset="0"/>
              </a:rPr>
              <a:t>Literature Survey</a:t>
            </a:r>
          </a:p>
          <a:p>
            <a:pPr lvl="1">
              <a:lnSpc>
                <a:spcPct val="120000"/>
              </a:lnSpc>
              <a:spcAft>
                <a:spcPts val="1200"/>
              </a:spcAft>
            </a:pPr>
            <a:r>
              <a:rPr lang="en-US" sz="2300" dirty="0">
                <a:latin typeface="Times New Roman" pitchFamily="18" charset="0"/>
                <a:cs typeface="Times New Roman" pitchFamily="18" charset="0"/>
              </a:rPr>
              <a:t>Problem Statement</a:t>
            </a:r>
          </a:p>
          <a:p>
            <a:pPr lvl="1">
              <a:lnSpc>
                <a:spcPct val="120000"/>
              </a:lnSpc>
              <a:spcAft>
                <a:spcPts val="1200"/>
              </a:spcAft>
            </a:pPr>
            <a:r>
              <a:rPr lang="en-US" sz="2300" dirty="0">
                <a:latin typeface="Times New Roman" pitchFamily="18" charset="0"/>
                <a:cs typeface="Times New Roman" pitchFamily="18" charset="0"/>
              </a:rPr>
              <a:t>Objectives of the proposed Mini project</a:t>
            </a:r>
          </a:p>
          <a:p>
            <a:pPr marL="679450" lvl="2">
              <a:lnSpc>
                <a:spcPct val="120000"/>
              </a:lnSpc>
              <a:spcBef>
                <a:spcPct val="0"/>
              </a:spcBef>
              <a:spcAft>
                <a:spcPts val="1200"/>
              </a:spcAft>
            </a:pPr>
            <a:r>
              <a:rPr lang="en-US" sz="2300" dirty="0">
                <a:latin typeface="Times New Roman" pitchFamily="18" charset="0"/>
                <a:cs typeface="Times New Roman" pitchFamily="18" charset="0"/>
              </a:rPr>
              <a:t>Proposed Methodology</a:t>
            </a:r>
          </a:p>
          <a:p>
            <a:pPr marL="679450" lvl="2">
              <a:lnSpc>
                <a:spcPct val="120000"/>
              </a:lnSpc>
              <a:spcBef>
                <a:spcPct val="0"/>
              </a:spcBef>
              <a:spcAft>
                <a:spcPts val="1200"/>
              </a:spcAft>
            </a:pPr>
            <a:r>
              <a:rPr lang="en-US" sz="2300" dirty="0">
                <a:latin typeface="Times New Roman" pitchFamily="18" charset="0"/>
                <a:cs typeface="Times New Roman" pitchFamily="18" charset="0"/>
              </a:rPr>
              <a:t>Expected Outcome</a:t>
            </a:r>
          </a:p>
          <a:p>
            <a:pPr marL="679450" lvl="2">
              <a:lnSpc>
                <a:spcPct val="120000"/>
              </a:lnSpc>
              <a:spcBef>
                <a:spcPct val="0"/>
              </a:spcBef>
              <a:spcAft>
                <a:spcPts val="1200"/>
              </a:spcAft>
            </a:pPr>
            <a:r>
              <a:rPr lang="en-US" sz="2300" dirty="0">
                <a:latin typeface="Times New Roman" pitchFamily="18" charset="0"/>
                <a:cs typeface="Times New Roman" pitchFamily="18" charset="0"/>
              </a:rPr>
              <a:t>Advantages and Limitations </a:t>
            </a:r>
          </a:p>
          <a:p>
            <a:pPr marL="679450" lvl="2">
              <a:lnSpc>
                <a:spcPct val="120000"/>
              </a:lnSpc>
              <a:spcBef>
                <a:spcPct val="0"/>
              </a:spcBef>
              <a:spcAft>
                <a:spcPts val="1200"/>
              </a:spcAft>
            </a:pPr>
            <a:r>
              <a:rPr lang="en-US" sz="2300" dirty="0">
                <a:latin typeface="Times New Roman" pitchFamily="18" charset="0"/>
                <a:cs typeface="Times New Roman" pitchFamily="18" charset="0"/>
              </a:rPr>
              <a:t>References</a:t>
            </a:r>
          </a:p>
          <a:p>
            <a:endParaRPr lang="en-US" dirty="0"/>
          </a:p>
        </p:txBody>
      </p:sp>
      <p:sp>
        <p:nvSpPr>
          <p:cNvPr id="4" name="Slide Number Placeholder 3"/>
          <p:cNvSpPr>
            <a:spLocks noGrp="1"/>
          </p:cNvSpPr>
          <p:nvPr>
            <p:ph type="sldNum" sz="quarter" idx="12"/>
          </p:nvPr>
        </p:nvSpPr>
        <p:spPr/>
        <p:txBody>
          <a:bodyPr/>
          <a:lstStyle/>
          <a:p>
            <a:fld id="{336D7CF6-729B-4D91-BB8F-BA6D7380463D}" type="slidenum">
              <a:rPr lang="en-US" smtClean="0"/>
              <a:pPr/>
              <a:t>2</a:t>
            </a:fld>
            <a:endParaRPr lang="en-US"/>
          </a:p>
        </p:txBody>
      </p:sp>
      <p:pic>
        <p:nvPicPr>
          <p:cNvPr id="5"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0861" y="1377538"/>
            <a:ext cx="677790" cy="11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0861" y="6157980"/>
            <a:ext cx="680353" cy="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0861" y="3740295"/>
            <a:ext cx="69532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0860" y="2542563"/>
            <a:ext cx="693139" cy="1233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8450861" y="11875"/>
            <a:ext cx="680353" cy="1446550"/>
          </a:xfrm>
          <a:prstGeom prst="rect">
            <a:avLst/>
          </a:prstGeom>
          <a:noFill/>
        </p:spPr>
        <p:txBody>
          <a:bodyPr wrap="square" rtlCol="0">
            <a:spAutoFit/>
          </a:bodyPr>
          <a:lstStyle/>
          <a:p>
            <a:pPr algn="ctr"/>
            <a:r>
              <a:rPr lang="en-US" sz="2200" b="1" dirty="0">
                <a:solidFill>
                  <a:srgbClr val="FFC000"/>
                </a:solidFill>
                <a:latin typeface="Copperplate Gothic Bold" pitchFamily="34" charset="0"/>
              </a:rPr>
              <a:t>2</a:t>
            </a:r>
          </a:p>
          <a:p>
            <a:pPr algn="ctr"/>
            <a:r>
              <a:rPr lang="en-US" sz="2200" b="1" dirty="0">
                <a:solidFill>
                  <a:srgbClr val="FFC000"/>
                </a:solidFill>
                <a:latin typeface="Copperplate Gothic Bold" pitchFamily="34" charset="0"/>
              </a:rPr>
              <a:t>0</a:t>
            </a:r>
          </a:p>
          <a:p>
            <a:pPr algn="ctr"/>
            <a:r>
              <a:rPr lang="en-US" sz="2200" b="1" dirty="0">
                <a:solidFill>
                  <a:srgbClr val="FFC000"/>
                </a:solidFill>
                <a:latin typeface="Copperplate Gothic Bold" pitchFamily="34" charset="0"/>
              </a:rPr>
              <a:t>2</a:t>
            </a:r>
          </a:p>
          <a:p>
            <a:pPr algn="ctr"/>
            <a:r>
              <a:rPr lang="en-US" sz="2200" b="1" dirty="0">
                <a:solidFill>
                  <a:srgbClr val="FFC000"/>
                </a:solidFill>
                <a:latin typeface="Copperplate Gothic Bold" pitchFamily="34" charset="0"/>
              </a:rPr>
              <a:t>3</a:t>
            </a:r>
            <a:endParaRPr lang="en-IN" sz="2200" b="1" dirty="0">
              <a:solidFill>
                <a:srgbClr val="FFC000"/>
              </a:solidFill>
              <a:latin typeface="Copperplate Gothic Bold" pitchFamily="34" charset="0"/>
            </a:endParaRPr>
          </a:p>
        </p:txBody>
      </p:sp>
    </p:spTree>
    <p:extLst>
      <p:ext uri="{BB962C8B-B14F-4D97-AF65-F5344CB8AC3E}">
        <p14:creationId xmlns:p14="http://schemas.microsoft.com/office/powerpoint/2010/main" val="677246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36D7CF6-729B-4D91-BB8F-BA6D7380463D}" type="slidenum">
              <a:rPr lang="en-US" smtClean="0"/>
              <a:pPr/>
              <a:t>3</a:t>
            </a:fld>
            <a:endParaRPr lang="en-US"/>
          </a:p>
        </p:txBody>
      </p:sp>
      <p:sp>
        <p:nvSpPr>
          <p:cNvPr id="5" name="Rectangle 4"/>
          <p:cNvSpPr/>
          <p:nvPr/>
        </p:nvSpPr>
        <p:spPr>
          <a:xfrm>
            <a:off x="322730" y="232193"/>
            <a:ext cx="3402105" cy="523220"/>
          </a:xfrm>
          <a:prstGeom prst="rect">
            <a:avLst/>
          </a:prstGeom>
        </p:spPr>
        <p:txBody>
          <a:bodyPr wrap="square">
            <a:spAutoFit/>
          </a:bodyPr>
          <a:lstStyle/>
          <a:p>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ea typeface="+mj-ea"/>
                <a:cs typeface="+mj-cs"/>
              </a:rPr>
              <a:t>Introduction</a:t>
            </a:r>
          </a:p>
        </p:txBody>
      </p:sp>
      <p:pic>
        <p:nvPicPr>
          <p:cNvPr id="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0861" y="1377538"/>
            <a:ext cx="677790" cy="11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0861" y="6157980"/>
            <a:ext cx="680353" cy="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0861" y="3740295"/>
            <a:ext cx="69532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0860" y="2542563"/>
            <a:ext cx="693139" cy="1233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8450861" y="11875"/>
            <a:ext cx="680353" cy="1446550"/>
          </a:xfrm>
          <a:prstGeom prst="rect">
            <a:avLst/>
          </a:prstGeom>
          <a:noFill/>
        </p:spPr>
        <p:txBody>
          <a:bodyPr wrap="square" rtlCol="0">
            <a:spAutoFit/>
          </a:bodyPr>
          <a:lstStyle/>
          <a:p>
            <a:pPr algn="ctr"/>
            <a:r>
              <a:rPr lang="en-US" sz="2200" b="1" dirty="0">
                <a:solidFill>
                  <a:srgbClr val="FFC000"/>
                </a:solidFill>
                <a:latin typeface="Copperplate Gothic Bold" pitchFamily="34" charset="0"/>
              </a:rPr>
              <a:t>2</a:t>
            </a:r>
          </a:p>
          <a:p>
            <a:pPr algn="ctr"/>
            <a:r>
              <a:rPr lang="en-US" sz="2200" b="1" dirty="0">
                <a:solidFill>
                  <a:srgbClr val="FFC000"/>
                </a:solidFill>
                <a:latin typeface="Copperplate Gothic Bold" pitchFamily="34" charset="0"/>
              </a:rPr>
              <a:t>0</a:t>
            </a:r>
          </a:p>
          <a:p>
            <a:pPr algn="ctr"/>
            <a:r>
              <a:rPr lang="en-US" sz="2200" b="1" dirty="0">
                <a:solidFill>
                  <a:srgbClr val="FFC000"/>
                </a:solidFill>
                <a:latin typeface="Copperplate Gothic Bold" pitchFamily="34" charset="0"/>
              </a:rPr>
              <a:t>2</a:t>
            </a:r>
          </a:p>
          <a:p>
            <a:pPr algn="ctr"/>
            <a:r>
              <a:rPr lang="en-US" sz="2200" b="1" dirty="0">
                <a:solidFill>
                  <a:srgbClr val="FFC000"/>
                </a:solidFill>
                <a:latin typeface="Copperplate Gothic Bold" pitchFamily="34" charset="0"/>
              </a:rPr>
              <a:t>3</a:t>
            </a:r>
            <a:endParaRPr lang="en-IN" sz="2200" b="1" dirty="0">
              <a:solidFill>
                <a:srgbClr val="FFC000"/>
              </a:solidFill>
              <a:latin typeface="Copperplate Gothic Bold" pitchFamily="34" charset="0"/>
            </a:endParaRPr>
          </a:p>
        </p:txBody>
      </p:sp>
      <p:sp>
        <p:nvSpPr>
          <p:cNvPr id="11" name="TextBox 10">
            <a:extLst>
              <a:ext uri="{FF2B5EF4-FFF2-40B4-BE49-F238E27FC236}">
                <a16:creationId xmlns:a16="http://schemas.microsoft.com/office/drawing/2014/main" id="{F81065A0-19DC-03D4-367A-917B63470EEA}"/>
              </a:ext>
            </a:extLst>
          </p:cNvPr>
          <p:cNvSpPr txBox="1"/>
          <p:nvPr/>
        </p:nvSpPr>
        <p:spPr>
          <a:xfrm>
            <a:off x="322730" y="1119538"/>
            <a:ext cx="7995359" cy="62750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With rise of population</a:t>
            </a:r>
            <a:r>
              <a:rPr lang="en-US" sz="1800" dirty="0">
                <a:latin typeface="Times New Roman" panose="02020603050405020304" pitchFamily="18" charset="0"/>
                <a:cs typeface="Times New Roman" panose="02020603050405020304" pitchFamily="18" charset="0"/>
              </a:rPr>
              <a:t>, it is expected in the near future, that the demand for energy will grow faster than the finding out of new available fossil resources.</a:t>
            </a:r>
            <a:r>
              <a:rPr lang="en-IN" sz="1800" dirty="0">
                <a:latin typeface="Times New Roman" panose="02020603050405020304" pitchFamily="18" charset="0"/>
                <a:cs typeface="Times New Roman" panose="02020603050405020304" pitchFamily="18" charset="0"/>
              </a:rPr>
              <a:t> </a:t>
            </a:r>
          </a:p>
          <a:p>
            <a:pPr>
              <a:lnSpc>
                <a:spcPct val="150000"/>
              </a:lnSpc>
            </a:pPr>
            <a:endParaRPr lang="en-US" sz="18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There is a need for finding an alternative source of energy. </a:t>
            </a:r>
          </a:p>
          <a:p>
            <a:pPr>
              <a:lnSpc>
                <a:spcPct val="150000"/>
              </a:lnSpc>
            </a:pPr>
            <a:endParaRPr lang="en-US" sz="18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international scientific community has devoted intense efforts to develop and promote Solar Energy due to availability without any limit.</a:t>
            </a:r>
          </a:p>
          <a:p>
            <a:pPr>
              <a:lnSpc>
                <a:spcPct val="150000"/>
              </a:lnSpc>
            </a:pPr>
            <a:endParaRPr lang="en-US" sz="18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this project a solar panel installation guide for efficiency maximization referring solar energy production is developed.</a:t>
            </a:r>
          </a:p>
          <a:p>
            <a:pPr>
              <a:lnSpc>
                <a:spcPct val="150000"/>
              </a:lnSpc>
            </a:pPr>
            <a:endParaRPr lang="en-US" sz="18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solution developed is to figure out the finest position and direction angle of a solar panel to capture maximum sunlight and give the optimal results all year round. </a:t>
            </a:r>
            <a:endParaRPr lang="en-IN" sz="1800"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2543AB-03FC-5D85-7819-432AAE0FB424}"/>
              </a:ext>
            </a:extLst>
          </p:cNvPr>
          <p:cNvSpPr>
            <a:spLocks noGrp="1"/>
          </p:cNvSpPr>
          <p:nvPr>
            <p:ph type="sldNum" sz="quarter" idx="12"/>
          </p:nvPr>
        </p:nvSpPr>
        <p:spPr/>
        <p:txBody>
          <a:bodyPr/>
          <a:lstStyle/>
          <a:p>
            <a:fld id="{336D7CF6-729B-4D91-BB8F-BA6D7380463D}" type="slidenum">
              <a:rPr lang="en-US" smtClean="0"/>
              <a:pPr/>
              <a:t>4</a:t>
            </a:fld>
            <a:endParaRPr lang="en-US"/>
          </a:p>
        </p:txBody>
      </p:sp>
      <p:sp>
        <p:nvSpPr>
          <p:cNvPr id="3" name="Rectangle 2">
            <a:extLst>
              <a:ext uri="{FF2B5EF4-FFF2-40B4-BE49-F238E27FC236}">
                <a16:creationId xmlns:a16="http://schemas.microsoft.com/office/drawing/2014/main" id="{323C6D7B-C49A-38F9-82DC-789545A1C242}"/>
              </a:ext>
            </a:extLst>
          </p:cNvPr>
          <p:cNvSpPr/>
          <p:nvPr/>
        </p:nvSpPr>
        <p:spPr>
          <a:xfrm>
            <a:off x="363906" y="0"/>
            <a:ext cx="3067443" cy="923330"/>
          </a:xfrm>
          <a:prstGeom prst="rect">
            <a:avLst/>
          </a:prstGeom>
          <a:noFill/>
        </p:spPr>
        <p:txBody>
          <a:bodyPr wrap="none" lIns="91440" tIns="45720" rIns="91440" bIns="45720">
            <a:spAutoFit/>
          </a:bodyPr>
          <a:lstStyle/>
          <a:p>
            <a:pPr algn="ct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ea typeface="+mj-ea"/>
                <a:cs typeface="+mj-cs"/>
              </a:rPr>
              <a:t>Illustration</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4" name="TextBox 3">
            <a:extLst>
              <a:ext uri="{FF2B5EF4-FFF2-40B4-BE49-F238E27FC236}">
                <a16:creationId xmlns:a16="http://schemas.microsoft.com/office/drawing/2014/main" id="{FC240513-11B0-6EBD-FFFC-B7EF58AB6D5E}"/>
              </a:ext>
            </a:extLst>
          </p:cNvPr>
          <p:cNvSpPr txBox="1"/>
          <p:nvPr/>
        </p:nvSpPr>
        <p:spPr>
          <a:xfrm>
            <a:off x="8450861" y="11875"/>
            <a:ext cx="680353" cy="1446550"/>
          </a:xfrm>
          <a:prstGeom prst="rect">
            <a:avLst/>
          </a:prstGeom>
          <a:noFill/>
        </p:spPr>
        <p:txBody>
          <a:bodyPr wrap="square" rtlCol="0">
            <a:spAutoFit/>
          </a:bodyPr>
          <a:lstStyle/>
          <a:p>
            <a:pPr algn="ctr"/>
            <a:r>
              <a:rPr lang="en-US" sz="2200" b="1" dirty="0">
                <a:solidFill>
                  <a:srgbClr val="FFC000"/>
                </a:solidFill>
                <a:latin typeface="Copperplate Gothic Bold" pitchFamily="34" charset="0"/>
              </a:rPr>
              <a:t>2</a:t>
            </a:r>
          </a:p>
          <a:p>
            <a:pPr algn="ctr"/>
            <a:r>
              <a:rPr lang="en-US" sz="2200" b="1" dirty="0">
                <a:solidFill>
                  <a:srgbClr val="FFC000"/>
                </a:solidFill>
                <a:latin typeface="Copperplate Gothic Bold" pitchFamily="34" charset="0"/>
              </a:rPr>
              <a:t>0</a:t>
            </a:r>
          </a:p>
          <a:p>
            <a:pPr algn="ctr"/>
            <a:r>
              <a:rPr lang="en-US" sz="2200" b="1" dirty="0">
                <a:solidFill>
                  <a:srgbClr val="FFC000"/>
                </a:solidFill>
                <a:latin typeface="Copperplate Gothic Bold" pitchFamily="34" charset="0"/>
              </a:rPr>
              <a:t>2</a:t>
            </a:r>
          </a:p>
          <a:p>
            <a:pPr algn="ctr"/>
            <a:r>
              <a:rPr lang="en-US" sz="2200" b="1" dirty="0">
                <a:solidFill>
                  <a:srgbClr val="FFC000"/>
                </a:solidFill>
                <a:latin typeface="Copperplate Gothic Bold" pitchFamily="34" charset="0"/>
              </a:rPr>
              <a:t>3</a:t>
            </a:r>
            <a:endParaRPr lang="en-IN" sz="2200" b="1" dirty="0">
              <a:solidFill>
                <a:srgbClr val="FFC000"/>
              </a:solidFill>
              <a:latin typeface="Copperplate Gothic Bold" pitchFamily="34" charset="0"/>
            </a:endParaRPr>
          </a:p>
        </p:txBody>
      </p:sp>
      <p:pic>
        <p:nvPicPr>
          <p:cNvPr id="5" name="Picture 10">
            <a:extLst>
              <a:ext uri="{FF2B5EF4-FFF2-40B4-BE49-F238E27FC236}">
                <a16:creationId xmlns:a16="http://schemas.microsoft.com/office/drawing/2014/main" id="{DCB68DAC-566C-312C-18F8-282624FF93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0861" y="1377538"/>
            <a:ext cx="677790" cy="11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4">
            <a:extLst>
              <a:ext uri="{FF2B5EF4-FFF2-40B4-BE49-F238E27FC236}">
                <a16:creationId xmlns:a16="http://schemas.microsoft.com/office/drawing/2014/main" id="{553F178A-9D4F-CFBD-AA35-51101FDCF6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0860" y="2542563"/>
            <a:ext cx="693139" cy="1233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2">
            <a:extLst>
              <a:ext uri="{FF2B5EF4-FFF2-40B4-BE49-F238E27FC236}">
                <a16:creationId xmlns:a16="http://schemas.microsoft.com/office/drawing/2014/main" id="{8D69734A-05CD-B66C-5A0A-398DA6B432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0861" y="3740295"/>
            <a:ext cx="69532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1">
            <a:extLst>
              <a:ext uri="{FF2B5EF4-FFF2-40B4-BE49-F238E27FC236}">
                <a16:creationId xmlns:a16="http://schemas.microsoft.com/office/drawing/2014/main" id="{1774C57E-DDF1-379A-70A7-18E494DDD0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0861" y="6157980"/>
            <a:ext cx="680353" cy="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a:extLst>
              <a:ext uri="{FF2B5EF4-FFF2-40B4-BE49-F238E27FC236}">
                <a16:creationId xmlns:a16="http://schemas.microsoft.com/office/drawing/2014/main" id="{189DDA95-30F7-496E-A408-74F50915F4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9589" y="1377538"/>
            <a:ext cx="7506433" cy="4944604"/>
          </a:xfrm>
          <a:prstGeom prst="rect">
            <a:avLst/>
          </a:prstGeom>
        </p:spPr>
      </p:pic>
    </p:spTree>
    <p:extLst>
      <p:ext uri="{BB962C8B-B14F-4D97-AF65-F5344CB8AC3E}">
        <p14:creationId xmlns:p14="http://schemas.microsoft.com/office/powerpoint/2010/main" val="2672307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36D7CF6-729B-4D91-BB8F-BA6D7380463D}" type="slidenum">
              <a:rPr lang="en-US" smtClean="0"/>
              <a:pPr/>
              <a:t>5</a:t>
            </a:fld>
            <a:endParaRPr lang="en-US" dirty="0"/>
          </a:p>
        </p:txBody>
      </p:sp>
      <p:sp>
        <p:nvSpPr>
          <p:cNvPr id="3" name="TextBox 2"/>
          <p:cNvSpPr txBox="1"/>
          <p:nvPr/>
        </p:nvSpPr>
        <p:spPr>
          <a:xfrm>
            <a:off x="530942" y="-18197"/>
            <a:ext cx="8302170" cy="1661993"/>
          </a:xfrm>
          <a:prstGeom prst="rect">
            <a:avLst/>
          </a:prstGeom>
          <a:noFill/>
        </p:spPr>
        <p:txBody>
          <a:bodyPr wrap="square" rtlCol="0">
            <a:spAutoFit/>
          </a:bodyPr>
          <a:lstStyle/>
          <a:p>
            <a:pPr lvl="1" indent="-457200">
              <a:lnSpc>
                <a:spcPct val="150000"/>
              </a:lnSpc>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ea typeface="+mj-ea"/>
                <a:cs typeface="+mj-cs"/>
              </a:rPr>
              <a:t>Literature Survey</a:t>
            </a:r>
          </a:p>
          <a:p>
            <a:pPr lvl="1" indent="-457200">
              <a:lnSpc>
                <a:spcPct val="150000"/>
              </a:lnSpc>
              <a:buFont typeface="Arial" pitchFamily="34" charset="0"/>
              <a:buChar char="•"/>
            </a:pPr>
            <a:endParaRPr lang="en-US" sz="2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endParaRPr>
          </a:p>
          <a:p>
            <a:pPr marL="0" lvl="1">
              <a:lnSpc>
                <a:spcPct val="150000"/>
              </a:lnSpc>
            </a:pPr>
            <a:endParaRPr lang="en-US" sz="2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endParaRPr>
          </a:p>
        </p:txBody>
      </p:sp>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0861" y="1377538"/>
            <a:ext cx="677790" cy="11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0861" y="6157980"/>
            <a:ext cx="680353" cy="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0861" y="3740295"/>
            <a:ext cx="69532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0860" y="2542563"/>
            <a:ext cx="693139" cy="1233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8450861" y="11875"/>
            <a:ext cx="680353" cy="1446550"/>
          </a:xfrm>
          <a:prstGeom prst="rect">
            <a:avLst/>
          </a:prstGeom>
          <a:noFill/>
        </p:spPr>
        <p:txBody>
          <a:bodyPr wrap="square" rtlCol="0">
            <a:spAutoFit/>
          </a:bodyPr>
          <a:lstStyle/>
          <a:p>
            <a:pPr algn="ctr"/>
            <a:r>
              <a:rPr lang="en-US" sz="2200" b="1" dirty="0">
                <a:solidFill>
                  <a:srgbClr val="FFC000"/>
                </a:solidFill>
                <a:latin typeface="Copperplate Gothic Bold" pitchFamily="34" charset="0"/>
              </a:rPr>
              <a:t>2</a:t>
            </a:r>
          </a:p>
          <a:p>
            <a:pPr algn="ctr"/>
            <a:r>
              <a:rPr lang="en-US" sz="2200" b="1" dirty="0">
                <a:solidFill>
                  <a:srgbClr val="FFC000"/>
                </a:solidFill>
                <a:latin typeface="Copperplate Gothic Bold" pitchFamily="34" charset="0"/>
              </a:rPr>
              <a:t>0</a:t>
            </a:r>
          </a:p>
          <a:p>
            <a:pPr algn="ctr"/>
            <a:r>
              <a:rPr lang="en-US" sz="2200" b="1" dirty="0">
                <a:solidFill>
                  <a:srgbClr val="FFC000"/>
                </a:solidFill>
                <a:latin typeface="Copperplate Gothic Bold" pitchFamily="34" charset="0"/>
              </a:rPr>
              <a:t>2</a:t>
            </a:r>
          </a:p>
          <a:p>
            <a:pPr algn="ctr"/>
            <a:r>
              <a:rPr lang="en-US" sz="2200" b="1" dirty="0">
                <a:solidFill>
                  <a:srgbClr val="FFC000"/>
                </a:solidFill>
                <a:latin typeface="Copperplate Gothic Bold" pitchFamily="34" charset="0"/>
              </a:rPr>
              <a:t>3</a:t>
            </a:r>
            <a:endParaRPr lang="en-IN" sz="2200" b="1" dirty="0">
              <a:solidFill>
                <a:srgbClr val="FFC000"/>
              </a:solidFill>
              <a:latin typeface="Copperplate Gothic Bold" pitchFamily="34" charset="0"/>
            </a:endParaRPr>
          </a:p>
        </p:txBody>
      </p:sp>
      <p:sp>
        <p:nvSpPr>
          <p:cNvPr id="9" name="TextBox 8">
            <a:extLst>
              <a:ext uri="{FF2B5EF4-FFF2-40B4-BE49-F238E27FC236}">
                <a16:creationId xmlns:a16="http://schemas.microsoft.com/office/drawing/2014/main" id="{42F78521-9DE3-CAE1-10B5-4D156E02DA68}"/>
              </a:ext>
            </a:extLst>
          </p:cNvPr>
          <p:cNvSpPr txBox="1"/>
          <p:nvPr/>
        </p:nvSpPr>
        <p:spPr>
          <a:xfrm>
            <a:off x="530942" y="852713"/>
            <a:ext cx="7443019" cy="54440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rPr>
              <a:t>Haixiang Zang </a:t>
            </a:r>
            <a:r>
              <a:rPr lang="en-US" sz="1800" dirty="0">
                <a:latin typeface="Times New Roman" panose="02020603050405020304" pitchFamily="18" charset="0"/>
                <a:cs typeface="Times New Roman" panose="02020603050405020304" pitchFamily="18" charset="0"/>
              </a:rPr>
              <a:t>[2016] determined the optimal tilt angle of solar collectors for different climates of China. The paper suggested a simple and universal method to obtain the optimum tilt angles by estimating the mean global solar radiation on tilted surfaces facing directly towards the equator.</a:t>
            </a:r>
          </a:p>
          <a:p>
            <a:pPr>
              <a:lnSpc>
                <a:spcPct val="150000"/>
              </a:lnSpc>
            </a:pPr>
            <a:endParaRPr lang="en-US" sz="1800" i="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rPr>
              <a:t>Kaveri Markam </a:t>
            </a:r>
            <a:r>
              <a:rPr lang="en-US" sz="1800" dirty="0">
                <a:latin typeface="Times New Roman" panose="02020603050405020304" pitchFamily="18" charset="0"/>
                <a:cs typeface="Times New Roman" panose="02020603050405020304" pitchFamily="18" charset="0"/>
              </a:rPr>
              <a:t>[2011] did the estimation of optimal tilt angle for solar photovoltaic installations in India. Optimization of tilt angle ensures the maximum energy generation, thereby reducing the cost of power generation. This paper attempts to estimate the optimal tilt angle of PV for different locations of India using various simulation software like </a:t>
            </a:r>
            <a:r>
              <a:rPr lang="en-US" sz="1800" i="1" dirty="0">
                <a:latin typeface="Times New Roman" panose="02020603050405020304" pitchFamily="18" charset="0"/>
                <a:cs typeface="Times New Roman" panose="02020603050405020304" pitchFamily="18" charset="0"/>
              </a:rPr>
              <a:t>RETSCREEN, PVSYST </a:t>
            </a:r>
            <a:r>
              <a:rPr lang="en-US" sz="1800" dirty="0">
                <a:latin typeface="Times New Roman" panose="02020603050405020304" pitchFamily="18" charset="0"/>
                <a:cs typeface="Times New Roman" panose="02020603050405020304" pitchFamily="18" charset="0"/>
              </a:rPr>
              <a:t>and </a:t>
            </a:r>
            <a:r>
              <a:rPr lang="en-US" sz="1800" i="1" dirty="0">
                <a:latin typeface="Times New Roman" panose="02020603050405020304" pitchFamily="18" charset="0"/>
                <a:cs typeface="Times New Roman" panose="02020603050405020304" pitchFamily="18" charset="0"/>
              </a:rPr>
              <a:t>NREL SAM</a:t>
            </a:r>
            <a:r>
              <a:rPr lang="en-US" sz="1800" dirty="0">
                <a:latin typeface="Times New Roman" panose="02020603050405020304" pitchFamily="18" charset="0"/>
                <a:cs typeface="Times New Roman" panose="02020603050405020304" pitchFamily="18" charset="0"/>
              </a:rPr>
              <a:t>. The yearly optimal angle obtained are having variation of +2ᵒ to +3ᵒ from the latitude of the location.</a:t>
            </a:r>
            <a:endParaRPr lang="en-IN" sz="1800"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2852" y="-3514"/>
            <a:ext cx="4286302" cy="738664"/>
          </a:xfrm>
          <a:prstGeom prst="rect">
            <a:avLst/>
          </a:prstGeom>
        </p:spPr>
        <p:txBody>
          <a:bodyPr wrap="none">
            <a:spAutoFit/>
          </a:bodyPr>
          <a:lstStyle/>
          <a:p>
            <a:pPr lvl="1" indent="-457200">
              <a:lnSpc>
                <a:spcPct val="150000"/>
              </a:lnSpc>
              <a:spcBef>
                <a:spcPct val="0"/>
              </a:spcBef>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ea typeface="+mj-ea"/>
                <a:cs typeface="+mj-cs"/>
              </a:rPr>
              <a:t>Problem Statement</a:t>
            </a:r>
          </a:p>
        </p:txBody>
      </p:sp>
      <p:sp>
        <p:nvSpPr>
          <p:cNvPr id="4" name="Slide Number Placeholder 3"/>
          <p:cNvSpPr>
            <a:spLocks noGrp="1"/>
          </p:cNvSpPr>
          <p:nvPr>
            <p:ph type="sldNum" sz="quarter" idx="12"/>
          </p:nvPr>
        </p:nvSpPr>
        <p:spPr/>
        <p:txBody>
          <a:bodyPr/>
          <a:lstStyle/>
          <a:p>
            <a:fld id="{336D7CF6-729B-4D91-BB8F-BA6D7380463D}" type="slidenum">
              <a:rPr lang="en-US" smtClean="0"/>
              <a:pPr/>
              <a:t>6</a:t>
            </a:fld>
            <a:endParaRPr lang="en-US"/>
          </a:p>
        </p:txBody>
      </p:sp>
      <p:pic>
        <p:nvPicPr>
          <p:cNvPr id="5"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0861" y="1377538"/>
            <a:ext cx="677790" cy="11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0861" y="6157980"/>
            <a:ext cx="680353" cy="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0861" y="3740295"/>
            <a:ext cx="69532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0860" y="2542563"/>
            <a:ext cx="693139" cy="1233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8450861" y="11875"/>
            <a:ext cx="680353" cy="1446550"/>
          </a:xfrm>
          <a:prstGeom prst="rect">
            <a:avLst/>
          </a:prstGeom>
          <a:noFill/>
        </p:spPr>
        <p:txBody>
          <a:bodyPr wrap="square" rtlCol="0">
            <a:spAutoFit/>
          </a:bodyPr>
          <a:lstStyle/>
          <a:p>
            <a:pPr algn="ctr"/>
            <a:r>
              <a:rPr lang="en-US" sz="2200" b="1" dirty="0">
                <a:solidFill>
                  <a:srgbClr val="FFC000"/>
                </a:solidFill>
                <a:latin typeface="Copperplate Gothic Bold" pitchFamily="34" charset="0"/>
              </a:rPr>
              <a:t>2</a:t>
            </a:r>
          </a:p>
          <a:p>
            <a:pPr algn="ctr"/>
            <a:r>
              <a:rPr lang="en-US" sz="2200" b="1" dirty="0">
                <a:solidFill>
                  <a:srgbClr val="FFC000"/>
                </a:solidFill>
                <a:latin typeface="Copperplate Gothic Bold" pitchFamily="34" charset="0"/>
              </a:rPr>
              <a:t>0</a:t>
            </a:r>
          </a:p>
          <a:p>
            <a:pPr algn="ctr"/>
            <a:r>
              <a:rPr lang="en-US" sz="2200" b="1" dirty="0">
                <a:solidFill>
                  <a:srgbClr val="FFC000"/>
                </a:solidFill>
                <a:latin typeface="Copperplate Gothic Bold" pitchFamily="34" charset="0"/>
              </a:rPr>
              <a:t>2</a:t>
            </a:r>
          </a:p>
          <a:p>
            <a:pPr algn="ctr"/>
            <a:r>
              <a:rPr lang="en-US" sz="2200" b="1" dirty="0">
                <a:solidFill>
                  <a:srgbClr val="FFC000"/>
                </a:solidFill>
                <a:latin typeface="Copperplate Gothic Bold" pitchFamily="34" charset="0"/>
              </a:rPr>
              <a:t>3</a:t>
            </a:r>
            <a:endParaRPr lang="en-IN" sz="2200" b="1" dirty="0">
              <a:solidFill>
                <a:srgbClr val="FFC000"/>
              </a:solidFill>
              <a:latin typeface="Copperplate Gothic Bold" pitchFamily="34" charset="0"/>
            </a:endParaRPr>
          </a:p>
        </p:txBody>
      </p:sp>
      <p:sp>
        <p:nvSpPr>
          <p:cNvPr id="2" name="TextBox 1">
            <a:extLst>
              <a:ext uri="{FF2B5EF4-FFF2-40B4-BE49-F238E27FC236}">
                <a16:creationId xmlns:a16="http://schemas.microsoft.com/office/drawing/2014/main" id="{D1D9CA8F-9EF5-9D39-B054-F1749F951751}"/>
              </a:ext>
            </a:extLst>
          </p:cNvPr>
          <p:cNvSpPr txBox="1"/>
          <p:nvPr/>
        </p:nvSpPr>
        <p:spPr>
          <a:xfrm>
            <a:off x="662852" y="735150"/>
            <a:ext cx="7295535" cy="54440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From the past two decades it is observed that</a:t>
            </a:r>
            <a:r>
              <a:rPr lang="en-US" sz="1800" dirty="0">
                <a:latin typeface="Times New Roman" panose="02020603050405020304" pitchFamily="18" charset="0"/>
                <a:cs typeface="Times New Roman" panose="02020603050405020304" pitchFamily="18" charset="0"/>
              </a:rPr>
              <a:t>, energy consumption is increased by 50 per cent, with the bulk of the demand coming from developing countries.</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Oil, coal and gas, which are Fossil Fuels, together account for the majority of global primary energy consumption. There is a need for finding an alternative source of energy. </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Solar Energy is considered to be the best contender to tackle the energy needs of population.</a:t>
            </a:r>
            <a:endParaRPr lang="en-IN" sz="18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However, </a:t>
            </a:r>
            <a:r>
              <a:rPr lang="en-US" sz="1800" dirty="0">
                <a:latin typeface="Times New Roman" panose="02020603050405020304" pitchFamily="18" charset="0"/>
                <a:cs typeface="Times New Roman" panose="02020603050405020304" pitchFamily="18" charset="0"/>
              </a:rPr>
              <a:t>on the consumer level the knowledge of different types of solar panels and the installation methodology is over whelming for a person.</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maintenance and improvement activity poses another challenge to the consumers. </a:t>
            </a:r>
          </a:p>
          <a:p>
            <a:pPr>
              <a:lnSpc>
                <a:spcPct val="150000"/>
              </a:lnSpc>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1"/>
          <p:cNvSpPr>
            <a:spLocks noChangeArrowheads="1"/>
          </p:cNvSpPr>
          <p:nvPr/>
        </p:nvSpPr>
        <p:spPr bwMode="auto">
          <a:xfrm>
            <a:off x="283778" y="326538"/>
            <a:ext cx="8625745" cy="104644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1" indent="-457200" fontAlgn="base">
              <a:lnSpc>
                <a:spcPct val="150000"/>
              </a:lnSpc>
              <a:spcBef>
                <a:spcPct val="0"/>
              </a:spcBef>
              <a:spcAft>
                <a:spcPct val="0"/>
              </a:spcAft>
              <a:tabLst>
                <a:tab pos="1600200" algn="l"/>
              </a:tabLst>
            </a:pPr>
            <a:r>
              <a:rPr lang="en-US" sz="2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ea typeface="+mj-ea"/>
                <a:cs typeface="+mj-cs"/>
              </a:rPr>
              <a:t>   </a:t>
            </a: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ea typeface="+mj-ea"/>
                <a:cs typeface="+mj-cs"/>
              </a:rPr>
              <a:t>Objectives of the Mini project</a:t>
            </a:r>
          </a:p>
          <a:p>
            <a:pPr marL="457200" marR="0" lvl="1" indent="0" algn="l" defTabSz="914400" rtl="0" eaLnBrk="0" fontAlgn="base" latinLnBrk="0" hangingPunct="0">
              <a:lnSpc>
                <a:spcPct val="100000"/>
              </a:lnSpc>
              <a:spcBef>
                <a:spcPct val="0"/>
              </a:spcBef>
              <a:spcAft>
                <a:spcPct val="0"/>
              </a:spcAft>
              <a:buClrTx/>
              <a:buSzTx/>
              <a:tabLst>
                <a:tab pos="1600200" algn="l"/>
              </a:tabLst>
            </a:pPr>
            <a:endParaRPr lang="en-US" sz="2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endParaRPr>
          </a:p>
        </p:txBody>
      </p:sp>
      <p:sp>
        <p:nvSpPr>
          <p:cNvPr id="3" name="Slide Number Placeholder 2"/>
          <p:cNvSpPr>
            <a:spLocks noGrp="1"/>
          </p:cNvSpPr>
          <p:nvPr>
            <p:ph type="sldNum" sz="quarter" idx="12"/>
          </p:nvPr>
        </p:nvSpPr>
        <p:spPr/>
        <p:txBody>
          <a:bodyPr/>
          <a:lstStyle/>
          <a:p>
            <a:fld id="{336D7CF6-729B-4D91-BB8F-BA6D7380463D}" type="slidenum">
              <a:rPr lang="en-US" smtClean="0"/>
              <a:pPr/>
              <a:t>7</a:t>
            </a:fld>
            <a:endParaRPr lang="en-US" dirty="0"/>
          </a:p>
        </p:txBody>
      </p:sp>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0861" y="1377538"/>
            <a:ext cx="677790" cy="11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0861" y="6157980"/>
            <a:ext cx="680353" cy="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0861" y="3740295"/>
            <a:ext cx="69532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0860" y="2542563"/>
            <a:ext cx="693139" cy="1233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8450861" y="11875"/>
            <a:ext cx="680353" cy="1446550"/>
          </a:xfrm>
          <a:prstGeom prst="rect">
            <a:avLst/>
          </a:prstGeom>
          <a:noFill/>
        </p:spPr>
        <p:txBody>
          <a:bodyPr wrap="square" rtlCol="0">
            <a:spAutoFit/>
          </a:bodyPr>
          <a:lstStyle/>
          <a:p>
            <a:pPr algn="ctr"/>
            <a:r>
              <a:rPr lang="en-US" sz="2200" b="1" dirty="0">
                <a:solidFill>
                  <a:srgbClr val="FFC000"/>
                </a:solidFill>
                <a:latin typeface="Copperplate Gothic Bold" pitchFamily="34" charset="0"/>
              </a:rPr>
              <a:t>2</a:t>
            </a:r>
          </a:p>
          <a:p>
            <a:pPr algn="ctr"/>
            <a:r>
              <a:rPr lang="en-US" sz="2200" b="1" dirty="0">
                <a:solidFill>
                  <a:srgbClr val="FFC000"/>
                </a:solidFill>
                <a:latin typeface="Copperplate Gothic Bold" pitchFamily="34" charset="0"/>
              </a:rPr>
              <a:t>0</a:t>
            </a:r>
          </a:p>
          <a:p>
            <a:pPr algn="ctr"/>
            <a:r>
              <a:rPr lang="en-US" sz="2200" b="1" dirty="0">
                <a:solidFill>
                  <a:srgbClr val="FFC000"/>
                </a:solidFill>
                <a:latin typeface="Copperplate Gothic Bold" pitchFamily="34" charset="0"/>
              </a:rPr>
              <a:t>2</a:t>
            </a:r>
          </a:p>
          <a:p>
            <a:pPr algn="ctr"/>
            <a:r>
              <a:rPr lang="en-US" sz="2200" b="1" dirty="0">
                <a:solidFill>
                  <a:srgbClr val="FFC000"/>
                </a:solidFill>
                <a:latin typeface="Copperplate Gothic Bold" pitchFamily="34" charset="0"/>
              </a:rPr>
              <a:t>3</a:t>
            </a:r>
            <a:endParaRPr lang="en-IN" sz="2200" b="1" dirty="0">
              <a:solidFill>
                <a:srgbClr val="FFC000"/>
              </a:solidFill>
              <a:latin typeface="Copperplate Gothic Bold" pitchFamily="34" charset="0"/>
            </a:endParaRPr>
          </a:p>
        </p:txBody>
      </p:sp>
      <p:sp>
        <p:nvSpPr>
          <p:cNvPr id="2" name="TextBox 1">
            <a:extLst>
              <a:ext uri="{FF2B5EF4-FFF2-40B4-BE49-F238E27FC236}">
                <a16:creationId xmlns:a16="http://schemas.microsoft.com/office/drawing/2014/main" id="{C5C8F142-E857-104F-9549-5E7C5F80E967}"/>
              </a:ext>
            </a:extLst>
          </p:cNvPr>
          <p:cNvSpPr txBox="1"/>
          <p:nvPr/>
        </p:nvSpPr>
        <p:spPr>
          <a:xfrm>
            <a:off x="477977" y="1681913"/>
            <a:ext cx="7472516" cy="3970318"/>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Our primary objective is to maximize the output coming from the solar panels by obtaining the optimum tilt angle for the solar panels.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To develop a module for computing the optimum solar panel tilt angle.</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To design a module which provides the static data of the average tilt angle of the five major cities of India i.e., Delhi, Mumbai, Bengaluru, Kolkata, Chennai. </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To design a module which also asks the user to prompt the latitude of your location which will further provide the tilt angle for different seasons at that particular location.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09621C-7C36-E019-D31D-97A1C01D582E}"/>
              </a:ext>
            </a:extLst>
          </p:cNvPr>
          <p:cNvSpPr>
            <a:spLocks noGrp="1"/>
          </p:cNvSpPr>
          <p:nvPr>
            <p:ph type="sldNum" sz="quarter" idx="12"/>
          </p:nvPr>
        </p:nvSpPr>
        <p:spPr/>
        <p:txBody>
          <a:bodyPr/>
          <a:lstStyle/>
          <a:p>
            <a:fld id="{336D7CF6-729B-4D91-BB8F-BA6D7380463D}" type="slidenum">
              <a:rPr lang="en-US" smtClean="0"/>
              <a:pPr/>
              <a:t>8</a:t>
            </a:fld>
            <a:endParaRPr lang="en-US"/>
          </a:p>
        </p:txBody>
      </p:sp>
      <p:sp>
        <p:nvSpPr>
          <p:cNvPr id="4" name="TextBox 3">
            <a:extLst>
              <a:ext uri="{FF2B5EF4-FFF2-40B4-BE49-F238E27FC236}">
                <a16:creationId xmlns:a16="http://schemas.microsoft.com/office/drawing/2014/main" id="{C9C1A4D0-EF8B-87FA-70F8-28C6CDC6DAD2}"/>
              </a:ext>
            </a:extLst>
          </p:cNvPr>
          <p:cNvSpPr txBox="1"/>
          <p:nvPr/>
        </p:nvSpPr>
        <p:spPr>
          <a:xfrm>
            <a:off x="2286000" y="3246792"/>
            <a:ext cx="4572000" cy="369332"/>
          </a:xfrm>
          <a:prstGeom prst="rect">
            <a:avLst/>
          </a:prstGeom>
          <a:noFill/>
        </p:spPr>
        <p:txBody>
          <a:bodyPr wrap="square">
            <a:spAutoFit/>
          </a:bodyPr>
          <a:lstStyle/>
          <a:p>
            <a:endParaRPr lang="en-IN" dirty="0"/>
          </a:p>
        </p:txBody>
      </p:sp>
      <p:sp>
        <p:nvSpPr>
          <p:cNvPr id="5" name="TextBox 4">
            <a:extLst>
              <a:ext uri="{FF2B5EF4-FFF2-40B4-BE49-F238E27FC236}">
                <a16:creationId xmlns:a16="http://schemas.microsoft.com/office/drawing/2014/main" id="{D70F7F11-8BA8-F0A9-EEFF-8039656D6212}"/>
              </a:ext>
            </a:extLst>
          </p:cNvPr>
          <p:cNvSpPr txBox="1"/>
          <p:nvPr/>
        </p:nvSpPr>
        <p:spPr>
          <a:xfrm>
            <a:off x="8450861" y="-15210"/>
            <a:ext cx="680353" cy="1446550"/>
          </a:xfrm>
          <a:prstGeom prst="rect">
            <a:avLst/>
          </a:prstGeom>
          <a:noFill/>
        </p:spPr>
        <p:txBody>
          <a:bodyPr wrap="square" rtlCol="0">
            <a:spAutoFit/>
          </a:bodyPr>
          <a:lstStyle/>
          <a:p>
            <a:pPr algn="ctr"/>
            <a:r>
              <a:rPr lang="en-US" sz="2200" b="1" dirty="0">
                <a:solidFill>
                  <a:srgbClr val="FFC000"/>
                </a:solidFill>
                <a:latin typeface="Copperplate Gothic Bold" pitchFamily="34" charset="0"/>
              </a:rPr>
              <a:t>2</a:t>
            </a:r>
          </a:p>
          <a:p>
            <a:pPr algn="ctr"/>
            <a:r>
              <a:rPr lang="en-US" sz="2200" b="1" dirty="0">
                <a:solidFill>
                  <a:srgbClr val="FFC000"/>
                </a:solidFill>
                <a:latin typeface="Copperplate Gothic Bold" pitchFamily="34" charset="0"/>
              </a:rPr>
              <a:t>0</a:t>
            </a:r>
          </a:p>
          <a:p>
            <a:pPr algn="ctr"/>
            <a:r>
              <a:rPr lang="en-US" sz="2200" b="1" dirty="0">
                <a:solidFill>
                  <a:srgbClr val="FFC000"/>
                </a:solidFill>
                <a:latin typeface="Copperplate Gothic Bold" pitchFamily="34" charset="0"/>
              </a:rPr>
              <a:t>2</a:t>
            </a:r>
          </a:p>
          <a:p>
            <a:pPr algn="ctr"/>
            <a:r>
              <a:rPr lang="en-US" sz="2200" b="1" dirty="0">
                <a:solidFill>
                  <a:srgbClr val="FFC000"/>
                </a:solidFill>
                <a:latin typeface="Copperplate Gothic Bold" pitchFamily="34" charset="0"/>
              </a:rPr>
              <a:t>3</a:t>
            </a:r>
            <a:endParaRPr lang="en-IN" sz="2200" b="1" dirty="0">
              <a:solidFill>
                <a:srgbClr val="FFC000"/>
              </a:solidFill>
              <a:latin typeface="Copperplate Gothic Bold" pitchFamily="34" charset="0"/>
            </a:endParaRPr>
          </a:p>
        </p:txBody>
      </p:sp>
      <p:pic>
        <p:nvPicPr>
          <p:cNvPr id="6" name="Picture 10">
            <a:extLst>
              <a:ext uri="{FF2B5EF4-FFF2-40B4-BE49-F238E27FC236}">
                <a16:creationId xmlns:a16="http://schemas.microsoft.com/office/drawing/2014/main" id="{601848C6-DA5F-AF42-840B-AC13460CE4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9199" y="1387625"/>
            <a:ext cx="677790" cy="11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4">
            <a:extLst>
              <a:ext uri="{FF2B5EF4-FFF2-40B4-BE49-F238E27FC236}">
                <a16:creationId xmlns:a16="http://schemas.microsoft.com/office/drawing/2014/main" id="{2B6A3BDB-DCA6-509C-F7C3-E8790CE730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0860" y="2542563"/>
            <a:ext cx="693139" cy="1233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2">
            <a:extLst>
              <a:ext uri="{FF2B5EF4-FFF2-40B4-BE49-F238E27FC236}">
                <a16:creationId xmlns:a16="http://schemas.microsoft.com/office/drawing/2014/main" id="{CD8C7496-9EDC-6B91-8DFD-4407589D03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0861" y="3740295"/>
            <a:ext cx="69532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1">
            <a:extLst>
              <a:ext uri="{FF2B5EF4-FFF2-40B4-BE49-F238E27FC236}">
                <a16:creationId xmlns:a16="http://schemas.microsoft.com/office/drawing/2014/main" id="{06E77F70-0CAE-6AB1-BC27-932734647A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50861" y="6157980"/>
            <a:ext cx="680353" cy="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a:extLst>
              <a:ext uri="{FF2B5EF4-FFF2-40B4-BE49-F238E27FC236}">
                <a16:creationId xmlns:a16="http://schemas.microsoft.com/office/drawing/2014/main" id="{E46D45D2-8C64-7F73-E3F4-1DCA759119E4}"/>
              </a:ext>
            </a:extLst>
          </p:cNvPr>
          <p:cNvSpPr/>
          <p:nvPr/>
        </p:nvSpPr>
        <p:spPr>
          <a:xfrm>
            <a:off x="398660" y="312813"/>
            <a:ext cx="2565319" cy="523220"/>
          </a:xfrm>
          <a:prstGeom prst="rect">
            <a:avLst/>
          </a:prstGeom>
          <a:noFill/>
        </p:spPr>
        <p:txBody>
          <a:bodyPr wrap="none" lIns="91440" tIns="45720" rIns="91440" bIns="45720">
            <a:spAutoFit/>
          </a:bodyPr>
          <a:lstStyle/>
          <a:p>
            <a:pPr algn="ct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ea typeface="+mj-ea"/>
                <a:cs typeface="+mj-cs"/>
              </a:rPr>
              <a:t>Flowchart</a:t>
            </a:r>
          </a:p>
        </p:txBody>
      </p:sp>
      <p:pic>
        <p:nvPicPr>
          <p:cNvPr id="11" name="Content Placeholder 3">
            <a:extLst>
              <a:ext uri="{FF2B5EF4-FFF2-40B4-BE49-F238E27FC236}">
                <a16:creationId xmlns:a16="http://schemas.microsoft.com/office/drawing/2014/main" id="{8ABAC0BA-2BA7-2328-C076-3CEFDD78C7A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572" y="1298169"/>
            <a:ext cx="8241618" cy="4635910"/>
          </a:xfrm>
          <a:prstGeom prst="rect">
            <a:avLst/>
          </a:prstGeom>
        </p:spPr>
      </p:pic>
    </p:spTree>
    <p:extLst>
      <p:ext uri="{BB962C8B-B14F-4D97-AF65-F5344CB8AC3E}">
        <p14:creationId xmlns:p14="http://schemas.microsoft.com/office/powerpoint/2010/main" val="2722563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693" y="131296"/>
            <a:ext cx="8315170" cy="523220"/>
          </a:xfrm>
          <a:prstGeom prst="rect">
            <a:avLst/>
          </a:prstGeom>
          <a:noFill/>
        </p:spPr>
        <p:txBody>
          <a:bodyPr wrap="square" rtlCol="0">
            <a:spAutoFit/>
          </a:bodyPr>
          <a:lstStyle/>
          <a:p>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ea typeface="+mj-ea"/>
                <a:cs typeface="+mj-cs"/>
              </a:rPr>
              <a:t>Proposed Methodology</a:t>
            </a:r>
          </a:p>
        </p:txBody>
      </p:sp>
      <p:sp>
        <p:nvSpPr>
          <p:cNvPr id="25" name="Slide Number Placeholder 2"/>
          <p:cNvSpPr>
            <a:spLocks noGrp="1"/>
          </p:cNvSpPr>
          <p:nvPr>
            <p:ph type="sldNum" sz="quarter" idx="12"/>
          </p:nvPr>
        </p:nvSpPr>
        <p:spPr>
          <a:xfrm>
            <a:off x="8531788" y="5648960"/>
            <a:ext cx="548640" cy="396240"/>
          </a:xfrm>
        </p:spPr>
        <p:txBody>
          <a:bodyPr/>
          <a:lstStyle/>
          <a:p>
            <a:fld id="{336D7CF6-729B-4D91-BB8F-BA6D7380463D}" type="slidenum">
              <a:rPr lang="en-US" smtClean="0"/>
              <a:pPr/>
              <a:t>9</a:t>
            </a:fld>
            <a:endParaRPr lang="en-US" dirty="0"/>
          </a:p>
        </p:txBody>
      </p:sp>
      <p:pic>
        <p:nvPicPr>
          <p:cNvPr id="2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0861" y="1377538"/>
            <a:ext cx="677790" cy="11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0861" y="6157980"/>
            <a:ext cx="680353" cy="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0861" y="3740295"/>
            <a:ext cx="69532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0860" y="2542563"/>
            <a:ext cx="693139" cy="1233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8450860" y="0"/>
            <a:ext cx="680353" cy="1446550"/>
          </a:xfrm>
          <a:prstGeom prst="rect">
            <a:avLst/>
          </a:prstGeom>
          <a:noFill/>
        </p:spPr>
        <p:txBody>
          <a:bodyPr wrap="square" rtlCol="0">
            <a:spAutoFit/>
          </a:bodyPr>
          <a:lstStyle/>
          <a:p>
            <a:pPr algn="ctr"/>
            <a:r>
              <a:rPr lang="en-US" sz="2200" b="1" dirty="0">
                <a:solidFill>
                  <a:srgbClr val="FFC000"/>
                </a:solidFill>
                <a:latin typeface="Copperplate Gothic Bold" pitchFamily="34" charset="0"/>
              </a:rPr>
              <a:t>2</a:t>
            </a:r>
          </a:p>
          <a:p>
            <a:pPr algn="ctr"/>
            <a:r>
              <a:rPr lang="en-US" sz="2200" b="1" dirty="0">
                <a:solidFill>
                  <a:srgbClr val="FFC000"/>
                </a:solidFill>
                <a:latin typeface="Copperplate Gothic Bold" pitchFamily="34" charset="0"/>
              </a:rPr>
              <a:t>0</a:t>
            </a:r>
          </a:p>
          <a:p>
            <a:pPr algn="ctr"/>
            <a:r>
              <a:rPr lang="en-US" sz="2200" b="1" dirty="0">
                <a:solidFill>
                  <a:srgbClr val="FFC000"/>
                </a:solidFill>
                <a:latin typeface="Copperplate Gothic Bold" pitchFamily="34" charset="0"/>
              </a:rPr>
              <a:t>2</a:t>
            </a:r>
          </a:p>
          <a:p>
            <a:pPr algn="ctr"/>
            <a:r>
              <a:rPr lang="en-US" sz="2200" b="1" dirty="0">
                <a:solidFill>
                  <a:srgbClr val="FFC000"/>
                </a:solidFill>
                <a:latin typeface="Copperplate Gothic Bold" pitchFamily="34" charset="0"/>
              </a:rPr>
              <a:t>3</a:t>
            </a:r>
            <a:endParaRPr lang="en-IN" sz="2200" b="1" dirty="0">
              <a:solidFill>
                <a:srgbClr val="FFC000"/>
              </a:solidFill>
              <a:latin typeface="Copperplate Gothic Bold" pitchFamily="34" charset="0"/>
            </a:endParaRPr>
          </a:p>
        </p:txBody>
      </p:sp>
      <p:sp>
        <p:nvSpPr>
          <p:cNvPr id="2" name="TextBox 1">
            <a:extLst>
              <a:ext uri="{FF2B5EF4-FFF2-40B4-BE49-F238E27FC236}">
                <a16:creationId xmlns:a16="http://schemas.microsoft.com/office/drawing/2014/main" id="{C36F1066-F6B3-0DFF-C3FE-AEA0050F4C6B}"/>
              </a:ext>
            </a:extLst>
          </p:cNvPr>
          <p:cNvSpPr txBox="1"/>
          <p:nvPr/>
        </p:nvSpPr>
        <p:spPr>
          <a:xfrm>
            <a:off x="395693" y="1154972"/>
            <a:ext cx="7452851" cy="37820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With this project our team aims to provide guidance at the root level (layman’s level) for installation of solar panels at the consumer level as well as to an industry level. </a:t>
            </a:r>
          </a:p>
          <a:p>
            <a:pPr marL="285750" indent="-285750">
              <a:lnSpc>
                <a:spcPct val="150000"/>
              </a:lnSpc>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Program is coded in C++ Language with the concepts of OOP and Methods. The Program of our project consists of two modes:</a:t>
            </a:r>
          </a:p>
          <a:p>
            <a:pPr>
              <a:lnSpc>
                <a:spcPct val="150000"/>
              </a:lnSpc>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QUICK MODE</a:t>
            </a:r>
          </a:p>
          <a:p>
            <a:pPr>
              <a:lnSpc>
                <a:spcPct val="150000"/>
              </a:lnSpc>
            </a:pPr>
            <a:r>
              <a:rPr lang="en-US" sz="1800" dirty="0">
                <a:latin typeface="Times New Roman" panose="02020603050405020304" pitchFamily="18" charset="0"/>
                <a:cs typeface="Times New Roman" panose="02020603050405020304" pitchFamily="18" charset="0"/>
              </a:rPr>
              <a:t>	(ii) </a:t>
            </a:r>
            <a:r>
              <a:rPr lang="en-US" sz="1800" b="1" dirty="0">
                <a:latin typeface="Times New Roman" panose="02020603050405020304" pitchFamily="18" charset="0"/>
                <a:cs typeface="Times New Roman" panose="02020603050405020304" pitchFamily="18" charset="0"/>
              </a:rPr>
              <a:t>DYNAMC MODE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4704</TotalTime>
  <Words>1255</Words>
  <Application>Microsoft Office PowerPoint</Application>
  <PresentationFormat>On-screen Show (4:3)</PresentationFormat>
  <Paragraphs>204</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Cambria</vt:lpstr>
      <vt:lpstr>Copperplate Gothic Bold</vt:lpstr>
      <vt:lpstr>Times New Roman</vt:lpstr>
      <vt:lpstr>Adjacency</vt:lpstr>
      <vt:lpstr>Solar Angle Calculator</vt:lpstr>
      <vt:lpstr>Organization of the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STUDY ON MULTI-BIOMETRICS INCORPORATING FACE, FINGERPRINT AND IRIS RECOGNITION TECHNIQUES</dc:title>
  <dc:creator>EtplphdO5</dc:creator>
  <cp:lastModifiedBy>Gagan Handral</cp:lastModifiedBy>
  <cp:revision>695</cp:revision>
  <dcterms:created xsi:type="dcterms:W3CDTF">2015-06-13T17:12:29Z</dcterms:created>
  <dcterms:modified xsi:type="dcterms:W3CDTF">2023-10-17T03:49:56Z</dcterms:modified>
</cp:coreProperties>
</file>