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702" r:id="rId3"/>
    <p:sldMasterId id="2147483720" r:id="rId4"/>
  </p:sldMasterIdLst>
  <p:sldIdLst>
    <p:sldId id="28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4" r:id="rId18"/>
    <p:sldId id="285" r:id="rId19"/>
    <p:sldId id="288" r:id="rId20"/>
    <p:sldId id="28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 Khadka" userId="335cad9c3f1d16b1" providerId="LiveId" clId="{F1F3DDC3-84D8-497E-8DFF-D4A76239243D}"/>
    <pc:docChg chg="modSld">
      <pc:chgData name="Gagan Khadka" userId="335cad9c3f1d16b1" providerId="LiveId" clId="{F1F3DDC3-84D8-497E-8DFF-D4A76239243D}" dt="2022-12-13T05:35:30.621" v="215" actId="14100"/>
      <pc:docMkLst>
        <pc:docMk/>
      </pc:docMkLst>
      <pc:sldChg chg="addSp modSp modTransition">
        <pc:chgData name="Gagan Khadka" userId="335cad9c3f1d16b1" providerId="LiveId" clId="{F1F3DDC3-84D8-497E-8DFF-D4A76239243D}" dt="2022-12-13T05:07:24.491" v="105" actId="14100"/>
        <pc:sldMkLst>
          <pc:docMk/>
          <pc:sldMk cId="0" sldId="256"/>
        </pc:sldMkLst>
        <pc:picChg chg="add mod">
          <ac:chgData name="Gagan Khadka" userId="335cad9c3f1d16b1" providerId="LiveId" clId="{F1F3DDC3-84D8-497E-8DFF-D4A76239243D}" dt="2022-12-13T05:06:55.983" v="101" actId="14100"/>
          <ac:picMkLst>
            <pc:docMk/>
            <pc:sldMk cId="0" sldId="256"/>
            <ac:picMk id="4098" creationId="{F40DB645-4800-4CE5-B68D-3C2359A58870}"/>
          </ac:picMkLst>
        </pc:picChg>
        <pc:picChg chg="add mod">
          <ac:chgData name="Gagan Khadka" userId="335cad9c3f1d16b1" providerId="LiveId" clId="{F1F3DDC3-84D8-497E-8DFF-D4A76239243D}" dt="2022-12-13T05:07:24.491" v="105" actId="14100"/>
          <ac:picMkLst>
            <pc:docMk/>
            <pc:sldMk cId="0" sldId="256"/>
            <ac:picMk id="4100" creationId="{4B5A8CB5-E111-408A-AC1C-27AC02D1EAD9}"/>
          </ac:picMkLst>
        </pc:picChg>
      </pc:sldChg>
      <pc:sldChg chg="addSp modSp modTransition">
        <pc:chgData name="Gagan Khadka" userId="335cad9c3f1d16b1" providerId="LiveId" clId="{F1F3DDC3-84D8-497E-8DFF-D4A76239243D}" dt="2022-12-13T05:35:30.621" v="215" actId="14100"/>
        <pc:sldMkLst>
          <pc:docMk/>
          <pc:sldMk cId="0" sldId="257"/>
        </pc:sldMkLst>
        <pc:picChg chg="add mod">
          <ac:chgData name="Gagan Khadka" userId="335cad9c3f1d16b1" providerId="LiveId" clId="{F1F3DDC3-84D8-497E-8DFF-D4A76239243D}" dt="2022-12-13T05:35:30.621" v="215" actId="14100"/>
          <ac:picMkLst>
            <pc:docMk/>
            <pc:sldMk cId="0" sldId="257"/>
            <ac:picMk id="15362" creationId="{18AC4420-CF15-439A-87B3-F553E32C4514}"/>
          </ac:picMkLst>
        </pc:picChg>
      </pc:sldChg>
      <pc:sldChg chg="addSp modSp modTransition">
        <pc:chgData name="Gagan Khadka" userId="335cad9c3f1d16b1" providerId="LiveId" clId="{F1F3DDC3-84D8-497E-8DFF-D4A76239243D}" dt="2022-12-13T05:09:11.123" v="118" actId="1076"/>
        <pc:sldMkLst>
          <pc:docMk/>
          <pc:sldMk cId="0" sldId="258"/>
        </pc:sldMkLst>
        <pc:picChg chg="add mod">
          <ac:chgData name="Gagan Khadka" userId="335cad9c3f1d16b1" providerId="LiveId" clId="{F1F3DDC3-84D8-497E-8DFF-D4A76239243D}" dt="2022-12-13T05:06:34.244" v="100" actId="14100"/>
          <ac:picMkLst>
            <pc:docMk/>
            <pc:sldMk cId="0" sldId="258"/>
            <ac:picMk id="5122" creationId="{D98A6237-A065-42A2-9C7B-E0BEEEA22F0C}"/>
          </ac:picMkLst>
        </pc:picChg>
        <pc:picChg chg="add mod">
          <ac:chgData name="Gagan Khadka" userId="335cad9c3f1d16b1" providerId="LiveId" clId="{F1F3DDC3-84D8-497E-8DFF-D4A76239243D}" dt="2022-12-13T05:09:11.123" v="118" actId="1076"/>
          <ac:picMkLst>
            <pc:docMk/>
            <pc:sldMk cId="0" sldId="258"/>
            <ac:picMk id="5124" creationId="{722F055B-0562-4BCE-99F3-8B9D38E16BD8}"/>
          </ac:picMkLst>
        </pc:picChg>
      </pc:sldChg>
      <pc:sldChg chg="modTransition">
        <pc:chgData name="Gagan Khadka" userId="335cad9c3f1d16b1" providerId="LiveId" clId="{F1F3DDC3-84D8-497E-8DFF-D4A76239243D}" dt="2022-12-13T04:57:59.113" v="76"/>
        <pc:sldMkLst>
          <pc:docMk/>
          <pc:sldMk cId="0" sldId="259"/>
        </pc:sldMkLst>
      </pc:sldChg>
      <pc:sldChg chg="modTransition">
        <pc:chgData name="Gagan Khadka" userId="335cad9c3f1d16b1" providerId="LiveId" clId="{F1F3DDC3-84D8-497E-8DFF-D4A76239243D}" dt="2022-12-13T04:59:34.051" v="77"/>
        <pc:sldMkLst>
          <pc:docMk/>
          <pc:sldMk cId="0" sldId="260"/>
        </pc:sldMkLst>
      </pc:sldChg>
      <pc:sldChg chg="addSp modSp modTransition">
        <pc:chgData name="Gagan Khadka" userId="335cad9c3f1d16b1" providerId="LiveId" clId="{F1F3DDC3-84D8-497E-8DFF-D4A76239243D}" dt="2022-12-13T05:11:13.506" v="125" actId="14100"/>
        <pc:sldMkLst>
          <pc:docMk/>
          <pc:sldMk cId="0" sldId="261"/>
        </pc:sldMkLst>
        <pc:spChg chg="mod">
          <ac:chgData name="Gagan Khadka" userId="335cad9c3f1d16b1" providerId="LiveId" clId="{F1F3DDC3-84D8-497E-8DFF-D4A76239243D}" dt="2022-12-13T05:10:19.763" v="120" actId="1076"/>
          <ac:spMkLst>
            <pc:docMk/>
            <pc:sldMk cId="0" sldId="261"/>
            <ac:spMk id="2" creationId="{00000000-0000-0000-0000-000000000000}"/>
          </ac:spMkLst>
        </pc:spChg>
        <pc:picChg chg="add mod">
          <ac:chgData name="Gagan Khadka" userId="335cad9c3f1d16b1" providerId="LiveId" clId="{F1F3DDC3-84D8-497E-8DFF-D4A76239243D}" dt="2022-12-13T05:11:13.506" v="125" actId="14100"/>
          <ac:picMkLst>
            <pc:docMk/>
            <pc:sldMk cId="0" sldId="261"/>
            <ac:picMk id="6146" creationId="{D1A18241-1983-4C6A-9D91-1F990B7CDEB3}"/>
          </ac:picMkLst>
        </pc:picChg>
      </pc:sldChg>
      <pc:sldChg chg="addSp modSp modTransition">
        <pc:chgData name="Gagan Khadka" userId="335cad9c3f1d16b1" providerId="LiveId" clId="{F1F3DDC3-84D8-497E-8DFF-D4A76239243D}" dt="2022-12-13T05:13:39.951" v="133" actId="14100"/>
        <pc:sldMkLst>
          <pc:docMk/>
          <pc:sldMk cId="0" sldId="262"/>
        </pc:sldMkLst>
        <pc:spChg chg="mod">
          <ac:chgData name="Gagan Khadka" userId="335cad9c3f1d16b1" providerId="LiveId" clId="{F1F3DDC3-84D8-497E-8DFF-D4A76239243D}" dt="2022-12-13T05:12:57.766" v="127" actId="1076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Gagan Khadka" userId="335cad9c3f1d16b1" providerId="LiveId" clId="{F1F3DDC3-84D8-497E-8DFF-D4A76239243D}" dt="2022-12-13T05:13:39.951" v="133" actId="14100"/>
          <ac:picMkLst>
            <pc:docMk/>
            <pc:sldMk cId="0" sldId="262"/>
            <ac:picMk id="7170" creationId="{79171F96-3CD5-47EA-B83F-319D8902961B}"/>
          </ac:picMkLst>
        </pc:picChg>
      </pc:sldChg>
      <pc:sldChg chg="addSp modSp modTransition">
        <pc:chgData name="Gagan Khadka" userId="335cad9c3f1d16b1" providerId="LiveId" clId="{F1F3DDC3-84D8-497E-8DFF-D4A76239243D}" dt="2022-12-13T05:15:58.931" v="148" actId="14100"/>
        <pc:sldMkLst>
          <pc:docMk/>
          <pc:sldMk cId="0" sldId="263"/>
        </pc:sldMkLst>
        <pc:spChg chg="mod">
          <ac:chgData name="Gagan Khadka" userId="335cad9c3f1d16b1" providerId="LiveId" clId="{F1F3DDC3-84D8-497E-8DFF-D4A76239243D}" dt="2022-12-13T05:14:28.742" v="135" actId="107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Gagan Khadka" userId="335cad9c3f1d16b1" providerId="LiveId" clId="{F1F3DDC3-84D8-497E-8DFF-D4A76239243D}" dt="2022-12-13T05:15:13.181" v="143" actId="14100"/>
          <ac:picMkLst>
            <pc:docMk/>
            <pc:sldMk cId="0" sldId="263"/>
            <ac:picMk id="8194" creationId="{FABCE68C-466B-4847-ACA4-AC25978384E9}"/>
          </ac:picMkLst>
        </pc:picChg>
        <pc:picChg chg="add mod">
          <ac:chgData name="Gagan Khadka" userId="335cad9c3f1d16b1" providerId="LiveId" clId="{F1F3DDC3-84D8-497E-8DFF-D4A76239243D}" dt="2022-12-13T05:15:58.931" v="148" actId="14100"/>
          <ac:picMkLst>
            <pc:docMk/>
            <pc:sldMk cId="0" sldId="263"/>
            <ac:picMk id="8196" creationId="{C29F0E53-8043-465E-B011-4A4FB44B0D44}"/>
          </ac:picMkLst>
        </pc:picChg>
      </pc:sldChg>
      <pc:sldChg chg="addSp modSp modTransition">
        <pc:chgData name="Gagan Khadka" userId="335cad9c3f1d16b1" providerId="LiveId" clId="{F1F3DDC3-84D8-497E-8DFF-D4A76239243D}" dt="2022-12-13T05:19:45.091" v="165" actId="14100"/>
        <pc:sldMkLst>
          <pc:docMk/>
          <pc:sldMk cId="0" sldId="264"/>
        </pc:sldMkLst>
        <pc:picChg chg="add mod">
          <ac:chgData name="Gagan Khadka" userId="335cad9c3f1d16b1" providerId="LiveId" clId="{F1F3DDC3-84D8-497E-8DFF-D4A76239243D}" dt="2022-12-13T05:17:31.098" v="154" actId="14100"/>
          <ac:picMkLst>
            <pc:docMk/>
            <pc:sldMk cId="0" sldId="264"/>
            <ac:picMk id="9218" creationId="{A8A3F78C-A666-43C0-8214-6B2D4992AE22}"/>
          </ac:picMkLst>
        </pc:picChg>
        <pc:picChg chg="add mod">
          <ac:chgData name="Gagan Khadka" userId="335cad9c3f1d16b1" providerId="LiveId" clId="{F1F3DDC3-84D8-497E-8DFF-D4A76239243D}" dt="2022-12-13T05:19:45.091" v="165" actId="14100"/>
          <ac:picMkLst>
            <pc:docMk/>
            <pc:sldMk cId="0" sldId="264"/>
            <ac:picMk id="9220" creationId="{0D754E3F-B18D-4980-A37B-D354B579727D}"/>
          </ac:picMkLst>
        </pc:picChg>
      </pc:sldChg>
      <pc:sldChg chg="addSp modSp modTransition">
        <pc:chgData name="Gagan Khadka" userId="335cad9c3f1d16b1" providerId="LiveId" clId="{F1F3DDC3-84D8-497E-8DFF-D4A76239243D}" dt="2022-12-13T05:22:57.270" v="183" actId="14100"/>
        <pc:sldMkLst>
          <pc:docMk/>
          <pc:sldMk cId="0" sldId="265"/>
        </pc:sldMkLst>
        <pc:picChg chg="add mod">
          <ac:chgData name="Gagan Khadka" userId="335cad9c3f1d16b1" providerId="LiveId" clId="{F1F3DDC3-84D8-497E-8DFF-D4A76239243D}" dt="2022-12-13T05:22:06.656" v="179" actId="14100"/>
          <ac:picMkLst>
            <pc:docMk/>
            <pc:sldMk cId="0" sldId="265"/>
            <ac:picMk id="10242" creationId="{D8492EA9-B151-4A66-A02B-FACF2706863C}"/>
          </ac:picMkLst>
        </pc:picChg>
        <pc:picChg chg="add mod">
          <ac:chgData name="Gagan Khadka" userId="335cad9c3f1d16b1" providerId="LiveId" clId="{F1F3DDC3-84D8-497E-8DFF-D4A76239243D}" dt="2022-12-13T05:22:57.270" v="183" actId="14100"/>
          <ac:picMkLst>
            <pc:docMk/>
            <pc:sldMk cId="0" sldId="265"/>
            <ac:picMk id="10244" creationId="{1AB60DE6-52AF-4F58-ABAF-7AA5A583B623}"/>
          </ac:picMkLst>
        </pc:picChg>
      </pc:sldChg>
      <pc:sldChg chg="addSp modSp modTransition">
        <pc:chgData name="Gagan Khadka" userId="335cad9c3f1d16b1" providerId="LiveId" clId="{F1F3DDC3-84D8-497E-8DFF-D4A76239243D}" dt="2022-12-13T05:25:15.215" v="192" actId="14100"/>
        <pc:sldMkLst>
          <pc:docMk/>
          <pc:sldMk cId="0" sldId="266"/>
        </pc:sldMkLst>
        <pc:picChg chg="add mod">
          <ac:chgData name="Gagan Khadka" userId="335cad9c3f1d16b1" providerId="LiveId" clId="{F1F3DDC3-84D8-497E-8DFF-D4A76239243D}" dt="2022-12-13T05:25:15.215" v="192" actId="14100"/>
          <ac:picMkLst>
            <pc:docMk/>
            <pc:sldMk cId="0" sldId="266"/>
            <ac:picMk id="11266" creationId="{F4C4E145-877C-4CFA-B1A5-44399985AE7F}"/>
          </ac:picMkLst>
        </pc:picChg>
      </pc:sldChg>
      <pc:sldChg chg="addSp modSp modTransition">
        <pc:chgData name="Gagan Khadka" userId="335cad9c3f1d16b1" providerId="LiveId" clId="{F1F3DDC3-84D8-497E-8DFF-D4A76239243D}" dt="2022-12-13T05:26:39.683" v="197" actId="14100"/>
        <pc:sldMkLst>
          <pc:docMk/>
          <pc:sldMk cId="0" sldId="267"/>
        </pc:sldMkLst>
        <pc:picChg chg="add mod">
          <ac:chgData name="Gagan Khadka" userId="335cad9c3f1d16b1" providerId="LiveId" clId="{F1F3DDC3-84D8-497E-8DFF-D4A76239243D}" dt="2022-12-13T05:26:39.683" v="197" actId="14100"/>
          <ac:picMkLst>
            <pc:docMk/>
            <pc:sldMk cId="0" sldId="267"/>
            <ac:picMk id="12290" creationId="{64111FB6-92B9-4438-A930-C788788A4A28}"/>
          </ac:picMkLst>
        </pc:picChg>
      </pc:sldChg>
      <pc:sldChg chg="addSp modSp modTransition">
        <pc:chgData name="Gagan Khadka" userId="335cad9c3f1d16b1" providerId="LiveId" clId="{F1F3DDC3-84D8-497E-8DFF-D4A76239243D}" dt="2022-12-13T05:29:37.706" v="203" actId="14100"/>
        <pc:sldMkLst>
          <pc:docMk/>
          <pc:sldMk cId="0" sldId="284"/>
        </pc:sldMkLst>
        <pc:picChg chg="add mod">
          <ac:chgData name="Gagan Khadka" userId="335cad9c3f1d16b1" providerId="LiveId" clId="{F1F3DDC3-84D8-497E-8DFF-D4A76239243D}" dt="2022-12-13T05:29:37.706" v="203" actId="14100"/>
          <ac:picMkLst>
            <pc:docMk/>
            <pc:sldMk cId="0" sldId="284"/>
            <ac:picMk id="13314" creationId="{C1E7B709-EC95-4C51-BCFA-B669911C9DB3}"/>
          </ac:picMkLst>
        </pc:picChg>
      </pc:sldChg>
      <pc:sldChg chg="addSp modSp modTransition">
        <pc:chgData name="Gagan Khadka" userId="335cad9c3f1d16b1" providerId="LiveId" clId="{F1F3DDC3-84D8-497E-8DFF-D4A76239243D}" dt="2022-12-13T05:32:14.444" v="208" actId="14100"/>
        <pc:sldMkLst>
          <pc:docMk/>
          <pc:sldMk cId="0" sldId="285"/>
        </pc:sldMkLst>
        <pc:picChg chg="add mod">
          <ac:chgData name="Gagan Khadka" userId="335cad9c3f1d16b1" providerId="LiveId" clId="{F1F3DDC3-84D8-497E-8DFF-D4A76239243D}" dt="2022-12-13T05:32:14.444" v="208" actId="14100"/>
          <ac:picMkLst>
            <pc:docMk/>
            <pc:sldMk cId="0" sldId="285"/>
            <ac:picMk id="14338" creationId="{5EDA1AFD-CD1D-4D4B-A786-D4168F0D4056}"/>
          </ac:picMkLst>
        </pc:picChg>
      </pc:sldChg>
      <pc:sldChg chg="modSp mod modTransition">
        <pc:chgData name="Gagan Khadka" userId="335cad9c3f1d16b1" providerId="LiveId" clId="{F1F3DDC3-84D8-497E-8DFF-D4A76239243D}" dt="2022-12-13T04:55:37.273" v="72"/>
        <pc:sldMkLst>
          <pc:docMk/>
          <pc:sldMk cId="2975328318" sldId="286"/>
        </pc:sldMkLst>
        <pc:spChg chg="mod">
          <ac:chgData name="Gagan Khadka" userId="335cad9c3f1d16b1" providerId="LiveId" clId="{F1F3DDC3-84D8-497E-8DFF-D4A76239243D}" dt="2022-12-13T04:42:26.452" v="43" actId="20577"/>
          <ac:spMkLst>
            <pc:docMk/>
            <pc:sldMk cId="2975328318" sldId="286"/>
            <ac:spMk id="3" creationId="{8693BC69-9F09-458B-B98B-30F534168661}"/>
          </ac:spMkLst>
        </pc:spChg>
        <pc:picChg chg="mod">
          <ac:chgData name="Gagan Khadka" userId="335cad9c3f1d16b1" providerId="LiveId" clId="{F1F3DDC3-84D8-497E-8DFF-D4A76239243D}" dt="2022-12-13T04:42:39.570" v="44" actId="1076"/>
          <ac:picMkLst>
            <pc:docMk/>
            <pc:sldMk cId="2975328318" sldId="286"/>
            <ac:picMk id="2050" creationId="{D9156C92-1AF0-4BBF-AC0A-8054281DD707}"/>
          </ac:picMkLst>
        </pc:picChg>
      </pc:sldChg>
      <pc:sldChg chg="addSp delSp modSp modTransition">
        <pc:chgData name="Gagan Khadka" userId="335cad9c3f1d16b1" providerId="LiveId" clId="{F1F3DDC3-84D8-497E-8DFF-D4A76239243D}" dt="2022-12-13T05:02:50.426" v="88"/>
        <pc:sldMkLst>
          <pc:docMk/>
          <pc:sldMk cId="3938538958" sldId="287"/>
        </pc:sldMkLst>
        <pc:picChg chg="mod">
          <ac:chgData name="Gagan Khadka" userId="335cad9c3f1d16b1" providerId="LiveId" clId="{F1F3DDC3-84D8-497E-8DFF-D4A76239243D}" dt="2022-12-13T04:47:47.142" v="61" actId="14100"/>
          <ac:picMkLst>
            <pc:docMk/>
            <pc:sldMk cId="3938538958" sldId="287"/>
            <ac:picMk id="1026" creationId="{114A4788-A15B-4480-ADE7-E6B6781B9409}"/>
          </ac:picMkLst>
        </pc:picChg>
        <pc:picChg chg="add del mod">
          <ac:chgData name="Gagan Khadka" userId="335cad9c3f1d16b1" providerId="LiveId" clId="{F1F3DDC3-84D8-497E-8DFF-D4A76239243D}" dt="2022-12-13T04:46:56.948" v="56"/>
          <ac:picMkLst>
            <pc:docMk/>
            <pc:sldMk cId="3938538958" sldId="287"/>
            <ac:picMk id="1028" creationId="{B676BD23-0A05-4CC4-927C-F59EA5C45146}"/>
          </ac:picMkLst>
        </pc:picChg>
        <pc:picChg chg="add mod">
          <ac:chgData name="Gagan Khadka" userId="335cad9c3f1d16b1" providerId="LiveId" clId="{F1F3DDC3-84D8-497E-8DFF-D4A76239243D}" dt="2022-12-13T04:51:11.205" v="71" actId="14100"/>
          <ac:picMkLst>
            <pc:docMk/>
            <pc:sldMk cId="3938538958" sldId="287"/>
            <ac:picMk id="1030" creationId="{960E1FA6-A062-4E5E-956F-C60EAE67C988}"/>
          </ac:picMkLst>
        </pc:picChg>
      </pc:sldChg>
      <pc:sldChg chg="modTransition">
        <pc:chgData name="Gagan Khadka" userId="335cad9c3f1d16b1" providerId="LiveId" clId="{F1F3DDC3-84D8-497E-8DFF-D4A76239243D}" dt="2022-12-13T05:02:42.519" v="87"/>
        <pc:sldMkLst>
          <pc:docMk/>
          <pc:sldMk cId="1559121910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1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5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3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9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9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3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4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3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4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0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4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5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2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0052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3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648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0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5688" y="1143000"/>
            <a:ext cx="6629400" cy="841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29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2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782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8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66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875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6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551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9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22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70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9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671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0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07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454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14553"/>
            <a:ext cx="3581400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568018"/>
            <a:ext cx="8986520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CFD5-EF8C-476A-B8F9-032DE0BF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6" y="731044"/>
            <a:ext cx="3581400" cy="1231106"/>
          </a:xfrm>
        </p:spPr>
        <p:txBody>
          <a:bodyPr>
            <a:normAutofit fontScale="90000"/>
          </a:bodyPr>
          <a:lstStyle/>
          <a:p>
            <a:r>
              <a:rPr lang="en-US" sz="4000" b="1" i="1" u="none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4000" b="1" i="1" u="none" dirty="0">
                <a:solidFill>
                  <a:srgbClr val="3333CC"/>
                </a:solidFill>
              </a:rPr>
              <a:t>Web Technology</a:t>
            </a:r>
            <a:br>
              <a:rPr lang="en-US" sz="4000" b="1" i="1" u="none" dirty="0">
                <a:solidFill>
                  <a:srgbClr val="3333CC"/>
                </a:solidFill>
              </a:rPr>
            </a:br>
            <a:r>
              <a:rPr lang="en-US" sz="4000" b="1" i="1" u="none" dirty="0">
                <a:solidFill>
                  <a:srgbClr val="3333CC"/>
                </a:solidFill>
              </a:rPr>
              <a:t>CSS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3BC69-9F09-458B-B98B-30F53416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                           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                           Prepared By: Gagan Khadka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EB5C-3146-4692-B6C3-166FBB30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3400"/>
            <a:ext cx="2857500" cy="2857500"/>
          </a:xfrm>
          <a:prstGeom prst="rect">
            <a:avLst/>
          </a:prstGeom>
        </p:spPr>
      </p:pic>
      <p:pic>
        <p:nvPicPr>
          <p:cNvPr id="2050" name="Picture 2" descr="Types of CSS - javatpoint">
            <a:extLst>
              <a:ext uri="{FF2B5EF4-FFF2-40B4-BE49-F238E27FC236}">
                <a16:creationId xmlns:a16="http://schemas.microsoft.com/office/drawing/2014/main" id="{D9156C92-1AF0-4BBF-AC0A-8054281D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4997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28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8656"/>
            <a:ext cx="358775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2600" u="none" spc="-5" dirty="0">
                <a:solidFill>
                  <a:srgbClr val="000000"/>
                </a:solidFill>
                <a:latin typeface="Constantia"/>
                <a:cs typeface="Constantia"/>
              </a:rPr>
            </a:br>
            <a:br>
              <a:rPr lang="en-US" sz="2600" u="none" spc="-5" dirty="0">
                <a:solidFill>
                  <a:srgbClr val="000000"/>
                </a:solidFill>
                <a:latin typeface="Constantia"/>
                <a:cs typeface="Constantia"/>
              </a:rPr>
            </a:br>
            <a:r>
              <a:rPr sz="2600" u="none" spc="-5" dirty="0">
                <a:solidFill>
                  <a:srgbClr val="000000"/>
                </a:solidFill>
                <a:latin typeface="Constantia"/>
                <a:cs typeface="Constantia"/>
              </a:rPr>
              <a:t>Th</a:t>
            </a:r>
            <a:r>
              <a:rPr sz="2600" u="none" spc="-40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ee</a:t>
            </a:r>
            <a:r>
              <a:rPr sz="2600" u="none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175" dirty="0">
                <a:solidFill>
                  <a:srgbClr val="000000"/>
                </a:solidFill>
                <a:latin typeface="Constantia"/>
                <a:cs typeface="Constantia"/>
              </a:rPr>
              <a:t>W</a:t>
            </a:r>
            <a:r>
              <a:rPr sz="2600" u="none" spc="-5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600" u="none" spc="-30" dirty="0">
                <a:solidFill>
                  <a:srgbClr val="000000"/>
                </a:solidFill>
                <a:latin typeface="Constantia"/>
                <a:cs typeface="Constantia"/>
              </a:rPr>
              <a:t>y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s</a:t>
            </a:r>
            <a:r>
              <a:rPr sz="2600" u="none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35" dirty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o</a:t>
            </a:r>
            <a:r>
              <a:rPr sz="2600" u="none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Insert</a:t>
            </a:r>
            <a:r>
              <a:rPr sz="2600" u="none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5" dirty="0">
                <a:solidFill>
                  <a:srgbClr val="000000"/>
                </a:solidFill>
                <a:latin typeface="Constantia"/>
                <a:cs typeface="Constantia"/>
              </a:rPr>
              <a:t>CSS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15086"/>
            <a:ext cx="8449945" cy="5257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endParaRPr lang="en-US" sz="1600" u="sng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endParaRPr lang="en-US" sz="1600" u="sng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endParaRPr lang="en-US" sz="1600" u="sng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ernal</a:t>
            </a:r>
            <a:r>
              <a:rPr lang="en-US" sz="1600" u="sng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y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</a:t>
            </a:r>
            <a:r>
              <a:rPr lang="en-US"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lang="en-US" sz="16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 </a:t>
            </a:r>
            <a:endParaRPr lang="en-US" sz="1600" u="sng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Internal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 sheet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Inline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endParaRPr sz="1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onstantia"/>
              <a:cs typeface="Constantia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b="1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External</a:t>
            </a:r>
            <a:r>
              <a:rPr b="1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b="1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b="1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Sheet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:</a:t>
            </a:r>
            <a:endParaRPr b="1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nstantia"/>
              <a:cs typeface="Constantia"/>
            </a:endParaRPr>
          </a:p>
          <a:p>
            <a:pPr marL="285115" marR="5080" indent="-22860" algn="just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ideal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when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applied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many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pages.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sheet,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you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can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change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look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entire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40" dirty="0">
                <a:latin typeface="Constantia"/>
                <a:cs typeface="Constantia"/>
              </a:rPr>
              <a:t>Web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site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changing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file.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Each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must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link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using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&lt;link&gt;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tag.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&lt;link&gt;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tag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goes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inside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head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section:</a:t>
            </a:r>
            <a:endParaRPr sz="1600" dirty="0">
              <a:latin typeface="Constantia"/>
              <a:cs typeface="Constantia"/>
            </a:endParaRPr>
          </a:p>
          <a:p>
            <a:pPr marL="315595">
              <a:lnSpc>
                <a:spcPts val="1730"/>
              </a:lnSpc>
              <a:spcBef>
                <a:spcPts val="5"/>
              </a:spcBef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&lt;head&gt;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&lt;link</a:t>
            </a:r>
            <a:r>
              <a:rPr sz="1600" spc="-15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rel="stylesheet"</a:t>
            </a:r>
            <a:r>
              <a:rPr sz="1600" spc="15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type="text/css"</a:t>
            </a:r>
            <a:r>
              <a:rPr sz="1600" spc="50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href="mystyle.css"</a:t>
            </a:r>
            <a:r>
              <a:rPr sz="1600" spc="70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/&gt;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&lt;/head&gt;</a:t>
            </a:r>
            <a:endParaRPr sz="1600" dirty="0">
              <a:latin typeface="Constantia"/>
              <a:cs typeface="Constantia"/>
            </a:endParaRPr>
          </a:p>
          <a:p>
            <a:pPr marL="285115" marR="88900" indent="27305" algn="just">
              <a:lnSpc>
                <a:spcPts val="154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can </a:t>
            </a:r>
            <a:r>
              <a:rPr sz="1600" spc="-5" dirty="0">
                <a:latin typeface="Constantia"/>
                <a:cs typeface="Constantia"/>
              </a:rPr>
              <a:t>be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written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any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text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30" dirty="0">
                <a:latin typeface="Constantia"/>
                <a:cs typeface="Constantia"/>
              </a:rPr>
              <a:t>editor.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should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not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contain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any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html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tags.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35" dirty="0">
                <a:latin typeface="Constantia"/>
                <a:cs typeface="Constantia"/>
              </a:rPr>
              <a:t>Your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should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saved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.css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extension.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 a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shown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below:</a:t>
            </a:r>
            <a:endParaRPr sz="1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Constantia"/>
              <a:cs typeface="Constantia"/>
            </a:endParaRPr>
          </a:p>
          <a:p>
            <a:pPr marL="31559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hr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{color:red;}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p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{margin-left:20px;}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body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{background-image:url("images/back40.gif");}</a:t>
            </a:r>
            <a:endParaRPr sz="1600" dirty="0">
              <a:latin typeface="Constantia"/>
              <a:cs typeface="Constantia"/>
            </a:endParaRPr>
          </a:p>
        </p:txBody>
      </p:sp>
      <p:pic>
        <p:nvPicPr>
          <p:cNvPr id="9218" name="Picture 2" descr="CSS How To... - MEGATEK ICT ACADEMY">
            <a:extLst>
              <a:ext uri="{FF2B5EF4-FFF2-40B4-BE49-F238E27FC236}">
                <a16:creationId xmlns:a16="http://schemas.microsoft.com/office/drawing/2014/main" id="{A8A3F78C-A666-43C0-8214-6B2D4992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4419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ternal CSS – myprograming">
            <a:extLst>
              <a:ext uri="{FF2B5EF4-FFF2-40B4-BE49-F238E27FC236}">
                <a16:creationId xmlns:a16="http://schemas.microsoft.com/office/drawing/2014/main" id="{0D754E3F-B18D-4980-A37B-D354B579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6800"/>
            <a:ext cx="3651885" cy="18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12365"/>
            <a:ext cx="707644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Internal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b="1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Sheet</a:t>
            </a:r>
            <a:endParaRPr b="1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Constantia"/>
              <a:cs typeface="Constantia"/>
            </a:endParaRPr>
          </a:p>
          <a:p>
            <a:pPr marL="285115" marR="256540" indent="-273050">
              <a:lnSpc>
                <a:spcPts val="2600"/>
              </a:lnSpc>
            </a:pP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sheet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document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unique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style.</a:t>
            </a:r>
            <a:endParaRPr sz="2400" dirty="0">
              <a:latin typeface="Constantia"/>
              <a:cs typeface="Constantia"/>
            </a:endParaRPr>
          </a:p>
          <a:p>
            <a:pPr marL="315595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onstantia"/>
                <a:cs typeface="Constantia"/>
              </a:rPr>
              <a:t>&lt;head&gt;</a:t>
            </a:r>
          </a:p>
          <a:p>
            <a:pPr marL="285115" marR="380111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onstantia"/>
                <a:cs typeface="Constantia"/>
              </a:rPr>
              <a:t>&lt;st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type="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ext/css"&gt;  hr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{color:red;}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415"/>
              </a:lnSpc>
            </a:pP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{margin-left:20px;}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590"/>
              </a:lnSpc>
            </a:pP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{background-image:url("images/back40.gif");}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595"/>
              </a:lnSpc>
            </a:pPr>
            <a:r>
              <a:rPr sz="2400" spc="-5" dirty="0">
                <a:latin typeface="Constantia"/>
                <a:cs typeface="Constantia"/>
              </a:rPr>
              <a:t>&lt;/style&gt;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&lt;/head&gt;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242" name="Picture 2" descr="Internal CSS – CodeBridePlus.com">
            <a:extLst>
              <a:ext uri="{FF2B5EF4-FFF2-40B4-BE49-F238E27FC236}">
                <a16:creationId xmlns:a16="http://schemas.microsoft.com/office/drawing/2014/main" id="{D8492EA9-B151-4A66-A02B-FACF2706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0" y="5105400"/>
            <a:ext cx="670814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ternal CSS using jquery | Edureka Community">
            <a:extLst>
              <a:ext uri="{FF2B5EF4-FFF2-40B4-BE49-F238E27FC236}">
                <a16:creationId xmlns:a16="http://schemas.microsoft.com/office/drawing/2014/main" id="{1AB60DE6-52AF-4F58-ABAF-7AA5A583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52800"/>
            <a:ext cx="4114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0076"/>
            <a:ext cx="179958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</a:br>
            <a:br>
              <a:rPr lang="en-US"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</a:b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Inline</a:t>
            </a:r>
            <a:r>
              <a:rPr sz="2400" b="1" u="heavy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36422"/>
            <a:ext cx="8345170" cy="5879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-5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-5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&lt;p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style="color:red;margin-left:20px"&gt;This</a:t>
            </a:r>
            <a:r>
              <a:rPr sz="1600" spc="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paragraph.&lt;/p&gt;</a:t>
            </a:r>
            <a:endParaRPr sz="1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tantia"/>
                <a:cs typeface="Constantia"/>
              </a:rPr>
              <a:t>Multiple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Sheets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If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some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25" dirty="0">
                <a:latin typeface="Constantia"/>
                <a:cs typeface="Constantia"/>
              </a:rPr>
              <a:t> have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been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set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same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selector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different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sheets,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values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will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be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inherited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from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more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specific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sheet.</a:t>
            </a:r>
            <a:endParaRPr sz="1600" dirty="0">
              <a:latin typeface="Constantia"/>
              <a:cs typeface="Constantia"/>
            </a:endParaRPr>
          </a:p>
          <a:p>
            <a:pPr marL="12700" marR="1784350">
              <a:lnSpc>
                <a:spcPct val="100000"/>
              </a:lnSpc>
            </a:pPr>
            <a:r>
              <a:rPr sz="1600" spc="-25" dirty="0">
                <a:latin typeface="Constantia"/>
                <a:cs typeface="Constantia"/>
              </a:rPr>
              <a:t>For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example,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these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selector: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34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10" dirty="0">
                <a:latin typeface="Constantia"/>
                <a:cs typeface="Constantia"/>
              </a:rPr>
              <a:t>color:red;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text-align:left;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font-size:8pt;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tantia"/>
                <a:cs typeface="Constantia"/>
              </a:rPr>
              <a:t>And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these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selector: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h3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text-align:right;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font-size:20pt;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 dirty="0">
              <a:latin typeface="Constantia"/>
              <a:cs typeface="Constantia"/>
            </a:endParaRPr>
          </a:p>
          <a:p>
            <a:pPr marL="285115" marR="5080" indent="-273050">
              <a:lnSpc>
                <a:spcPts val="1540"/>
              </a:lnSpc>
              <a:spcBef>
                <a:spcPts val="370"/>
              </a:spcBef>
            </a:pPr>
            <a:r>
              <a:rPr sz="1600" spc="-5" dirty="0">
                <a:latin typeface="Constantia"/>
                <a:cs typeface="Constantia"/>
              </a:rPr>
              <a:t>If</a:t>
            </a:r>
            <a:r>
              <a:rPr sz="1600" spc="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also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links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h3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will</a:t>
            </a:r>
            <a:r>
              <a:rPr sz="1600" spc="-10" dirty="0">
                <a:latin typeface="Constantia"/>
                <a:cs typeface="Constantia"/>
              </a:rPr>
              <a:t> be: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  <a:spcBef>
                <a:spcPts val="5"/>
              </a:spcBef>
            </a:pPr>
            <a:r>
              <a:rPr sz="1600" spc="-10" dirty="0">
                <a:latin typeface="Constantia"/>
                <a:cs typeface="Constantia"/>
              </a:rPr>
              <a:t>color:red;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text-align:right;</a:t>
            </a:r>
            <a:endParaRPr sz="16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font-size:20pt;</a:t>
            </a:r>
            <a:endParaRPr sz="1600" dirty="0">
              <a:latin typeface="Constantia"/>
              <a:cs typeface="Constantia"/>
            </a:endParaRPr>
          </a:p>
          <a:p>
            <a:pPr marL="285115" marR="186055" indent="-273050">
              <a:lnSpc>
                <a:spcPct val="80000"/>
              </a:lnSpc>
              <a:spcBef>
                <a:spcPts val="385"/>
              </a:spcBef>
            </a:pP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color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inherited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from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text-alignment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font-size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replaced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sheet.</a:t>
            </a:r>
            <a:endParaRPr sz="1600" dirty="0">
              <a:latin typeface="Constantia"/>
              <a:cs typeface="Constantia"/>
            </a:endParaRPr>
          </a:p>
        </p:txBody>
      </p:sp>
      <p:pic>
        <p:nvPicPr>
          <p:cNvPr id="11266" name="Picture 2" descr="Avoid using inline css styles - DEV Community 👩‍💻👨‍💻">
            <a:extLst>
              <a:ext uri="{FF2B5EF4-FFF2-40B4-BE49-F238E27FC236}">
                <a16:creationId xmlns:a16="http://schemas.microsoft.com/office/drawing/2014/main" id="{F4C4E145-877C-4CFA-B1A5-44399985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19400"/>
            <a:ext cx="2590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17601"/>
            <a:ext cx="4362450" cy="660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6385" algn="l"/>
                <a:tab pos="287020" algn="l"/>
              </a:tabLst>
            </a:pPr>
            <a:endParaRPr lang="en-US" sz="1800" spc="-4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6385" algn="l"/>
                <a:tab pos="287020" algn="l"/>
              </a:tabLst>
            </a:pPr>
            <a:endParaRPr lang="en-US" spc="-4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6385" algn="l"/>
                <a:tab pos="287020" algn="l"/>
              </a:tabLst>
            </a:pPr>
            <a:r>
              <a:rPr sz="1800" spc="-40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2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5" dirty="0">
                <a:latin typeface="Constantia"/>
                <a:cs typeface="Constantia"/>
              </a:rPr>
              <a:t>x</a:t>
            </a:r>
            <a:r>
              <a:rPr sz="1800" dirty="0">
                <a:latin typeface="Constantia"/>
                <a:cs typeface="Constantia"/>
              </a:rPr>
              <a:t>amp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es</a:t>
            </a:r>
            <a:r>
              <a:rPr lang="en-US" sz="1800" dirty="0">
                <a:latin typeface="Constantia"/>
                <a:cs typeface="Constantia"/>
              </a:rPr>
              <a:t>,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2100" dirty="0">
              <a:latin typeface="Constantia"/>
              <a:cs typeface="Constantia"/>
            </a:endParaRPr>
          </a:p>
          <a:p>
            <a:pPr marL="286385" marR="644525" indent="-274320">
              <a:lnSpc>
                <a:spcPct val="8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US" sz="1800" dirty="0">
              <a:latin typeface="Constantia"/>
              <a:cs typeface="Constantia"/>
            </a:endParaRPr>
          </a:p>
          <a:p>
            <a:pPr marL="286385" marR="644525" indent="-274320">
              <a:lnSpc>
                <a:spcPct val="8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dirty="0">
                <a:latin typeface="Constantia"/>
                <a:cs typeface="Constantia"/>
              </a:rPr>
              <a:t>bo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{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ack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und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ol</a:t>
            </a:r>
            <a:r>
              <a:rPr sz="1800" spc="-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r:#b0c</a:t>
            </a:r>
            <a:r>
              <a:rPr sz="1800" spc="5" dirty="0">
                <a:latin typeface="Constantia"/>
                <a:cs typeface="Constantia"/>
              </a:rPr>
              <a:t>4</a:t>
            </a:r>
            <a:r>
              <a:rPr sz="1800" spc="-5" dirty="0">
                <a:latin typeface="Constantia"/>
                <a:cs typeface="Constantia"/>
              </a:rPr>
              <a:t>de;}  </a:t>
            </a:r>
            <a:r>
              <a:rPr sz="1800" dirty="0">
                <a:latin typeface="Constantia"/>
                <a:cs typeface="Constantia"/>
              </a:rPr>
              <a:t>h1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{background-color:#6495ed;}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515"/>
              </a:lnSpc>
            </a:pP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{background-color:#e0ffff;}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945"/>
              </a:lnSpc>
            </a:pPr>
            <a:r>
              <a:rPr sz="1800" spc="-10" dirty="0">
                <a:latin typeface="Constantia"/>
                <a:cs typeface="Constantia"/>
              </a:rPr>
              <a:t>div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{background-color:#b0c4de;}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dirty="0">
                <a:latin typeface="Constantia"/>
                <a:cs typeface="Constantia"/>
              </a:rPr>
              <a:t>bo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{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ack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und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" dirty="0">
                <a:latin typeface="Constantia"/>
                <a:cs typeface="Constantia"/>
              </a:rPr>
              <a:t>ima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e: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r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('pape</a:t>
            </a:r>
            <a:r>
              <a:rPr sz="1800" spc="-15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.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');}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 dirty="0">
              <a:latin typeface="Constantia"/>
              <a:cs typeface="Constantia"/>
            </a:endParaRPr>
          </a:p>
          <a:p>
            <a:pPr marL="287020" indent="-274320">
              <a:lnSpc>
                <a:spcPts val="1945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spc="-5" dirty="0">
                <a:latin typeface="Constantia"/>
                <a:cs typeface="Constantia"/>
              </a:rPr>
              <a:t>body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</a:p>
          <a:p>
            <a:pPr marL="286385" marR="184150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nstantia"/>
                <a:cs typeface="Constantia"/>
              </a:rPr>
              <a:t>background-image:url('gradient2.png');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background-repeat:repeat-x;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Constantia"/>
              <a:cs typeface="Constantia"/>
            </a:endParaRPr>
          </a:p>
          <a:p>
            <a:pPr marL="12700">
              <a:lnSpc>
                <a:spcPts val="1835"/>
              </a:lnSpc>
            </a:pPr>
            <a:r>
              <a:rPr sz="1700" spc="-63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1700" dirty="0">
              <a:latin typeface="Segoe UI Symbol"/>
              <a:cs typeface="Segoe UI Symbol"/>
            </a:endParaRPr>
          </a:p>
          <a:p>
            <a:pPr marL="399415">
              <a:lnSpc>
                <a:spcPts val="1739"/>
              </a:lnSpc>
            </a:pPr>
            <a:r>
              <a:rPr sz="1800" spc="-5" dirty="0">
                <a:latin typeface="Constantia"/>
                <a:cs typeface="Constantia"/>
              </a:rPr>
              <a:t>body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</a:p>
          <a:p>
            <a:pPr marL="286385" marR="243840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nstantia"/>
                <a:cs typeface="Constantia"/>
              </a:rPr>
              <a:t>background-image:url('img_tree.png');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background-repeat:no-repeat;</a:t>
            </a:r>
            <a:endParaRPr sz="1800" dirty="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Segoe UI Symbol"/>
              <a:cs typeface="Segoe UI Symbol"/>
            </a:endParaRPr>
          </a:p>
        </p:txBody>
      </p:sp>
      <p:pic>
        <p:nvPicPr>
          <p:cNvPr id="12290" name="Picture 2" descr="An example of CSS code. | Download Scientific Diagram">
            <a:extLst>
              <a:ext uri="{FF2B5EF4-FFF2-40B4-BE49-F238E27FC236}">
                <a16:creationId xmlns:a16="http://schemas.microsoft.com/office/drawing/2014/main" id="{64111FB6-92B9-4438-A930-C788788A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90" y="914400"/>
            <a:ext cx="428371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57529"/>
            <a:ext cx="7970520" cy="586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5750" algn="l"/>
              </a:tabLst>
            </a:pPr>
            <a:endParaRPr lang="en-US" sz="2400" b="1" u="heavy" spc="-1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5750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Advantages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CSS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: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Segoe UI Symbol"/>
              <a:buChar char="⚫"/>
            </a:pPr>
            <a:endParaRPr lang="en-US" sz="2350" dirty="0">
              <a:latin typeface="Constantia"/>
              <a:cs typeface="Constantia"/>
            </a:endParaRPr>
          </a:p>
          <a:p>
            <a:pPr marL="354965" indent="-342900">
              <a:lnSpc>
                <a:spcPts val="2590"/>
              </a:lnSpc>
              <a:buClr>
                <a:srgbClr val="0AD0D9"/>
              </a:buClr>
              <a:buSzPct val="93750"/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sz="2400" b="1" dirty="0">
                <a:latin typeface="Constantia"/>
                <a:cs typeface="Constantia"/>
              </a:rPr>
              <a:t>CSS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spc="-30" dirty="0">
                <a:latin typeface="Constantia"/>
                <a:cs typeface="Constantia"/>
              </a:rPr>
              <a:t>saves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time</a:t>
            </a:r>
            <a:r>
              <a:rPr lang="en-US" sz="2400" b="1" spc="-5" dirty="0">
                <a:latin typeface="Constantia"/>
                <a:cs typeface="Constantia"/>
              </a:rPr>
              <a:t>-</a:t>
            </a:r>
            <a:endParaRPr sz="2400" dirty="0">
              <a:latin typeface="Constantia"/>
              <a:cs typeface="Constantia"/>
            </a:endParaRPr>
          </a:p>
          <a:p>
            <a:pPr marL="285115" marR="5080">
              <a:lnSpc>
                <a:spcPct val="80000"/>
              </a:lnSpc>
              <a:spcBef>
                <a:spcPts val="290"/>
              </a:spcBef>
            </a:pPr>
            <a:r>
              <a:rPr sz="2400" dirty="0">
                <a:latin typeface="Constantia"/>
                <a:cs typeface="Constantia"/>
              </a:rPr>
              <a:t>When </a:t>
            </a:r>
            <a:r>
              <a:rPr sz="2400" spc="-5" dirty="0">
                <a:latin typeface="Constantia"/>
                <a:cs typeface="Constantia"/>
              </a:rPr>
              <a:t>most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us </a:t>
            </a:r>
            <a:r>
              <a:rPr sz="2400" spc="10" dirty="0">
                <a:latin typeface="Constantia"/>
                <a:cs typeface="Constantia"/>
              </a:rPr>
              <a:t>first </a:t>
            </a:r>
            <a:r>
              <a:rPr sz="2400" dirty="0">
                <a:latin typeface="Constantia"/>
                <a:cs typeface="Constantia"/>
              </a:rPr>
              <a:t>learn </a:t>
            </a:r>
            <a:r>
              <a:rPr sz="2400" spc="-5" dirty="0">
                <a:latin typeface="Constantia"/>
                <a:cs typeface="Constantia"/>
              </a:rPr>
              <a:t>HTML,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spc="-5" dirty="0">
                <a:latin typeface="Constantia"/>
                <a:cs typeface="Constantia"/>
              </a:rPr>
              <a:t>taught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face,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size,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colour,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every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page. </a:t>
            </a:r>
            <a:r>
              <a:rPr sz="2400" spc="-5" dirty="0">
                <a:latin typeface="Constantia"/>
                <a:cs typeface="Constantia"/>
              </a:rPr>
              <a:t>This means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10" dirty="0">
                <a:latin typeface="Constantia"/>
                <a:cs typeface="Constantia"/>
              </a:rPr>
              <a:t>find </a:t>
            </a:r>
            <a:r>
              <a:rPr sz="2400" spc="-10" dirty="0">
                <a:latin typeface="Constantia"/>
                <a:cs typeface="Constantia"/>
              </a:rPr>
              <a:t>ourselves </a:t>
            </a:r>
            <a:r>
              <a:rPr sz="2400" spc="-5" dirty="0">
                <a:latin typeface="Constantia"/>
                <a:cs typeface="Constantia"/>
              </a:rPr>
              <a:t>typing </a:t>
            </a:r>
            <a:r>
              <a:rPr sz="2400" dirty="0">
                <a:latin typeface="Constantia"/>
                <a:cs typeface="Constantia"/>
              </a:rPr>
              <a:t>(or </a:t>
            </a:r>
            <a:r>
              <a:rPr sz="2400" spc="-15" dirty="0">
                <a:latin typeface="Constantia"/>
                <a:cs typeface="Constantia"/>
              </a:rPr>
              <a:t>copying </a:t>
            </a:r>
            <a:r>
              <a:rPr sz="2400" dirty="0">
                <a:latin typeface="Constantia"/>
                <a:cs typeface="Constantia"/>
              </a:rPr>
              <a:t>&amp;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past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3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aga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CSS, 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</a:t>
            </a:r>
            <a:r>
              <a:rPr sz="2400" spc="8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deta</a:t>
            </a:r>
            <a:r>
              <a:rPr sz="2400" dirty="0">
                <a:latin typeface="Constantia"/>
                <a:cs typeface="Constantia"/>
              </a:rPr>
              <a:t>ils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4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element.  </a:t>
            </a:r>
            <a:r>
              <a:rPr sz="2400" spc="-5" dirty="0">
                <a:latin typeface="Constantia"/>
                <a:cs typeface="Constantia"/>
              </a:rPr>
              <a:t>CSS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automatically </a:t>
            </a:r>
            <a:r>
              <a:rPr sz="2400" spc="-10" dirty="0">
                <a:latin typeface="Constantia"/>
                <a:cs typeface="Constantia"/>
              </a:rPr>
              <a:t>apply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5" dirty="0">
                <a:latin typeface="Constantia"/>
                <a:cs typeface="Constantia"/>
              </a:rPr>
              <a:t>specified </a:t>
            </a:r>
            <a:r>
              <a:rPr sz="2400" spc="-5" dirty="0">
                <a:latin typeface="Constantia"/>
                <a:cs typeface="Constantia"/>
              </a:rPr>
              <a:t>styles </a:t>
            </a:r>
            <a:r>
              <a:rPr sz="2400" spc="-15" dirty="0">
                <a:latin typeface="Constantia"/>
                <a:cs typeface="Constantia"/>
              </a:rPr>
              <a:t>whenever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occurs.</a:t>
            </a:r>
            <a:endParaRPr sz="2400" dirty="0">
              <a:latin typeface="Constantia"/>
              <a:cs typeface="Constantia"/>
            </a:endParaRPr>
          </a:p>
          <a:p>
            <a:pPr marL="354965" indent="-342900">
              <a:lnSpc>
                <a:spcPts val="2590"/>
              </a:lnSpc>
              <a:buClr>
                <a:srgbClr val="0AD0D9"/>
              </a:buClr>
              <a:buSzPct val="93750"/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sz="2400" b="1" spc="-20" dirty="0">
                <a:latin typeface="Constantia"/>
                <a:cs typeface="Constantia"/>
              </a:rPr>
              <a:t>Pages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load</a:t>
            </a:r>
            <a:r>
              <a:rPr sz="2400" b="1" spc="-3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faster</a:t>
            </a:r>
            <a:r>
              <a:rPr lang="en-US" sz="2400" b="1" spc="-10" dirty="0">
                <a:latin typeface="Constantia"/>
                <a:cs typeface="Constantia"/>
              </a:rPr>
              <a:t>-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590"/>
              </a:lnSpc>
            </a:pPr>
            <a:r>
              <a:rPr sz="2400" spc="2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ess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load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me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354965" indent="-342900">
              <a:lnSpc>
                <a:spcPts val="2590"/>
              </a:lnSpc>
              <a:buClr>
                <a:srgbClr val="0AD0D9"/>
              </a:buClr>
              <a:buSzPct val="93750"/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Easy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maintenance</a:t>
            </a:r>
            <a:r>
              <a:rPr lang="en-US" sz="2400" b="1" spc="-10" dirty="0">
                <a:latin typeface="Constantia"/>
                <a:cs typeface="Constantia"/>
              </a:rPr>
              <a:t>-</a:t>
            </a:r>
            <a:endParaRPr sz="2400" dirty="0">
              <a:latin typeface="Constantia"/>
              <a:cs typeface="Constantia"/>
            </a:endParaRPr>
          </a:p>
          <a:p>
            <a:pPr marL="285115" marR="288290">
              <a:lnSpc>
                <a:spcPts val="2300"/>
              </a:lnSpc>
              <a:spcBef>
                <a:spcPts val="275"/>
              </a:spcBef>
            </a:pP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-2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element,</a:t>
            </a:r>
            <a:r>
              <a:rPr sz="2400" spc="-65" dirty="0">
                <a:latin typeface="Constantia"/>
                <a:cs typeface="Constantia"/>
              </a:rPr>
              <a:t> y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5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  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place.</a:t>
            </a:r>
            <a:endParaRPr sz="2400" dirty="0">
              <a:latin typeface="Constantia"/>
              <a:cs typeface="Constantia"/>
            </a:endParaRPr>
          </a:p>
          <a:p>
            <a:pPr marL="354965" indent="-342900">
              <a:lnSpc>
                <a:spcPts val="2595"/>
              </a:lnSpc>
              <a:spcBef>
                <a:spcPts val="20"/>
              </a:spcBef>
              <a:buClr>
                <a:srgbClr val="0AD0D9"/>
              </a:buClr>
              <a:buSzPct val="93750"/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S</a:t>
            </a:r>
            <a:r>
              <a:rPr sz="2400" b="1" spc="-15" dirty="0">
                <a:latin typeface="Constantia"/>
                <a:cs typeface="Constantia"/>
              </a:rPr>
              <a:t>u</a:t>
            </a:r>
            <a:r>
              <a:rPr sz="2400" b="1" spc="-5" dirty="0">
                <a:latin typeface="Constantia"/>
                <a:cs typeface="Constantia"/>
              </a:rPr>
              <a:t>perio</a:t>
            </a:r>
            <a:r>
              <a:rPr sz="2400" b="1" dirty="0">
                <a:latin typeface="Constantia"/>
                <a:cs typeface="Constantia"/>
              </a:rPr>
              <a:t>r</a:t>
            </a:r>
            <a:r>
              <a:rPr sz="2400" b="1" spc="-15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st</a:t>
            </a:r>
            <a:r>
              <a:rPr sz="2400" b="1" spc="-35" dirty="0">
                <a:latin typeface="Constantia"/>
                <a:cs typeface="Constantia"/>
              </a:rPr>
              <a:t>y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dirty="0">
                <a:latin typeface="Constantia"/>
                <a:cs typeface="Constantia"/>
              </a:rPr>
              <a:t>es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spc="-40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5" dirty="0">
                <a:latin typeface="Constantia"/>
                <a:cs typeface="Constantia"/>
              </a:rPr>
              <a:t>H</a:t>
            </a:r>
            <a:r>
              <a:rPr sz="2400" b="1" spc="-5" dirty="0">
                <a:latin typeface="Constantia"/>
                <a:cs typeface="Constantia"/>
              </a:rPr>
              <a:t>TML</a:t>
            </a:r>
            <a:r>
              <a:rPr lang="en-US" sz="2400" b="1" spc="-5" dirty="0">
                <a:latin typeface="Constantia"/>
                <a:cs typeface="Constantia"/>
              </a:rPr>
              <a:t>-</a:t>
            </a:r>
            <a:endParaRPr sz="2400" dirty="0">
              <a:latin typeface="Constantia"/>
              <a:cs typeface="Constantia"/>
            </a:endParaRPr>
          </a:p>
          <a:p>
            <a:pPr marL="285115">
              <a:lnSpc>
                <a:spcPts val="2595"/>
              </a:lnSpc>
            </a:pPr>
            <a:r>
              <a:rPr sz="2400" spc="-5" dirty="0">
                <a:latin typeface="Constantia"/>
                <a:cs typeface="Constantia"/>
              </a:rPr>
              <a:t>CS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wider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ibu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HTML.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3314" name="Picture 2" descr="CSS Advantages">
            <a:extLst>
              <a:ext uri="{FF2B5EF4-FFF2-40B4-BE49-F238E27FC236}">
                <a16:creationId xmlns:a16="http://schemas.microsoft.com/office/drawing/2014/main" id="{C1E7B709-EC95-4C51-BCFA-B669911C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1"/>
            <a:ext cx="225806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20013"/>
            <a:ext cx="8009255" cy="3465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tabLst>
                <a:tab pos="285750" algn="l"/>
              </a:tabLst>
            </a:pPr>
            <a:endParaRPr lang="en-US" sz="2800" b="1" u="heavy" spc="-1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tabLst>
                <a:tab pos="28575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Disadvantage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800" b="1" u="heavy" spc="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CSS:</a:t>
            </a:r>
            <a:endParaRPr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750" dirty="0">
              <a:latin typeface="Constantia"/>
              <a:cs typeface="Constantia"/>
            </a:endParaRPr>
          </a:p>
          <a:p>
            <a:pPr marL="469265" indent="-457200">
              <a:lnSpc>
                <a:spcPts val="3025"/>
              </a:lnSpc>
              <a:spcBef>
                <a:spcPts val="5"/>
              </a:spcBef>
              <a:buClr>
                <a:srgbClr val="0AD0D9"/>
              </a:buClr>
              <a:buSzPct val="94642"/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sz="2800" b="1" spc="-10" dirty="0">
                <a:latin typeface="Constantia"/>
                <a:cs typeface="Constantia"/>
              </a:rPr>
              <a:t>B</a:t>
            </a:r>
            <a:r>
              <a:rPr sz="2800" b="1" spc="-60" dirty="0">
                <a:latin typeface="Constantia"/>
                <a:cs typeface="Constantia"/>
              </a:rPr>
              <a:t>r</a:t>
            </a:r>
            <a:r>
              <a:rPr sz="2800" b="1" spc="-75" dirty="0">
                <a:latin typeface="Constantia"/>
                <a:cs typeface="Constantia"/>
              </a:rPr>
              <a:t>o</a:t>
            </a:r>
            <a:r>
              <a:rPr sz="2800" b="1" spc="-10" dirty="0">
                <a:latin typeface="Constantia"/>
                <a:cs typeface="Constantia"/>
              </a:rPr>
              <a:t>wse</a:t>
            </a:r>
            <a:r>
              <a:rPr sz="2800" b="1" spc="-5" dirty="0">
                <a:latin typeface="Constantia"/>
                <a:cs typeface="Constantia"/>
              </a:rPr>
              <a:t>r</a:t>
            </a:r>
            <a:r>
              <a:rPr sz="2800" b="1" spc="-155" dirty="0">
                <a:latin typeface="Constantia"/>
                <a:cs typeface="Constantia"/>
              </a:rPr>
              <a:t> </a:t>
            </a:r>
            <a:r>
              <a:rPr sz="2800" b="1" spc="-65" dirty="0">
                <a:latin typeface="Constantia"/>
                <a:cs typeface="Constantia"/>
              </a:rPr>
              <a:t>c</a:t>
            </a:r>
            <a:r>
              <a:rPr sz="2800" b="1" spc="-5" dirty="0">
                <a:latin typeface="Constantia"/>
                <a:cs typeface="Constantia"/>
              </a:rPr>
              <a:t>om</a:t>
            </a:r>
            <a:r>
              <a:rPr sz="2800" b="1" spc="-20" dirty="0">
                <a:latin typeface="Constantia"/>
                <a:cs typeface="Constantia"/>
              </a:rPr>
              <a:t>p</a:t>
            </a:r>
            <a:r>
              <a:rPr sz="2800" b="1" spc="-5" dirty="0">
                <a:latin typeface="Constantia"/>
                <a:cs typeface="Constantia"/>
              </a:rPr>
              <a:t>atibility</a:t>
            </a:r>
            <a:r>
              <a:rPr lang="en-US" sz="2800" b="1" spc="-5" dirty="0">
                <a:latin typeface="Constantia"/>
                <a:cs typeface="Constantia"/>
              </a:rPr>
              <a:t>-</a:t>
            </a:r>
            <a:endParaRPr sz="2800" dirty="0">
              <a:latin typeface="Constantia"/>
              <a:cs typeface="Constantia"/>
            </a:endParaRPr>
          </a:p>
          <a:p>
            <a:pPr marL="285115" marR="5080">
              <a:lnSpc>
                <a:spcPct val="80000"/>
              </a:lnSpc>
              <a:spcBef>
                <a:spcPts val="335"/>
              </a:spcBef>
            </a:pP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70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wsers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</a:t>
            </a:r>
            <a:r>
              <a:rPr sz="2800" spc="-80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2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yin</a:t>
            </a:r>
            <a:r>
              <a:rPr sz="2800" spc="-5" dirty="0">
                <a:latin typeface="Constantia"/>
                <a:cs typeface="Constantia"/>
              </a:rPr>
              <a:t>g le</a:t>
            </a:r>
            <a:r>
              <a:rPr sz="2800" spc="-70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els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omp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10" dirty="0">
                <a:latin typeface="Constantia"/>
                <a:cs typeface="Constantia"/>
              </a:rPr>
              <a:t>ian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with  </a:t>
            </a:r>
            <a:r>
              <a:rPr sz="2800" spc="-10" dirty="0">
                <a:latin typeface="Constantia"/>
                <a:cs typeface="Constantia"/>
              </a:rPr>
              <a:t>Style Sheets. This </a:t>
            </a:r>
            <a:r>
              <a:rPr sz="2800" spc="-5" dirty="0">
                <a:latin typeface="Constantia"/>
                <a:cs typeface="Constantia"/>
              </a:rPr>
              <a:t>means </a:t>
            </a:r>
            <a:r>
              <a:rPr sz="2800" spc="-10" dirty="0">
                <a:latin typeface="Constantia"/>
                <a:cs typeface="Constantia"/>
              </a:rPr>
              <a:t>that </a:t>
            </a:r>
            <a:r>
              <a:rPr sz="2800" spc="-5" dirty="0">
                <a:latin typeface="Constantia"/>
                <a:cs typeface="Constantia"/>
              </a:rPr>
              <a:t>some </a:t>
            </a:r>
            <a:r>
              <a:rPr sz="2800" spc="-10" dirty="0">
                <a:latin typeface="Constantia"/>
                <a:cs typeface="Constantia"/>
              </a:rPr>
              <a:t>Style </a:t>
            </a:r>
            <a:r>
              <a:rPr sz="2800" spc="-5" dirty="0">
                <a:latin typeface="Constantia"/>
                <a:cs typeface="Constantia"/>
              </a:rPr>
              <a:t>Sheet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eat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sup</a:t>
            </a:r>
            <a:r>
              <a:rPr sz="2800" spc="-2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ed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some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10" dirty="0">
                <a:latin typeface="Constantia"/>
                <a:cs typeface="Constantia"/>
              </a:rPr>
              <a:t>'t</a:t>
            </a:r>
            <a:r>
              <a:rPr sz="2800" spc="-5" dirty="0">
                <a:latin typeface="Constantia"/>
                <a:cs typeface="Constantia"/>
              </a:rPr>
              <a:t>.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onfuse  </a:t>
            </a:r>
            <a:r>
              <a:rPr sz="2800" spc="-10" dirty="0">
                <a:latin typeface="Constantia"/>
                <a:cs typeface="Constantia"/>
              </a:rPr>
              <a:t>things </a:t>
            </a:r>
            <a:r>
              <a:rPr sz="2800" spc="-15" dirty="0">
                <a:latin typeface="Constantia"/>
                <a:cs typeface="Constantia"/>
              </a:rPr>
              <a:t>more, </a:t>
            </a:r>
            <a:r>
              <a:rPr sz="2800" spc="-5" dirty="0">
                <a:latin typeface="Constantia"/>
                <a:cs typeface="Constantia"/>
              </a:rPr>
              <a:t>some </a:t>
            </a:r>
            <a:r>
              <a:rPr sz="2800" spc="-20" dirty="0">
                <a:latin typeface="Constantia"/>
                <a:cs typeface="Constantia"/>
              </a:rPr>
              <a:t>browser </a:t>
            </a:r>
            <a:r>
              <a:rPr sz="2800" spc="-5" dirty="0">
                <a:latin typeface="Constantia"/>
                <a:cs typeface="Constantia"/>
              </a:rPr>
              <a:t>manufacturers </a:t>
            </a:r>
            <a:r>
              <a:rPr sz="2800" spc="-10" dirty="0">
                <a:latin typeface="Constantia"/>
                <a:cs typeface="Constantia"/>
              </a:rPr>
              <a:t>decide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come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up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with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their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own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proprietary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tags.</a:t>
            </a:r>
            <a:endParaRPr sz="2800" dirty="0">
              <a:latin typeface="Constantia"/>
              <a:cs typeface="Constantia"/>
            </a:endParaRPr>
          </a:p>
        </p:txBody>
      </p:sp>
      <p:pic>
        <p:nvPicPr>
          <p:cNvPr id="14338" name="Picture 2" descr="CSS Full Form | What is CSS? - Scaler Topics">
            <a:extLst>
              <a:ext uri="{FF2B5EF4-FFF2-40B4-BE49-F238E27FC236}">
                <a16:creationId xmlns:a16="http://schemas.microsoft.com/office/drawing/2014/main" id="{5EDA1AFD-CD1D-4D4B-A786-D4168F0D4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5320"/>
            <a:ext cx="8382000" cy="2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stions? | ATD">
            <a:extLst>
              <a:ext uri="{FF2B5EF4-FFF2-40B4-BE49-F238E27FC236}">
                <a16:creationId xmlns:a16="http://schemas.microsoft.com/office/drawing/2014/main" id="{56CC1180-6B6C-4333-B4D6-30D19BF9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67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2191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if - IceGif">
            <a:extLst>
              <a:ext uri="{FF2B5EF4-FFF2-40B4-BE49-F238E27FC236}">
                <a16:creationId xmlns:a16="http://schemas.microsoft.com/office/drawing/2014/main" id="{114A4788-A15B-4480-ADE7-E6B6781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ppy Smile, black, yellow, HD phone wallpaper | Peakpx">
            <a:extLst>
              <a:ext uri="{FF2B5EF4-FFF2-40B4-BE49-F238E27FC236}">
                <a16:creationId xmlns:a16="http://schemas.microsoft.com/office/drawing/2014/main" id="{960E1FA6-A062-4E5E-956F-C60EAE67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476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3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953" y="2287041"/>
            <a:ext cx="5801360" cy="1348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CSS</a:t>
            </a:r>
            <a:r>
              <a:rPr sz="2800" b="1" u="none" spc="-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stands</a:t>
            </a:r>
            <a:r>
              <a:rPr sz="2800" u="none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15" dirty="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sz="2800" u="none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ascading</a:t>
            </a:r>
            <a:r>
              <a:rPr sz="2800" u="none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800" u="none" spc="-10" dirty="0">
                <a:solidFill>
                  <a:srgbClr val="FFFFFF"/>
                </a:solidFill>
                <a:latin typeface="Constantia"/>
                <a:cs typeface="Constantia"/>
              </a:rPr>
              <a:t>tyle</a:t>
            </a:r>
            <a:r>
              <a:rPr sz="2800" u="none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heets </a:t>
            </a:r>
            <a:r>
              <a:rPr sz="2800" u="none" spc="-6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10" dirty="0">
                <a:solidFill>
                  <a:srgbClr val="FFFFFF"/>
                </a:solidFill>
                <a:latin typeface="Constantia"/>
                <a:cs typeface="Constantia"/>
              </a:rPr>
              <a:t>Styles </a:t>
            </a:r>
            <a:r>
              <a:rPr sz="2800" u="none" spc="5" dirty="0">
                <a:solidFill>
                  <a:srgbClr val="FFFFFF"/>
                </a:solidFill>
                <a:latin typeface="Constantia"/>
                <a:cs typeface="Constantia"/>
              </a:rPr>
              <a:t>define </a:t>
            </a:r>
            <a:r>
              <a:rPr sz="2800" b="1" u="none" spc="-30" dirty="0">
                <a:solidFill>
                  <a:srgbClr val="FFFFFF"/>
                </a:solidFill>
                <a:latin typeface="Constantia"/>
                <a:cs typeface="Constantia"/>
              </a:rPr>
              <a:t>how </a:t>
            </a:r>
            <a:r>
              <a:rPr sz="2800" b="1" u="none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b="1" u="none" spc="-20" dirty="0">
                <a:solidFill>
                  <a:srgbClr val="FFFFFF"/>
                </a:solidFill>
                <a:latin typeface="Constantia"/>
                <a:cs typeface="Constantia"/>
              </a:rPr>
              <a:t>display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HTML </a:t>
            </a:r>
            <a:r>
              <a:rPr sz="2800" u="none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elements</a:t>
            </a:r>
            <a:r>
              <a:rPr lang="en-US"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800" dirty="0">
              <a:latin typeface="Constantia"/>
              <a:cs typeface="Constantia"/>
            </a:endParaRPr>
          </a:p>
        </p:txBody>
      </p:sp>
      <p:pic>
        <p:nvPicPr>
          <p:cNvPr id="4098" name="Picture 2" descr="Learn CSS">
            <a:extLst>
              <a:ext uri="{FF2B5EF4-FFF2-40B4-BE49-F238E27FC236}">
                <a16:creationId xmlns:a16="http://schemas.microsoft.com/office/drawing/2014/main" id="{F40DB645-4800-4CE5-B68D-3C2359A5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35781"/>
            <a:ext cx="4429760" cy="30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CSS? Why is CSS used? - Digital Marketing Blog India">
            <a:extLst>
              <a:ext uri="{FF2B5EF4-FFF2-40B4-BE49-F238E27FC236}">
                <a16:creationId xmlns:a16="http://schemas.microsoft.com/office/drawing/2014/main" id="{4B5A8CB5-E111-408A-AC1C-27AC02D1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3645306"/>
            <a:ext cx="4147312" cy="30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250" y="862329"/>
            <a:ext cx="7826756" cy="564289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82550" indent="-342900">
              <a:lnSpc>
                <a:spcPts val="2300"/>
              </a:lnSpc>
              <a:spcBef>
                <a:spcPts val="660"/>
              </a:spcBef>
              <a:buFont typeface="Wingdings" panose="05000000000000000000" pitchFamily="2" charset="2"/>
              <a:buChar char="ü"/>
            </a:pPr>
            <a:r>
              <a:rPr sz="2400" spc="-5" dirty="0">
                <a:latin typeface="Constantia"/>
                <a:cs typeface="Constantia"/>
              </a:rPr>
              <a:t>CSS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various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profiles.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 builds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upon the </a:t>
            </a:r>
            <a:r>
              <a:rPr sz="2400" dirty="0">
                <a:latin typeface="Constantia"/>
                <a:cs typeface="Constantia"/>
              </a:rPr>
              <a:t>last, </a:t>
            </a:r>
            <a:r>
              <a:rPr sz="2400" spc="-10" dirty="0">
                <a:latin typeface="Constantia"/>
                <a:cs typeface="Constantia"/>
              </a:rPr>
              <a:t>typically </a:t>
            </a:r>
            <a:r>
              <a:rPr sz="2400" spc="-5" dirty="0">
                <a:latin typeface="Constantia"/>
                <a:cs typeface="Constantia"/>
              </a:rPr>
              <a:t>adding new </a:t>
            </a:r>
            <a:r>
              <a:rPr sz="2400" spc="-10" dirty="0">
                <a:latin typeface="Constantia"/>
                <a:cs typeface="Constantia"/>
              </a:rPr>
              <a:t>features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typically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CSS1, CSS2,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CSS3.</a:t>
            </a:r>
            <a:endParaRPr sz="2400" dirty="0">
              <a:latin typeface="Constantia"/>
              <a:cs typeface="Constantia"/>
            </a:endParaRPr>
          </a:p>
          <a:p>
            <a:pPr marL="12700" marR="584835" indent="12065">
              <a:lnSpc>
                <a:spcPts val="2300"/>
              </a:lnSpc>
              <a:spcBef>
                <a:spcPts val="590"/>
              </a:spcBef>
            </a:pPr>
            <a:endParaRPr lang="en-US" sz="2400" b="1" spc="-5" dirty="0">
              <a:latin typeface="Constantia"/>
              <a:cs typeface="Constantia"/>
            </a:endParaRPr>
          </a:p>
          <a:p>
            <a:pPr marL="355600" marR="584835" indent="-342900">
              <a:lnSpc>
                <a:spcPts val="2300"/>
              </a:lnSpc>
              <a:spcBef>
                <a:spcPts val="590"/>
              </a:spcBef>
              <a:buFont typeface="Wingdings" panose="05000000000000000000" pitchFamily="2" charset="2"/>
              <a:buChar char="v"/>
            </a:pPr>
            <a:r>
              <a:rPr sz="2400" b="1" spc="-5" dirty="0">
                <a:latin typeface="Constantia"/>
                <a:cs typeface="Constantia"/>
              </a:rPr>
              <a:t>The </a:t>
            </a:r>
            <a:r>
              <a:rPr sz="2400" b="1" spc="10" dirty="0">
                <a:latin typeface="Constantia"/>
                <a:cs typeface="Constantia"/>
              </a:rPr>
              <a:t>first </a:t>
            </a:r>
            <a:r>
              <a:rPr sz="2400" b="1" spc="-5" dirty="0">
                <a:latin typeface="Constantia"/>
                <a:cs typeface="Constantia"/>
              </a:rPr>
              <a:t>CSS</a:t>
            </a:r>
            <a:r>
              <a:rPr lang="en-US" sz="2400" b="1" spc="-5" dirty="0">
                <a:latin typeface="Constantia"/>
                <a:cs typeface="Constantia"/>
              </a:rPr>
              <a:t>: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specification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become </a:t>
            </a:r>
            <a:r>
              <a:rPr sz="2400" dirty="0">
                <a:latin typeface="Constantia"/>
                <a:cs typeface="Constantia"/>
              </a:rPr>
              <a:t>an official </a:t>
            </a:r>
            <a:r>
              <a:rPr sz="2400" spc="-5" dirty="0">
                <a:latin typeface="Constantia"/>
                <a:cs typeface="Constantia"/>
              </a:rPr>
              <a:t>W3C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Recommendation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published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December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1996</a:t>
            </a:r>
            <a:endParaRPr sz="2400" dirty="0">
              <a:latin typeface="Constantia"/>
              <a:cs typeface="Constantia"/>
            </a:endParaRPr>
          </a:p>
          <a:p>
            <a:pPr marL="12700" marR="5080" indent="17780">
              <a:lnSpc>
                <a:spcPct val="80000"/>
              </a:lnSpc>
              <a:spcBef>
                <a:spcPts val="605"/>
              </a:spcBef>
            </a:pPr>
            <a:endParaRPr lang="en-US" sz="2400" b="1" dirty="0">
              <a:latin typeface="Constantia"/>
              <a:cs typeface="Constantia"/>
            </a:endParaRPr>
          </a:p>
          <a:p>
            <a:pPr marL="355600" marR="5080" indent="-342900">
              <a:lnSpc>
                <a:spcPct val="80000"/>
              </a:lnSpc>
              <a:spcBef>
                <a:spcPts val="605"/>
              </a:spcBef>
              <a:buFont typeface="Wingdings" panose="05000000000000000000" pitchFamily="2" charset="2"/>
              <a:buChar char="v"/>
            </a:pPr>
            <a:r>
              <a:rPr sz="2400" b="1" dirty="0">
                <a:latin typeface="Constantia"/>
                <a:cs typeface="Constantia"/>
              </a:rPr>
              <a:t>CSS </a:t>
            </a:r>
            <a:r>
              <a:rPr sz="2400" b="1" spc="-15" dirty="0">
                <a:latin typeface="Constantia"/>
                <a:cs typeface="Constantia"/>
              </a:rPr>
              <a:t>level </a:t>
            </a:r>
            <a:r>
              <a:rPr sz="2400" b="1" dirty="0">
                <a:latin typeface="Constantia"/>
                <a:cs typeface="Constantia"/>
              </a:rPr>
              <a:t>2</a:t>
            </a:r>
            <a:r>
              <a:rPr lang="en-US" sz="2400" b="1" dirty="0">
                <a:latin typeface="Constantia"/>
                <a:cs typeface="Constantia"/>
              </a:rPr>
              <a:t>:</a:t>
            </a:r>
            <a:r>
              <a:rPr sz="2400" b="1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 developed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W3C and published as 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Recommendation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25" dirty="0">
                <a:latin typeface="Constantia"/>
                <a:cs typeface="Constantia"/>
              </a:rPr>
              <a:t>May </a:t>
            </a:r>
            <a:r>
              <a:rPr sz="2400" spc="-10" dirty="0">
                <a:latin typeface="Constantia"/>
                <a:cs typeface="Constantia"/>
              </a:rPr>
              <a:t>1998. </a:t>
            </a:r>
            <a:r>
              <a:rPr sz="2400" dirty="0">
                <a:latin typeface="Constantia"/>
                <a:cs typeface="Constantia"/>
              </a:rPr>
              <a:t>A superset of </a:t>
            </a:r>
            <a:r>
              <a:rPr sz="2400" spc="-5" dirty="0">
                <a:latin typeface="Constantia"/>
                <a:cs typeface="Constantia"/>
              </a:rPr>
              <a:t>CSS1, CSS2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inclu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ew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capabilit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4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abs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lu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e,  and </a:t>
            </a:r>
            <a:r>
              <a:rPr sz="2400" spc="-5" dirty="0">
                <a:latin typeface="Constantia"/>
                <a:cs typeface="Constantia"/>
              </a:rPr>
              <a:t>fixed positioning </a:t>
            </a:r>
            <a:r>
              <a:rPr sz="2400" dirty="0">
                <a:latin typeface="Constantia"/>
                <a:cs typeface="Constantia"/>
              </a:rPr>
              <a:t>of elements and </a:t>
            </a:r>
            <a:r>
              <a:rPr sz="2400" spc="-5" dirty="0">
                <a:latin typeface="Constantia"/>
                <a:cs typeface="Constantia"/>
              </a:rPr>
              <a:t>z-index, the </a:t>
            </a:r>
            <a:r>
              <a:rPr sz="2400" spc="-20" dirty="0">
                <a:latin typeface="Constantia"/>
                <a:cs typeface="Constantia"/>
              </a:rPr>
              <a:t>concept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media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</a:t>
            </a:r>
            <a:endParaRPr sz="2400" dirty="0">
              <a:latin typeface="Constantia"/>
              <a:cs typeface="Constantia"/>
            </a:endParaRPr>
          </a:p>
          <a:p>
            <a:pPr marL="30480">
              <a:lnSpc>
                <a:spcPct val="100000"/>
              </a:lnSpc>
            </a:pPr>
            <a:endParaRPr lang="en-US" sz="2400" b="1" spc="-5" dirty="0">
              <a:latin typeface="Constantia"/>
              <a:cs typeface="Constantia"/>
            </a:endParaRPr>
          </a:p>
          <a:p>
            <a:pPr marL="3733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400" b="1" spc="-5" dirty="0">
                <a:latin typeface="Constantia"/>
                <a:cs typeface="Constantia"/>
              </a:rPr>
              <a:t>CSS</a:t>
            </a:r>
            <a:r>
              <a:rPr sz="2400" b="1" spc="-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3</a:t>
            </a:r>
            <a:r>
              <a:rPr lang="en-US" sz="2400" b="1" dirty="0">
                <a:latin typeface="Constantia"/>
                <a:cs typeface="Constantia"/>
              </a:rPr>
              <a:t>:</a:t>
            </a:r>
            <a:endParaRPr sz="2400" dirty="0">
              <a:latin typeface="Constantia"/>
              <a:cs typeface="Constantia"/>
            </a:endParaRPr>
          </a:p>
          <a:p>
            <a:pPr marL="12700" marR="864869" indent="30480">
              <a:lnSpc>
                <a:spcPts val="2300"/>
              </a:lnSpc>
              <a:spcBef>
                <a:spcPts val="560"/>
              </a:spcBef>
            </a:pPr>
            <a:r>
              <a:rPr sz="2400" spc="-5" dirty="0">
                <a:latin typeface="Constantia"/>
                <a:cs typeface="Constantia"/>
              </a:rPr>
              <a:t>CSS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currently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under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development.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W3C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maintains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CSS3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progress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report.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5362" name="Picture 2" descr="HTML &amp; CSS Coding Best Practice. General Rules for HTML | by Roktim Sazib |  Medium">
            <a:extLst>
              <a:ext uri="{FF2B5EF4-FFF2-40B4-BE49-F238E27FC236}">
                <a16:creationId xmlns:a16="http://schemas.microsoft.com/office/drawing/2014/main" id="{18AC4420-CF15-439A-87B3-F553E32C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24400"/>
            <a:ext cx="29527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68779"/>
            <a:ext cx="8051800" cy="430502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z="3200" b="1" u="sng" spc="-5" dirty="0">
                <a:solidFill>
                  <a:srgbClr val="00B050"/>
                </a:solidFill>
                <a:latin typeface="Constantia"/>
                <a:cs typeface="Constantia"/>
              </a:rPr>
              <a:t>Uses:</a:t>
            </a:r>
          </a:p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endParaRPr lang="en-US" sz="2600" spc="-5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CS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0" dirty="0">
                <a:latin typeface="Constantia"/>
                <a:cs typeface="Constantia"/>
              </a:rPr>
              <a:t>av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k!</a:t>
            </a:r>
            <a:endParaRPr lang="en-US" sz="26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endParaRPr lang="en-US" sz="2600" spc="-5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CSS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HOW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HTML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displayed.</a:t>
            </a:r>
            <a:endParaRPr sz="2600" dirty="0">
              <a:latin typeface="Constantia"/>
              <a:cs typeface="Constantia"/>
            </a:endParaRPr>
          </a:p>
          <a:p>
            <a:pPr marL="285115" marR="26670" indent="-27305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endParaRPr lang="en-US" sz="2600" spc="-5" dirty="0">
              <a:latin typeface="Constantia"/>
              <a:cs typeface="Constantia"/>
            </a:endParaRPr>
          </a:p>
          <a:p>
            <a:pPr marL="285115" marR="26670" indent="-27305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Styles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normally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saved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external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.css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files.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External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style </a:t>
            </a:r>
            <a:r>
              <a:rPr sz="2600" dirty="0">
                <a:latin typeface="Constantia"/>
                <a:cs typeface="Constantia"/>
              </a:rPr>
              <a:t>sheets enable </a:t>
            </a:r>
            <a:r>
              <a:rPr sz="2600" spc="-25" dirty="0">
                <a:latin typeface="Constantia"/>
                <a:cs typeface="Constantia"/>
              </a:rPr>
              <a:t>you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change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appearance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layout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pages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Web</a:t>
            </a:r>
            <a:r>
              <a:rPr sz="2600" spc="-10" dirty="0">
                <a:latin typeface="Constantia"/>
                <a:cs typeface="Constantia"/>
              </a:rPr>
              <a:t>site,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just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editing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file!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5122" name="Picture 2" descr="Computing Concepts: CSS. Aims  To understand the uses of css  To  understand the different types of css  To be able to create a css file   To be able. - ppt download">
            <a:extLst>
              <a:ext uri="{FF2B5EF4-FFF2-40B4-BE49-F238E27FC236}">
                <a16:creationId xmlns:a16="http://schemas.microsoft.com/office/drawing/2014/main" id="{D98A6237-A065-42A2-9C7B-E0BEEEA2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657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CSS? Beginner Guide to Get Started with CSS">
            <a:extLst>
              <a:ext uri="{FF2B5EF4-FFF2-40B4-BE49-F238E27FC236}">
                <a16:creationId xmlns:a16="http://schemas.microsoft.com/office/drawing/2014/main" id="{722F055B-0562-4BCE-99F3-8B9D38E1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40079"/>
            <a:ext cx="31242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151"/>
            <a:ext cx="7156704" cy="1016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602107"/>
            <a:ext cx="674560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spc="-15" dirty="0"/>
              <a:t>Understanding</a:t>
            </a:r>
            <a:r>
              <a:rPr sz="5000" u="none" spc="-85" dirty="0"/>
              <a:t> </a:t>
            </a:r>
            <a:r>
              <a:rPr sz="5000" u="none" spc="-5" dirty="0"/>
              <a:t>Style</a:t>
            </a:r>
            <a:r>
              <a:rPr sz="5000" u="none" spc="-40" dirty="0"/>
              <a:t> </a:t>
            </a:r>
            <a:r>
              <a:rPr sz="5000" u="none" spc="-5" dirty="0"/>
              <a:t>Rules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66344" y="1488947"/>
            <a:ext cx="1983105" cy="582295"/>
            <a:chOff x="466344" y="1488947"/>
            <a:chExt cx="1983105" cy="5822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1488947"/>
              <a:ext cx="1982724" cy="582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132" y="1950719"/>
              <a:ext cx="1586483" cy="975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16863" y="3750564"/>
            <a:ext cx="1697989" cy="582295"/>
            <a:chOff x="816863" y="3750564"/>
            <a:chExt cx="1697989" cy="5822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863" y="3750564"/>
              <a:ext cx="1697736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652" y="4212336"/>
              <a:ext cx="1301496" cy="9753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16863" y="4604003"/>
            <a:ext cx="2268220" cy="582295"/>
            <a:chOff x="816863" y="4604003"/>
            <a:chExt cx="2268220" cy="5822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863" y="4604003"/>
              <a:ext cx="2267712" cy="582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652" y="5065775"/>
              <a:ext cx="1871472" cy="9753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8739" y="1568018"/>
            <a:ext cx="7611109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5080" indent="-274320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sz="2800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Rule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composed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30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two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parts: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selector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declaration.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317519"/>
            <a:ext cx="7953375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9080">
              <a:lnSpc>
                <a:spcPct val="100000"/>
              </a:lnSpc>
              <a:spcBef>
                <a:spcPts val="434"/>
              </a:spcBef>
            </a:pPr>
            <a:r>
              <a:rPr sz="2800" spc="-10" dirty="0">
                <a:latin typeface="Constantia"/>
                <a:cs typeface="Constantia"/>
              </a:rPr>
              <a:t>TH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{color: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red;}.</a:t>
            </a:r>
            <a:endParaRPr lang="en-US" sz="2800" dirty="0">
              <a:latin typeface="Constantia"/>
              <a:cs typeface="Constantia"/>
            </a:endParaRPr>
          </a:p>
          <a:p>
            <a:pPr marL="287020" marR="422909" indent="-274320">
              <a:lnSpc>
                <a:spcPts val="3030"/>
              </a:lnSpc>
              <a:spcBef>
                <a:spcPts val="71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lang="en-US" sz="2800" spc="-10" dirty="0">
                <a:latin typeface="Constantia"/>
                <a:cs typeface="Constantia"/>
              </a:rPr>
              <a:t>The</a:t>
            </a:r>
            <a:r>
              <a:rPr lang="en-US" sz="2800" spc="-80" dirty="0">
                <a:latin typeface="Constantia"/>
                <a:cs typeface="Constantia"/>
              </a:rPr>
              <a:t> </a:t>
            </a:r>
            <a:r>
              <a:rPr lang="en-US"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</a:t>
            </a:r>
            <a:r>
              <a:rPr lang="en-US" sz="2800" spc="-110" dirty="0">
                <a:latin typeface="Constantia"/>
                <a:cs typeface="Constantia"/>
              </a:rPr>
              <a:t> </a:t>
            </a:r>
            <a:r>
              <a:rPr lang="en-US" sz="2800" spc="-10" dirty="0">
                <a:latin typeface="Constantia"/>
                <a:cs typeface="Constantia"/>
              </a:rPr>
              <a:t>indicates</a:t>
            </a:r>
            <a:r>
              <a:rPr lang="en-US" sz="2800" spc="-100" dirty="0">
                <a:latin typeface="Constantia"/>
                <a:cs typeface="Constantia"/>
              </a:rPr>
              <a:t> </a:t>
            </a:r>
            <a:r>
              <a:rPr lang="en-US" sz="2800" spc="-10" dirty="0">
                <a:latin typeface="Constantia"/>
                <a:cs typeface="Constantia"/>
              </a:rPr>
              <a:t>the</a:t>
            </a:r>
            <a:r>
              <a:rPr lang="en-US" sz="2800" spc="-140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element</a:t>
            </a:r>
            <a:r>
              <a:rPr lang="en-US" sz="2800" spc="-110" dirty="0">
                <a:latin typeface="Constantia"/>
                <a:cs typeface="Constantia"/>
              </a:rPr>
              <a:t> </a:t>
            </a:r>
            <a:r>
              <a:rPr lang="en-US" sz="2800" spc="-25" dirty="0">
                <a:latin typeface="Constantia"/>
                <a:cs typeface="Constantia"/>
              </a:rPr>
              <a:t>to</a:t>
            </a:r>
            <a:r>
              <a:rPr lang="en-US" sz="2800" spc="-135" dirty="0">
                <a:latin typeface="Constantia"/>
                <a:cs typeface="Constantia"/>
              </a:rPr>
              <a:t> </a:t>
            </a:r>
            <a:r>
              <a:rPr lang="en-US" sz="2800" spc="-10" dirty="0">
                <a:latin typeface="Constantia"/>
                <a:cs typeface="Constantia"/>
              </a:rPr>
              <a:t>which</a:t>
            </a:r>
            <a:r>
              <a:rPr lang="en-US" sz="2800" spc="-70" dirty="0">
                <a:latin typeface="Constantia"/>
                <a:cs typeface="Constantia"/>
              </a:rPr>
              <a:t> </a:t>
            </a:r>
            <a:r>
              <a:rPr lang="en-US" sz="2800" spc="-10" dirty="0">
                <a:latin typeface="Constantia"/>
                <a:cs typeface="Constantia"/>
              </a:rPr>
              <a:t>the </a:t>
            </a:r>
            <a:r>
              <a:rPr lang="en-US" sz="2800" spc="-685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rule</a:t>
            </a:r>
            <a:r>
              <a:rPr lang="en-US" sz="2800" spc="-85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is</a:t>
            </a:r>
            <a:r>
              <a:rPr lang="en-US" sz="2800" spc="-130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applied.</a:t>
            </a:r>
            <a:endParaRPr lang="en-US" sz="2800" dirty="0">
              <a:latin typeface="Constantia"/>
              <a:cs typeface="Constantia"/>
            </a:endParaRPr>
          </a:p>
          <a:p>
            <a:pPr marL="287020" marR="5080" indent="-274320">
              <a:lnSpc>
                <a:spcPts val="302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Declaration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determines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property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values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selector.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65250" y="2736850"/>
            <a:ext cx="1932305" cy="850900"/>
            <a:chOff x="1365250" y="2736850"/>
            <a:chExt cx="1932305" cy="850900"/>
          </a:xfrm>
        </p:grpSpPr>
        <p:sp>
          <p:nvSpPr>
            <p:cNvPr id="16" name="object 16"/>
            <p:cNvSpPr/>
            <p:nvPr/>
          </p:nvSpPr>
          <p:spPr>
            <a:xfrm>
              <a:off x="1371600" y="2743200"/>
              <a:ext cx="1919605" cy="838200"/>
            </a:xfrm>
            <a:custGeom>
              <a:avLst/>
              <a:gdLst/>
              <a:ahLst/>
              <a:cxnLst/>
              <a:rect l="l" t="t" r="r" b="b"/>
              <a:pathLst>
                <a:path w="1919604" h="838200">
                  <a:moveTo>
                    <a:pt x="1206500" y="609600"/>
                  </a:moveTo>
                  <a:lnTo>
                    <a:pt x="844550" y="609600"/>
                  </a:lnTo>
                  <a:lnTo>
                    <a:pt x="1919224" y="838200"/>
                  </a:lnTo>
                  <a:lnTo>
                    <a:pt x="1206500" y="609600"/>
                  </a:lnTo>
                  <a:close/>
                </a:path>
                <a:path w="1919604" h="838200">
                  <a:moveTo>
                    <a:pt x="1346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346200" y="609600"/>
                  </a:lnTo>
                  <a:lnTo>
                    <a:pt x="1385756" y="601618"/>
                  </a:lnTo>
                  <a:lnTo>
                    <a:pt x="1418050" y="579850"/>
                  </a:lnTo>
                  <a:lnTo>
                    <a:pt x="1439818" y="547556"/>
                  </a:lnTo>
                  <a:lnTo>
                    <a:pt x="1447800" y="508000"/>
                  </a:lnTo>
                  <a:lnTo>
                    <a:pt x="1447800" y="101600"/>
                  </a:lnTo>
                  <a:lnTo>
                    <a:pt x="1439818" y="62043"/>
                  </a:lnTo>
                  <a:lnTo>
                    <a:pt x="1418050" y="29749"/>
                  </a:lnTo>
                  <a:lnTo>
                    <a:pt x="1385756" y="7981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2743200"/>
              <a:ext cx="1919605" cy="838200"/>
            </a:xfrm>
            <a:custGeom>
              <a:avLst/>
              <a:gdLst/>
              <a:ahLst/>
              <a:cxnLst/>
              <a:rect l="l" t="t" r="r" b="b"/>
              <a:pathLst>
                <a:path w="1919604" h="8382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844550" y="0"/>
                  </a:lnTo>
                  <a:lnTo>
                    <a:pt x="1206500" y="0"/>
                  </a:lnTo>
                  <a:lnTo>
                    <a:pt x="1346200" y="0"/>
                  </a:lnTo>
                  <a:lnTo>
                    <a:pt x="1385756" y="7981"/>
                  </a:lnTo>
                  <a:lnTo>
                    <a:pt x="1418050" y="29749"/>
                  </a:lnTo>
                  <a:lnTo>
                    <a:pt x="1439818" y="62043"/>
                  </a:lnTo>
                  <a:lnTo>
                    <a:pt x="1447800" y="101600"/>
                  </a:lnTo>
                  <a:lnTo>
                    <a:pt x="1447800" y="355600"/>
                  </a:lnTo>
                  <a:lnTo>
                    <a:pt x="1447800" y="508000"/>
                  </a:lnTo>
                  <a:lnTo>
                    <a:pt x="1439818" y="547556"/>
                  </a:lnTo>
                  <a:lnTo>
                    <a:pt x="1418050" y="579850"/>
                  </a:lnTo>
                  <a:lnTo>
                    <a:pt x="1385756" y="601618"/>
                  </a:lnTo>
                  <a:lnTo>
                    <a:pt x="1346200" y="609600"/>
                  </a:lnTo>
                  <a:lnTo>
                    <a:pt x="1206500" y="609600"/>
                  </a:lnTo>
                  <a:lnTo>
                    <a:pt x="1919224" y="838200"/>
                  </a:lnTo>
                  <a:lnTo>
                    <a:pt x="84455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82674" y="2796032"/>
            <a:ext cx="102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94275" y="2508250"/>
            <a:ext cx="2098675" cy="1103630"/>
            <a:chOff x="4994275" y="2508250"/>
            <a:chExt cx="2098675" cy="1103630"/>
          </a:xfrm>
        </p:grpSpPr>
        <p:sp>
          <p:nvSpPr>
            <p:cNvPr id="20" name="object 20"/>
            <p:cNvSpPr/>
            <p:nvPr/>
          </p:nvSpPr>
          <p:spPr>
            <a:xfrm>
              <a:off x="5000625" y="2514600"/>
              <a:ext cx="2085975" cy="1090930"/>
            </a:xfrm>
            <a:custGeom>
              <a:avLst/>
              <a:gdLst/>
              <a:ahLst/>
              <a:cxnLst/>
              <a:rect l="l" t="t" r="r" b="b"/>
              <a:pathLst>
                <a:path w="2085975" h="1090929">
                  <a:moveTo>
                    <a:pt x="1019175" y="609600"/>
                  </a:moveTo>
                  <a:lnTo>
                    <a:pt x="561975" y="609600"/>
                  </a:lnTo>
                  <a:lnTo>
                    <a:pt x="0" y="1090676"/>
                  </a:lnTo>
                  <a:lnTo>
                    <a:pt x="1019175" y="609600"/>
                  </a:lnTo>
                  <a:close/>
                </a:path>
                <a:path w="2085975" h="1090929">
                  <a:moveTo>
                    <a:pt x="1984375" y="0"/>
                  </a:moveTo>
                  <a:lnTo>
                    <a:pt x="358775" y="0"/>
                  </a:lnTo>
                  <a:lnTo>
                    <a:pt x="319218" y="7981"/>
                  </a:lnTo>
                  <a:lnTo>
                    <a:pt x="286924" y="29749"/>
                  </a:lnTo>
                  <a:lnTo>
                    <a:pt x="265156" y="62043"/>
                  </a:lnTo>
                  <a:lnTo>
                    <a:pt x="257175" y="101600"/>
                  </a:lnTo>
                  <a:lnTo>
                    <a:pt x="257175" y="508000"/>
                  </a:lnTo>
                  <a:lnTo>
                    <a:pt x="265156" y="547556"/>
                  </a:lnTo>
                  <a:lnTo>
                    <a:pt x="286924" y="579850"/>
                  </a:lnTo>
                  <a:lnTo>
                    <a:pt x="319218" y="601618"/>
                  </a:lnTo>
                  <a:lnTo>
                    <a:pt x="358775" y="609600"/>
                  </a:lnTo>
                  <a:lnTo>
                    <a:pt x="1984375" y="609600"/>
                  </a:lnTo>
                  <a:lnTo>
                    <a:pt x="2023931" y="601618"/>
                  </a:lnTo>
                  <a:lnTo>
                    <a:pt x="2056225" y="579850"/>
                  </a:lnTo>
                  <a:lnTo>
                    <a:pt x="2077993" y="547556"/>
                  </a:lnTo>
                  <a:lnTo>
                    <a:pt x="2085975" y="508000"/>
                  </a:lnTo>
                  <a:lnTo>
                    <a:pt x="2085975" y="101600"/>
                  </a:lnTo>
                  <a:lnTo>
                    <a:pt x="2077993" y="62043"/>
                  </a:lnTo>
                  <a:lnTo>
                    <a:pt x="2056225" y="29749"/>
                  </a:lnTo>
                  <a:lnTo>
                    <a:pt x="2023931" y="7981"/>
                  </a:lnTo>
                  <a:lnTo>
                    <a:pt x="19843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0625" y="2514600"/>
              <a:ext cx="2085975" cy="1090930"/>
            </a:xfrm>
            <a:custGeom>
              <a:avLst/>
              <a:gdLst/>
              <a:ahLst/>
              <a:cxnLst/>
              <a:rect l="l" t="t" r="r" b="b"/>
              <a:pathLst>
                <a:path w="2085975" h="1090929">
                  <a:moveTo>
                    <a:pt x="257175" y="101600"/>
                  </a:moveTo>
                  <a:lnTo>
                    <a:pt x="265156" y="62043"/>
                  </a:lnTo>
                  <a:lnTo>
                    <a:pt x="286924" y="29749"/>
                  </a:lnTo>
                  <a:lnTo>
                    <a:pt x="319218" y="7981"/>
                  </a:lnTo>
                  <a:lnTo>
                    <a:pt x="358775" y="0"/>
                  </a:lnTo>
                  <a:lnTo>
                    <a:pt x="561975" y="0"/>
                  </a:lnTo>
                  <a:lnTo>
                    <a:pt x="1019175" y="0"/>
                  </a:lnTo>
                  <a:lnTo>
                    <a:pt x="1984375" y="0"/>
                  </a:lnTo>
                  <a:lnTo>
                    <a:pt x="2023931" y="7981"/>
                  </a:lnTo>
                  <a:lnTo>
                    <a:pt x="2056225" y="29749"/>
                  </a:lnTo>
                  <a:lnTo>
                    <a:pt x="2077993" y="62043"/>
                  </a:lnTo>
                  <a:lnTo>
                    <a:pt x="2085975" y="101600"/>
                  </a:lnTo>
                  <a:lnTo>
                    <a:pt x="2085975" y="355600"/>
                  </a:lnTo>
                  <a:lnTo>
                    <a:pt x="2085975" y="508000"/>
                  </a:lnTo>
                  <a:lnTo>
                    <a:pt x="2077993" y="547556"/>
                  </a:lnTo>
                  <a:lnTo>
                    <a:pt x="2056225" y="579850"/>
                  </a:lnTo>
                  <a:lnTo>
                    <a:pt x="2023931" y="601618"/>
                  </a:lnTo>
                  <a:lnTo>
                    <a:pt x="1984375" y="609600"/>
                  </a:lnTo>
                  <a:lnTo>
                    <a:pt x="1019175" y="609600"/>
                  </a:lnTo>
                  <a:lnTo>
                    <a:pt x="0" y="1090676"/>
                  </a:lnTo>
                  <a:lnTo>
                    <a:pt x="561975" y="609600"/>
                  </a:lnTo>
                  <a:lnTo>
                    <a:pt x="358775" y="609600"/>
                  </a:lnTo>
                  <a:lnTo>
                    <a:pt x="319218" y="601618"/>
                  </a:lnTo>
                  <a:lnTo>
                    <a:pt x="286924" y="579850"/>
                  </a:lnTo>
                  <a:lnTo>
                    <a:pt x="265156" y="547556"/>
                  </a:lnTo>
                  <a:lnTo>
                    <a:pt x="257175" y="508000"/>
                  </a:lnTo>
                  <a:lnTo>
                    <a:pt x="257175" y="355600"/>
                  </a:lnTo>
                  <a:lnTo>
                    <a:pt x="257175" y="10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48046" y="2567432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151"/>
            <a:ext cx="7156704" cy="1016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602107"/>
            <a:ext cx="67456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spc="-15" dirty="0"/>
              <a:t>Understanding</a:t>
            </a:r>
            <a:r>
              <a:rPr sz="5000" u="none" spc="-85" dirty="0"/>
              <a:t> </a:t>
            </a:r>
            <a:r>
              <a:rPr sz="5000" u="none" spc="-5" dirty="0"/>
              <a:t>Style</a:t>
            </a:r>
            <a:r>
              <a:rPr sz="5000" u="none" spc="-40" dirty="0"/>
              <a:t> </a:t>
            </a:r>
            <a:r>
              <a:rPr sz="5000" u="none" spc="-5" dirty="0"/>
              <a:t>Rules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816863" y="1488947"/>
            <a:ext cx="1797050" cy="582295"/>
            <a:chOff x="816863" y="1488947"/>
            <a:chExt cx="1797050" cy="5822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1488947"/>
              <a:ext cx="1796795" cy="582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652" y="1950719"/>
              <a:ext cx="1400556" cy="975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07719" y="2726435"/>
            <a:ext cx="1323340" cy="582295"/>
            <a:chOff x="807719" y="2726435"/>
            <a:chExt cx="1323340" cy="5822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719" y="2726435"/>
              <a:ext cx="1322832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07" y="3188207"/>
              <a:ext cx="926591" cy="975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739" y="1568018"/>
            <a:ext cx="7974330" cy="2458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466725" indent="-274320" algn="just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Property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specifies </a:t>
            </a: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spc="-10" dirty="0">
                <a:latin typeface="Constantia"/>
                <a:cs typeface="Constantia"/>
              </a:rPr>
              <a:t>characteristic, </a:t>
            </a:r>
            <a:r>
              <a:rPr sz="2800" spc="-5" dirty="0">
                <a:latin typeface="Constantia"/>
                <a:cs typeface="Constantia"/>
              </a:rPr>
              <a:t>such as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color,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font-family,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position,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followed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colon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(:).</a:t>
            </a:r>
            <a:endParaRPr sz="2800">
              <a:latin typeface="Constantia"/>
              <a:cs typeface="Constantia"/>
            </a:endParaRPr>
          </a:p>
          <a:p>
            <a:pPr marL="287020" marR="5080" indent="-274320">
              <a:lnSpc>
                <a:spcPts val="3020"/>
              </a:lnSpc>
              <a:spcBef>
                <a:spcPts val="68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  <a:tab pos="3572510" algn="l"/>
                <a:tab pos="7526020" algn="l"/>
              </a:tabLst>
            </a:pP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Value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expresses </a:t>
            </a:r>
            <a:r>
              <a:rPr sz="2800" dirty="0">
                <a:latin typeface="Constantia"/>
                <a:cs typeface="Constantia"/>
              </a:rPr>
              <a:t>specification </a:t>
            </a:r>
            <a:r>
              <a:rPr sz="2800" spc="-5" dirty="0">
                <a:latin typeface="Constantia"/>
                <a:cs typeface="Constantia"/>
              </a:rPr>
              <a:t>of a </a:t>
            </a:r>
            <a:r>
              <a:rPr sz="2800" spc="-35" dirty="0">
                <a:latin typeface="Constantia"/>
                <a:cs typeface="Constantia"/>
              </a:rPr>
              <a:t>property, 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such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olo</a:t>
            </a:r>
            <a:r>
              <a:rPr sz="2800" spc="-2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,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5" dirty="0">
                <a:latin typeface="Constantia"/>
                <a:cs typeface="Constantia"/>
              </a:rPr>
              <a:t>arial </a:t>
            </a:r>
            <a:r>
              <a:rPr sz="2800" spc="-3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ont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fami</a:t>
            </a:r>
            <a:r>
              <a:rPr sz="2800" spc="-35" dirty="0">
                <a:latin typeface="Constantia"/>
                <a:cs typeface="Constantia"/>
              </a:rPr>
              <a:t>l</a:t>
            </a:r>
            <a:r>
              <a:rPr sz="2800" spc="-25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, 12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pt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  </a:t>
            </a:r>
            <a:r>
              <a:rPr sz="2800" spc="-10" dirty="0">
                <a:latin typeface="Constantia"/>
                <a:cs typeface="Constantia"/>
              </a:rPr>
              <a:t>font-size,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followed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semicolon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(;).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0650" y="4413250"/>
            <a:ext cx="1979930" cy="825500"/>
            <a:chOff x="2660650" y="4413250"/>
            <a:chExt cx="1979930" cy="825500"/>
          </a:xfrm>
        </p:grpSpPr>
        <p:sp>
          <p:nvSpPr>
            <p:cNvPr id="12" name="object 12"/>
            <p:cNvSpPr/>
            <p:nvPr/>
          </p:nvSpPr>
          <p:spPr>
            <a:xfrm>
              <a:off x="2667000" y="4419600"/>
              <a:ext cx="1967230" cy="812800"/>
            </a:xfrm>
            <a:custGeom>
              <a:avLst/>
              <a:gdLst/>
              <a:ahLst/>
              <a:cxnLst/>
              <a:rect l="l" t="t" r="r" b="b"/>
              <a:pathLst>
                <a:path w="1967229" h="812800">
                  <a:moveTo>
                    <a:pt x="1397000" y="457200"/>
                  </a:moveTo>
                  <a:lnTo>
                    <a:pt x="977900" y="457200"/>
                  </a:lnTo>
                  <a:lnTo>
                    <a:pt x="1966849" y="812800"/>
                  </a:lnTo>
                  <a:lnTo>
                    <a:pt x="1397000" y="457200"/>
                  </a:lnTo>
                  <a:close/>
                </a:path>
                <a:path w="1967229" h="812800">
                  <a:moveTo>
                    <a:pt x="16002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600200" y="457200"/>
                  </a:lnTo>
                  <a:lnTo>
                    <a:pt x="1629840" y="451205"/>
                  </a:lnTo>
                  <a:lnTo>
                    <a:pt x="1654063" y="434863"/>
                  </a:lnTo>
                  <a:lnTo>
                    <a:pt x="1670405" y="410640"/>
                  </a:lnTo>
                  <a:lnTo>
                    <a:pt x="1676400" y="381000"/>
                  </a:lnTo>
                  <a:lnTo>
                    <a:pt x="1676400" y="76200"/>
                  </a:lnTo>
                  <a:lnTo>
                    <a:pt x="1670405" y="46559"/>
                  </a:lnTo>
                  <a:lnTo>
                    <a:pt x="1654063" y="22336"/>
                  </a:lnTo>
                  <a:lnTo>
                    <a:pt x="1629840" y="5994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7000" y="4419600"/>
              <a:ext cx="1967230" cy="812800"/>
            </a:xfrm>
            <a:custGeom>
              <a:avLst/>
              <a:gdLst/>
              <a:ahLst/>
              <a:cxnLst/>
              <a:rect l="l" t="t" r="r" b="b"/>
              <a:pathLst>
                <a:path w="1967229" h="8128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77900" y="0"/>
                  </a:lnTo>
                  <a:lnTo>
                    <a:pt x="1397000" y="0"/>
                  </a:lnTo>
                  <a:lnTo>
                    <a:pt x="1600200" y="0"/>
                  </a:lnTo>
                  <a:lnTo>
                    <a:pt x="1629840" y="5994"/>
                  </a:lnTo>
                  <a:lnTo>
                    <a:pt x="1654063" y="22336"/>
                  </a:lnTo>
                  <a:lnTo>
                    <a:pt x="1670405" y="46559"/>
                  </a:lnTo>
                  <a:lnTo>
                    <a:pt x="1676400" y="76200"/>
                  </a:lnTo>
                  <a:lnTo>
                    <a:pt x="1676400" y="266700"/>
                  </a:lnTo>
                  <a:lnTo>
                    <a:pt x="1676400" y="381000"/>
                  </a:lnTo>
                  <a:lnTo>
                    <a:pt x="1670405" y="410640"/>
                  </a:lnTo>
                  <a:lnTo>
                    <a:pt x="1654063" y="434863"/>
                  </a:lnTo>
                  <a:lnTo>
                    <a:pt x="1629840" y="451205"/>
                  </a:lnTo>
                  <a:lnTo>
                    <a:pt x="1600200" y="457200"/>
                  </a:lnTo>
                  <a:lnTo>
                    <a:pt x="1397000" y="457200"/>
                  </a:lnTo>
                  <a:lnTo>
                    <a:pt x="1966849" y="812800"/>
                  </a:lnTo>
                  <a:lnTo>
                    <a:pt x="9779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67354" y="4335394"/>
            <a:ext cx="2202815" cy="10991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latin typeface="Times New Roman"/>
                <a:cs typeface="Times New Roman"/>
              </a:rPr>
              <a:t>Property</a:t>
            </a:r>
            <a:endParaRPr sz="2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1185"/>
              </a:spcBef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{color: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red;}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6250" y="4489450"/>
            <a:ext cx="1384300" cy="744855"/>
            <a:chOff x="5556250" y="4489450"/>
            <a:chExt cx="1384300" cy="744855"/>
          </a:xfrm>
        </p:grpSpPr>
        <p:sp>
          <p:nvSpPr>
            <p:cNvPr id="16" name="object 16"/>
            <p:cNvSpPr/>
            <p:nvPr/>
          </p:nvSpPr>
          <p:spPr>
            <a:xfrm>
              <a:off x="5562600" y="4495800"/>
              <a:ext cx="1371600" cy="732155"/>
            </a:xfrm>
            <a:custGeom>
              <a:avLst/>
              <a:gdLst/>
              <a:ahLst/>
              <a:cxnLst/>
              <a:rect l="l" t="t" r="r" b="b"/>
              <a:pathLst>
                <a:path w="1371600" h="732154">
                  <a:moveTo>
                    <a:pt x="571500" y="457200"/>
                  </a:moveTo>
                  <a:lnTo>
                    <a:pt x="228600" y="457200"/>
                  </a:lnTo>
                  <a:lnTo>
                    <a:pt x="57150" y="731774"/>
                  </a:lnTo>
                  <a:lnTo>
                    <a:pt x="571500" y="457200"/>
                  </a:lnTo>
                  <a:close/>
                </a:path>
                <a:path w="1371600" h="732154">
                  <a:moveTo>
                    <a:pt x="1295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295400" y="457200"/>
                  </a:lnTo>
                  <a:lnTo>
                    <a:pt x="1325040" y="451205"/>
                  </a:lnTo>
                  <a:lnTo>
                    <a:pt x="1349263" y="434863"/>
                  </a:lnTo>
                  <a:lnTo>
                    <a:pt x="1365605" y="410640"/>
                  </a:lnTo>
                  <a:lnTo>
                    <a:pt x="1371600" y="381000"/>
                  </a:lnTo>
                  <a:lnTo>
                    <a:pt x="1371600" y="76200"/>
                  </a:lnTo>
                  <a:lnTo>
                    <a:pt x="1365605" y="46559"/>
                  </a:lnTo>
                  <a:lnTo>
                    <a:pt x="1349263" y="22336"/>
                  </a:lnTo>
                  <a:lnTo>
                    <a:pt x="1325040" y="5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2600" y="4495800"/>
              <a:ext cx="1371600" cy="732155"/>
            </a:xfrm>
            <a:custGeom>
              <a:avLst/>
              <a:gdLst/>
              <a:ahLst/>
              <a:cxnLst/>
              <a:rect l="l" t="t" r="r" b="b"/>
              <a:pathLst>
                <a:path w="1371600" h="732154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95400" y="0"/>
                  </a:lnTo>
                  <a:lnTo>
                    <a:pt x="1325040" y="5994"/>
                  </a:lnTo>
                  <a:lnTo>
                    <a:pt x="1349263" y="22336"/>
                  </a:lnTo>
                  <a:lnTo>
                    <a:pt x="1365605" y="46559"/>
                  </a:lnTo>
                  <a:lnTo>
                    <a:pt x="1371600" y="76200"/>
                  </a:lnTo>
                  <a:lnTo>
                    <a:pt x="1371600" y="266700"/>
                  </a:lnTo>
                  <a:lnTo>
                    <a:pt x="1371600" y="381000"/>
                  </a:lnTo>
                  <a:lnTo>
                    <a:pt x="1365605" y="410640"/>
                  </a:lnTo>
                  <a:lnTo>
                    <a:pt x="1349263" y="434863"/>
                  </a:lnTo>
                  <a:lnTo>
                    <a:pt x="1325040" y="451205"/>
                  </a:lnTo>
                  <a:lnTo>
                    <a:pt x="1295400" y="457200"/>
                  </a:lnTo>
                  <a:lnTo>
                    <a:pt x="571500" y="457200"/>
                  </a:lnTo>
                  <a:lnTo>
                    <a:pt x="57150" y="731774"/>
                  </a:lnTo>
                  <a:lnTo>
                    <a:pt x="228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9497" y="4541646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284859"/>
            <a:ext cx="7564120" cy="431541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6385" marR="5080" indent="-274320">
              <a:lnSpc>
                <a:spcPct val="70000"/>
              </a:lnSpc>
              <a:spcBef>
                <a:spcPts val="74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CSS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declarations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always</a:t>
            </a:r>
            <a:r>
              <a:rPr sz="1600" spc="-11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ends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with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semicolon,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declaration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groups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are </a:t>
            </a:r>
            <a:r>
              <a:rPr sz="1600" spc="-434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surrounded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by</a:t>
            </a:r>
            <a:r>
              <a:rPr sz="1600" spc="-1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curly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brackets:</a:t>
            </a:r>
            <a:endParaRPr sz="1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⚫"/>
            </a:pPr>
            <a:endParaRPr sz="1600" dirty="0">
              <a:latin typeface="Constantia"/>
              <a:cs typeface="Constantia"/>
            </a:endParaRPr>
          </a:p>
          <a:p>
            <a:pPr marL="286385" marR="407670" indent="-274320">
              <a:lnSpc>
                <a:spcPct val="7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p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{color:red;text-align:center;}To</a:t>
            </a:r>
            <a:r>
              <a:rPr sz="1600" spc="2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make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CSS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more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readable,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you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can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put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one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declaration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each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line,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like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this: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ts val="1635"/>
              </a:lnSpc>
              <a:buClr>
                <a:srgbClr val="0AD0D9"/>
              </a:buClr>
              <a:buSzPct val="93750"/>
              <a:tabLst>
                <a:tab pos="286385" algn="l"/>
                <a:tab pos="287020" algn="l"/>
              </a:tabLst>
            </a:pPr>
            <a:endParaRPr lang="en-US" b="1" spc="-10" dirty="0">
              <a:latin typeface="Constantia"/>
              <a:cs typeface="Constantia"/>
            </a:endParaRPr>
          </a:p>
          <a:p>
            <a:pPr marL="12700">
              <a:lnSpc>
                <a:spcPts val="1635"/>
              </a:lnSpc>
              <a:buClr>
                <a:srgbClr val="0AD0D9"/>
              </a:buClr>
              <a:buSzPct val="93750"/>
              <a:tabLst>
                <a:tab pos="286385" algn="l"/>
                <a:tab pos="287020" algn="l"/>
              </a:tabLst>
            </a:pPr>
            <a:r>
              <a:rPr b="1" spc="-10" dirty="0">
                <a:latin typeface="Constantia"/>
                <a:cs typeface="Constantia"/>
              </a:rPr>
              <a:t>Example</a:t>
            </a:r>
            <a:r>
              <a:rPr lang="en-US" b="1" spc="-10" dirty="0">
                <a:latin typeface="Constantia"/>
                <a:cs typeface="Constantia"/>
              </a:rPr>
              <a:t>,</a:t>
            </a:r>
            <a:endParaRPr b="1" dirty="0">
              <a:latin typeface="Constantia"/>
              <a:cs typeface="Constantia"/>
            </a:endParaRPr>
          </a:p>
          <a:p>
            <a:pPr marL="287020" indent="-274320">
              <a:lnSpc>
                <a:spcPts val="154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p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10" dirty="0">
                <a:latin typeface="Constantia"/>
                <a:cs typeface="Constantia"/>
              </a:rPr>
              <a:t>color:red;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10" dirty="0">
                <a:latin typeface="Constantia"/>
                <a:cs typeface="Constantia"/>
              </a:rPr>
              <a:t>text-align:center;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6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825"/>
              </a:lnSpc>
              <a:spcBef>
                <a:spcPts val="770"/>
              </a:spcBef>
            </a:pPr>
            <a:r>
              <a:rPr sz="1600" spc="-5" dirty="0">
                <a:latin typeface="Constantia"/>
                <a:cs typeface="Constantia"/>
              </a:rPr>
              <a:t>CSS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Comments</a:t>
            </a:r>
            <a:endParaRPr sz="1600" dirty="0">
              <a:latin typeface="Constantia"/>
              <a:cs typeface="Constantia"/>
            </a:endParaRPr>
          </a:p>
          <a:p>
            <a:pPr marL="287020" indent="-274320">
              <a:lnSpc>
                <a:spcPts val="173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CSS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comment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begins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"/*",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ends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with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"*/", </a:t>
            </a:r>
            <a:r>
              <a:rPr sz="1600" spc="-15" dirty="0">
                <a:latin typeface="Constantia"/>
                <a:cs typeface="Constantia"/>
              </a:rPr>
              <a:t>like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this:</a:t>
            </a:r>
            <a:endParaRPr sz="1600" dirty="0">
              <a:latin typeface="Constantia"/>
              <a:cs typeface="Constantia"/>
            </a:endParaRPr>
          </a:p>
          <a:p>
            <a:pPr marL="286385" marR="5346065" indent="-274320">
              <a:lnSpc>
                <a:spcPct val="70000"/>
              </a:lnSpc>
              <a:spcBef>
                <a:spcPts val="4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600" spc="-5" dirty="0">
                <a:latin typeface="Constantia"/>
                <a:cs typeface="Constantia"/>
              </a:rPr>
              <a:t>/*This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comment*/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p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05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10" dirty="0">
                <a:latin typeface="Constantia"/>
                <a:cs typeface="Constantia"/>
              </a:rPr>
              <a:t>text-align:center;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5" dirty="0">
                <a:latin typeface="Constantia"/>
                <a:cs typeface="Constantia"/>
              </a:rPr>
              <a:t>/*This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</a:t>
            </a:r>
            <a:r>
              <a:rPr sz="1600" spc="-5" dirty="0">
                <a:latin typeface="Constantia"/>
                <a:cs typeface="Constantia"/>
              </a:rPr>
              <a:t>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another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0" dirty="0">
                <a:latin typeface="Constantia"/>
                <a:cs typeface="Constantia"/>
              </a:rPr>
              <a:t>c</a:t>
            </a:r>
            <a:r>
              <a:rPr sz="1600" spc="-5" dirty="0">
                <a:latin typeface="Constantia"/>
                <a:cs typeface="Constantia"/>
              </a:rPr>
              <a:t>omme</a:t>
            </a:r>
            <a:r>
              <a:rPr sz="1600" spc="-10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t*/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10" dirty="0">
                <a:latin typeface="Constantia"/>
                <a:cs typeface="Constantia"/>
              </a:rPr>
              <a:t>color:black;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1600" spc="-5" dirty="0">
                <a:latin typeface="Constantia"/>
                <a:cs typeface="Constantia"/>
              </a:rPr>
              <a:t>font-family:arial;</a:t>
            </a:r>
            <a:endParaRPr sz="1600" dirty="0">
              <a:latin typeface="Constantia"/>
              <a:cs typeface="Constantia"/>
            </a:endParaRPr>
          </a:p>
          <a:p>
            <a:pPr marL="286385">
              <a:lnSpc>
                <a:spcPts val="16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 dirty="0">
              <a:latin typeface="Constantia"/>
              <a:cs typeface="Constantia"/>
            </a:endParaRPr>
          </a:p>
        </p:txBody>
      </p:sp>
      <p:pic>
        <p:nvPicPr>
          <p:cNvPr id="6146" name="Picture 2" descr="How to Use HTML and CSS: 9 Steps (with Pictures) - wikiHow">
            <a:extLst>
              <a:ext uri="{FF2B5EF4-FFF2-40B4-BE49-F238E27FC236}">
                <a16:creationId xmlns:a16="http://schemas.microsoft.com/office/drawing/2014/main" id="{D1A18241-1983-4C6A-9D91-1F990B7C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5562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0"/>
            <a:ext cx="8444865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endParaRPr lang="en-US" sz="2400" u="heavy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endParaRPr lang="en-US" sz="2400" u="heavy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endParaRPr lang="en-US" sz="2400" u="heavy" spc="-5" dirty="0">
              <a:uFill>
                <a:solidFill>
                  <a:srgbClr val="000000"/>
                </a:solidFill>
              </a:uFill>
              <a:latin typeface="Constantia"/>
              <a:cs typeface="Constanti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" panose="05000000000000000000" pitchFamily="2" charset="2"/>
              <a:buChar char="ü"/>
              <a:tabLst>
                <a:tab pos="2857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2400" u="heavy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id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and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class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Selectors</a:t>
            </a:r>
            <a:r>
              <a:rPr lang="en-US"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: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2750" dirty="0">
              <a:latin typeface="Constantia"/>
              <a:cs typeface="Constantia"/>
            </a:endParaRPr>
          </a:p>
          <a:p>
            <a:pPr marL="285115" marR="5080" indent="-273050">
              <a:lnSpc>
                <a:spcPct val="8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addition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setting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element,</a:t>
            </a:r>
            <a:r>
              <a:rPr sz="2000" spc="-5" dirty="0">
                <a:latin typeface="Constantia"/>
                <a:cs typeface="Constantia"/>
              </a:rPr>
              <a:t> CSS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allows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you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specify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own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called "id"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"class".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19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750" algn="l"/>
              </a:tabLst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3600" u="heavy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id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</a:t>
            </a:r>
            <a:endParaRPr sz="36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2799992"/>
            <a:ext cx="8487410" cy="3124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  <a:tab pos="285750" algn="l"/>
              </a:tabLst>
            </a:pPr>
            <a:endParaRPr lang="en-US" sz="1800" spc="-5" dirty="0">
              <a:latin typeface="Constantia"/>
              <a:cs typeface="Constantia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tabLst>
                <a:tab pos="285115" algn="l"/>
                <a:tab pos="285750" algn="l"/>
              </a:tabLst>
            </a:pPr>
            <a:endParaRPr lang="en-US" spc="-5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selector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used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specify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single,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unique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element.</a:t>
            </a:r>
            <a:endParaRPr sz="18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selec</a:t>
            </a:r>
            <a:r>
              <a:rPr sz="1800" spc="-2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ibu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HT</a:t>
            </a:r>
            <a:r>
              <a:rPr sz="1800" spc="5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element,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</a:t>
            </a:r>
            <a:r>
              <a:rPr sz="1800" spc="40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ed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"#".</a:t>
            </a: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rule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below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will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applied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element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id="para1":</a:t>
            </a:r>
            <a:endParaRPr sz="18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Example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 dirty="0">
              <a:latin typeface="Constantia"/>
              <a:cs typeface="Constantia"/>
            </a:endParaRPr>
          </a:p>
          <a:p>
            <a:pPr marL="285115" indent="-273050">
              <a:lnSpc>
                <a:spcPts val="1945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#para1</a:t>
            </a:r>
            <a:endParaRPr sz="18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</a:p>
          <a:p>
            <a:pPr marL="285115" marR="6511925">
              <a:lnSpc>
                <a:spcPct val="80000"/>
              </a:lnSpc>
              <a:spcBef>
                <a:spcPts val="215"/>
              </a:spcBef>
            </a:pP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ext-al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;  </a:t>
            </a:r>
            <a:r>
              <a:rPr sz="1800" spc="-10" dirty="0">
                <a:latin typeface="Constantia"/>
                <a:cs typeface="Constantia"/>
              </a:rPr>
              <a:t>color:red;</a:t>
            </a:r>
            <a:endParaRPr sz="1800" dirty="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</a:p>
        </p:txBody>
      </p:sp>
      <p:pic>
        <p:nvPicPr>
          <p:cNvPr id="7170" name="Picture 2" descr="Difference Between HTML and CSS - InterviewBit">
            <a:extLst>
              <a:ext uri="{FF2B5EF4-FFF2-40B4-BE49-F238E27FC236}">
                <a16:creationId xmlns:a16="http://schemas.microsoft.com/office/drawing/2014/main" id="{79171F96-3CD5-47EA-B83F-319D8902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343400"/>
            <a:ext cx="623760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14553"/>
            <a:ext cx="358140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0" dirty="0"/>
              <a:t> </a:t>
            </a:r>
            <a:r>
              <a:rPr dirty="0"/>
              <a:t>class</a:t>
            </a:r>
            <a:r>
              <a:rPr spc="-45" dirty="0"/>
              <a:t> </a:t>
            </a:r>
            <a:r>
              <a:rPr spc="-10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290" y="1007305"/>
            <a:ext cx="8688705" cy="524566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marR="30480" indent="-273050">
              <a:lnSpc>
                <a:spcPts val="1920"/>
              </a:lnSpc>
              <a:spcBef>
                <a:spcPts val="5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endParaRPr lang="en-US" sz="2000" spc="-5" dirty="0">
              <a:latin typeface="Constantia"/>
              <a:cs typeface="Constantia"/>
            </a:endParaRPr>
          </a:p>
          <a:p>
            <a:pPr marL="285115" marR="30480" indent="-273050">
              <a:lnSpc>
                <a:spcPts val="1920"/>
              </a:lnSpc>
              <a:spcBef>
                <a:spcPts val="5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specify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group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elements.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Unlike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selector,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most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often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several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elements.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ts val="2160"/>
              </a:lnSpc>
              <a:spcBef>
                <a:spcPts val="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allows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particular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</a:p>
          <a:p>
            <a:pPr marL="285115">
              <a:lnSpc>
                <a:spcPts val="2160"/>
              </a:lnSpc>
            </a:pPr>
            <a:r>
              <a:rPr sz="2000" spc="-10" dirty="0">
                <a:latin typeface="Constantia"/>
                <a:cs typeface="Constantia"/>
              </a:rPr>
              <a:t>class.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attribute,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defined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"."</a:t>
            </a:r>
            <a:endParaRPr sz="2000" dirty="0">
              <a:latin typeface="Constantia"/>
              <a:cs typeface="Constantia"/>
            </a:endParaRPr>
          </a:p>
          <a:p>
            <a:pPr marL="285115" marR="110489" indent="-273050">
              <a:lnSpc>
                <a:spcPts val="1920"/>
              </a:lnSpc>
              <a:spcBef>
                <a:spcPts val="4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example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below,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class="center"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 be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center-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aligned: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SzPct val="95000"/>
              <a:tabLst>
                <a:tab pos="285115" algn="l"/>
                <a:tab pos="285750" algn="l"/>
              </a:tabLst>
            </a:pPr>
            <a:r>
              <a:rPr sz="2000" b="1" u="sng" spc="-5" dirty="0">
                <a:solidFill>
                  <a:srgbClr val="660033"/>
                </a:solidFill>
                <a:uFill>
                  <a:solidFill>
                    <a:srgbClr val="660033"/>
                  </a:solidFill>
                </a:uFill>
                <a:latin typeface="Constantia"/>
                <a:cs typeface="Constantia"/>
              </a:rPr>
              <a:t>Example</a:t>
            </a:r>
            <a:r>
              <a:rPr lang="en-US" sz="2000" b="1" u="sng" spc="-5" dirty="0">
                <a:solidFill>
                  <a:srgbClr val="660033"/>
                </a:solidFill>
                <a:uFill>
                  <a:solidFill>
                    <a:srgbClr val="660033"/>
                  </a:solidFill>
                </a:uFill>
                <a:latin typeface="Constantia"/>
                <a:cs typeface="Constantia"/>
              </a:rPr>
              <a:t>,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10" dirty="0">
                <a:latin typeface="Constantia"/>
                <a:cs typeface="Constantia"/>
              </a:rPr>
              <a:t>.center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{</a:t>
            </a: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text-align:center;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Segoe UI Symbol"/>
              <a:buChar char="⚫"/>
            </a:pPr>
            <a:endParaRPr sz="1950" dirty="0">
              <a:latin typeface="Constantia"/>
              <a:cs typeface="Constantia"/>
            </a:endParaRPr>
          </a:p>
          <a:p>
            <a:pPr marL="285115" marR="701675" indent="-273050">
              <a:lnSpc>
                <a:spcPts val="192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example</a:t>
            </a:r>
            <a:r>
              <a:rPr sz="2000" spc="-40" dirty="0">
                <a:latin typeface="Constantia"/>
                <a:cs typeface="Constantia"/>
              </a:rPr>
              <a:t> below,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class="center"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 be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center-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aligned:</a:t>
            </a:r>
          </a:p>
          <a:p>
            <a:pPr marL="285115" indent="-273050"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Example</a:t>
            </a:r>
            <a:endParaRPr sz="20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8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3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ex</a:t>
            </a:r>
            <a:r>
              <a:rPr sz="2000" spc="-5" dirty="0">
                <a:latin typeface="Constantia"/>
                <a:cs typeface="Constantia"/>
              </a:rPr>
              <a:t>t-</a:t>
            </a:r>
            <a:r>
              <a:rPr sz="2000" dirty="0">
                <a:latin typeface="Constantia"/>
                <a:cs typeface="Constantia"/>
              </a:rPr>
              <a:t>align: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er;}</a:t>
            </a:r>
          </a:p>
        </p:txBody>
      </p:sp>
      <p:pic>
        <p:nvPicPr>
          <p:cNvPr id="8194" name="Picture 2" descr="Recap Element Selector, ID Selector, Class Selector in CSS (Hindi) - YouTube">
            <a:extLst>
              <a:ext uri="{FF2B5EF4-FFF2-40B4-BE49-F238E27FC236}">
                <a16:creationId xmlns:a16="http://schemas.microsoft.com/office/drawing/2014/main" id="{FABCE68C-466B-4847-ACA4-AC259783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429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electors">
            <a:extLst>
              <a:ext uri="{FF2B5EF4-FFF2-40B4-BE49-F238E27FC236}">
                <a16:creationId xmlns:a16="http://schemas.microsoft.com/office/drawing/2014/main" id="{C29F0E53-8043-465E-B011-4A4FB44B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323362"/>
            <a:ext cx="2833687" cy="14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</TotalTime>
  <Words>1287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Algerian</vt:lpstr>
      <vt:lpstr>Arial</vt:lpstr>
      <vt:lpstr>Calibri</vt:lpstr>
      <vt:lpstr>Century Gothic</vt:lpstr>
      <vt:lpstr>Constantia</vt:lpstr>
      <vt:lpstr>Corbel</vt:lpstr>
      <vt:lpstr>Garamond</vt:lpstr>
      <vt:lpstr>Segoe UI Symbol</vt:lpstr>
      <vt:lpstr>Times New Roman</vt:lpstr>
      <vt:lpstr>Wingdings</vt:lpstr>
      <vt:lpstr>Office Theme</vt:lpstr>
      <vt:lpstr>Parallax</vt:lpstr>
      <vt:lpstr>Vapor Trail</vt:lpstr>
      <vt:lpstr>Organic</vt:lpstr>
      <vt:lpstr>   Web Technology CSS Presentation</vt:lpstr>
      <vt:lpstr>CSS stands for Cascading Style Sheets  Styles define how to display HTML  elements.</vt:lpstr>
      <vt:lpstr>PowerPoint Presentation</vt:lpstr>
      <vt:lpstr>PowerPoint Presentation</vt:lpstr>
      <vt:lpstr>Understanding Style Rules</vt:lpstr>
      <vt:lpstr>Understanding Style Rules</vt:lpstr>
      <vt:lpstr>PowerPoint Presentation</vt:lpstr>
      <vt:lpstr>PowerPoint Presentation</vt:lpstr>
      <vt:lpstr>The class Selector</vt:lpstr>
      <vt:lpstr>  Three Ways to Insert CSS</vt:lpstr>
      <vt:lpstr>PowerPoint Presentation</vt:lpstr>
      <vt:lpstr>  Inline Styles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Khadka</dc:creator>
  <cp:lastModifiedBy>Gagan Khadka</cp:lastModifiedBy>
  <cp:revision>6</cp:revision>
  <dcterms:created xsi:type="dcterms:W3CDTF">2022-12-13T03:50:45Z</dcterms:created>
  <dcterms:modified xsi:type="dcterms:W3CDTF">2022-12-13T05:35:36Z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2022-12-13T00:00:00Z</vt:filetime>
  </property>
</Properties>
</file>