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0" r:id="rId1"/>
    <p:sldMasterId id="2147483671" r:id="rId2"/>
  </p:sldMasterIdLst>
  <p:notesMasterIdLst>
    <p:notesMasterId r:id="rId21"/>
  </p:notesMasterIdLst>
  <p:sldIdLst>
    <p:sldId id="256" r:id="rId3"/>
    <p:sldId id="257" r:id="rId4"/>
    <p:sldId id="258" r:id="rId5"/>
    <p:sldId id="264" r:id="rId6"/>
    <p:sldId id="266" r:id="rId7"/>
    <p:sldId id="263" r:id="rId8"/>
    <p:sldId id="259" r:id="rId9"/>
    <p:sldId id="260" r:id="rId10"/>
    <p:sldId id="261" r:id="rId11"/>
    <p:sldId id="262" r:id="rId12"/>
    <p:sldId id="265" r:id="rId13"/>
    <p:sldId id="273" r:id="rId14"/>
    <p:sldId id="267" r:id="rId15"/>
    <p:sldId id="268" r:id="rId16"/>
    <p:sldId id="269" r:id="rId17"/>
    <p:sldId id="270" r:id="rId18"/>
    <p:sldId id="271" r:id="rId19"/>
    <p:sldId id="272" r:id="rId20"/>
  </p:sldIdLst>
  <p:sldSz cx="12192000" cy="6858000"/>
  <p:notesSz cx="6858000" cy="9144000"/>
  <p:embeddedFontLst>
    <p:embeddedFont>
      <p:font typeface="Roboto" panose="02000000000000000000" pitchFamily="2" charset="0"/>
      <p:regular r:id="rId22"/>
      <p:bold r:id="rId23"/>
      <p:italic r:id="rId24"/>
      <p:boldItalic r:id="rId25"/>
    </p:embeddedFont>
    <p:embeddedFont>
      <p:font typeface="Roboto Slab" pitchFamily="2" charset="0"/>
      <p:regular r:id="rId26"/>
      <p:bold r:id="rId27"/>
    </p:embeddedFont>
    <p:embeddedFont>
      <p:font typeface="Source Sans Pro" panose="020B0503030403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B6A2CA-53E9-439B-88D3-E01135D392D1}">
  <a:tblStyle styleId="{22B6A2CA-53E9-439B-88D3-E01135D392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08D1AD6-0A1A-424E-97FD-C5B2F8DD0C3D}"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p:scale>
          <a:sx n="75" d="100"/>
          <a:sy n="75" d="100"/>
        </p:scale>
        <p:origin x="965"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f9a1e8dba9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f9a1e8dba9_2_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fc8895e37b_0_6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fc8895e37b_0_6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2fc8895e37b_0_6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f9a1e8dba9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f9a1e8dba9_0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2f9a1e8dba9_0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f9a1e8dba9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f9a1e8dba9_0_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2f9a1e8dba9_0_6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fc8895e37b_0_5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fc8895e37b_0_5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g2fc8895e37b_0_58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fc8895e37b_0_5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fc8895e37b_0_58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2fc8895e37b_0_58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fc8b295d7b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fc8b295d7b_0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2fc8b295d7b_0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f9a1e8dba9_2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f9a1e8dba9_2_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f9a1e8dba9_2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f9a1e8dba9_2_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f9a1e8dba9_2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f9a1e8dba9_2_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fc8895e37b_0_4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fc8895e37b_0_4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2fc8895e37b_0_46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f9a1e8dba9_0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f9a1e8dba9_0_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g2f9a1e8dba9_0_6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fc8895e37b_0_6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fc8895e37b_0_6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2fc8895e37b_0_6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fc8895e37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fc8895e37b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g2fc8895e37b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c73f7d38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0c73f7d38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g30c73f7d38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0c73f7d383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0c73f7d383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30c73f7d383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0c73f7d383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0c73f7d383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30c73f7d383_0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1" name="Google Shape;5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2266913" y="2655800"/>
            <a:ext cx="7743200" cy="1546400"/>
          </a:xfrm>
          <a:prstGeom prst="rect">
            <a:avLst/>
          </a:prstGeom>
        </p:spPr>
        <p:txBody>
          <a:bodyPr spcFirstLastPara="1" wrap="square" lIns="121900" tIns="121900" rIns="121900" bIns="121900" anchor="ctr" anchorCtr="0">
            <a:noAutofit/>
          </a:bodyPr>
          <a:lstStyle>
            <a:lvl1pPr lvl="0" rtl="0">
              <a:spcBef>
                <a:spcPts val="0"/>
              </a:spcBef>
              <a:spcAft>
                <a:spcPts val="0"/>
              </a:spcAft>
              <a:buSzPts val="7700"/>
              <a:buNone/>
              <a:defRPr sz="7700" b="1"/>
            </a:lvl1pPr>
            <a:lvl2pPr lvl="1" rtl="0">
              <a:spcBef>
                <a:spcPts val="0"/>
              </a:spcBef>
              <a:spcAft>
                <a:spcPts val="0"/>
              </a:spcAft>
              <a:buSzPts val="7700"/>
              <a:buNone/>
              <a:defRPr sz="7700" b="1"/>
            </a:lvl2pPr>
            <a:lvl3pPr lvl="2" rtl="0">
              <a:spcBef>
                <a:spcPts val="0"/>
              </a:spcBef>
              <a:spcAft>
                <a:spcPts val="0"/>
              </a:spcAft>
              <a:buSzPts val="7700"/>
              <a:buNone/>
              <a:defRPr sz="7700" b="1"/>
            </a:lvl3pPr>
            <a:lvl4pPr lvl="3" rtl="0">
              <a:spcBef>
                <a:spcPts val="0"/>
              </a:spcBef>
              <a:spcAft>
                <a:spcPts val="0"/>
              </a:spcAft>
              <a:buSzPts val="7700"/>
              <a:buNone/>
              <a:defRPr sz="7700" b="1"/>
            </a:lvl4pPr>
            <a:lvl5pPr lvl="4" rtl="0">
              <a:spcBef>
                <a:spcPts val="0"/>
              </a:spcBef>
              <a:spcAft>
                <a:spcPts val="0"/>
              </a:spcAft>
              <a:buSzPts val="7700"/>
              <a:buNone/>
              <a:defRPr sz="7700" b="1"/>
            </a:lvl5pPr>
            <a:lvl6pPr lvl="5" rtl="0">
              <a:spcBef>
                <a:spcPts val="0"/>
              </a:spcBef>
              <a:spcAft>
                <a:spcPts val="0"/>
              </a:spcAft>
              <a:buSzPts val="7700"/>
              <a:buNone/>
              <a:defRPr sz="7700" b="1"/>
            </a:lvl6pPr>
            <a:lvl7pPr lvl="6" rtl="0">
              <a:spcBef>
                <a:spcPts val="0"/>
              </a:spcBef>
              <a:spcAft>
                <a:spcPts val="0"/>
              </a:spcAft>
              <a:buSzPts val="7700"/>
              <a:buNone/>
              <a:defRPr sz="7700" b="1"/>
            </a:lvl7pPr>
            <a:lvl8pPr lvl="7" rtl="0">
              <a:spcBef>
                <a:spcPts val="0"/>
              </a:spcBef>
              <a:spcAft>
                <a:spcPts val="0"/>
              </a:spcAft>
              <a:buSzPts val="7700"/>
              <a:buNone/>
              <a:defRPr sz="7700" b="1"/>
            </a:lvl8pPr>
            <a:lvl9pPr lvl="8" rtl="0">
              <a:spcBef>
                <a:spcPts val="0"/>
              </a:spcBef>
              <a:spcAft>
                <a:spcPts val="0"/>
              </a:spcAft>
              <a:buSzPts val="7700"/>
              <a:buNone/>
              <a:defRPr sz="7700" b="1"/>
            </a:lvl9pPr>
          </a:lstStyle>
          <a:p>
            <a:endParaRPr/>
          </a:p>
        </p:txBody>
      </p:sp>
      <p:sp>
        <p:nvSpPr>
          <p:cNvPr id="60" name="Google Shape;60;p14"/>
          <p:cNvSpPr/>
          <p:nvPr/>
        </p:nvSpPr>
        <p:spPr>
          <a:xfrm>
            <a:off x="9783374" y="617343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 name="Google Shape;61;p14"/>
          <p:cNvSpPr/>
          <p:nvPr/>
        </p:nvSpPr>
        <p:spPr>
          <a:xfrm>
            <a:off x="10386991" y="5576535"/>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14"/>
          <p:cNvSpPr/>
          <p:nvPr/>
        </p:nvSpPr>
        <p:spPr>
          <a:xfrm>
            <a:off x="11857671" y="4444464"/>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14"/>
          <p:cNvSpPr/>
          <p:nvPr/>
        </p:nvSpPr>
        <p:spPr>
          <a:xfrm>
            <a:off x="11695069" y="6565034"/>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4" name="Google Shape;64;p14"/>
          <p:cNvSpPr/>
          <p:nvPr/>
        </p:nvSpPr>
        <p:spPr>
          <a:xfrm>
            <a:off x="3181688" y="677513"/>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 name="Google Shape;65;p14"/>
          <p:cNvSpPr/>
          <p:nvPr/>
        </p:nvSpPr>
        <p:spPr>
          <a:xfrm>
            <a:off x="639279" y="3605307"/>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 name="Google Shape;66;p14"/>
          <p:cNvSpPr/>
          <p:nvPr/>
        </p:nvSpPr>
        <p:spPr>
          <a:xfrm>
            <a:off x="348719" y="857462"/>
            <a:ext cx="128400" cy="128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7" name="Google Shape;67;p14"/>
          <p:cNvSpPr/>
          <p:nvPr/>
        </p:nvSpPr>
        <p:spPr>
          <a:xfrm>
            <a:off x="676313" y="1441150"/>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8" name="Google Shape;68;p14"/>
          <p:cNvSpPr/>
          <p:nvPr/>
        </p:nvSpPr>
        <p:spPr>
          <a:xfrm>
            <a:off x="11085359" y="4833763"/>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14"/>
          <p:cNvSpPr/>
          <p:nvPr/>
        </p:nvSpPr>
        <p:spPr>
          <a:xfrm>
            <a:off x="11843810" y="5582348"/>
            <a:ext cx="192400" cy="1920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0" name="Google Shape;70;p14"/>
          <p:cNvSpPr/>
          <p:nvPr/>
        </p:nvSpPr>
        <p:spPr>
          <a:xfrm>
            <a:off x="211084" y="2128745"/>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1" name="Google Shape;71;p14"/>
          <p:cNvSpPr/>
          <p:nvPr/>
        </p:nvSpPr>
        <p:spPr>
          <a:xfrm>
            <a:off x="1861978" y="301904"/>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p14"/>
          <p:cNvSpPr/>
          <p:nvPr/>
        </p:nvSpPr>
        <p:spPr>
          <a:xfrm>
            <a:off x="823323" y="2667458"/>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p14"/>
          <p:cNvSpPr/>
          <p:nvPr/>
        </p:nvSpPr>
        <p:spPr>
          <a:xfrm>
            <a:off x="4567031" y="517173"/>
            <a:ext cx="76800" cy="768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p14"/>
          <p:cNvSpPr/>
          <p:nvPr/>
        </p:nvSpPr>
        <p:spPr>
          <a:xfrm>
            <a:off x="10685373" y="6090061"/>
            <a:ext cx="256800" cy="256400"/>
          </a:xfrm>
          <a:prstGeom prst="ellipse">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p14"/>
          <p:cNvSpPr txBox="1">
            <a:spLocks noGrp="1"/>
          </p:cNvSpPr>
          <p:nvPr>
            <p:ph type="sldNum" idx="12"/>
          </p:nvPr>
        </p:nvSpPr>
        <p:spPr>
          <a:xfrm>
            <a:off x="11409045" y="6333134"/>
            <a:ext cx="731600" cy="524800"/>
          </a:xfrm>
          <a:prstGeom prst="rect">
            <a:avLst/>
          </a:prstGeom>
          <a:solidFill>
            <a:schemeClr val="accent2"/>
          </a:solidFill>
          <a:ln>
            <a:noFill/>
          </a:ln>
        </p:spPr>
        <p:txBody>
          <a:bodyPr spcFirstLastPara="1" wrap="square" lIns="121900" tIns="121900" rIns="121900" bIns="121900"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76"/>
        <p:cNvGrpSpPr/>
        <p:nvPr/>
      </p:nvGrpSpPr>
      <p:grpSpPr>
        <a:xfrm>
          <a:off x="0" y="0"/>
          <a:ext cx="0" cy="0"/>
          <a:chOff x="0" y="0"/>
          <a:chExt cx="0" cy="0"/>
        </a:xfrm>
      </p:grpSpPr>
      <p:sp>
        <p:nvSpPr>
          <p:cNvPr id="77" name="Google Shape;77;p15"/>
          <p:cNvSpPr txBox="1">
            <a:spLocks noGrp="1"/>
          </p:cNvSpPr>
          <p:nvPr>
            <p:ph type="ctrTitle"/>
          </p:nvPr>
        </p:nvSpPr>
        <p:spPr>
          <a:xfrm>
            <a:off x="2061367" y="2339725"/>
            <a:ext cx="7776800" cy="1546400"/>
          </a:xfrm>
          <a:prstGeom prst="rect">
            <a:avLst/>
          </a:prstGeom>
        </p:spPr>
        <p:txBody>
          <a:bodyPr spcFirstLastPara="1" wrap="square" lIns="121900" tIns="121900" rIns="121900" bIns="121900" anchor="b" anchorCtr="0">
            <a:noAutofit/>
          </a:bodyPr>
          <a:lstStyle>
            <a:lvl1pPr lvl="0" rtl="0">
              <a:spcBef>
                <a:spcPts val="0"/>
              </a:spcBef>
              <a:spcAft>
                <a:spcPts val="0"/>
              </a:spcAft>
              <a:buSzPts val="5900"/>
              <a:buNone/>
              <a:defRPr sz="5900" b="1"/>
            </a:lvl1pPr>
            <a:lvl2pPr lvl="1" rtl="0">
              <a:spcBef>
                <a:spcPts val="0"/>
              </a:spcBef>
              <a:spcAft>
                <a:spcPts val="0"/>
              </a:spcAft>
              <a:buSzPts val="5900"/>
              <a:buNone/>
              <a:defRPr sz="5900" b="1"/>
            </a:lvl2pPr>
            <a:lvl3pPr lvl="2" rtl="0">
              <a:spcBef>
                <a:spcPts val="0"/>
              </a:spcBef>
              <a:spcAft>
                <a:spcPts val="0"/>
              </a:spcAft>
              <a:buSzPts val="5900"/>
              <a:buNone/>
              <a:defRPr sz="5900" b="1"/>
            </a:lvl3pPr>
            <a:lvl4pPr lvl="3" rtl="0">
              <a:spcBef>
                <a:spcPts val="0"/>
              </a:spcBef>
              <a:spcAft>
                <a:spcPts val="0"/>
              </a:spcAft>
              <a:buSzPts val="5900"/>
              <a:buNone/>
              <a:defRPr sz="5900" b="1"/>
            </a:lvl4pPr>
            <a:lvl5pPr lvl="4" rtl="0">
              <a:spcBef>
                <a:spcPts val="0"/>
              </a:spcBef>
              <a:spcAft>
                <a:spcPts val="0"/>
              </a:spcAft>
              <a:buSzPts val="5900"/>
              <a:buNone/>
              <a:defRPr sz="5900" b="1"/>
            </a:lvl5pPr>
            <a:lvl6pPr lvl="5" rtl="0">
              <a:spcBef>
                <a:spcPts val="0"/>
              </a:spcBef>
              <a:spcAft>
                <a:spcPts val="0"/>
              </a:spcAft>
              <a:buSzPts val="5900"/>
              <a:buNone/>
              <a:defRPr sz="5900" b="1"/>
            </a:lvl6pPr>
            <a:lvl7pPr lvl="6" rtl="0">
              <a:spcBef>
                <a:spcPts val="0"/>
              </a:spcBef>
              <a:spcAft>
                <a:spcPts val="0"/>
              </a:spcAft>
              <a:buSzPts val="5900"/>
              <a:buNone/>
              <a:defRPr sz="5900" b="1"/>
            </a:lvl7pPr>
            <a:lvl8pPr lvl="7" rtl="0">
              <a:spcBef>
                <a:spcPts val="0"/>
              </a:spcBef>
              <a:spcAft>
                <a:spcPts val="0"/>
              </a:spcAft>
              <a:buSzPts val="5900"/>
              <a:buNone/>
              <a:defRPr sz="5900" b="1"/>
            </a:lvl8pPr>
            <a:lvl9pPr lvl="8" rtl="0">
              <a:spcBef>
                <a:spcPts val="0"/>
              </a:spcBef>
              <a:spcAft>
                <a:spcPts val="0"/>
              </a:spcAft>
              <a:buSzPts val="5900"/>
              <a:buNone/>
              <a:defRPr sz="5900" b="1"/>
            </a:lvl9pPr>
          </a:lstStyle>
          <a:p>
            <a:endParaRPr/>
          </a:p>
        </p:txBody>
      </p:sp>
      <p:sp>
        <p:nvSpPr>
          <p:cNvPr id="78" name="Google Shape;78;p15"/>
          <p:cNvSpPr txBox="1">
            <a:spLocks noGrp="1"/>
          </p:cNvSpPr>
          <p:nvPr>
            <p:ph type="subTitle" idx="1"/>
          </p:nvPr>
        </p:nvSpPr>
        <p:spPr>
          <a:xfrm>
            <a:off x="2061367" y="4015348"/>
            <a:ext cx="7776800" cy="1046400"/>
          </a:xfrm>
          <a:prstGeom prst="rect">
            <a:avLst/>
          </a:prstGeom>
        </p:spPr>
        <p:txBody>
          <a:bodyPr spcFirstLastPara="1" wrap="square" lIns="121900" tIns="121900" rIns="121900" bIns="121900" anchor="t" anchorCtr="0">
            <a:noAutofit/>
          </a:bodyPr>
          <a:lstStyle>
            <a:lvl1pPr lvl="0" rtl="0">
              <a:spcBef>
                <a:spcPts val="0"/>
              </a:spcBef>
              <a:spcAft>
                <a:spcPts val="0"/>
              </a:spcAft>
              <a:buClr>
                <a:schemeClr val="accent3"/>
              </a:buClr>
              <a:buSzPts val="4000"/>
              <a:buNone/>
              <a:defRPr>
                <a:solidFill>
                  <a:schemeClr val="accent3"/>
                </a:solidFill>
              </a:defRPr>
            </a:lvl1pPr>
            <a:lvl2pPr lvl="1" rtl="0">
              <a:spcBef>
                <a:spcPts val="0"/>
              </a:spcBef>
              <a:spcAft>
                <a:spcPts val="0"/>
              </a:spcAft>
              <a:buClr>
                <a:schemeClr val="accent3"/>
              </a:buClr>
              <a:buSzPts val="4000"/>
              <a:buNone/>
              <a:defRPr sz="4000">
                <a:solidFill>
                  <a:schemeClr val="accent3"/>
                </a:solidFill>
              </a:defRPr>
            </a:lvl2pPr>
            <a:lvl3pPr lvl="2" rtl="0">
              <a:spcBef>
                <a:spcPts val="0"/>
              </a:spcBef>
              <a:spcAft>
                <a:spcPts val="0"/>
              </a:spcAft>
              <a:buClr>
                <a:schemeClr val="accent3"/>
              </a:buClr>
              <a:buSzPts val="4000"/>
              <a:buNone/>
              <a:defRPr sz="4000">
                <a:solidFill>
                  <a:schemeClr val="accent3"/>
                </a:solidFill>
              </a:defRPr>
            </a:lvl3pPr>
            <a:lvl4pPr lvl="3" rtl="0">
              <a:spcBef>
                <a:spcPts val="0"/>
              </a:spcBef>
              <a:spcAft>
                <a:spcPts val="0"/>
              </a:spcAft>
              <a:buClr>
                <a:schemeClr val="accent3"/>
              </a:buClr>
              <a:buSzPts val="4000"/>
              <a:buNone/>
              <a:defRPr sz="4000">
                <a:solidFill>
                  <a:schemeClr val="accent3"/>
                </a:solidFill>
              </a:defRPr>
            </a:lvl4pPr>
            <a:lvl5pPr lvl="4" rtl="0">
              <a:spcBef>
                <a:spcPts val="0"/>
              </a:spcBef>
              <a:spcAft>
                <a:spcPts val="0"/>
              </a:spcAft>
              <a:buClr>
                <a:schemeClr val="accent3"/>
              </a:buClr>
              <a:buSzPts val="4000"/>
              <a:buNone/>
              <a:defRPr sz="4000">
                <a:solidFill>
                  <a:schemeClr val="accent3"/>
                </a:solidFill>
              </a:defRPr>
            </a:lvl5pPr>
            <a:lvl6pPr lvl="5" rtl="0">
              <a:spcBef>
                <a:spcPts val="0"/>
              </a:spcBef>
              <a:spcAft>
                <a:spcPts val="0"/>
              </a:spcAft>
              <a:buClr>
                <a:schemeClr val="accent3"/>
              </a:buClr>
              <a:buSzPts val="4000"/>
              <a:buNone/>
              <a:defRPr sz="4000">
                <a:solidFill>
                  <a:schemeClr val="accent3"/>
                </a:solidFill>
              </a:defRPr>
            </a:lvl6pPr>
            <a:lvl7pPr lvl="6" rtl="0">
              <a:spcBef>
                <a:spcPts val="0"/>
              </a:spcBef>
              <a:spcAft>
                <a:spcPts val="0"/>
              </a:spcAft>
              <a:buClr>
                <a:schemeClr val="accent3"/>
              </a:buClr>
              <a:buSzPts val="4000"/>
              <a:buNone/>
              <a:defRPr sz="4000">
                <a:solidFill>
                  <a:schemeClr val="accent3"/>
                </a:solidFill>
              </a:defRPr>
            </a:lvl7pPr>
            <a:lvl8pPr lvl="7" rtl="0">
              <a:spcBef>
                <a:spcPts val="0"/>
              </a:spcBef>
              <a:spcAft>
                <a:spcPts val="0"/>
              </a:spcAft>
              <a:buClr>
                <a:schemeClr val="accent3"/>
              </a:buClr>
              <a:buSzPts val="4000"/>
              <a:buNone/>
              <a:defRPr sz="4000">
                <a:solidFill>
                  <a:schemeClr val="accent3"/>
                </a:solidFill>
              </a:defRPr>
            </a:lvl8pPr>
            <a:lvl9pPr lvl="8" rtl="0">
              <a:spcBef>
                <a:spcPts val="0"/>
              </a:spcBef>
              <a:spcAft>
                <a:spcPts val="0"/>
              </a:spcAft>
              <a:buClr>
                <a:schemeClr val="accent3"/>
              </a:buClr>
              <a:buSzPts val="4000"/>
              <a:buNone/>
              <a:defRPr sz="4000">
                <a:solidFill>
                  <a:schemeClr val="accent3"/>
                </a:solidFill>
              </a:defRPr>
            </a:lvl9pPr>
          </a:lstStyle>
          <a:p>
            <a:endParaRPr/>
          </a:p>
        </p:txBody>
      </p:sp>
      <p:sp>
        <p:nvSpPr>
          <p:cNvPr id="79" name="Google Shape;79;p15"/>
          <p:cNvSpPr txBox="1">
            <a:spLocks noGrp="1"/>
          </p:cNvSpPr>
          <p:nvPr>
            <p:ph type="sldNum" idx="12"/>
          </p:nvPr>
        </p:nvSpPr>
        <p:spPr>
          <a:xfrm>
            <a:off x="11409045" y="6333134"/>
            <a:ext cx="731600" cy="524800"/>
          </a:xfrm>
          <a:prstGeom prst="rect">
            <a:avLst/>
          </a:prstGeom>
        </p:spPr>
        <p:txBody>
          <a:bodyPr spcFirstLastPara="1" wrap="square" lIns="121900" tIns="121900" rIns="121900" bIns="121900" anchor="t" anchorCtr="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80"/>
        <p:cNvGrpSpPr/>
        <p:nvPr/>
      </p:nvGrpSpPr>
      <p:grpSpPr>
        <a:xfrm>
          <a:off x="0" y="0"/>
          <a:ext cx="0" cy="0"/>
          <a:chOff x="0" y="0"/>
          <a:chExt cx="0" cy="0"/>
        </a:xfrm>
      </p:grpSpPr>
      <p:pic>
        <p:nvPicPr>
          <p:cNvPr id="81" name="Google Shape;81;p16"/>
          <p:cNvPicPr preferRelativeResize="0"/>
          <p:nvPr/>
        </p:nvPicPr>
        <p:blipFill rotWithShape="1">
          <a:blip r:embed="rId2">
            <a:alphaModFix/>
          </a:blip>
          <a:srcRect l="19" r="19"/>
          <a:stretch/>
        </p:blipFill>
        <p:spPr>
          <a:xfrm rot="10800000" flipH="1">
            <a:off x="7935" y="0"/>
            <a:ext cx="12187469" cy="6858000"/>
          </a:xfrm>
          <a:prstGeom prst="rect">
            <a:avLst/>
          </a:prstGeom>
          <a:noFill/>
          <a:ln>
            <a:noFill/>
          </a:ln>
        </p:spPr>
      </p:pic>
      <p:sp>
        <p:nvSpPr>
          <p:cNvPr id="82" name="Google Shape;82;p16"/>
          <p:cNvSpPr txBox="1">
            <a:spLocks noGrp="1"/>
          </p:cNvSpPr>
          <p:nvPr>
            <p:ph type="body" idx="1"/>
          </p:nvPr>
        </p:nvSpPr>
        <p:spPr>
          <a:xfrm>
            <a:off x="1620400" y="2298200"/>
            <a:ext cx="8951200" cy="1093200"/>
          </a:xfrm>
          <a:prstGeom prst="rect">
            <a:avLst/>
          </a:prstGeom>
        </p:spPr>
        <p:txBody>
          <a:bodyPr spcFirstLastPara="1" wrap="square" lIns="121900" tIns="121900" rIns="121900" bIns="121900" anchor="t" anchorCtr="0">
            <a:noAutofit/>
          </a:bodyPr>
          <a:lstStyle>
            <a:lvl1pPr marL="457200" lvl="0" indent="-533400" algn="ctr" rtl="0">
              <a:spcBef>
                <a:spcPts val="800"/>
              </a:spcBef>
              <a:spcAft>
                <a:spcPts val="0"/>
              </a:spcAft>
              <a:buClr>
                <a:schemeClr val="dk1"/>
              </a:buClr>
              <a:buSzPts val="4800"/>
              <a:buChar char="◎"/>
              <a:defRPr sz="4800" i="1"/>
            </a:lvl1pPr>
            <a:lvl2pPr marL="914400" lvl="1" indent="-533400" algn="ctr" rtl="0">
              <a:spcBef>
                <a:spcPts val="0"/>
              </a:spcBef>
              <a:spcAft>
                <a:spcPts val="0"/>
              </a:spcAft>
              <a:buClr>
                <a:schemeClr val="dk1"/>
              </a:buClr>
              <a:buSzPts val="4800"/>
              <a:buChar char="○"/>
              <a:defRPr sz="4800" i="1"/>
            </a:lvl2pPr>
            <a:lvl3pPr marL="1371600" lvl="2" indent="-533400" algn="ctr" rtl="0">
              <a:spcBef>
                <a:spcPts val="0"/>
              </a:spcBef>
              <a:spcAft>
                <a:spcPts val="0"/>
              </a:spcAft>
              <a:buClr>
                <a:schemeClr val="dk1"/>
              </a:buClr>
              <a:buSzPts val="4800"/>
              <a:buChar char="◉"/>
              <a:defRPr sz="4800" i="1"/>
            </a:lvl3pPr>
            <a:lvl4pPr marL="1828800" lvl="3" indent="-533400" algn="ctr" rtl="0">
              <a:spcBef>
                <a:spcPts val="0"/>
              </a:spcBef>
              <a:spcAft>
                <a:spcPts val="0"/>
              </a:spcAft>
              <a:buSzPts val="4800"/>
              <a:buChar char="●"/>
              <a:defRPr sz="4800" i="1"/>
            </a:lvl4pPr>
            <a:lvl5pPr marL="2286000" lvl="4" indent="-533400" algn="ctr" rtl="0">
              <a:spcBef>
                <a:spcPts val="0"/>
              </a:spcBef>
              <a:spcAft>
                <a:spcPts val="0"/>
              </a:spcAft>
              <a:buSzPts val="4800"/>
              <a:buChar char="○"/>
              <a:defRPr sz="4800" i="1"/>
            </a:lvl5pPr>
            <a:lvl6pPr marL="2743200" lvl="5" indent="-533400" algn="ctr" rtl="0">
              <a:spcBef>
                <a:spcPts val="0"/>
              </a:spcBef>
              <a:spcAft>
                <a:spcPts val="0"/>
              </a:spcAft>
              <a:buSzPts val="4800"/>
              <a:buChar char="■"/>
              <a:defRPr sz="4800" i="1"/>
            </a:lvl6pPr>
            <a:lvl7pPr marL="3200400" lvl="6" indent="-533400" algn="ctr" rtl="0">
              <a:spcBef>
                <a:spcPts val="0"/>
              </a:spcBef>
              <a:spcAft>
                <a:spcPts val="0"/>
              </a:spcAft>
              <a:buSzPts val="4800"/>
              <a:buChar char="●"/>
              <a:defRPr sz="4800" i="1"/>
            </a:lvl7pPr>
            <a:lvl8pPr marL="3657600" lvl="7" indent="-533400" algn="ctr" rtl="0">
              <a:spcBef>
                <a:spcPts val="0"/>
              </a:spcBef>
              <a:spcAft>
                <a:spcPts val="0"/>
              </a:spcAft>
              <a:buSzPts val="4800"/>
              <a:buChar char="○"/>
              <a:defRPr sz="4800" i="1"/>
            </a:lvl8pPr>
            <a:lvl9pPr marL="4114800" lvl="8" indent="-533400" algn="ctr" rtl="0">
              <a:spcBef>
                <a:spcPts val="0"/>
              </a:spcBef>
              <a:spcAft>
                <a:spcPts val="0"/>
              </a:spcAft>
              <a:buSzPts val="4800"/>
              <a:buChar char="■"/>
              <a:defRPr sz="4800" i="1"/>
            </a:lvl9pPr>
          </a:lstStyle>
          <a:p>
            <a:endParaRPr/>
          </a:p>
        </p:txBody>
      </p:sp>
      <p:grpSp>
        <p:nvGrpSpPr>
          <p:cNvPr id="83" name="Google Shape;83;p16"/>
          <p:cNvGrpSpPr/>
          <p:nvPr/>
        </p:nvGrpSpPr>
        <p:grpSpPr>
          <a:xfrm>
            <a:off x="5119528" y="1043890"/>
            <a:ext cx="1952764" cy="1123610"/>
            <a:chOff x="3593400" y="1729675"/>
            <a:chExt cx="1957200" cy="1123610"/>
          </a:xfrm>
        </p:grpSpPr>
        <p:sp>
          <p:nvSpPr>
            <p:cNvPr id="84" name="Google Shape;84;p16"/>
            <p:cNvSpPr txBox="1"/>
            <p:nvPr/>
          </p:nvSpPr>
          <p:spPr>
            <a:xfrm>
              <a:off x="3593400" y="1729675"/>
              <a:ext cx="1957200" cy="8715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8000" b="1">
                  <a:solidFill>
                    <a:schemeClr val="accent1"/>
                  </a:solidFill>
                  <a:latin typeface="Source Sans Pro"/>
                  <a:ea typeface="Source Sans Pro"/>
                  <a:cs typeface="Source Sans Pro"/>
                  <a:sym typeface="Source Sans Pro"/>
                </a:rPr>
                <a:t>“</a:t>
              </a:r>
              <a:endParaRPr sz="8000" b="1">
                <a:solidFill>
                  <a:schemeClr val="accent1"/>
                </a:solidFill>
                <a:latin typeface="Source Sans Pro"/>
                <a:ea typeface="Source Sans Pro"/>
                <a:cs typeface="Source Sans Pro"/>
                <a:sym typeface="Source Sans Pro"/>
              </a:endParaRPr>
            </a:p>
          </p:txBody>
        </p:sp>
        <p:sp>
          <p:nvSpPr>
            <p:cNvPr id="85" name="Google Shape;85;p16"/>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16"/>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cxnSp>
        <p:nvCxnSpPr>
          <p:cNvPr id="87" name="Google Shape;87;p16"/>
          <p:cNvCxnSpPr>
            <a:endCxn id="85" idx="1"/>
          </p:cNvCxnSpPr>
          <p:nvPr/>
        </p:nvCxnSpPr>
        <p:spPr>
          <a:xfrm>
            <a:off x="5000781" y="520395"/>
            <a:ext cx="709500" cy="714000"/>
          </a:xfrm>
          <a:prstGeom prst="straightConnector1">
            <a:avLst/>
          </a:prstGeom>
          <a:noFill/>
          <a:ln w="9525" cap="flat" cmpd="sng">
            <a:solidFill>
              <a:srgbClr val="CFD8DC"/>
            </a:solidFill>
            <a:prstDash val="solid"/>
            <a:round/>
            <a:headEnd type="none" w="med" len="med"/>
            <a:tailEnd type="none" w="med" len="med"/>
          </a:ln>
        </p:spPr>
      </p:cxnSp>
      <p:cxnSp>
        <p:nvCxnSpPr>
          <p:cNvPr id="88" name="Google Shape;88;p16"/>
          <p:cNvCxnSpPr/>
          <p:nvPr/>
        </p:nvCxnSpPr>
        <p:spPr>
          <a:xfrm rot="10800000">
            <a:off x="5817203" y="581500"/>
            <a:ext cx="278800" cy="492800"/>
          </a:xfrm>
          <a:prstGeom prst="straightConnector1">
            <a:avLst/>
          </a:prstGeom>
          <a:noFill/>
          <a:ln w="9525" cap="flat" cmpd="sng">
            <a:solidFill>
              <a:srgbClr val="CFD8DC"/>
            </a:solidFill>
            <a:prstDash val="solid"/>
            <a:round/>
            <a:headEnd type="none" w="med" len="med"/>
            <a:tailEnd type="none" w="med" len="med"/>
          </a:ln>
        </p:spPr>
      </p:cxnSp>
      <p:cxnSp>
        <p:nvCxnSpPr>
          <p:cNvPr id="89" name="Google Shape;89;p16"/>
          <p:cNvCxnSpPr/>
          <p:nvPr/>
        </p:nvCxnSpPr>
        <p:spPr>
          <a:xfrm rot="10800000" flipH="1">
            <a:off x="6272680" y="469240"/>
            <a:ext cx="462800" cy="632800"/>
          </a:xfrm>
          <a:prstGeom prst="straightConnector1">
            <a:avLst/>
          </a:prstGeom>
          <a:noFill/>
          <a:ln w="9525" cap="flat" cmpd="sng">
            <a:solidFill>
              <a:srgbClr val="CFD8DC"/>
            </a:solidFill>
            <a:prstDash val="solid"/>
            <a:round/>
            <a:headEnd type="none" w="med" len="med"/>
            <a:tailEnd type="none" w="med" len="med"/>
          </a:ln>
        </p:spPr>
      </p:cxnSp>
      <p:sp>
        <p:nvSpPr>
          <p:cNvPr id="90" name="Google Shape;90;p16"/>
          <p:cNvSpPr txBox="1">
            <a:spLocks noGrp="1"/>
          </p:cNvSpPr>
          <p:nvPr>
            <p:ph type="sldNum" idx="12"/>
          </p:nvPr>
        </p:nvSpPr>
        <p:spPr>
          <a:xfrm>
            <a:off x="-116" y="6333125"/>
            <a:ext cx="12192000" cy="524800"/>
          </a:xfrm>
          <a:prstGeom prst="rect">
            <a:avLst/>
          </a:prstGeom>
        </p:spPr>
        <p:txBody>
          <a:bodyPr spcFirstLastPara="1" wrap="square" lIns="121900" tIns="121900" rIns="121900" bIns="121900"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1048200" y="410826"/>
            <a:ext cx="10095600" cy="936800"/>
          </a:xfrm>
          <a:prstGeom prst="rect">
            <a:avLst/>
          </a:prstGeom>
        </p:spPr>
        <p:txBody>
          <a:bodyPr spcFirstLastPara="1" wrap="square" lIns="121900" tIns="121900" rIns="121900" bIns="121900" anchor="b"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93" name="Google Shape;93;p17"/>
          <p:cNvSpPr txBox="1">
            <a:spLocks noGrp="1"/>
          </p:cNvSpPr>
          <p:nvPr>
            <p:ph type="body" idx="1"/>
          </p:nvPr>
        </p:nvSpPr>
        <p:spPr>
          <a:xfrm>
            <a:off x="1048200" y="1682267"/>
            <a:ext cx="10095600" cy="4764800"/>
          </a:xfrm>
          <a:prstGeom prst="rect">
            <a:avLst/>
          </a:prstGeom>
        </p:spPr>
        <p:txBody>
          <a:bodyPr spcFirstLastPara="1" wrap="square" lIns="121900" tIns="121900" rIns="121900" bIns="121900" anchor="t" anchorCtr="0">
            <a:noAutofit/>
          </a:bodyPr>
          <a:lstStyle>
            <a:lvl1pPr marL="457200" lvl="0" indent="-431800" rtl="0">
              <a:spcBef>
                <a:spcPts val="800"/>
              </a:spcBef>
              <a:spcAft>
                <a:spcPts val="0"/>
              </a:spcAft>
              <a:buSzPts val="3200"/>
              <a:buChar char="◎"/>
              <a:defRPr sz="3200"/>
            </a:lvl1pPr>
            <a:lvl2pPr marL="914400" lvl="1" indent="-431800" rtl="0">
              <a:spcBef>
                <a:spcPts val="0"/>
              </a:spcBef>
              <a:spcAft>
                <a:spcPts val="0"/>
              </a:spcAft>
              <a:buSzPts val="3200"/>
              <a:buChar char="○"/>
              <a:defRPr/>
            </a:lvl2pPr>
            <a:lvl3pPr marL="1371600" lvl="2" indent="-431800" rtl="0">
              <a:spcBef>
                <a:spcPts val="0"/>
              </a:spcBef>
              <a:spcAft>
                <a:spcPts val="0"/>
              </a:spcAft>
              <a:buSzPts val="3200"/>
              <a:buChar char="◉"/>
              <a:defRPr/>
            </a:lvl3pPr>
            <a:lvl4pPr marL="1828800" lvl="3" indent="-431800" rtl="0">
              <a:spcBef>
                <a:spcPts val="0"/>
              </a:spcBef>
              <a:spcAft>
                <a:spcPts val="0"/>
              </a:spcAft>
              <a:buSzPts val="3200"/>
              <a:buChar char="●"/>
              <a:defRPr sz="3200"/>
            </a:lvl4pPr>
            <a:lvl5pPr marL="2286000" lvl="4" indent="-431800" rtl="0">
              <a:spcBef>
                <a:spcPts val="0"/>
              </a:spcBef>
              <a:spcAft>
                <a:spcPts val="0"/>
              </a:spcAft>
              <a:buSzPts val="3200"/>
              <a:buChar char="○"/>
              <a:defRPr sz="3200"/>
            </a:lvl5pPr>
            <a:lvl6pPr marL="2743200" lvl="5" indent="-431800" rtl="0">
              <a:spcBef>
                <a:spcPts val="0"/>
              </a:spcBef>
              <a:spcAft>
                <a:spcPts val="0"/>
              </a:spcAft>
              <a:buSzPts val="3200"/>
              <a:buChar char="■"/>
              <a:defRPr sz="3200"/>
            </a:lvl6pPr>
            <a:lvl7pPr marL="3200400" lvl="6" indent="-431800" rtl="0">
              <a:spcBef>
                <a:spcPts val="0"/>
              </a:spcBef>
              <a:spcAft>
                <a:spcPts val="0"/>
              </a:spcAft>
              <a:buSzPts val="3200"/>
              <a:buChar char="●"/>
              <a:defRPr sz="3200"/>
            </a:lvl7pPr>
            <a:lvl8pPr marL="3657600" lvl="7" indent="-431800" rtl="0">
              <a:spcBef>
                <a:spcPts val="0"/>
              </a:spcBef>
              <a:spcAft>
                <a:spcPts val="0"/>
              </a:spcAft>
              <a:buSzPts val="3200"/>
              <a:buChar char="○"/>
              <a:defRPr sz="3200"/>
            </a:lvl8pPr>
            <a:lvl9pPr marL="4114800" lvl="8" indent="-431800" rtl="0">
              <a:spcBef>
                <a:spcPts val="0"/>
              </a:spcBef>
              <a:spcAft>
                <a:spcPts val="0"/>
              </a:spcAft>
              <a:buSzPts val="3200"/>
              <a:buChar char="■"/>
              <a:defRPr sz="3200"/>
            </a:lvl9pPr>
          </a:lstStyle>
          <a:p>
            <a:endParaRPr/>
          </a:p>
        </p:txBody>
      </p:sp>
      <p:sp>
        <p:nvSpPr>
          <p:cNvPr id="94" name="Google Shape;94;p17"/>
          <p:cNvSpPr txBox="1">
            <a:spLocks noGrp="1"/>
          </p:cNvSpPr>
          <p:nvPr>
            <p:ph type="sldNum" idx="12"/>
          </p:nvPr>
        </p:nvSpPr>
        <p:spPr>
          <a:xfrm>
            <a:off x="11205845" y="6333134"/>
            <a:ext cx="731600" cy="524800"/>
          </a:xfrm>
          <a:prstGeom prst="rect">
            <a:avLst/>
          </a:prstGeom>
        </p:spPr>
        <p:txBody>
          <a:bodyPr spcFirstLastPara="1" wrap="square" lIns="121900" tIns="121900" rIns="121900" bIns="12190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1048200" y="410826"/>
            <a:ext cx="10095600" cy="936800"/>
          </a:xfrm>
          <a:prstGeom prst="rect">
            <a:avLst/>
          </a:prstGeom>
        </p:spPr>
        <p:txBody>
          <a:bodyPr spcFirstLastPara="1" wrap="square" lIns="121900" tIns="121900" rIns="121900" bIns="121900" anchor="b"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97" name="Google Shape;97;p18"/>
          <p:cNvSpPr txBox="1">
            <a:spLocks noGrp="1"/>
          </p:cNvSpPr>
          <p:nvPr>
            <p:ph type="body" idx="1"/>
          </p:nvPr>
        </p:nvSpPr>
        <p:spPr>
          <a:xfrm>
            <a:off x="1048183" y="1600200"/>
            <a:ext cx="4900400" cy="4967600"/>
          </a:xfrm>
          <a:prstGeom prst="rect">
            <a:avLst/>
          </a:prstGeom>
        </p:spPr>
        <p:txBody>
          <a:bodyPr spcFirstLastPara="1" wrap="square" lIns="121900" tIns="121900" rIns="121900" bIns="121900" anchor="t" anchorCtr="0">
            <a:noAutofit/>
          </a:bodyPr>
          <a:lstStyle>
            <a:lvl1pPr marL="457200" lvl="0" indent="-400050" rtl="0">
              <a:spcBef>
                <a:spcPts val="800"/>
              </a:spcBef>
              <a:spcAft>
                <a:spcPts val="0"/>
              </a:spcAft>
              <a:buSzPts val="2700"/>
              <a:buChar char="◎"/>
              <a:defRPr sz="2700"/>
            </a:lvl1pPr>
            <a:lvl2pPr marL="914400" lvl="1" indent="-400050" rtl="0">
              <a:spcBef>
                <a:spcPts val="0"/>
              </a:spcBef>
              <a:spcAft>
                <a:spcPts val="0"/>
              </a:spcAft>
              <a:buSzPts val="2700"/>
              <a:buChar char="○"/>
              <a:defRPr sz="2700"/>
            </a:lvl2pPr>
            <a:lvl3pPr marL="1371600" lvl="2" indent="-400050" rtl="0">
              <a:spcBef>
                <a:spcPts val="0"/>
              </a:spcBef>
              <a:spcAft>
                <a:spcPts val="0"/>
              </a:spcAft>
              <a:buSzPts val="2700"/>
              <a:buChar char="◉"/>
              <a:defRPr sz="2700"/>
            </a:lvl3pPr>
            <a:lvl4pPr marL="1828800" lvl="3" indent="-400050" rtl="0">
              <a:spcBef>
                <a:spcPts val="0"/>
              </a:spcBef>
              <a:spcAft>
                <a:spcPts val="0"/>
              </a:spcAft>
              <a:buSzPts val="2700"/>
              <a:buChar char="●"/>
              <a:defRPr sz="2700"/>
            </a:lvl4pPr>
            <a:lvl5pPr marL="2286000" lvl="4" indent="-400050" rtl="0">
              <a:spcBef>
                <a:spcPts val="0"/>
              </a:spcBef>
              <a:spcAft>
                <a:spcPts val="0"/>
              </a:spcAft>
              <a:buSzPts val="2700"/>
              <a:buChar char="○"/>
              <a:defRPr sz="2700"/>
            </a:lvl5pPr>
            <a:lvl6pPr marL="2743200" lvl="5" indent="-400050" rtl="0">
              <a:spcBef>
                <a:spcPts val="0"/>
              </a:spcBef>
              <a:spcAft>
                <a:spcPts val="0"/>
              </a:spcAft>
              <a:buSzPts val="2700"/>
              <a:buChar char="■"/>
              <a:defRPr sz="2700"/>
            </a:lvl6pPr>
            <a:lvl7pPr marL="3200400" lvl="6" indent="-400050" rtl="0">
              <a:spcBef>
                <a:spcPts val="0"/>
              </a:spcBef>
              <a:spcAft>
                <a:spcPts val="0"/>
              </a:spcAft>
              <a:buSzPts val="2700"/>
              <a:buChar char="●"/>
              <a:defRPr sz="2700"/>
            </a:lvl7pPr>
            <a:lvl8pPr marL="3657600" lvl="7" indent="-400050" rtl="0">
              <a:spcBef>
                <a:spcPts val="0"/>
              </a:spcBef>
              <a:spcAft>
                <a:spcPts val="0"/>
              </a:spcAft>
              <a:buSzPts val="2700"/>
              <a:buChar char="○"/>
              <a:defRPr sz="2700"/>
            </a:lvl8pPr>
            <a:lvl9pPr marL="4114800" lvl="8" indent="-400050" rtl="0">
              <a:spcBef>
                <a:spcPts val="0"/>
              </a:spcBef>
              <a:spcAft>
                <a:spcPts val="0"/>
              </a:spcAft>
              <a:buSzPts val="2700"/>
              <a:buChar char="■"/>
              <a:defRPr sz="2700"/>
            </a:lvl9pPr>
          </a:lstStyle>
          <a:p>
            <a:endParaRPr/>
          </a:p>
        </p:txBody>
      </p:sp>
      <p:sp>
        <p:nvSpPr>
          <p:cNvPr id="98" name="Google Shape;98;p18"/>
          <p:cNvSpPr txBox="1">
            <a:spLocks noGrp="1"/>
          </p:cNvSpPr>
          <p:nvPr>
            <p:ph type="body" idx="2"/>
          </p:nvPr>
        </p:nvSpPr>
        <p:spPr>
          <a:xfrm>
            <a:off x="6243545" y="1600200"/>
            <a:ext cx="4900400" cy="4967600"/>
          </a:xfrm>
          <a:prstGeom prst="rect">
            <a:avLst/>
          </a:prstGeom>
        </p:spPr>
        <p:txBody>
          <a:bodyPr spcFirstLastPara="1" wrap="square" lIns="121900" tIns="121900" rIns="121900" bIns="121900" anchor="t" anchorCtr="0">
            <a:noAutofit/>
          </a:bodyPr>
          <a:lstStyle>
            <a:lvl1pPr marL="457200" lvl="0" indent="-400050" rtl="0">
              <a:spcBef>
                <a:spcPts val="800"/>
              </a:spcBef>
              <a:spcAft>
                <a:spcPts val="0"/>
              </a:spcAft>
              <a:buSzPts val="2700"/>
              <a:buChar char="◎"/>
              <a:defRPr sz="2700"/>
            </a:lvl1pPr>
            <a:lvl2pPr marL="914400" lvl="1" indent="-400050" rtl="0">
              <a:spcBef>
                <a:spcPts val="0"/>
              </a:spcBef>
              <a:spcAft>
                <a:spcPts val="0"/>
              </a:spcAft>
              <a:buSzPts val="2700"/>
              <a:buChar char="○"/>
              <a:defRPr sz="2700"/>
            </a:lvl2pPr>
            <a:lvl3pPr marL="1371600" lvl="2" indent="-400050" rtl="0">
              <a:spcBef>
                <a:spcPts val="0"/>
              </a:spcBef>
              <a:spcAft>
                <a:spcPts val="0"/>
              </a:spcAft>
              <a:buSzPts val="2700"/>
              <a:buChar char="◉"/>
              <a:defRPr sz="2700"/>
            </a:lvl3pPr>
            <a:lvl4pPr marL="1828800" lvl="3" indent="-400050" rtl="0">
              <a:spcBef>
                <a:spcPts val="0"/>
              </a:spcBef>
              <a:spcAft>
                <a:spcPts val="0"/>
              </a:spcAft>
              <a:buSzPts val="2700"/>
              <a:buChar char="●"/>
              <a:defRPr sz="2700"/>
            </a:lvl4pPr>
            <a:lvl5pPr marL="2286000" lvl="4" indent="-400050" rtl="0">
              <a:spcBef>
                <a:spcPts val="0"/>
              </a:spcBef>
              <a:spcAft>
                <a:spcPts val="0"/>
              </a:spcAft>
              <a:buSzPts val="2700"/>
              <a:buChar char="○"/>
              <a:defRPr sz="2700"/>
            </a:lvl5pPr>
            <a:lvl6pPr marL="2743200" lvl="5" indent="-400050" rtl="0">
              <a:spcBef>
                <a:spcPts val="0"/>
              </a:spcBef>
              <a:spcAft>
                <a:spcPts val="0"/>
              </a:spcAft>
              <a:buSzPts val="2700"/>
              <a:buChar char="■"/>
              <a:defRPr sz="2700"/>
            </a:lvl6pPr>
            <a:lvl7pPr marL="3200400" lvl="6" indent="-400050" rtl="0">
              <a:spcBef>
                <a:spcPts val="0"/>
              </a:spcBef>
              <a:spcAft>
                <a:spcPts val="0"/>
              </a:spcAft>
              <a:buSzPts val="2700"/>
              <a:buChar char="●"/>
              <a:defRPr sz="2700"/>
            </a:lvl7pPr>
            <a:lvl8pPr marL="3657600" lvl="7" indent="-400050" rtl="0">
              <a:spcBef>
                <a:spcPts val="0"/>
              </a:spcBef>
              <a:spcAft>
                <a:spcPts val="0"/>
              </a:spcAft>
              <a:buSzPts val="2700"/>
              <a:buChar char="○"/>
              <a:defRPr sz="2700"/>
            </a:lvl8pPr>
            <a:lvl9pPr marL="4114800" lvl="8" indent="-400050" rtl="0">
              <a:spcBef>
                <a:spcPts val="0"/>
              </a:spcBef>
              <a:spcAft>
                <a:spcPts val="0"/>
              </a:spcAft>
              <a:buSzPts val="2700"/>
              <a:buChar char="■"/>
              <a:defRPr sz="2700"/>
            </a:lvl9pPr>
          </a:lstStyle>
          <a:p>
            <a:endParaRPr/>
          </a:p>
        </p:txBody>
      </p:sp>
      <p:sp>
        <p:nvSpPr>
          <p:cNvPr id="99" name="Google Shape;99;p18"/>
          <p:cNvSpPr txBox="1">
            <a:spLocks noGrp="1"/>
          </p:cNvSpPr>
          <p:nvPr>
            <p:ph type="sldNum" idx="12"/>
          </p:nvPr>
        </p:nvSpPr>
        <p:spPr>
          <a:xfrm>
            <a:off x="11205845" y="6333134"/>
            <a:ext cx="731600" cy="524800"/>
          </a:xfrm>
          <a:prstGeom prst="rect">
            <a:avLst/>
          </a:prstGeom>
        </p:spPr>
        <p:txBody>
          <a:bodyPr spcFirstLastPara="1" wrap="square" lIns="121900" tIns="121900" rIns="121900" bIns="12190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1048200" y="410826"/>
            <a:ext cx="10095600" cy="936800"/>
          </a:xfrm>
          <a:prstGeom prst="rect">
            <a:avLst/>
          </a:prstGeom>
        </p:spPr>
        <p:txBody>
          <a:bodyPr spcFirstLastPara="1" wrap="square" lIns="121900" tIns="121900" rIns="121900" bIns="121900" anchor="b"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102" name="Google Shape;102;p19"/>
          <p:cNvSpPr txBox="1">
            <a:spLocks noGrp="1"/>
          </p:cNvSpPr>
          <p:nvPr>
            <p:ph type="body" idx="1"/>
          </p:nvPr>
        </p:nvSpPr>
        <p:spPr>
          <a:xfrm>
            <a:off x="1048200" y="1600200"/>
            <a:ext cx="3226400" cy="4967600"/>
          </a:xfrm>
          <a:prstGeom prst="rect">
            <a:avLst/>
          </a:prstGeom>
        </p:spPr>
        <p:txBody>
          <a:bodyPr spcFirstLastPara="1" wrap="square" lIns="121900" tIns="121900" rIns="121900" bIns="121900" anchor="t" anchorCtr="0">
            <a:noAutofit/>
          </a:bodyPr>
          <a:lstStyle>
            <a:lvl1pPr marL="457200" lvl="0" indent="-381000" rtl="0">
              <a:spcBef>
                <a:spcPts val="800"/>
              </a:spcBef>
              <a:spcAft>
                <a:spcPts val="0"/>
              </a:spcAft>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103" name="Google Shape;103;p19"/>
          <p:cNvSpPr txBox="1">
            <a:spLocks noGrp="1"/>
          </p:cNvSpPr>
          <p:nvPr>
            <p:ph type="body" idx="2"/>
          </p:nvPr>
        </p:nvSpPr>
        <p:spPr>
          <a:xfrm>
            <a:off x="4439989" y="1600200"/>
            <a:ext cx="3226400" cy="4967600"/>
          </a:xfrm>
          <a:prstGeom prst="rect">
            <a:avLst/>
          </a:prstGeom>
        </p:spPr>
        <p:txBody>
          <a:bodyPr spcFirstLastPara="1" wrap="square" lIns="121900" tIns="121900" rIns="121900" bIns="121900" anchor="t" anchorCtr="0">
            <a:noAutofit/>
          </a:bodyPr>
          <a:lstStyle>
            <a:lvl1pPr marL="457200" lvl="0" indent="-381000" rtl="0">
              <a:spcBef>
                <a:spcPts val="800"/>
              </a:spcBef>
              <a:spcAft>
                <a:spcPts val="0"/>
              </a:spcAft>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104" name="Google Shape;104;p19"/>
          <p:cNvSpPr txBox="1">
            <a:spLocks noGrp="1"/>
          </p:cNvSpPr>
          <p:nvPr>
            <p:ph type="body" idx="3"/>
          </p:nvPr>
        </p:nvSpPr>
        <p:spPr>
          <a:xfrm>
            <a:off x="7831778" y="1600200"/>
            <a:ext cx="3226400" cy="4967600"/>
          </a:xfrm>
          <a:prstGeom prst="rect">
            <a:avLst/>
          </a:prstGeom>
        </p:spPr>
        <p:txBody>
          <a:bodyPr spcFirstLastPara="1" wrap="square" lIns="121900" tIns="121900" rIns="121900" bIns="121900" anchor="t" anchorCtr="0">
            <a:noAutofit/>
          </a:bodyPr>
          <a:lstStyle>
            <a:lvl1pPr marL="457200" lvl="0" indent="-381000" rtl="0">
              <a:spcBef>
                <a:spcPts val="800"/>
              </a:spcBef>
              <a:spcAft>
                <a:spcPts val="0"/>
              </a:spcAft>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105" name="Google Shape;105;p19"/>
          <p:cNvSpPr txBox="1">
            <a:spLocks noGrp="1"/>
          </p:cNvSpPr>
          <p:nvPr>
            <p:ph type="sldNum" idx="12"/>
          </p:nvPr>
        </p:nvSpPr>
        <p:spPr>
          <a:xfrm>
            <a:off x="11205845" y="6333134"/>
            <a:ext cx="731600" cy="524800"/>
          </a:xfrm>
          <a:prstGeom prst="rect">
            <a:avLst/>
          </a:prstGeom>
        </p:spPr>
        <p:txBody>
          <a:bodyPr spcFirstLastPara="1" wrap="square" lIns="121900" tIns="121900" rIns="121900" bIns="12190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1048200" y="410826"/>
            <a:ext cx="10095600" cy="936800"/>
          </a:xfrm>
          <a:prstGeom prst="rect">
            <a:avLst/>
          </a:prstGeom>
        </p:spPr>
        <p:txBody>
          <a:bodyPr spcFirstLastPara="1" wrap="square" lIns="121900" tIns="121900" rIns="121900" bIns="121900" anchor="b" anchorCtr="0">
            <a:no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a:endParaRPr/>
          </a:p>
        </p:txBody>
      </p:sp>
      <p:sp>
        <p:nvSpPr>
          <p:cNvPr id="108" name="Google Shape;108;p20"/>
          <p:cNvSpPr txBox="1">
            <a:spLocks noGrp="1"/>
          </p:cNvSpPr>
          <p:nvPr>
            <p:ph type="sldNum" idx="12"/>
          </p:nvPr>
        </p:nvSpPr>
        <p:spPr>
          <a:xfrm>
            <a:off x="11205845" y="6333134"/>
            <a:ext cx="731600" cy="524800"/>
          </a:xfrm>
          <a:prstGeom prst="rect">
            <a:avLst/>
          </a:prstGeom>
        </p:spPr>
        <p:txBody>
          <a:bodyPr spcFirstLastPara="1" wrap="square" lIns="121900" tIns="121900" rIns="121900" bIns="12190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109"/>
        <p:cNvGrpSpPr/>
        <p:nvPr/>
      </p:nvGrpSpPr>
      <p:grpSpPr>
        <a:xfrm>
          <a:off x="0" y="0"/>
          <a:ext cx="0" cy="0"/>
          <a:chOff x="0" y="0"/>
          <a:chExt cx="0" cy="0"/>
        </a:xfrm>
      </p:grpSpPr>
      <p:sp>
        <p:nvSpPr>
          <p:cNvPr id="110" name="Google Shape;110;p21"/>
          <p:cNvSpPr txBox="1">
            <a:spLocks noGrp="1"/>
          </p:cNvSpPr>
          <p:nvPr>
            <p:ph type="body" idx="1"/>
          </p:nvPr>
        </p:nvSpPr>
        <p:spPr>
          <a:xfrm>
            <a:off x="609600" y="5407123"/>
            <a:ext cx="10972800" cy="491600"/>
          </a:xfrm>
          <a:prstGeom prst="rect">
            <a:avLst/>
          </a:prstGeom>
        </p:spPr>
        <p:txBody>
          <a:bodyPr spcFirstLastPara="1" wrap="square" lIns="121900" tIns="121900" rIns="121900" bIns="121900" anchor="t" anchorCtr="0">
            <a:noAutofit/>
          </a:bodyPr>
          <a:lstStyle>
            <a:lvl1pPr marL="457200" lvl="0" indent="-228600" algn="ctr" rtl="0">
              <a:spcBef>
                <a:spcPts val="500"/>
              </a:spcBef>
              <a:spcAft>
                <a:spcPts val="0"/>
              </a:spcAft>
              <a:buSzPts val="2400"/>
              <a:buNone/>
              <a:defRPr sz="2400"/>
            </a:lvl1pPr>
          </a:lstStyle>
          <a:p>
            <a:endParaRPr/>
          </a:p>
        </p:txBody>
      </p:sp>
      <p:sp>
        <p:nvSpPr>
          <p:cNvPr id="111" name="Google Shape;111;p21"/>
          <p:cNvSpPr txBox="1">
            <a:spLocks noGrp="1"/>
          </p:cNvSpPr>
          <p:nvPr>
            <p:ph type="sldNum" idx="12"/>
          </p:nvPr>
        </p:nvSpPr>
        <p:spPr>
          <a:xfrm>
            <a:off x="-123" y="6333125"/>
            <a:ext cx="12192000" cy="524800"/>
          </a:xfrm>
          <a:prstGeom prst="rect">
            <a:avLst/>
          </a:prstGeom>
        </p:spPr>
        <p:txBody>
          <a:bodyPr spcFirstLastPara="1" wrap="square" lIns="121900" tIns="121900" rIns="121900" bIns="121900"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112"/>
        <p:cNvGrpSpPr/>
        <p:nvPr/>
      </p:nvGrpSpPr>
      <p:grpSpPr>
        <a:xfrm>
          <a:off x="0" y="0"/>
          <a:ext cx="0" cy="0"/>
          <a:chOff x="0" y="0"/>
          <a:chExt cx="0" cy="0"/>
        </a:xfrm>
      </p:grpSpPr>
      <p:sp>
        <p:nvSpPr>
          <p:cNvPr id="113" name="Google Shape;113;p22"/>
          <p:cNvSpPr txBox="1">
            <a:spLocks noGrp="1"/>
          </p:cNvSpPr>
          <p:nvPr>
            <p:ph type="sldNum" idx="12"/>
          </p:nvPr>
        </p:nvSpPr>
        <p:spPr>
          <a:xfrm>
            <a:off x="11205845" y="6333134"/>
            <a:ext cx="731600" cy="524800"/>
          </a:xfrm>
          <a:prstGeom prst="rect">
            <a:avLst/>
          </a:prstGeom>
        </p:spPr>
        <p:txBody>
          <a:bodyPr spcFirstLastPara="1" wrap="square" lIns="121900" tIns="121900" rIns="121900" bIns="12190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23"/>
          <p:cNvSpPr/>
          <p:nvPr/>
        </p:nvSpPr>
        <p:spPr>
          <a:xfrm>
            <a:off x="-35400" y="-19800"/>
            <a:ext cx="12262800" cy="6897600"/>
          </a:xfrm>
          <a:prstGeom prst="rect">
            <a:avLst/>
          </a:prstGeom>
          <a:solidFill>
            <a:srgbClr val="CFD8DC">
              <a:alpha val="4923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23"/>
          <p:cNvSpPr txBox="1">
            <a:spLocks noGrp="1"/>
          </p:cNvSpPr>
          <p:nvPr>
            <p:ph type="sldNum" idx="12"/>
          </p:nvPr>
        </p:nvSpPr>
        <p:spPr>
          <a:xfrm>
            <a:off x="11205845" y="6333134"/>
            <a:ext cx="731600" cy="524800"/>
          </a:xfrm>
          <a:prstGeom prst="rect">
            <a:avLst/>
          </a:prstGeom>
        </p:spPr>
        <p:txBody>
          <a:bodyPr spcFirstLastPara="1" wrap="square" lIns="121900" tIns="121900" rIns="121900" bIns="12190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117"/>
        <p:cNvGrpSpPr/>
        <p:nvPr/>
      </p:nvGrpSpPr>
      <p:grpSpPr>
        <a:xfrm>
          <a:off x="0" y="0"/>
          <a:ext cx="0" cy="0"/>
          <a:chOff x="0" y="0"/>
          <a:chExt cx="0" cy="0"/>
        </a:xfrm>
      </p:grpSpPr>
      <p:sp>
        <p:nvSpPr>
          <p:cNvPr id="118" name="Google Shape;118;p24"/>
          <p:cNvSpPr txBox="1">
            <a:spLocks noGrp="1"/>
          </p:cNvSpPr>
          <p:nvPr>
            <p:ph type="ctrTitle"/>
          </p:nvPr>
        </p:nvSpPr>
        <p:spPr>
          <a:xfrm>
            <a:off x="415611" y="992767"/>
            <a:ext cx="11360800" cy="27368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6900"/>
              <a:buNone/>
              <a:defRPr sz="6900"/>
            </a:lvl1pPr>
            <a:lvl2pPr lvl="1" algn="ctr" rtl="0">
              <a:spcBef>
                <a:spcPts val="0"/>
              </a:spcBef>
              <a:spcAft>
                <a:spcPts val="0"/>
              </a:spcAft>
              <a:buSzPts val="6900"/>
              <a:buNone/>
              <a:defRPr sz="6900"/>
            </a:lvl2pPr>
            <a:lvl3pPr lvl="2" algn="ctr" rtl="0">
              <a:spcBef>
                <a:spcPts val="0"/>
              </a:spcBef>
              <a:spcAft>
                <a:spcPts val="0"/>
              </a:spcAft>
              <a:buSzPts val="6900"/>
              <a:buNone/>
              <a:defRPr sz="6900"/>
            </a:lvl3pPr>
            <a:lvl4pPr lvl="3" algn="ctr" rtl="0">
              <a:spcBef>
                <a:spcPts val="0"/>
              </a:spcBef>
              <a:spcAft>
                <a:spcPts val="0"/>
              </a:spcAft>
              <a:buSzPts val="6900"/>
              <a:buNone/>
              <a:defRPr sz="6900"/>
            </a:lvl4pPr>
            <a:lvl5pPr lvl="4" algn="ctr" rtl="0">
              <a:spcBef>
                <a:spcPts val="0"/>
              </a:spcBef>
              <a:spcAft>
                <a:spcPts val="0"/>
              </a:spcAft>
              <a:buSzPts val="6900"/>
              <a:buNone/>
              <a:defRPr sz="6900"/>
            </a:lvl5pPr>
            <a:lvl6pPr lvl="5" algn="ctr" rtl="0">
              <a:spcBef>
                <a:spcPts val="0"/>
              </a:spcBef>
              <a:spcAft>
                <a:spcPts val="0"/>
              </a:spcAft>
              <a:buSzPts val="6900"/>
              <a:buNone/>
              <a:defRPr sz="6900"/>
            </a:lvl6pPr>
            <a:lvl7pPr lvl="6" algn="ctr" rtl="0">
              <a:spcBef>
                <a:spcPts val="0"/>
              </a:spcBef>
              <a:spcAft>
                <a:spcPts val="0"/>
              </a:spcAft>
              <a:buSzPts val="6900"/>
              <a:buNone/>
              <a:defRPr sz="6900"/>
            </a:lvl7pPr>
            <a:lvl8pPr lvl="7" algn="ctr" rtl="0">
              <a:spcBef>
                <a:spcPts val="0"/>
              </a:spcBef>
              <a:spcAft>
                <a:spcPts val="0"/>
              </a:spcAft>
              <a:buSzPts val="6900"/>
              <a:buNone/>
              <a:defRPr sz="6900"/>
            </a:lvl8pPr>
            <a:lvl9pPr lvl="8" algn="ctr" rtl="0">
              <a:spcBef>
                <a:spcPts val="0"/>
              </a:spcBef>
              <a:spcAft>
                <a:spcPts val="0"/>
              </a:spcAft>
              <a:buSzPts val="6900"/>
              <a:buNone/>
              <a:defRPr sz="6900"/>
            </a:lvl9pPr>
          </a:lstStyle>
          <a:p>
            <a:endParaRPr/>
          </a:p>
        </p:txBody>
      </p:sp>
      <p:sp>
        <p:nvSpPr>
          <p:cNvPr id="119" name="Google Shape;119;p24"/>
          <p:cNvSpPr txBox="1">
            <a:spLocks noGrp="1"/>
          </p:cNvSpPr>
          <p:nvPr>
            <p:ph type="subTitle" idx="1"/>
          </p:nvPr>
        </p:nvSpPr>
        <p:spPr>
          <a:xfrm>
            <a:off x="415600" y="3778833"/>
            <a:ext cx="11360800" cy="1056800"/>
          </a:xfrm>
          <a:prstGeom prst="rect">
            <a:avLst/>
          </a:prstGeom>
        </p:spPr>
        <p:txBody>
          <a:bodyPr spcFirstLastPara="1" wrap="square" lIns="121900" tIns="121900" rIns="121900" bIns="121900" anchor="t" anchorCtr="0">
            <a:noAutofit/>
          </a:bodyPr>
          <a:lstStyle>
            <a:lvl1pPr lvl="0" algn="ctr" rtl="0">
              <a:lnSpc>
                <a:spcPct val="100000"/>
              </a:lnSpc>
              <a:spcBef>
                <a:spcPts val="800"/>
              </a:spcBef>
              <a:spcAft>
                <a:spcPts val="0"/>
              </a:spcAft>
              <a:buSzPts val="3700"/>
              <a:buNone/>
              <a:defRPr sz="3700"/>
            </a:lvl1pPr>
            <a:lvl2pPr lvl="1" algn="ctr" rtl="0">
              <a:lnSpc>
                <a:spcPct val="100000"/>
              </a:lnSpc>
              <a:spcBef>
                <a:spcPts val="0"/>
              </a:spcBef>
              <a:spcAft>
                <a:spcPts val="0"/>
              </a:spcAft>
              <a:buSzPts val="3700"/>
              <a:buNone/>
              <a:defRPr sz="3700"/>
            </a:lvl2pPr>
            <a:lvl3pPr lvl="2" algn="ctr" rtl="0">
              <a:lnSpc>
                <a:spcPct val="100000"/>
              </a:lnSpc>
              <a:spcBef>
                <a:spcPts val="0"/>
              </a:spcBef>
              <a:spcAft>
                <a:spcPts val="0"/>
              </a:spcAft>
              <a:buSzPts val="3700"/>
              <a:buNone/>
              <a:defRPr sz="3700"/>
            </a:lvl3pPr>
            <a:lvl4pPr lvl="3" algn="ctr" rtl="0">
              <a:lnSpc>
                <a:spcPct val="100000"/>
              </a:lnSpc>
              <a:spcBef>
                <a:spcPts val="0"/>
              </a:spcBef>
              <a:spcAft>
                <a:spcPts val="0"/>
              </a:spcAft>
              <a:buSzPts val="3700"/>
              <a:buNone/>
              <a:defRPr sz="3700"/>
            </a:lvl4pPr>
            <a:lvl5pPr lvl="4" algn="ctr" rtl="0">
              <a:lnSpc>
                <a:spcPct val="100000"/>
              </a:lnSpc>
              <a:spcBef>
                <a:spcPts val="0"/>
              </a:spcBef>
              <a:spcAft>
                <a:spcPts val="0"/>
              </a:spcAft>
              <a:buSzPts val="3700"/>
              <a:buNone/>
              <a:defRPr sz="3700"/>
            </a:lvl5pPr>
            <a:lvl6pPr lvl="5" algn="ctr" rtl="0">
              <a:lnSpc>
                <a:spcPct val="100000"/>
              </a:lnSpc>
              <a:spcBef>
                <a:spcPts val="0"/>
              </a:spcBef>
              <a:spcAft>
                <a:spcPts val="0"/>
              </a:spcAft>
              <a:buSzPts val="3700"/>
              <a:buNone/>
              <a:defRPr sz="3700"/>
            </a:lvl6pPr>
            <a:lvl7pPr lvl="6" algn="ctr" rtl="0">
              <a:lnSpc>
                <a:spcPct val="100000"/>
              </a:lnSpc>
              <a:spcBef>
                <a:spcPts val="0"/>
              </a:spcBef>
              <a:spcAft>
                <a:spcPts val="0"/>
              </a:spcAft>
              <a:buSzPts val="3700"/>
              <a:buNone/>
              <a:defRPr sz="3700"/>
            </a:lvl7pPr>
            <a:lvl8pPr lvl="7" algn="ctr" rtl="0">
              <a:lnSpc>
                <a:spcPct val="100000"/>
              </a:lnSpc>
              <a:spcBef>
                <a:spcPts val="0"/>
              </a:spcBef>
              <a:spcAft>
                <a:spcPts val="0"/>
              </a:spcAft>
              <a:buSzPts val="3700"/>
              <a:buNone/>
              <a:defRPr sz="3700"/>
            </a:lvl8pPr>
            <a:lvl9pPr lvl="8" algn="ctr" rtl="0">
              <a:lnSpc>
                <a:spcPct val="100000"/>
              </a:lnSpc>
              <a:spcBef>
                <a:spcPts val="0"/>
              </a:spcBef>
              <a:spcAft>
                <a:spcPts val="0"/>
              </a:spcAft>
              <a:buSzPts val="3700"/>
              <a:buNone/>
              <a:defRPr sz="3700"/>
            </a:lvl9pPr>
          </a:lstStyle>
          <a:p>
            <a:endParaRPr/>
          </a:p>
        </p:txBody>
      </p:sp>
      <p:sp>
        <p:nvSpPr>
          <p:cNvPr id="120" name="Google Shape;120;p24"/>
          <p:cNvSpPr txBox="1">
            <a:spLocks noGrp="1"/>
          </p:cNvSpPr>
          <p:nvPr>
            <p:ph type="sldNum" idx="12"/>
          </p:nvPr>
        </p:nvSpPr>
        <p:spPr>
          <a:xfrm>
            <a:off x="11296610" y="6217622"/>
            <a:ext cx="731600" cy="524800"/>
          </a:xfrm>
          <a:prstGeom prst="rect">
            <a:avLst/>
          </a:prstGeom>
        </p:spPr>
        <p:txBody>
          <a:bodyPr spcFirstLastPara="1" wrap="square" lIns="121900" tIns="121900" rIns="121900" bIns="12190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3" name="Google Shape;23;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6" name="Google Shape;26;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31" name="Google Shape;31;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4" name="Google Shape;34;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5" name="Google Shape;35;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8" name="Google Shape;38;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2" name="Google Shape;42;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3" name="Google Shape;43;p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44" name="Google Shape;44;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7" name="Google Shape;47;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blipFill>
          <a:blip r:embed="rId13">
            <a:alphaModFix/>
          </a:blip>
          <a:stretch>
            <a:fillRect/>
          </a:stretch>
        </a:blip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48200" y="410826"/>
            <a:ext cx="10095600" cy="936800"/>
          </a:xfrm>
          <a:prstGeom prst="rect">
            <a:avLst/>
          </a:prstGeom>
          <a:noFill/>
          <a:ln>
            <a:noFill/>
          </a:ln>
        </p:spPr>
        <p:txBody>
          <a:bodyPr spcFirstLastPara="1" wrap="square" lIns="121900" tIns="121900" rIns="121900" bIns="121900" anchor="b" anchorCtr="0">
            <a:noAutofit/>
          </a:bodyPr>
          <a:lstStyle>
            <a:lvl1pPr lvl="0" rtl="0">
              <a:spcBef>
                <a:spcPts val="0"/>
              </a:spcBef>
              <a:spcAft>
                <a:spcPts val="0"/>
              </a:spcAft>
              <a:buClr>
                <a:schemeClr val="accent1"/>
              </a:buClr>
              <a:buSzPts val="2700"/>
              <a:buFont typeface="Roboto Slab"/>
              <a:buNone/>
              <a:defRPr sz="2700">
                <a:solidFill>
                  <a:schemeClr val="accent1"/>
                </a:solidFill>
                <a:latin typeface="Roboto Slab"/>
                <a:ea typeface="Roboto Slab"/>
                <a:cs typeface="Roboto Slab"/>
                <a:sym typeface="Roboto Slab"/>
              </a:defRPr>
            </a:lvl1pPr>
            <a:lvl2pPr lvl="1" rtl="0">
              <a:spcBef>
                <a:spcPts val="0"/>
              </a:spcBef>
              <a:spcAft>
                <a:spcPts val="0"/>
              </a:spcAft>
              <a:buClr>
                <a:schemeClr val="accent1"/>
              </a:buClr>
              <a:buSzPts val="2700"/>
              <a:buFont typeface="Roboto Slab"/>
              <a:buNone/>
              <a:defRPr sz="2700">
                <a:solidFill>
                  <a:schemeClr val="accent1"/>
                </a:solidFill>
                <a:latin typeface="Roboto Slab"/>
                <a:ea typeface="Roboto Slab"/>
                <a:cs typeface="Roboto Slab"/>
                <a:sym typeface="Roboto Slab"/>
              </a:defRPr>
            </a:lvl2pPr>
            <a:lvl3pPr lvl="2" rtl="0">
              <a:spcBef>
                <a:spcPts val="0"/>
              </a:spcBef>
              <a:spcAft>
                <a:spcPts val="0"/>
              </a:spcAft>
              <a:buClr>
                <a:schemeClr val="accent1"/>
              </a:buClr>
              <a:buSzPts val="2700"/>
              <a:buFont typeface="Roboto Slab"/>
              <a:buNone/>
              <a:defRPr sz="2700">
                <a:solidFill>
                  <a:schemeClr val="accent1"/>
                </a:solidFill>
                <a:latin typeface="Roboto Slab"/>
                <a:ea typeface="Roboto Slab"/>
                <a:cs typeface="Roboto Slab"/>
                <a:sym typeface="Roboto Slab"/>
              </a:defRPr>
            </a:lvl3pPr>
            <a:lvl4pPr lvl="3" rtl="0">
              <a:spcBef>
                <a:spcPts val="0"/>
              </a:spcBef>
              <a:spcAft>
                <a:spcPts val="0"/>
              </a:spcAft>
              <a:buClr>
                <a:schemeClr val="accent1"/>
              </a:buClr>
              <a:buSzPts val="2700"/>
              <a:buFont typeface="Roboto Slab"/>
              <a:buNone/>
              <a:defRPr sz="2700">
                <a:solidFill>
                  <a:schemeClr val="accent1"/>
                </a:solidFill>
                <a:latin typeface="Roboto Slab"/>
                <a:ea typeface="Roboto Slab"/>
                <a:cs typeface="Roboto Slab"/>
                <a:sym typeface="Roboto Slab"/>
              </a:defRPr>
            </a:lvl4pPr>
            <a:lvl5pPr lvl="4" rtl="0">
              <a:spcBef>
                <a:spcPts val="0"/>
              </a:spcBef>
              <a:spcAft>
                <a:spcPts val="0"/>
              </a:spcAft>
              <a:buClr>
                <a:schemeClr val="accent1"/>
              </a:buClr>
              <a:buSzPts val="2700"/>
              <a:buFont typeface="Roboto Slab"/>
              <a:buNone/>
              <a:defRPr sz="2700">
                <a:solidFill>
                  <a:schemeClr val="accent1"/>
                </a:solidFill>
                <a:latin typeface="Roboto Slab"/>
                <a:ea typeface="Roboto Slab"/>
                <a:cs typeface="Roboto Slab"/>
                <a:sym typeface="Roboto Slab"/>
              </a:defRPr>
            </a:lvl5pPr>
            <a:lvl6pPr lvl="5" rtl="0">
              <a:spcBef>
                <a:spcPts val="0"/>
              </a:spcBef>
              <a:spcAft>
                <a:spcPts val="0"/>
              </a:spcAft>
              <a:buClr>
                <a:schemeClr val="accent1"/>
              </a:buClr>
              <a:buSzPts val="2700"/>
              <a:buFont typeface="Roboto Slab"/>
              <a:buNone/>
              <a:defRPr sz="2700">
                <a:solidFill>
                  <a:schemeClr val="accent1"/>
                </a:solidFill>
                <a:latin typeface="Roboto Slab"/>
                <a:ea typeface="Roboto Slab"/>
                <a:cs typeface="Roboto Slab"/>
                <a:sym typeface="Roboto Slab"/>
              </a:defRPr>
            </a:lvl6pPr>
            <a:lvl7pPr lvl="6" rtl="0">
              <a:spcBef>
                <a:spcPts val="0"/>
              </a:spcBef>
              <a:spcAft>
                <a:spcPts val="0"/>
              </a:spcAft>
              <a:buClr>
                <a:schemeClr val="accent1"/>
              </a:buClr>
              <a:buSzPts val="2700"/>
              <a:buFont typeface="Roboto Slab"/>
              <a:buNone/>
              <a:defRPr sz="2700">
                <a:solidFill>
                  <a:schemeClr val="accent1"/>
                </a:solidFill>
                <a:latin typeface="Roboto Slab"/>
                <a:ea typeface="Roboto Slab"/>
                <a:cs typeface="Roboto Slab"/>
                <a:sym typeface="Roboto Slab"/>
              </a:defRPr>
            </a:lvl7pPr>
            <a:lvl8pPr lvl="7" rtl="0">
              <a:spcBef>
                <a:spcPts val="0"/>
              </a:spcBef>
              <a:spcAft>
                <a:spcPts val="0"/>
              </a:spcAft>
              <a:buClr>
                <a:schemeClr val="accent1"/>
              </a:buClr>
              <a:buSzPts val="2700"/>
              <a:buFont typeface="Roboto Slab"/>
              <a:buNone/>
              <a:defRPr sz="2700">
                <a:solidFill>
                  <a:schemeClr val="accent1"/>
                </a:solidFill>
                <a:latin typeface="Roboto Slab"/>
                <a:ea typeface="Roboto Slab"/>
                <a:cs typeface="Roboto Slab"/>
                <a:sym typeface="Roboto Slab"/>
              </a:defRPr>
            </a:lvl8pPr>
            <a:lvl9pPr lvl="8" rtl="0">
              <a:spcBef>
                <a:spcPts val="0"/>
              </a:spcBef>
              <a:spcAft>
                <a:spcPts val="0"/>
              </a:spcAft>
              <a:buClr>
                <a:schemeClr val="accent1"/>
              </a:buClr>
              <a:buSzPts val="2700"/>
              <a:buFont typeface="Roboto Slab"/>
              <a:buNone/>
              <a:defRPr sz="2700">
                <a:solidFill>
                  <a:schemeClr val="accent1"/>
                </a:solidFill>
                <a:latin typeface="Roboto Slab"/>
                <a:ea typeface="Roboto Slab"/>
                <a:cs typeface="Roboto Slab"/>
                <a:sym typeface="Roboto Slab"/>
              </a:defRPr>
            </a:lvl9pPr>
          </a:lstStyle>
          <a:p>
            <a:endParaRPr/>
          </a:p>
        </p:txBody>
      </p:sp>
      <p:sp>
        <p:nvSpPr>
          <p:cNvPr id="56" name="Google Shape;56;p13"/>
          <p:cNvSpPr txBox="1">
            <a:spLocks noGrp="1"/>
          </p:cNvSpPr>
          <p:nvPr>
            <p:ph type="body" idx="1"/>
          </p:nvPr>
        </p:nvSpPr>
        <p:spPr>
          <a:xfrm>
            <a:off x="1048200" y="1682267"/>
            <a:ext cx="10095600" cy="4764800"/>
          </a:xfrm>
          <a:prstGeom prst="rect">
            <a:avLst/>
          </a:prstGeom>
          <a:noFill/>
          <a:ln>
            <a:noFill/>
          </a:ln>
        </p:spPr>
        <p:txBody>
          <a:bodyPr spcFirstLastPara="1" wrap="square" lIns="121900" tIns="121900" rIns="121900" bIns="121900" anchor="t" anchorCtr="0">
            <a:noAutofit/>
          </a:bodyPr>
          <a:lstStyle>
            <a:lvl1pPr marL="457200" lvl="0" indent="-482600" rtl="0">
              <a:spcBef>
                <a:spcPts val="800"/>
              </a:spcBef>
              <a:spcAft>
                <a:spcPts val="0"/>
              </a:spcAft>
              <a:buClr>
                <a:schemeClr val="accent4"/>
              </a:buClr>
              <a:buSzPts val="4000"/>
              <a:buFont typeface="Source Sans Pro"/>
              <a:buChar char="◎"/>
              <a:defRPr sz="4000">
                <a:solidFill>
                  <a:schemeClr val="dk1"/>
                </a:solidFill>
                <a:latin typeface="Source Sans Pro"/>
                <a:ea typeface="Source Sans Pro"/>
                <a:cs typeface="Source Sans Pro"/>
                <a:sym typeface="Source Sans Pro"/>
              </a:defRPr>
            </a:lvl1pPr>
            <a:lvl2pPr marL="914400" lvl="1" indent="-431800" rtl="0">
              <a:spcBef>
                <a:spcPts val="0"/>
              </a:spcBef>
              <a:spcAft>
                <a:spcPts val="0"/>
              </a:spcAft>
              <a:buClr>
                <a:schemeClr val="accent4"/>
              </a:buClr>
              <a:buSzPts val="3200"/>
              <a:buFont typeface="Source Sans Pro"/>
              <a:buChar char="○"/>
              <a:defRPr sz="3200">
                <a:solidFill>
                  <a:schemeClr val="dk1"/>
                </a:solidFill>
                <a:latin typeface="Source Sans Pro"/>
                <a:ea typeface="Source Sans Pro"/>
                <a:cs typeface="Source Sans Pro"/>
                <a:sym typeface="Source Sans Pro"/>
              </a:defRPr>
            </a:lvl2pPr>
            <a:lvl3pPr marL="1371600" lvl="2" indent="-431800" rtl="0">
              <a:spcBef>
                <a:spcPts val="0"/>
              </a:spcBef>
              <a:spcAft>
                <a:spcPts val="0"/>
              </a:spcAft>
              <a:buClr>
                <a:schemeClr val="accent4"/>
              </a:buClr>
              <a:buSzPts val="3200"/>
              <a:buFont typeface="Source Sans Pro"/>
              <a:buChar char="◉"/>
              <a:defRPr sz="3200">
                <a:solidFill>
                  <a:schemeClr val="dk1"/>
                </a:solidFill>
                <a:latin typeface="Source Sans Pro"/>
                <a:ea typeface="Source Sans Pro"/>
                <a:cs typeface="Source Sans Pro"/>
                <a:sym typeface="Source Sans Pro"/>
              </a:defRPr>
            </a:lvl3pPr>
            <a:lvl4pPr marL="1828800" lvl="3" indent="-381000" rtl="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4pPr>
            <a:lvl5pPr marL="2286000" lvl="4" indent="-381000" rtl="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5pPr>
            <a:lvl6pPr marL="2743200" lvl="5" indent="-381000" rtl="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6pPr>
            <a:lvl7pPr marL="3200400" lvl="6" indent="-381000" rtl="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7pPr>
            <a:lvl8pPr marL="3657600" lvl="7" indent="-381000" rtl="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8pPr>
            <a:lvl9pPr marL="4114800" lvl="8" indent="-381000" rtl="0">
              <a:spcBef>
                <a:spcPts val="0"/>
              </a:spcBef>
              <a:spcAft>
                <a:spcPts val="0"/>
              </a:spcAft>
              <a:buClr>
                <a:schemeClr val="dk1"/>
              </a:buClr>
              <a:buSzPts val="2400"/>
              <a:buFont typeface="Source Sans Pro"/>
              <a:buChar char="■"/>
              <a:defRPr sz="2400">
                <a:solidFill>
                  <a:schemeClr val="dk1"/>
                </a:solidFill>
                <a:latin typeface="Source Sans Pro"/>
                <a:ea typeface="Source Sans Pro"/>
                <a:cs typeface="Source Sans Pro"/>
                <a:sym typeface="Source Sans Pro"/>
              </a:defRPr>
            </a:lvl9pPr>
          </a:lstStyle>
          <a:p>
            <a:endParaRPr/>
          </a:p>
        </p:txBody>
      </p:sp>
      <p:sp>
        <p:nvSpPr>
          <p:cNvPr id="57" name="Google Shape;57;p13"/>
          <p:cNvSpPr txBox="1">
            <a:spLocks noGrp="1"/>
          </p:cNvSpPr>
          <p:nvPr>
            <p:ph type="sldNum" idx="12"/>
          </p:nvPr>
        </p:nvSpPr>
        <p:spPr>
          <a:xfrm>
            <a:off x="11205845" y="6333134"/>
            <a:ext cx="731600" cy="524800"/>
          </a:xfrm>
          <a:prstGeom prst="rect">
            <a:avLst/>
          </a:prstGeom>
          <a:noFill/>
          <a:ln>
            <a:noFill/>
          </a:ln>
        </p:spPr>
        <p:txBody>
          <a:bodyPr spcFirstLastPara="1" wrap="square" lIns="121900" tIns="121900" rIns="121900" bIns="121900" anchor="t" anchorCtr="0">
            <a:noAutofit/>
          </a:bodyPr>
          <a:lstStyle>
            <a:lvl1pPr lvl="0" algn="r" rtl="0">
              <a:buNone/>
              <a:defRPr sz="1700" b="1">
                <a:solidFill>
                  <a:schemeClr val="accent1"/>
                </a:solidFill>
                <a:latin typeface="Source Sans Pro"/>
                <a:ea typeface="Source Sans Pro"/>
                <a:cs typeface="Source Sans Pro"/>
                <a:sym typeface="Source Sans Pro"/>
              </a:defRPr>
            </a:lvl1pPr>
            <a:lvl2pPr lvl="1" algn="r" rtl="0">
              <a:buNone/>
              <a:defRPr sz="1700" b="1">
                <a:solidFill>
                  <a:schemeClr val="accent1"/>
                </a:solidFill>
                <a:latin typeface="Source Sans Pro"/>
                <a:ea typeface="Source Sans Pro"/>
                <a:cs typeface="Source Sans Pro"/>
                <a:sym typeface="Source Sans Pro"/>
              </a:defRPr>
            </a:lvl2pPr>
            <a:lvl3pPr lvl="2" algn="r" rtl="0">
              <a:buNone/>
              <a:defRPr sz="1700" b="1">
                <a:solidFill>
                  <a:schemeClr val="accent1"/>
                </a:solidFill>
                <a:latin typeface="Source Sans Pro"/>
                <a:ea typeface="Source Sans Pro"/>
                <a:cs typeface="Source Sans Pro"/>
                <a:sym typeface="Source Sans Pro"/>
              </a:defRPr>
            </a:lvl3pPr>
            <a:lvl4pPr lvl="3" algn="r" rtl="0">
              <a:buNone/>
              <a:defRPr sz="1700" b="1">
                <a:solidFill>
                  <a:schemeClr val="accent1"/>
                </a:solidFill>
                <a:latin typeface="Source Sans Pro"/>
                <a:ea typeface="Source Sans Pro"/>
                <a:cs typeface="Source Sans Pro"/>
                <a:sym typeface="Source Sans Pro"/>
              </a:defRPr>
            </a:lvl4pPr>
            <a:lvl5pPr lvl="4" algn="r" rtl="0">
              <a:buNone/>
              <a:defRPr sz="1700" b="1">
                <a:solidFill>
                  <a:schemeClr val="accent1"/>
                </a:solidFill>
                <a:latin typeface="Source Sans Pro"/>
                <a:ea typeface="Source Sans Pro"/>
                <a:cs typeface="Source Sans Pro"/>
                <a:sym typeface="Source Sans Pro"/>
              </a:defRPr>
            </a:lvl5pPr>
            <a:lvl6pPr lvl="5" algn="r" rtl="0">
              <a:buNone/>
              <a:defRPr sz="1700" b="1">
                <a:solidFill>
                  <a:schemeClr val="accent1"/>
                </a:solidFill>
                <a:latin typeface="Source Sans Pro"/>
                <a:ea typeface="Source Sans Pro"/>
                <a:cs typeface="Source Sans Pro"/>
                <a:sym typeface="Source Sans Pro"/>
              </a:defRPr>
            </a:lvl6pPr>
            <a:lvl7pPr lvl="6" algn="r" rtl="0">
              <a:buNone/>
              <a:defRPr sz="1700" b="1">
                <a:solidFill>
                  <a:schemeClr val="accent1"/>
                </a:solidFill>
                <a:latin typeface="Source Sans Pro"/>
                <a:ea typeface="Source Sans Pro"/>
                <a:cs typeface="Source Sans Pro"/>
                <a:sym typeface="Source Sans Pro"/>
              </a:defRPr>
            </a:lvl7pPr>
            <a:lvl8pPr lvl="7" algn="r" rtl="0">
              <a:buNone/>
              <a:defRPr sz="1700" b="1">
                <a:solidFill>
                  <a:schemeClr val="accent1"/>
                </a:solidFill>
                <a:latin typeface="Source Sans Pro"/>
                <a:ea typeface="Source Sans Pro"/>
                <a:cs typeface="Source Sans Pro"/>
                <a:sym typeface="Source Sans Pro"/>
              </a:defRPr>
            </a:lvl8pPr>
            <a:lvl9pPr lvl="8" algn="r" rtl="0">
              <a:buNone/>
              <a:defRPr sz="17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drive.google.com/file/d/1Y3dQ_7zolJuHgZaf-xS9ap8ZJyjFvcxL/view" TargetMode="External"/><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8" Type="http://schemas.openxmlformats.org/officeDocument/2006/relationships/hyperlink" Target="https://www.researchgate.net/publication/356664320_Time_to_reach_health-care_facility_and_hospital_exit_outcome_among_road_traffic_accident_victims_attending_a_tertiary_care_hospital_Puducherry/citations" TargetMode="External"/><Relationship Id="rId3" Type="http://schemas.openxmlformats.org/officeDocument/2006/relationships/hyperlink" Target="https://www.geeksforgeeks.org/introduction-convolution-neural-network/" TargetMode="External"/><Relationship Id="rId7" Type="http://schemas.openxmlformats.org/officeDocument/2006/relationships/hyperlink" Target="https://lampyridjournal.com/index.php/journal/article/download/123/122" TargetMode="External"/><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hyperlink" Target="https://ieeexplore.ieee.org/document/8537279" TargetMode="External"/><Relationship Id="rId5" Type="http://schemas.openxmlformats.org/officeDocument/2006/relationships/hyperlink" Target="https://www.policycircle.org/society/india-road-safety-with-ai/#:~:text=AI%20camera%20surveillance%20in%20Kerala,to%20the%20central%20government's%20server" TargetMode="External"/><Relationship Id="rId4" Type="http://schemas.openxmlformats.org/officeDocument/2006/relationships/hyperlink" Target="https://softengi.com/blog/video-analytics-software-development-for-smart-traffic/"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p:nvPr/>
        </p:nvSpPr>
        <p:spPr>
          <a:xfrm>
            <a:off x="-67" y="6458500"/>
            <a:ext cx="12192000" cy="406500"/>
          </a:xfrm>
          <a:prstGeom prst="rect">
            <a:avLst/>
          </a:prstGeom>
          <a:solidFill>
            <a:srgbClr val="43AEFF"/>
          </a:solidFill>
          <a:ln>
            <a:noFill/>
          </a:ln>
        </p:spPr>
        <p:txBody>
          <a:bodyPr spcFirstLastPara="1" wrap="square" lIns="121900" tIns="60925" rIns="121900" bIns="60925" anchor="ctr" anchorCtr="0">
            <a:noAutofit/>
          </a:bodyPr>
          <a:lstStyle/>
          <a:p>
            <a:pPr marL="0" marR="0" lvl="0" indent="0" algn="l" rtl="0">
              <a:spcBef>
                <a:spcPts val="0"/>
              </a:spcBef>
              <a:spcAft>
                <a:spcPts val="0"/>
              </a:spcAft>
              <a:buNone/>
            </a:pPr>
            <a:r>
              <a:rPr lang="en-US" sz="1700">
                <a:solidFill>
                  <a:schemeClr val="lt1"/>
                </a:solidFill>
                <a:latin typeface="Source Sans Pro"/>
                <a:ea typeface="Source Sans Pro"/>
                <a:cs typeface="Source Sans Pro"/>
                <a:sym typeface="Source Sans Pro"/>
              </a:rPr>
              <a:t>            	    	     		ML SCE:</a:t>
            </a:r>
            <a:r>
              <a:rPr lang="en-US" sz="1700">
                <a:solidFill>
                  <a:srgbClr val="FFFFFF"/>
                </a:solidFill>
                <a:latin typeface="Source Sans Pro"/>
                <a:ea typeface="Source Sans Pro"/>
                <a:cs typeface="Source Sans Pro"/>
                <a:sym typeface="Source Sans Pro"/>
              </a:rPr>
              <a:t> </a:t>
            </a:r>
            <a:r>
              <a:rPr lang="en-US" sz="1700">
                <a:solidFill>
                  <a:schemeClr val="lt1"/>
                </a:solidFill>
                <a:latin typeface="Source Sans Pro"/>
                <a:ea typeface="Source Sans Pro"/>
                <a:cs typeface="Source Sans Pro"/>
                <a:sym typeface="Source Sans Pro"/>
              </a:rPr>
              <a:t>Object Detection in Adverse Weather Conditions</a:t>
            </a:r>
            <a:r>
              <a:rPr lang="en-US" sz="1700" u="none">
                <a:solidFill>
                  <a:srgbClr val="FFFFFF"/>
                </a:solidFill>
                <a:latin typeface="Source Sans Pro"/>
                <a:ea typeface="Source Sans Pro"/>
                <a:cs typeface="Source Sans Pro"/>
                <a:sym typeface="Source Sans Pro"/>
              </a:rPr>
              <a:t>, Department of </a:t>
            </a:r>
            <a:r>
              <a:rPr lang="en-US" sz="1700">
                <a:solidFill>
                  <a:srgbClr val="FFFFFF"/>
                </a:solidFill>
                <a:latin typeface="Source Sans Pro"/>
                <a:ea typeface="Source Sans Pro"/>
                <a:cs typeface="Source Sans Pro"/>
                <a:sym typeface="Source Sans Pro"/>
              </a:rPr>
              <a:t> IT</a:t>
            </a:r>
            <a:r>
              <a:rPr lang="en-US" sz="1700" u="none">
                <a:solidFill>
                  <a:srgbClr val="FFFFFF"/>
                </a:solidFill>
                <a:latin typeface="Source Sans Pro"/>
                <a:ea typeface="Source Sans Pro"/>
                <a:cs typeface="Source Sans Pro"/>
                <a:sym typeface="Source Sans Pro"/>
              </a:rPr>
              <a:t>, VIIT, Pune-48</a:t>
            </a:r>
            <a:endParaRPr sz="1700">
              <a:latin typeface="Source Sans Pro"/>
              <a:ea typeface="Source Sans Pro"/>
              <a:cs typeface="Source Sans Pro"/>
              <a:sym typeface="Source Sans Pro"/>
            </a:endParaRPr>
          </a:p>
        </p:txBody>
      </p:sp>
      <p:sp>
        <p:nvSpPr>
          <p:cNvPr id="126" name="Google Shape;126;p25"/>
          <p:cNvSpPr txBox="1">
            <a:spLocks noGrp="1"/>
          </p:cNvSpPr>
          <p:nvPr>
            <p:ph type="ctrTitle"/>
          </p:nvPr>
        </p:nvSpPr>
        <p:spPr>
          <a:xfrm>
            <a:off x="847400" y="1725800"/>
            <a:ext cx="10497300" cy="1546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4400"/>
              <a:t>Object Detection in </a:t>
            </a:r>
            <a:endParaRPr sz="4400"/>
          </a:p>
          <a:p>
            <a:pPr marL="0" lvl="0" indent="0" algn="ctr" rtl="0">
              <a:spcBef>
                <a:spcPts val="0"/>
              </a:spcBef>
              <a:spcAft>
                <a:spcPts val="0"/>
              </a:spcAft>
              <a:buNone/>
            </a:pPr>
            <a:r>
              <a:rPr lang="en-US" sz="4400"/>
              <a:t>Adverse Weather Conditions</a:t>
            </a:r>
            <a:endParaRPr sz="4400"/>
          </a:p>
          <a:p>
            <a:pPr marL="0" lvl="0" indent="0" algn="ctr" rtl="0">
              <a:spcBef>
                <a:spcPts val="0"/>
              </a:spcBef>
              <a:spcAft>
                <a:spcPts val="0"/>
              </a:spcAft>
              <a:buNone/>
            </a:pPr>
            <a:r>
              <a:rPr lang="en-US" sz="2500" b="0"/>
              <a:t>using Attention-Centric YOLO v12</a:t>
            </a:r>
            <a:endParaRPr sz="2500" b="0"/>
          </a:p>
        </p:txBody>
      </p:sp>
      <p:sp>
        <p:nvSpPr>
          <p:cNvPr id="127" name="Google Shape;127;p25"/>
          <p:cNvSpPr txBox="1"/>
          <p:nvPr/>
        </p:nvSpPr>
        <p:spPr>
          <a:xfrm>
            <a:off x="609583" y="-24378"/>
            <a:ext cx="10972800" cy="815100"/>
          </a:xfrm>
          <a:prstGeom prst="rect">
            <a:avLst/>
          </a:prstGeom>
          <a:noFill/>
          <a:ln>
            <a:noFill/>
          </a:ln>
        </p:spPr>
        <p:txBody>
          <a:bodyPr spcFirstLastPara="1" wrap="square" lIns="0" tIns="60925" rIns="0" bIns="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200" b="1" i="0" u="none" strike="noStrike" cap="none">
                <a:solidFill>
                  <a:schemeClr val="dk1"/>
                </a:solidFill>
                <a:latin typeface="Source Sans Pro"/>
                <a:ea typeface="Source Sans Pro"/>
                <a:cs typeface="Source Sans Pro"/>
                <a:sym typeface="Source Sans Pro"/>
              </a:rPr>
              <a:t>BRACT’s</a:t>
            </a:r>
            <a:br>
              <a:rPr lang="en-US" sz="2000" b="1" i="0" u="none" strike="noStrike" cap="none">
                <a:solidFill>
                  <a:schemeClr val="dk1"/>
                </a:solidFill>
                <a:latin typeface="Source Sans Pro"/>
                <a:ea typeface="Source Sans Pro"/>
                <a:cs typeface="Source Sans Pro"/>
                <a:sym typeface="Source Sans Pro"/>
              </a:rPr>
            </a:br>
            <a:r>
              <a:rPr lang="en-US" sz="1700" b="1" i="0" u="none" strike="noStrike" cap="none">
                <a:solidFill>
                  <a:schemeClr val="dk1"/>
                </a:solidFill>
                <a:latin typeface="Source Sans Pro"/>
                <a:ea typeface="Source Sans Pro"/>
                <a:cs typeface="Source Sans Pro"/>
                <a:sym typeface="Source Sans Pro"/>
              </a:rPr>
              <a:t>Vishwakarma Institute of Information Technology</a:t>
            </a:r>
            <a:br>
              <a:rPr lang="en-US" sz="1700" b="1" i="0" u="none" strike="noStrike" cap="none">
                <a:solidFill>
                  <a:schemeClr val="dk1"/>
                </a:solidFill>
                <a:latin typeface="Source Sans Pro"/>
                <a:ea typeface="Source Sans Pro"/>
                <a:cs typeface="Source Sans Pro"/>
                <a:sym typeface="Source Sans Pro"/>
              </a:rPr>
            </a:br>
            <a:r>
              <a:rPr lang="en-US" sz="1500" b="1" i="0" u="none" strike="noStrike" cap="none">
                <a:solidFill>
                  <a:schemeClr val="dk1"/>
                </a:solidFill>
                <a:latin typeface="Source Sans Pro"/>
                <a:ea typeface="Source Sans Pro"/>
                <a:cs typeface="Source Sans Pro"/>
                <a:sym typeface="Source Sans Pro"/>
              </a:rPr>
              <a:t>Department of </a:t>
            </a:r>
            <a:r>
              <a:rPr lang="en-US" sz="1500" b="1">
                <a:solidFill>
                  <a:schemeClr val="dk1"/>
                </a:solidFill>
                <a:latin typeface="Source Sans Pro"/>
                <a:ea typeface="Source Sans Pro"/>
                <a:cs typeface="Source Sans Pro"/>
                <a:sym typeface="Source Sans Pro"/>
              </a:rPr>
              <a:t>Information Technology</a:t>
            </a:r>
            <a:endParaRPr sz="2000" b="1" i="0" u="none" strike="noStrike" cap="none">
              <a:solidFill>
                <a:schemeClr val="dk1"/>
              </a:solidFill>
              <a:latin typeface="Source Sans Pro"/>
              <a:ea typeface="Source Sans Pro"/>
              <a:cs typeface="Source Sans Pro"/>
              <a:sym typeface="Source Sans Pro"/>
            </a:endParaRPr>
          </a:p>
        </p:txBody>
      </p:sp>
      <p:sp>
        <p:nvSpPr>
          <p:cNvPr id="128" name="Google Shape;128;p25"/>
          <p:cNvSpPr txBox="1"/>
          <p:nvPr/>
        </p:nvSpPr>
        <p:spPr>
          <a:xfrm>
            <a:off x="3442575" y="790715"/>
            <a:ext cx="5306700" cy="10635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2000">
                <a:solidFill>
                  <a:schemeClr val="dk1"/>
                </a:solidFill>
                <a:latin typeface="Source Sans Pro"/>
                <a:ea typeface="Source Sans Pro"/>
                <a:cs typeface="Source Sans Pro"/>
                <a:sym typeface="Source Sans Pro"/>
              </a:rPr>
              <a:t>Machine Learning</a:t>
            </a:r>
            <a:endParaRPr sz="2000">
              <a:solidFill>
                <a:schemeClr val="dk1"/>
              </a:solidFill>
              <a:latin typeface="Source Sans Pro"/>
              <a:ea typeface="Source Sans Pro"/>
              <a:cs typeface="Source Sans Pro"/>
              <a:sym typeface="Source Sans Pro"/>
            </a:endParaRPr>
          </a:p>
          <a:p>
            <a:pPr marL="0" lvl="0" indent="0" algn="ctr" rtl="0">
              <a:spcBef>
                <a:spcPts val="0"/>
              </a:spcBef>
              <a:spcAft>
                <a:spcPts val="0"/>
              </a:spcAft>
              <a:buNone/>
            </a:pPr>
            <a:r>
              <a:rPr lang="en-US" sz="1700">
                <a:solidFill>
                  <a:schemeClr val="dk1"/>
                </a:solidFill>
                <a:latin typeface="Source Sans Pro"/>
                <a:ea typeface="Source Sans Pro"/>
                <a:cs typeface="Source Sans Pro"/>
                <a:sym typeface="Source Sans Pro"/>
              </a:rPr>
              <a:t>Batch: TY B3</a:t>
            </a:r>
            <a:endParaRPr sz="1700">
              <a:solidFill>
                <a:schemeClr val="dk1"/>
              </a:solidFill>
              <a:latin typeface="Source Sans Pro"/>
              <a:ea typeface="Source Sans Pro"/>
              <a:cs typeface="Source Sans Pro"/>
              <a:sym typeface="Source Sans Pro"/>
            </a:endParaRPr>
          </a:p>
        </p:txBody>
      </p:sp>
      <p:graphicFrame>
        <p:nvGraphicFramePr>
          <p:cNvPr id="129" name="Google Shape;129;p25"/>
          <p:cNvGraphicFramePr/>
          <p:nvPr/>
        </p:nvGraphicFramePr>
        <p:xfrm>
          <a:off x="1270050" y="3553325"/>
          <a:ext cx="9651975" cy="2438200"/>
        </p:xfrm>
        <a:graphic>
          <a:graphicData uri="http://schemas.openxmlformats.org/drawingml/2006/table">
            <a:tbl>
              <a:tblPr>
                <a:noFill/>
                <a:tableStyleId>{22B6A2CA-53E9-439B-88D3-E01135D392D1}</a:tableStyleId>
              </a:tblPr>
              <a:tblGrid>
                <a:gridCol w="3217325">
                  <a:extLst>
                    <a:ext uri="{9D8B030D-6E8A-4147-A177-3AD203B41FA5}">
                      <a16:colId xmlns:a16="http://schemas.microsoft.com/office/drawing/2014/main" val="20000"/>
                    </a:ext>
                  </a:extLst>
                </a:gridCol>
                <a:gridCol w="3217325">
                  <a:extLst>
                    <a:ext uri="{9D8B030D-6E8A-4147-A177-3AD203B41FA5}">
                      <a16:colId xmlns:a16="http://schemas.microsoft.com/office/drawing/2014/main" val="20001"/>
                    </a:ext>
                  </a:extLst>
                </a:gridCol>
                <a:gridCol w="3217325">
                  <a:extLst>
                    <a:ext uri="{9D8B030D-6E8A-4147-A177-3AD203B41FA5}">
                      <a16:colId xmlns:a16="http://schemas.microsoft.com/office/drawing/2014/main" val="20002"/>
                    </a:ext>
                  </a:extLst>
                </a:gridCol>
              </a:tblGrid>
              <a:tr h="420600">
                <a:tc>
                  <a:txBody>
                    <a:bodyPr/>
                    <a:lstStyle/>
                    <a:p>
                      <a:pPr marL="0" lvl="0" indent="0" algn="l" rtl="0">
                        <a:spcBef>
                          <a:spcPts val="0"/>
                        </a:spcBef>
                        <a:spcAft>
                          <a:spcPts val="0"/>
                        </a:spcAft>
                        <a:buNone/>
                      </a:pPr>
                      <a:r>
                        <a:rPr lang="en-US" sz="1600">
                          <a:latin typeface="Source Sans Pro"/>
                          <a:ea typeface="Source Sans Pro"/>
                          <a:cs typeface="Source Sans Pro"/>
                          <a:sym typeface="Source Sans Pro"/>
                        </a:rPr>
                        <a:t>Name</a:t>
                      </a:r>
                      <a:endParaRPr sz="1600">
                        <a:latin typeface="Source Sans Pro"/>
                        <a:ea typeface="Source Sans Pro"/>
                        <a:cs typeface="Source Sans Pro"/>
                        <a:sym typeface="Source Sans Pro"/>
                      </a:endParaRPr>
                    </a:p>
                  </a:txBody>
                  <a:tcPr marL="121900" marR="121900" marT="121900" marB="121900">
                    <a:solidFill>
                      <a:schemeClr val="accent6"/>
                    </a:solidFill>
                  </a:tcPr>
                </a:tc>
                <a:tc>
                  <a:txBody>
                    <a:bodyPr/>
                    <a:lstStyle/>
                    <a:p>
                      <a:pPr marL="0" lvl="0" indent="0" algn="l" rtl="0">
                        <a:spcBef>
                          <a:spcPts val="0"/>
                        </a:spcBef>
                        <a:spcAft>
                          <a:spcPts val="0"/>
                        </a:spcAft>
                        <a:buNone/>
                      </a:pPr>
                      <a:r>
                        <a:rPr lang="en-US" sz="1600">
                          <a:latin typeface="Source Sans Pro"/>
                          <a:ea typeface="Source Sans Pro"/>
                          <a:cs typeface="Source Sans Pro"/>
                          <a:sym typeface="Source Sans Pro"/>
                        </a:rPr>
                        <a:t>Roll No.</a:t>
                      </a:r>
                      <a:endParaRPr sz="1600">
                        <a:latin typeface="Source Sans Pro"/>
                        <a:ea typeface="Source Sans Pro"/>
                        <a:cs typeface="Source Sans Pro"/>
                        <a:sym typeface="Source Sans Pro"/>
                      </a:endParaRPr>
                    </a:p>
                  </a:txBody>
                  <a:tcPr marL="121900" marR="121900" marT="121900" marB="121900">
                    <a:solidFill>
                      <a:schemeClr val="accent6"/>
                    </a:solidFill>
                  </a:tcPr>
                </a:tc>
                <a:tc>
                  <a:txBody>
                    <a:bodyPr/>
                    <a:lstStyle/>
                    <a:p>
                      <a:pPr marL="0" lvl="0" indent="0" algn="l" rtl="0">
                        <a:spcBef>
                          <a:spcPts val="0"/>
                        </a:spcBef>
                        <a:spcAft>
                          <a:spcPts val="0"/>
                        </a:spcAft>
                        <a:buNone/>
                      </a:pPr>
                      <a:r>
                        <a:rPr lang="en-US" sz="1600">
                          <a:latin typeface="Source Sans Pro"/>
                          <a:ea typeface="Source Sans Pro"/>
                          <a:cs typeface="Source Sans Pro"/>
                          <a:sym typeface="Source Sans Pro"/>
                        </a:rPr>
                        <a:t>PRN</a:t>
                      </a:r>
                      <a:endParaRPr sz="1600">
                        <a:latin typeface="Source Sans Pro"/>
                        <a:ea typeface="Source Sans Pro"/>
                        <a:cs typeface="Source Sans Pro"/>
                        <a:sym typeface="Source Sans Pro"/>
                      </a:endParaRPr>
                    </a:p>
                  </a:txBody>
                  <a:tcPr marL="121900" marR="121900" marT="121900" marB="121900">
                    <a:solidFill>
                      <a:schemeClr val="accent6"/>
                    </a:solidFill>
                  </a:tcPr>
                </a:tc>
                <a:extLst>
                  <a:ext uri="{0D108BD9-81ED-4DB2-BD59-A6C34878D82A}">
                    <a16:rowId xmlns:a16="http://schemas.microsoft.com/office/drawing/2014/main" val="10000"/>
                  </a:ext>
                </a:extLst>
              </a:tr>
              <a:tr h="420600">
                <a:tc>
                  <a:txBody>
                    <a:bodyPr/>
                    <a:lstStyle/>
                    <a:p>
                      <a:pPr marL="0" lvl="0" indent="0" algn="l" rtl="0">
                        <a:spcBef>
                          <a:spcPts val="0"/>
                        </a:spcBef>
                        <a:spcAft>
                          <a:spcPts val="0"/>
                        </a:spcAft>
                        <a:buNone/>
                      </a:pPr>
                      <a:r>
                        <a:rPr lang="en-US" sz="1600">
                          <a:latin typeface="Source Sans Pro"/>
                          <a:ea typeface="Source Sans Pro"/>
                          <a:cs typeface="Source Sans Pro"/>
                          <a:sym typeface="Source Sans Pro"/>
                        </a:rPr>
                        <a:t>Ali Sayyed</a:t>
                      </a:r>
                      <a:endParaRPr sz="1600">
                        <a:latin typeface="Source Sans Pro"/>
                        <a:ea typeface="Source Sans Pro"/>
                        <a:cs typeface="Source Sans Pro"/>
                        <a:sym typeface="Source Sans Pro"/>
                      </a:endParaRPr>
                    </a:p>
                  </a:txBody>
                  <a:tcPr marL="121900" marR="121900" marT="121900" marB="121900"/>
                </a:tc>
                <a:tc>
                  <a:txBody>
                    <a:bodyPr/>
                    <a:lstStyle/>
                    <a:p>
                      <a:pPr marL="0" lvl="0" indent="0" algn="l" rtl="0">
                        <a:spcBef>
                          <a:spcPts val="0"/>
                        </a:spcBef>
                        <a:spcAft>
                          <a:spcPts val="0"/>
                        </a:spcAft>
                        <a:buNone/>
                      </a:pPr>
                      <a:r>
                        <a:rPr lang="en-US" sz="1600">
                          <a:latin typeface="Source Sans Pro"/>
                          <a:ea typeface="Source Sans Pro"/>
                          <a:cs typeface="Source Sans Pro"/>
                          <a:sym typeface="Source Sans Pro"/>
                        </a:rPr>
                        <a:t>332053</a:t>
                      </a:r>
                      <a:endParaRPr sz="1600">
                        <a:latin typeface="Source Sans Pro"/>
                        <a:ea typeface="Source Sans Pro"/>
                        <a:cs typeface="Source Sans Pro"/>
                        <a:sym typeface="Source Sans Pro"/>
                      </a:endParaRPr>
                    </a:p>
                  </a:txBody>
                  <a:tcPr marL="121900" marR="121900" marT="121900" marB="121900"/>
                </a:tc>
                <a:tc>
                  <a:txBody>
                    <a:bodyPr/>
                    <a:lstStyle/>
                    <a:p>
                      <a:pPr marL="0" lvl="0" indent="0" algn="l" rtl="0">
                        <a:spcBef>
                          <a:spcPts val="0"/>
                        </a:spcBef>
                        <a:spcAft>
                          <a:spcPts val="0"/>
                        </a:spcAft>
                        <a:buNone/>
                      </a:pPr>
                      <a:r>
                        <a:rPr lang="en-US" sz="1600">
                          <a:latin typeface="Source Sans Pro"/>
                          <a:ea typeface="Source Sans Pro"/>
                          <a:cs typeface="Source Sans Pro"/>
                          <a:sym typeface="Source Sans Pro"/>
                        </a:rPr>
                        <a:t>22211630</a:t>
                      </a:r>
                      <a:endParaRPr sz="1600">
                        <a:latin typeface="Source Sans Pro"/>
                        <a:ea typeface="Source Sans Pro"/>
                        <a:cs typeface="Source Sans Pro"/>
                        <a:sym typeface="Source Sans Pro"/>
                      </a:endParaRPr>
                    </a:p>
                  </a:txBody>
                  <a:tcPr marL="121900" marR="121900" marT="121900" marB="121900"/>
                </a:tc>
                <a:extLst>
                  <a:ext uri="{0D108BD9-81ED-4DB2-BD59-A6C34878D82A}">
                    <a16:rowId xmlns:a16="http://schemas.microsoft.com/office/drawing/2014/main" val="10001"/>
                  </a:ext>
                </a:extLst>
              </a:tr>
              <a:tr h="420600">
                <a:tc>
                  <a:txBody>
                    <a:bodyPr/>
                    <a:lstStyle/>
                    <a:p>
                      <a:pPr marL="0" lvl="0" indent="0" algn="l" rtl="0">
                        <a:spcBef>
                          <a:spcPts val="0"/>
                        </a:spcBef>
                        <a:spcAft>
                          <a:spcPts val="0"/>
                        </a:spcAft>
                        <a:buNone/>
                      </a:pPr>
                      <a:r>
                        <a:rPr lang="en-US" sz="1600">
                          <a:latin typeface="Source Sans Pro"/>
                          <a:ea typeface="Source Sans Pro"/>
                          <a:cs typeface="Source Sans Pro"/>
                          <a:sym typeface="Source Sans Pro"/>
                        </a:rPr>
                        <a:t>Abha Shah</a:t>
                      </a:r>
                      <a:endParaRPr sz="1600">
                        <a:latin typeface="Source Sans Pro"/>
                        <a:ea typeface="Source Sans Pro"/>
                        <a:cs typeface="Source Sans Pro"/>
                        <a:sym typeface="Source Sans Pro"/>
                      </a:endParaRPr>
                    </a:p>
                  </a:txBody>
                  <a:tcPr marL="121900" marR="121900" marT="121900" marB="121900"/>
                </a:tc>
                <a:tc>
                  <a:txBody>
                    <a:bodyPr/>
                    <a:lstStyle/>
                    <a:p>
                      <a:pPr marL="0" lvl="0" indent="0" algn="l" rtl="0">
                        <a:spcBef>
                          <a:spcPts val="0"/>
                        </a:spcBef>
                        <a:spcAft>
                          <a:spcPts val="0"/>
                        </a:spcAft>
                        <a:buNone/>
                      </a:pPr>
                      <a:r>
                        <a:rPr lang="en-US" sz="1600">
                          <a:latin typeface="Source Sans Pro"/>
                          <a:ea typeface="Source Sans Pro"/>
                          <a:cs typeface="Source Sans Pro"/>
                          <a:sym typeface="Source Sans Pro"/>
                        </a:rPr>
                        <a:t>332054</a:t>
                      </a:r>
                      <a:endParaRPr sz="1600">
                        <a:latin typeface="Source Sans Pro"/>
                        <a:ea typeface="Source Sans Pro"/>
                        <a:cs typeface="Source Sans Pro"/>
                        <a:sym typeface="Source Sans Pro"/>
                      </a:endParaRPr>
                    </a:p>
                  </a:txBody>
                  <a:tcPr marL="121900" marR="121900" marT="121900" marB="121900"/>
                </a:tc>
                <a:tc>
                  <a:txBody>
                    <a:bodyPr/>
                    <a:lstStyle/>
                    <a:p>
                      <a:pPr marL="0" lvl="0" indent="0" algn="l" rtl="0">
                        <a:spcBef>
                          <a:spcPts val="0"/>
                        </a:spcBef>
                        <a:spcAft>
                          <a:spcPts val="0"/>
                        </a:spcAft>
                        <a:buNone/>
                      </a:pPr>
                      <a:r>
                        <a:rPr lang="en-US" sz="1600">
                          <a:latin typeface="Source Sans Pro"/>
                          <a:ea typeface="Source Sans Pro"/>
                          <a:cs typeface="Source Sans Pro"/>
                          <a:sym typeface="Source Sans Pro"/>
                        </a:rPr>
                        <a:t>22211516</a:t>
                      </a:r>
                      <a:endParaRPr sz="1600">
                        <a:latin typeface="Source Sans Pro"/>
                        <a:ea typeface="Source Sans Pro"/>
                        <a:cs typeface="Source Sans Pro"/>
                        <a:sym typeface="Source Sans Pro"/>
                      </a:endParaRPr>
                    </a:p>
                  </a:txBody>
                  <a:tcPr marL="121900" marR="121900" marT="121900" marB="121900"/>
                </a:tc>
                <a:extLst>
                  <a:ext uri="{0D108BD9-81ED-4DB2-BD59-A6C34878D82A}">
                    <a16:rowId xmlns:a16="http://schemas.microsoft.com/office/drawing/2014/main" val="10002"/>
                  </a:ext>
                </a:extLst>
              </a:tr>
              <a:tr h="420600">
                <a:tc>
                  <a:txBody>
                    <a:bodyPr/>
                    <a:lstStyle/>
                    <a:p>
                      <a:pPr marL="0" lvl="0" indent="0" algn="l" rtl="0">
                        <a:spcBef>
                          <a:spcPts val="0"/>
                        </a:spcBef>
                        <a:spcAft>
                          <a:spcPts val="0"/>
                        </a:spcAft>
                        <a:buNone/>
                      </a:pPr>
                      <a:r>
                        <a:rPr lang="en-US" sz="1600">
                          <a:latin typeface="Source Sans Pro"/>
                          <a:ea typeface="Source Sans Pro"/>
                          <a:cs typeface="Source Sans Pro"/>
                          <a:sym typeface="Source Sans Pro"/>
                        </a:rPr>
                        <a:t>Vinayak</a:t>
                      </a:r>
                      <a:endParaRPr sz="1600">
                        <a:latin typeface="Source Sans Pro"/>
                        <a:ea typeface="Source Sans Pro"/>
                        <a:cs typeface="Source Sans Pro"/>
                        <a:sym typeface="Source Sans Pro"/>
                      </a:endParaRPr>
                    </a:p>
                  </a:txBody>
                  <a:tcPr marL="121900" marR="121900" marT="121900" marB="121900"/>
                </a:tc>
                <a:tc>
                  <a:txBody>
                    <a:bodyPr/>
                    <a:lstStyle/>
                    <a:p>
                      <a:pPr marL="0" lvl="0" indent="0" algn="l" rtl="0">
                        <a:spcBef>
                          <a:spcPts val="0"/>
                        </a:spcBef>
                        <a:spcAft>
                          <a:spcPts val="0"/>
                        </a:spcAft>
                        <a:buNone/>
                      </a:pPr>
                      <a:r>
                        <a:rPr lang="en-US" sz="1600">
                          <a:latin typeface="Source Sans Pro"/>
                          <a:ea typeface="Source Sans Pro"/>
                          <a:cs typeface="Source Sans Pro"/>
                          <a:sym typeface="Source Sans Pro"/>
                        </a:rPr>
                        <a:t>332068</a:t>
                      </a:r>
                      <a:endParaRPr sz="1600">
                        <a:latin typeface="Source Sans Pro"/>
                        <a:ea typeface="Source Sans Pro"/>
                        <a:cs typeface="Source Sans Pro"/>
                        <a:sym typeface="Source Sans Pro"/>
                      </a:endParaRPr>
                    </a:p>
                  </a:txBody>
                  <a:tcPr marL="121900" marR="121900" marT="121900" marB="121900"/>
                </a:tc>
                <a:tc>
                  <a:txBody>
                    <a:bodyPr/>
                    <a:lstStyle/>
                    <a:p>
                      <a:pPr marL="0" lvl="0" indent="0" algn="l" rtl="0">
                        <a:spcBef>
                          <a:spcPts val="0"/>
                        </a:spcBef>
                        <a:spcAft>
                          <a:spcPts val="0"/>
                        </a:spcAft>
                        <a:buNone/>
                      </a:pPr>
                      <a:r>
                        <a:rPr lang="en-US" sz="1600">
                          <a:latin typeface="Source Sans Pro"/>
                          <a:ea typeface="Source Sans Pro"/>
                          <a:cs typeface="Source Sans Pro"/>
                          <a:sym typeface="Source Sans Pro"/>
                        </a:rPr>
                        <a:t>22210621</a:t>
                      </a:r>
                      <a:endParaRPr sz="1600">
                        <a:latin typeface="Source Sans Pro"/>
                        <a:ea typeface="Source Sans Pro"/>
                        <a:cs typeface="Source Sans Pro"/>
                        <a:sym typeface="Source Sans Pro"/>
                      </a:endParaRPr>
                    </a:p>
                  </a:txBody>
                  <a:tcPr marL="121900" marR="121900" marT="121900" marB="121900"/>
                </a:tc>
                <a:extLst>
                  <a:ext uri="{0D108BD9-81ED-4DB2-BD59-A6C34878D82A}">
                    <a16:rowId xmlns:a16="http://schemas.microsoft.com/office/drawing/2014/main" val="10003"/>
                  </a:ext>
                </a:extLst>
              </a:tr>
              <a:tr h="420600">
                <a:tc>
                  <a:txBody>
                    <a:bodyPr/>
                    <a:lstStyle/>
                    <a:p>
                      <a:pPr marL="0" lvl="0" indent="0" algn="l" rtl="0">
                        <a:spcBef>
                          <a:spcPts val="0"/>
                        </a:spcBef>
                        <a:spcAft>
                          <a:spcPts val="0"/>
                        </a:spcAft>
                        <a:buNone/>
                      </a:pPr>
                      <a:r>
                        <a:rPr lang="en-US" sz="1600">
                          <a:latin typeface="Source Sans Pro"/>
                          <a:ea typeface="Source Sans Pro"/>
                          <a:cs typeface="Source Sans Pro"/>
                          <a:sym typeface="Source Sans Pro"/>
                        </a:rPr>
                        <a:t>Ayush Mahant</a:t>
                      </a:r>
                      <a:endParaRPr sz="1600">
                        <a:latin typeface="Source Sans Pro"/>
                        <a:ea typeface="Source Sans Pro"/>
                        <a:cs typeface="Source Sans Pro"/>
                        <a:sym typeface="Source Sans Pro"/>
                      </a:endParaRPr>
                    </a:p>
                  </a:txBody>
                  <a:tcPr marL="121900" marR="121900" marT="121900" marB="121900"/>
                </a:tc>
                <a:tc>
                  <a:txBody>
                    <a:bodyPr/>
                    <a:lstStyle/>
                    <a:p>
                      <a:pPr marL="0" lvl="0" indent="0" algn="l" rtl="0">
                        <a:spcBef>
                          <a:spcPts val="0"/>
                        </a:spcBef>
                        <a:spcAft>
                          <a:spcPts val="0"/>
                        </a:spcAft>
                        <a:buNone/>
                      </a:pPr>
                      <a:r>
                        <a:rPr lang="en-US" sz="1600">
                          <a:latin typeface="Source Sans Pro"/>
                          <a:ea typeface="Source Sans Pro"/>
                          <a:cs typeface="Source Sans Pro"/>
                          <a:sym typeface="Source Sans Pro"/>
                        </a:rPr>
                        <a:t>332075</a:t>
                      </a:r>
                      <a:endParaRPr sz="1600">
                        <a:latin typeface="Source Sans Pro"/>
                        <a:ea typeface="Source Sans Pro"/>
                        <a:cs typeface="Source Sans Pro"/>
                        <a:sym typeface="Source Sans Pro"/>
                      </a:endParaRPr>
                    </a:p>
                  </a:txBody>
                  <a:tcPr marL="121900" marR="121900" marT="121900" marB="121900"/>
                </a:tc>
                <a:tc>
                  <a:txBody>
                    <a:bodyPr/>
                    <a:lstStyle/>
                    <a:p>
                      <a:pPr marL="0" lvl="0" indent="0" algn="l" rtl="0">
                        <a:spcBef>
                          <a:spcPts val="0"/>
                        </a:spcBef>
                        <a:spcAft>
                          <a:spcPts val="0"/>
                        </a:spcAft>
                        <a:buNone/>
                      </a:pPr>
                      <a:r>
                        <a:rPr lang="en-US" sz="1600">
                          <a:latin typeface="Source Sans Pro"/>
                          <a:ea typeface="Source Sans Pro"/>
                          <a:cs typeface="Source Sans Pro"/>
                          <a:sym typeface="Source Sans Pro"/>
                        </a:rPr>
                        <a:t>22320132</a:t>
                      </a:r>
                      <a:endParaRPr sz="1600">
                        <a:latin typeface="Source Sans Pro"/>
                        <a:ea typeface="Source Sans Pro"/>
                        <a:cs typeface="Source Sans Pro"/>
                        <a:sym typeface="Source Sans Pro"/>
                      </a:endParaRPr>
                    </a:p>
                  </a:txBody>
                  <a:tcPr marL="121900" marR="121900" marT="121900" marB="121900"/>
                </a:tc>
                <a:extLst>
                  <a:ext uri="{0D108BD9-81ED-4DB2-BD59-A6C34878D82A}">
                    <a16:rowId xmlns:a16="http://schemas.microsoft.com/office/drawing/2014/main" val="10004"/>
                  </a:ext>
                </a:extLst>
              </a:tr>
            </a:tbl>
          </a:graphicData>
        </a:graphic>
      </p:graphicFrame>
      <p:pic>
        <p:nvPicPr>
          <p:cNvPr id="130" name="Google Shape;130;p25"/>
          <p:cNvPicPr preferRelativeResize="0"/>
          <p:nvPr/>
        </p:nvPicPr>
        <p:blipFill rotWithShape="1">
          <a:blip r:embed="rId3">
            <a:alphaModFix/>
          </a:blip>
          <a:srcRect/>
          <a:stretch/>
        </p:blipFill>
        <p:spPr>
          <a:xfrm>
            <a:off x="9900974" y="204234"/>
            <a:ext cx="1097200" cy="1240567"/>
          </a:xfrm>
          <a:prstGeom prst="rect">
            <a:avLst/>
          </a:prstGeom>
          <a:noFill/>
          <a:ln>
            <a:noFill/>
          </a:ln>
        </p:spPr>
      </p:pic>
      <p:sp>
        <p:nvSpPr>
          <p:cNvPr id="131" name="Google Shape;131;p25"/>
          <p:cNvSpPr txBox="1"/>
          <p:nvPr/>
        </p:nvSpPr>
        <p:spPr>
          <a:xfrm>
            <a:off x="3732788" y="5905247"/>
            <a:ext cx="4726500" cy="4065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1800">
                <a:solidFill>
                  <a:schemeClr val="dk1"/>
                </a:solidFill>
                <a:latin typeface="Source Sans Pro"/>
                <a:ea typeface="Source Sans Pro"/>
                <a:cs typeface="Source Sans Pro"/>
                <a:sym typeface="Source Sans Pro"/>
              </a:rPr>
              <a:t>Guided By Prof. Riddhi Mirajkar</a:t>
            </a:r>
            <a:endParaRPr sz="1800">
              <a:solidFill>
                <a:schemeClr val="dk1"/>
              </a:solidFill>
              <a:latin typeface="Source Sans Pro"/>
              <a:ea typeface="Source Sans Pro"/>
              <a:cs typeface="Source Sans Pro"/>
              <a:sym typeface="Source Sans Pro"/>
            </a:endParaRPr>
          </a:p>
        </p:txBody>
      </p:sp>
      <p:sp>
        <p:nvSpPr>
          <p:cNvPr id="132" name="Google Shape;132;p25"/>
          <p:cNvSpPr txBox="1">
            <a:spLocks noGrp="1"/>
          </p:cNvSpPr>
          <p:nvPr>
            <p:ph type="sldNum" idx="12"/>
          </p:nvPr>
        </p:nvSpPr>
        <p:spPr>
          <a:xfrm>
            <a:off x="11212634" y="6398605"/>
            <a:ext cx="731700" cy="524700"/>
          </a:xfrm>
          <a:prstGeom prst="rect">
            <a:avLst/>
          </a:prstGeom>
          <a:noFill/>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solidFill>
                  <a:schemeClr val="lt1"/>
                </a:solidFill>
              </a:rPr>
              <a:t>1</a:t>
            </a:fld>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p:nvPr/>
        </p:nvSpPr>
        <p:spPr>
          <a:xfrm>
            <a:off x="-67" y="6458500"/>
            <a:ext cx="12192000" cy="406500"/>
          </a:xfrm>
          <a:prstGeom prst="rect">
            <a:avLst/>
          </a:prstGeom>
          <a:solidFill>
            <a:srgbClr val="43AEFF"/>
          </a:solidFill>
          <a:ln>
            <a:noFill/>
          </a:ln>
        </p:spPr>
        <p:txBody>
          <a:bodyPr spcFirstLastPara="1" wrap="square" lIns="121900" tIns="60925" rIns="121900" bIns="60925" anchor="t" anchorCtr="0">
            <a:noAutofit/>
          </a:bodyPr>
          <a:lstStyle/>
          <a:p>
            <a:pPr marL="0" lvl="0" indent="0" algn="l" rtl="0">
              <a:spcBef>
                <a:spcPts val="0"/>
              </a:spcBef>
              <a:spcAft>
                <a:spcPts val="0"/>
              </a:spcAft>
              <a:buNone/>
            </a:pPr>
            <a:r>
              <a:rPr lang="en-US" sz="1700">
                <a:solidFill>
                  <a:schemeClr val="lt1"/>
                </a:solidFill>
                <a:latin typeface="Source Sans Pro"/>
                <a:ea typeface="Source Sans Pro"/>
                <a:cs typeface="Source Sans Pro"/>
                <a:sym typeface="Source Sans Pro"/>
              </a:rPr>
              <a:t>            	    	     		ML SCE: Object Detection in Adverse Weather Conditions, Department of  IT, VIIT, Pune-48</a:t>
            </a:r>
            <a:endParaRPr sz="1700">
              <a:latin typeface="Source Sans Pro"/>
              <a:ea typeface="Source Sans Pro"/>
              <a:cs typeface="Source Sans Pro"/>
              <a:sym typeface="Source Sans Pro"/>
            </a:endParaRPr>
          </a:p>
          <a:p>
            <a:pPr marL="0" marR="0" lvl="0" indent="0" algn="l" rtl="0">
              <a:spcBef>
                <a:spcPts val="0"/>
              </a:spcBef>
              <a:spcAft>
                <a:spcPts val="0"/>
              </a:spcAft>
              <a:buNone/>
            </a:pPr>
            <a:endParaRPr sz="1700">
              <a:solidFill>
                <a:schemeClr val="lt1"/>
              </a:solidFill>
              <a:latin typeface="Source Sans Pro"/>
              <a:ea typeface="Source Sans Pro"/>
              <a:cs typeface="Source Sans Pro"/>
              <a:sym typeface="Source Sans Pro"/>
            </a:endParaRPr>
          </a:p>
        </p:txBody>
      </p:sp>
      <p:sp>
        <p:nvSpPr>
          <p:cNvPr id="196" name="Google Shape;196;p31"/>
          <p:cNvSpPr txBox="1">
            <a:spLocks noGrp="1"/>
          </p:cNvSpPr>
          <p:nvPr>
            <p:ph type="title"/>
          </p:nvPr>
        </p:nvSpPr>
        <p:spPr>
          <a:xfrm>
            <a:off x="1048200" y="410826"/>
            <a:ext cx="10095600" cy="9369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t>Literature Survey: Findings</a:t>
            </a:r>
            <a:endParaRPr/>
          </a:p>
        </p:txBody>
      </p:sp>
      <p:sp>
        <p:nvSpPr>
          <p:cNvPr id="197" name="Google Shape;197;p31"/>
          <p:cNvSpPr txBox="1">
            <a:spLocks noGrp="1"/>
          </p:cNvSpPr>
          <p:nvPr>
            <p:ph type="body" idx="1"/>
          </p:nvPr>
        </p:nvSpPr>
        <p:spPr>
          <a:xfrm>
            <a:off x="1048166" y="1600200"/>
            <a:ext cx="10277100" cy="4967700"/>
          </a:xfrm>
          <a:prstGeom prst="rect">
            <a:avLst/>
          </a:prstGeom>
        </p:spPr>
        <p:txBody>
          <a:bodyPr spcFirstLastPara="1" wrap="square" lIns="121900" tIns="121900" rIns="121900" bIns="121900" anchor="t" anchorCtr="0">
            <a:noAutofit/>
          </a:bodyPr>
          <a:lstStyle/>
          <a:p>
            <a:pPr marL="0" lvl="0" indent="0" algn="l" rtl="0">
              <a:lnSpc>
                <a:spcPct val="115000"/>
              </a:lnSpc>
              <a:spcBef>
                <a:spcPts val="1200"/>
              </a:spcBef>
              <a:spcAft>
                <a:spcPts val="0"/>
              </a:spcAft>
              <a:buNone/>
            </a:pPr>
            <a:r>
              <a:rPr lang="en-US" sz="2000"/>
              <a:t>We reviewed 15 papers for this project. This is a summary of our findings from the literature survey.</a:t>
            </a:r>
            <a:endParaRPr sz="2000"/>
          </a:p>
          <a:p>
            <a:pPr marL="457200" lvl="0" indent="-355600" algn="l" rtl="0">
              <a:lnSpc>
                <a:spcPct val="115000"/>
              </a:lnSpc>
              <a:spcBef>
                <a:spcPts val="1200"/>
              </a:spcBef>
              <a:spcAft>
                <a:spcPts val="0"/>
              </a:spcAft>
              <a:buClr>
                <a:srgbClr val="000000"/>
              </a:buClr>
              <a:buSzPts val="2000"/>
              <a:buFont typeface="Arial"/>
              <a:buChar char="●"/>
            </a:pPr>
            <a:r>
              <a:rPr lang="en-US" sz="2000"/>
              <a:t>Machine learning models, particularly CNN and YOLO, are commonly used for real-time video analysis and anomaly detection in smart surveillance systems.</a:t>
            </a:r>
            <a:endParaRPr sz="2000"/>
          </a:p>
          <a:p>
            <a:pPr marL="457200" lvl="0" indent="-355600" algn="l" rtl="0">
              <a:lnSpc>
                <a:spcPct val="115000"/>
              </a:lnSpc>
              <a:spcBef>
                <a:spcPts val="0"/>
              </a:spcBef>
              <a:spcAft>
                <a:spcPts val="0"/>
              </a:spcAft>
              <a:buClr>
                <a:srgbClr val="000000"/>
              </a:buClr>
              <a:buSzPts val="2000"/>
              <a:buFont typeface="Arial"/>
              <a:buChar char="●"/>
            </a:pPr>
            <a:r>
              <a:rPr lang="en-US" sz="2000"/>
              <a:t>Current frameworks show effectiveness in detecting accidents and traffic violations but face scalability issues, especially in large and dense urban environments.</a:t>
            </a:r>
            <a:endParaRPr sz="2000"/>
          </a:p>
          <a:p>
            <a:pPr marL="457200" lvl="0" indent="-355600" algn="l" rtl="0">
              <a:lnSpc>
                <a:spcPct val="115000"/>
              </a:lnSpc>
              <a:spcBef>
                <a:spcPts val="0"/>
              </a:spcBef>
              <a:spcAft>
                <a:spcPts val="0"/>
              </a:spcAft>
              <a:buClr>
                <a:srgbClr val="000000"/>
              </a:buClr>
              <a:buSzPts val="2000"/>
              <a:buFont typeface="Arial"/>
              <a:buChar char="●"/>
            </a:pPr>
            <a:r>
              <a:rPr lang="en-US" sz="2000"/>
              <a:t>Many systems prioritize improving video data quality but fail to address real-time alert mechanisms for immediate emergency intervention.</a:t>
            </a:r>
            <a:endParaRPr sz="2000"/>
          </a:p>
          <a:p>
            <a:pPr marL="457200" lvl="0" indent="-355600" algn="l" rtl="0">
              <a:lnSpc>
                <a:spcPct val="115000"/>
              </a:lnSpc>
              <a:spcBef>
                <a:spcPts val="0"/>
              </a:spcBef>
              <a:spcAft>
                <a:spcPts val="0"/>
              </a:spcAft>
              <a:buClr>
                <a:srgbClr val="000000"/>
              </a:buClr>
              <a:buSzPts val="2000"/>
              <a:buFont typeface="Arial"/>
              <a:buChar char="●"/>
            </a:pPr>
            <a:r>
              <a:rPr lang="en-US" sz="2000"/>
              <a:t>Environmental factors such as weather conditions and low-quality video feeds are often overlooked, limiting the effectiveness of these systems in real-world scenarios.</a:t>
            </a:r>
            <a:endParaRPr sz="2000"/>
          </a:p>
        </p:txBody>
      </p:sp>
      <p:sp>
        <p:nvSpPr>
          <p:cNvPr id="198" name="Google Shape;198;p31"/>
          <p:cNvSpPr txBox="1">
            <a:spLocks noGrp="1"/>
          </p:cNvSpPr>
          <p:nvPr>
            <p:ph type="sldNum" idx="12"/>
          </p:nvPr>
        </p:nvSpPr>
        <p:spPr>
          <a:xfrm>
            <a:off x="11212634" y="6398605"/>
            <a:ext cx="731700" cy="524700"/>
          </a:xfrm>
          <a:prstGeom prst="rect">
            <a:avLst/>
          </a:prstGeom>
          <a:noFill/>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solidFill>
                  <a:schemeClr val="lt1"/>
                </a:solidFill>
              </a:rPr>
              <a:t>10</a:t>
            </a:fld>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sldNum" idx="12"/>
          </p:nvPr>
        </p:nvSpPr>
        <p:spPr>
          <a:xfrm>
            <a:off x="11205845" y="6333134"/>
            <a:ext cx="731700" cy="524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11</a:t>
            </a:fld>
            <a:endParaRPr>
              <a:latin typeface="Times New Roman"/>
              <a:ea typeface="Times New Roman"/>
              <a:cs typeface="Times New Roman"/>
              <a:sym typeface="Times New Roman"/>
            </a:endParaRPr>
          </a:p>
        </p:txBody>
      </p:sp>
      <p:grpSp>
        <p:nvGrpSpPr>
          <p:cNvPr id="227" name="Google Shape;227;p34"/>
          <p:cNvGrpSpPr/>
          <p:nvPr/>
        </p:nvGrpSpPr>
        <p:grpSpPr>
          <a:xfrm>
            <a:off x="0" y="1294779"/>
            <a:ext cx="4729082" cy="4934103"/>
            <a:chOff x="0" y="1189989"/>
            <a:chExt cx="3546900" cy="3423845"/>
          </a:xfrm>
        </p:grpSpPr>
        <p:sp>
          <p:nvSpPr>
            <p:cNvPr id="228" name="Google Shape;228;p34"/>
            <p:cNvSpPr/>
            <p:nvPr/>
          </p:nvSpPr>
          <p:spPr>
            <a:xfrm>
              <a:off x="0" y="1189989"/>
              <a:ext cx="3546900" cy="669000"/>
            </a:xfrm>
            <a:prstGeom prst="homePlate">
              <a:avLst>
                <a:gd name="adj" fmla="val 50000"/>
              </a:avLst>
            </a:prstGeom>
            <a:solidFill>
              <a:srgbClr val="0942A1"/>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FFFFFF"/>
                  </a:solidFill>
                  <a:latin typeface="Roboto Slab"/>
                  <a:ea typeface="Roboto Slab"/>
                  <a:cs typeface="Roboto Slab"/>
                  <a:sym typeface="Roboto Slab"/>
                </a:rPr>
                <a:t>Layer 1</a:t>
              </a:r>
              <a:endParaRPr sz="1900">
                <a:solidFill>
                  <a:srgbClr val="FFFFFF"/>
                </a:solidFill>
                <a:latin typeface="Roboto Slab"/>
                <a:ea typeface="Roboto Slab"/>
                <a:cs typeface="Roboto Slab"/>
                <a:sym typeface="Roboto Slab"/>
              </a:endParaRPr>
            </a:p>
          </p:txBody>
        </p:sp>
        <p:sp>
          <p:nvSpPr>
            <p:cNvPr id="229" name="Google Shape;229;p34"/>
            <p:cNvSpPr txBox="1"/>
            <p:nvPr/>
          </p:nvSpPr>
          <p:spPr>
            <a:xfrm>
              <a:off x="277863" y="2527935"/>
              <a:ext cx="2823000" cy="2085900"/>
            </a:xfrm>
            <a:prstGeom prst="rect">
              <a:avLst/>
            </a:prstGeom>
            <a:noFill/>
            <a:ln>
              <a:noFill/>
            </a:ln>
          </p:spPr>
          <p:txBody>
            <a:bodyPr spcFirstLastPara="1" wrap="square" lIns="121900" tIns="121900" rIns="121900" bIns="121900" anchor="t" anchorCtr="0">
              <a:noAutofit/>
            </a:bodyPr>
            <a:lstStyle/>
            <a:p>
              <a:pPr marL="0" lvl="0" indent="0" algn="just" rtl="0">
                <a:lnSpc>
                  <a:spcPct val="115000"/>
                </a:lnSpc>
                <a:spcBef>
                  <a:spcPts val="0"/>
                </a:spcBef>
                <a:spcAft>
                  <a:spcPts val="0"/>
                </a:spcAft>
                <a:buNone/>
              </a:pPr>
              <a:r>
                <a:rPr lang="en-US" sz="1600" dirty="0">
                  <a:latin typeface="Source Sans Pro"/>
                  <a:ea typeface="Source Sans Pro"/>
                  <a:cs typeface="Source Sans Pro"/>
                  <a:sym typeface="Source Sans Pro"/>
                </a:rPr>
                <a:t>The input image is resized to a fixed dimension (e.g., 640×640).Pixel values are normalized (0-1) for better training </a:t>
              </a:r>
              <a:r>
                <a:rPr lang="en-US" sz="1600" dirty="0" err="1">
                  <a:latin typeface="Source Sans Pro"/>
                  <a:ea typeface="Source Sans Pro"/>
                  <a:cs typeface="Source Sans Pro"/>
                  <a:sym typeface="Source Sans Pro"/>
                </a:rPr>
                <a:t>stability.If</a:t>
              </a:r>
              <a:r>
                <a:rPr lang="en-US" sz="1600" dirty="0">
                  <a:latin typeface="Source Sans Pro"/>
                  <a:ea typeface="Source Sans Pro"/>
                  <a:cs typeface="Source Sans Pro"/>
                  <a:sym typeface="Source Sans Pro"/>
                </a:rPr>
                <a:t> applicable, preprocessing techniques like blurring (for foggy environments) and contrast adjustment (for low-visibility) are applied.</a:t>
              </a:r>
              <a:endParaRPr sz="1600" dirty="0">
                <a:latin typeface="Source Sans Pro"/>
                <a:ea typeface="Source Sans Pro"/>
                <a:cs typeface="Source Sans Pro"/>
                <a:sym typeface="Source Sans Pro"/>
              </a:endParaRPr>
            </a:p>
            <a:p>
              <a:pPr marL="0" lvl="0" indent="0" algn="just" rtl="0">
                <a:lnSpc>
                  <a:spcPct val="115000"/>
                </a:lnSpc>
                <a:spcBef>
                  <a:spcPts val="0"/>
                </a:spcBef>
                <a:spcAft>
                  <a:spcPts val="0"/>
                </a:spcAft>
                <a:buNone/>
              </a:pPr>
              <a:endParaRPr sz="1600" dirty="0">
                <a:latin typeface="Source Sans Pro"/>
                <a:ea typeface="Source Sans Pro"/>
                <a:cs typeface="Source Sans Pro"/>
                <a:sym typeface="Source Sans Pro"/>
              </a:endParaRPr>
            </a:p>
          </p:txBody>
        </p:sp>
      </p:grpSp>
      <p:sp>
        <p:nvSpPr>
          <p:cNvPr id="230" name="Google Shape;230;p34"/>
          <p:cNvSpPr/>
          <p:nvPr/>
        </p:nvSpPr>
        <p:spPr>
          <a:xfrm>
            <a:off x="3959325" y="1299930"/>
            <a:ext cx="4407600" cy="936900"/>
          </a:xfrm>
          <a:prstGeom prst="chevron">
            <a:avLst>
              <a:gd name="adj" fmla="val 50000"/>
            </a:avLst>
          </a:prstGeom>
          <a:solidFill>
            <a:srgbClr val="0D5CDF"/>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FFFFFF"/>
                </a:solidFill>
                <a:latin typeface="Roboto Slab"/>
                <a:ea typeface="Roboto Slab"/>
                <a:cs typeface="Roboto Slab"/>
                <a:sym typeface="Roboto Slab"/>
              </a:rPr>
              <a:t>Layer 2</a:t>
            </a:r>
            <a:endParaRPr sz="1900">
              <a:solidFill>
                <a:srgbClr val="FFFFFF"/>
              </a:solidFill>
              <a:latin typeface="Roboto Slab"/>
              <a:ea typeface="Roboto Slab"/>
              <a:cs typeface="Roboto Slab"/>
              <a:sym typeface="Roboto Slab"/>
            </a:endParaRPr>
          </a:p>
        </p:txBody>
      </p:sp>
      <p:sp>
        <p:nvSpPr>
          <p:cNvPr id="231" name="Google Shape;231;p34"/>
          <p:cNvSpPr/>
          <p:nvPr/>
        </p:nvSpPr>
        <p:spPr>
          <a:xfrm>
            <a:off x="7618543" y="1318342"/>
            <a:ext cx="4407600" cy="891900"/>
          </a:xfrm>
          <a:prstGeom prst="chevron">
            <a:avLst>
              <a:gd name="adj" fmla="val 50000"/>
            </a:avLst>
          </a:prstGeom>
          <a:solidFill>
            <a:srgbClr val="307AF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900">
                <a:solidFill>
                  <a:srgbClr val="FFFFFF"/>
                </a:solidFill>
                <a:latin typeface="Roboto Slab"/>
                <a:ea typeface="Roboto Slab"/>
                <a:cs typeface="Roboto Slab"/>
                <a:sym typeface="Roboto Slab"/>
              </a:rPr>
              <a:t>Layer 3</a:t>
            </a:r>
            <a:endParaRPr sz="1900">
              <a:solidFill>
                <a:srgbClr val="FFFFFF"/>
              </a:solidFill>
              <a:latin typeface="Roboto Slab"/>
              <a:ea typeface="Roboto Slab"/>
              <a:cs typeface="Roboto Slab"/>
              <a:sym typeface="Roboto Slab"/>
            </a:endParaRPr>
          </a:p>
        </p:txBody>
      </p:sp>
      <p:sp>
        <p:nvSpPr>
          <p:cNvPr id="232" name="Google Shape;232;p34"/>
          <p:cNvSpPr txBox="1"/>
          <p:nvPr/>
        </p:nvSpPr>
        <p:spPr>
          <a:xfrm>
            <a:off x="1778925" y="623300"/>
            <a:ext cx="8144700" cy="600300"/>
          </a:xfrm>
          <a:prstGeom prst="rect">
            <a:avLst/>
          </a:prstGeom>
          <a:no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None/>
            </a:pPr>
            <a:endParaRPr sz="2700">
              <a:solidFill>
                <a:schemeClr val="accent1"/>
              </a:solidFill>
              <a:latin typeface="Times New Roman"/>
              <a:ea typeface="Times New Roman"/>
              <a:cs typeface="Times New Roman"/>
              <a:sym typeface="Times New Roman"/>
            </a:endParaRPr>
          </a:p>
        </p:txBody>
      </p:sp>
      <p:sp>
        <p:nvSpPr>
          <p:cNvPr id="233" name="Google Shape;233;p34"/>
          <p:cNvSpPr txBox="1"/>
          <p:nvPr/>
        </p:nvSpPr>
        <p:spPr>
          <a:xfrm>
            <a:off x="-75" y="2353800"/>
            <a:ext cx="4281300" cy="59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a:latin typeface="Source Sans Pro"/>
                <a:ea typeface="Source Sans Pro"/>
                <a:cs typeface="Source Sans Pro"/>
                <a:sym typeface="Source Sans Pro"/>
              </a:rPr>
              <a:t>Layer 1: Input Image Processing(Low-Level Feature Extraction)</a:t>
            </a:r>
            <a:endParaRPr sz="1800" b="1">
              <a:latin typeface="Source Sans Pro"/>
              <a:ea typeface="Source Sans Pro"/>
              <a:cs typeface="Source Sans Pro"/>
              <a:sym typeface="Source Sans Pro"/>
            </a:endParaRPr>
          </a:p>
          <a:p>
            <a:pPr marL="0" lvl="0" indent="0" algn="ctr" rtl="0">
              <a:spcBef>
                <a:spcPts val="0"/>
              </a:spcBef>
              <a:spcAft>
                <a:spcPts val="0"/>
              </a:spcAft>
              <a:buNone/>
            </a:pPr>
            <a:endParaRPr sz="1800" b="1">
              <a:latin typeface="Source Sans Pro"/>
              <a:ea typeface="Source Sans Pro"/>
              <a:cs typeface="Source Sans Pro"/>
              <a:sym typeface="Source Sans Pro"/>
            </a:endParaRPr>
          </a:p>
          <a:p>
            <a:pPr marL="0" lvl="0" indent="0" algn="ctr" rtl="0">
              <a:spcBef>
                <a:spcPts val="0"/>
              </a:spcBef>
              <a:spcAft>
                <a:spcPts val="0"/>
              </a:spcAft>
              <a:buNone/>
            </a:pPr>
            <a:endParaRPr sz="1800" b="1">
              <a:latin typeface="Source Sans Pro"/>
              <a:ea typeface="Source Sans Pro"/>
              <a:cs typeface="Source Sans Pro"/>
              <a:sym typeface="Source Sans Pro"/>
            </a:endParaRPr>
          </a:p>
        </p:txBody>
      </p:sp>
      <p:sp>
        <p:nvSpPr>
          <p:cNvPr id="234" name="Google Shape;234;p34"/>
          <p:cNvSpPr txBox="1"/>
          <p:nvPr/>
        </p:nvSpPr>
        <p:spPr>
          <a:xfrm>
            <a:off x="3925450" y="2386255"/>
            <a:ext cx="4407600" cy="1124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0"/>
              </a:spcAft>
              <a:buNone/>
            </a:pPr>
            <a:r>
              <a:rPr lang="en-US" sz="1800" b="1" dirty="0">
                <a:latin typeface="Source Sans Pro"/>
                <a:ea typeface="Source Sans Pro"/>
                <a:cs typeface="Source Sans Pro"/>
                <a:sym typeface="Source Sans Pro"/>
              </a:rPr>
              <a:t> Neck (Feature Fusion &amp; Attention Mechanisms)</a:t>
            </a:r>
            <a:endParaRPr sz="1800" b="1" dirty="0">
              <a:latin typeface="Source Sans Pro"/>
              <a:ea typeface="Source Sans Pro"/>
              <a:cs typeface="Source Sans Pro"/>
              <a:sym typeface="Source Sans Pro"/>
            </a:endParaRPr>
          </a:p>
          <a:p>
            <a:pPr marL="0" lvl="0" indent="0" algn="ctr" rtl="0">
              <a:spcBef>
                <a:spcPts val="200"/>
              </a:spcBef>
              <a:spcAft>
                <a:spcPts val="0"/>
              </a:spcAft>
              <a:buNone/>
            </a:pPr>
            <a:endParaRPr sz="1800" b="1" dirty="0">
              <a:latin typeface="Source Sans Pro"/>
              <a:ea typeface="Source Sans Pro"/>
              <a:cs typeface="Source Sans Pro"/>
              <a:sym typeface="Source Sans Pro"/>
            </a:endParaRPr>
          </a:p>
        </p:txBody>
      </p:sp>
      <p:sp>
        <p:nvSpPr>
          <p:cNvPr id="235" name="Google Shape;235;p34"/>
          <p:cNvSpPr txBox="1"/>
          <p:nvPr/>
        </p:nvSpPr>
        <p:spPr>
          <a:xfrm>
            <a:off x="4281225" y="3224150"/>
            <a:ext cx="3763800" cy="319469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US" sz="1600" dirty="0">
                <a:latin typeface="Source Sans Pro"/>
                <a:ea typeface="Source Sans Pro"/>
                <a:cs typeface="Source Sans Pro"/>
                <a:sym typeface="Source Sans Pro"/>
              </a:rPr>
              <a:t>The neck module includes PAN (Path Aggregation Network) and </a:t>
            </a:r>
            <a:r>
              <a:rPr lang="en-US" sz="1600" dirty="0" err="1">
                <a:latin typeface="Source Sans Pro"/>
                <a:ea typeface="Source Sans Pro"/>
                <a:cs typeface="Source Sans Pro"/>
                <a:sym typeface="Source Sans Pro"/>
              </a:rPr>
              <a:t>BiFPN</a:t>
            </a:r>
            <a:r>
              <a:rPr lang="en-US" sz="1600" dirty="0">
                <a:latin typeface="Source Sans Pro"/>
                <a:ea typeface="Source Sans Pro"/>
                <a:cs typeface="Source Sans Pro"/>
                <a:sym typeface="Source Sans Pro"/>
              </a:rPr>
              <a:t> (Bidirectional Feature Pyramid Network), helping in multi-scale feature fusion. Attention mechanisms (CBAM or SE blocks) allow the model to focus on important object regions, reducing the impact of noise from rain or fog.</a:t>
            </a:r>
            <a:endParaRPr sz="1600" dirty="0">
              <a:latin typeface="Source Sans Pro"/>
              <a:ea typeface="Source Sans Pro"/>
              <a:cs typeface="Source Sans Pro"/>
              <a:sym typeface="Source Sans Pro"/>
            </a:endParaRPr>
          </a:p>
          <a:p>
            <a:pPr marL="0" lvl="0" indent="0" algn="just" rtl="0">
              <a:lnSpc>
                <a:spcPct val="115000"/>
              </a:lnSpc>
              <a:spcBef>
                <a:spcPts val="1200"/>
              </a:spcBef>
              <a:spcAft>
                <a:spcPts val="1200"/>
              </a:spcAft>
              <a:buNone/>
            </a:pPr>
            <a:endParaRPr sz="1600" dirty="0">
              <a:latin typeface="Source Sans Pro"/>
              <a:ea typeface="Source Sans Pro"/>
              <a:cs typeface="Source Sans Pro"/>
              <a:sym typeface="Source Sans Pro"/>
            </a:endParaRPr>
          </a:p>
        </p:txBody>
      </p:sp>
      <p:sp>
        <p:nvSpPr>
          <p:cNvPr id="236" name="Google Shape;236;p34"/>
          <p:cNvSpPr txBox="1"/>
          <p:nvPr/>
        </p:nvSpPr>
        <p:spPr>
          <a:xfrm>
            <a:off x="8248150" y="2386255"/>
            <a:ext cx="38487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b="1">
                <a:latin typeface="Source Sans Pro"/>
                <a:ea typeface="Source Sans Pro"/>
                <a:cs typeface="Source Sans Pro"/>
                <a:sym typeface="Source Sans Pro"/>
              </a:rPr>
              <a:t>Head (Prediction &amp; Bounding Box Regression)</a:t>
            </a:r>
            <a:endParaRPr sz="1800" b="1">
              <a:solidFill>
                <a:schemeClr val="dk1"/>
              </a:solidFill>
              <a:latin typeface="Source Sans Pro"/>
              <a:ea typeface="Source Sans Pro"/>
              <a:cs typeface="Source Sans Pro"/>
              <a:sym typeface="Source Sans Pro"/>
            </a:endParaRPr>
          </a:p>
        </p:txBody>
      </p:sp>
      <p:sp>
        <p:nvSpPr>
          <p:cNvPr id="237" name="Google Shape;237;p34"/>
          <p:cNvSpPr txBox="1"/>
          <p:nvPr/>
        </p:nvSpPr>
        <p:spPr>
          <a:xfrm>
            <a:off x="8333050" y="3178050"/>
            <a:ext cx="3402300" cy="3417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US" sz="1600">
                <a:latin typeface="Source Sans Pro"/>
                <a:ea typeface="Source Sans Pro"/>
                <a:cs typeface="Source Sans Pro"/>
                <a:sym typeface="Source Sans Pro"/>
              </a:rPr>
              <a:t>The detection head predicts bounding boxes, class labels, and confidence.Anchor-free mechanism (introduced in YOLOv12) improves detection accuracy for small objects, critical in adverse weather where objects may be partially visible.</a:t>
            </a:r>
            <a:br>
              <a:rPr lang="en-US" sz="1600">
                <a:latin typeface="Source Sans Pro"/>
                <a:ea typeface="Source Sans Pro"/>
                <a:cs typeface="Source Sans Pro"/>
                <a:sym typeface="Source Sans Pro"/>
              </a:rPr>
            </a:br>
            <a:r>
              <a:rPr lang="en-US" sz="1600">
                <a:latin typeface="Source Sans Pro"/>
                <a:ea typeface="Source Sans Pro"/>
                <a:cs typeface="Source Sans Pro"/>
                <a:sym typeface="Source Sans Pro"/>
              </a:rPr>
              <a:t>The output consists of bounding boxes with confidence scores for each detected object.</a:t>
            </a:r>
            <a:endParaRPr sz="1600">
              <a:latin typeface="Source Sans Pro"/>
              <a:ea typeface="Source Sans Pro"/>
              <a:cs typeface="Source Sans Pro"/>
              <a:sym typeface="Source Sans Pro"/>
            </a:endParaRPr>
          </a:p>
          <a:p>
            <a:pPr marL="0" lvl="0" indent="0" algn="just" rtl="0">
              <a:lnSpc>
                <a:spcPct val="115000"/>
              </a:lnSpc>
              <a:spcBef>
                <a:spcPts val="1200"/>
              </a:spcBef>
              <a:spcAft>
                <a:spcPts val="1200"/>
              </a:spcAft>
              <a:buNone/>
            </a:pPr>
            <a:endParaRPr sz="1600">
              <a:latin typeface="Source Sans Pro"/>
              <a:ea typeface="Source Sans Pro"/>
              <a:cs typeface="Source Sans Pro"/>
              <a:sym typeface="Source Sans Pro"/>
            </a:endParaRPr>
          </a:p>
        </p:txBody>
      </p:sp>
      <p:sp>
        <p:nvSpPr>
          <p:cNvPr id="238" name="Google Shape;238;p34"/>
          <p:cNvSpPr txBox="1">
            <a:spLocks noGrp="1"/>
          </p:cNvSpPr>
          <p:nvPr>
            <p:ph type="title"/>
          </p:nvPr>
        </p:nvSpPr>
        <p:spPr>
          <a:xfrm>
            <a:off x="1048200" y="157601"/>
            <a:ext cx="10095600" cy="9369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US"/>
              <a:t>YOLO Algorithm</a:t>
            </a:r>
            <a:endParaRPr/>
          </a:p>
        </p:txBody>
      </p:sp>
      <p:sp>
        <p:nvSpPr>
          <p:cNvPr id="239" name="Google Shape;239;p34"/>
          <p:cNvSpPr/>
          <p:nvPr/>
        </p:nvSpPr>
        <p:spPr>
          <a:xfrm>
            <a:off x="-67" y="6458500"/>
            <a:ext cx="12192000" cy="406500"/>
          </a:xfrm>
          <a:prstGeom prst="rect">
            <a:avLst/>
          </a:prstGeom>
          <a:solidFill>
            <a:srgbClr val="43AEFF"/>
          </a:solidFill>
          <a:ln>
            <a:noFill/>
          </a:ln>
        </p:spPr>
        <p:txBody>
          <a:bodyPr spcFirstLastPara="1" wrap="square" lIns="121900" tIns="60925" rIns="121900" bIns="60925" anchor="t" anchorCtr="0">
            <a:noAutofit/>
          </a:bodyPr>
          <a:lstStyle/>
          <a:p>
            <a:pPr marL="0" lvl="0" indent="0" algn="l" rtl="0">
              <a:spcBef>
                <a:spcPts val="0"/>
              </a:spcBef>
              <a:spcAft>
                <a:spcPts val="0"/>
              </a:spcAft>
              <a:buNone/>
            </a:pPr>
            <a:r>
              <a:rPr lang="en-US" sz="1700">
                <a:solidFill>
                  <a:schemeClr val="lt1"/>
                </a:solidFill>
                <a:latin typeface="Source Sans Pro"/>
                <a:ea typeface="Source Sans Pro"/>
                <a:cs typeface="Source Sans Pro"/>
                <a:sym typeface="Source Sans Pro"/>
              </a:rPr>
              <a:t>            	    	     		ML SCE: Object Detection in Adverse Weather Conditions, Department of  IT, VIIT, Pune-48</a:t>
            </a:r>
            <a:endParaRPr sz="1700">
              <a:latin typeface="Source Sans Pro"/>
              <a:ea typeface="Source Sans Pro"/>
              <a:cs typeface="Source Sans Pro"/>
              <a:sym typeface="Source Sans Pro"/>
            </a:endParaRPr>
          </a:p>
          <a:p>
            <a:pPr marL="0" marR="0" lvl="0" indent="0" algn="l" rtl="0">
              <a:spcBef>
                <a:spcPts val="0"/>
              </a:spcBef>
              <a:spcAft>
                <a:spcPts val="0"/>
              </a:spcAft>
              <a:buNone/>
            </a:pPr>
            <a:endParaRPr sz="1700">
              <a:solidFill>
                <a:schemeClr val="lt1"/>
              </a:solidFill>
              <a:latin typeface="Times New Roman"/>
              <a:ea typeface="Times New Roman"/>
              <a:cs typeface="Times New Roman"/>
              <a:sym typeface="Times New Roman"/>
            </a:endParaRPr>
          </a:p>
        </p:txBody>
      </p:sp>
      <p:sp>
        <p:nvSpPr>
          <p:cNvPr id="240" name="Google Shape;240;p34"/>
          <p:cNvSpPr txBox="1">
            <a:spLocks noGrp="1"/>
          </p:cNvSpPr>
          <p:nvPr>
            <p:ph type="sldNum" idx="12"/>
          </p:nvPr>
        </p:nvSpPr>
        <p:spPr>
          <a:xfrm>
            <a:off x="11212634" y="6398605"/>
            <a:ext cx="731700" cy="524700"/>
          </a:xfrm>
          <a:prstGeom prst="rect">
            <a:avLst/>
          </a:prstGeom>
          <a:noFill/>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solidFill>
                  <a:schemeClr val="lt1"/>
                </a:solidFill>
              </a:rPr>
              <a:t>11</a:t>
            </a:fld>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99E8E7-ADF1-8CC5-DF7F-B85C47DAE7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5" name="Picture 4">
            <a:extLst>
              <a:ext uri="{FF2B5EF4-FFF2-40B4-BE49-F238E27FC236}">
                <a16:creationId xmlns:a16="http://schemas.microsoft.com/office/drawing/2014/main" id="{1C7C4FC2-E732-9E9A-B6F6-579B8CF1C016}"/>
              </a:ext>
            </a:extLst>
          </p:cNvPr>
          <p:cNvPicPr>
            <a:picLocks noChangeAspect="1"/>
          </p:cNvPicPr>
          <p:nvPr/>
        </p:nvPicPr>
        <p:blipFill>
          <a:blip r:embed="rId2"/>
          <a:stretch>
            <a:fillRect/>
          </a:stretch>
        </p:blipFill>
        <p:spPr>
          <a:xfrm>
            <a:off x="1920387" y="400204"/>
            <a:ext cx="8351225" cy="5695796"/>
          </a:xfrm>
          <a:prstGeom prst="rect">
            <a:avLst/>
          </a:prstGeom>
        </p:spPr>
      </p:pic>
    </p:spTree>
    <p:extLst>
      <p:ext uri="{BB962C8B-B14F-4D97-AF65-F5344CB8AC3E}">
        <p14:creationId xmlns:p14="http://schemas.microsoft.com/office/powerpoint/2010/main" val="3578136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6"/>
          <p:cNvSpPr txBox="1">
            <a:spLocks noGrp="1"/>
          </p:cNvSpPr>
          <p:nvPr>
            <p:ph type="title"/>
          </p:nvPr>
        </p:nvSpPr>
        <p:spPr>
          <a:xfrm>
            <a:off x="963275" y="-163249"/>
            <a:ext cx="10095600" cy="9369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t>Training Results</a:t>
            </a:r>
            <a:endParaRPr/>
          </a:p>
        </p:txBody>
      </p:sp>
      <p:sp>
        <p:nvSpPr>
          <p:cNvPr id="258" name="Google Shape;258;p36"/>
          <p:cNvSpPr txBox="1">
            <a:spLocks noGrp="1"/>
          </p:cNvSpPr>
          <p:nvPr>
            <p:ph type="sldNum" idx="12"/>
          </p:nvPr>
        </p:nvSpPr>
        <p:spPr>
          <a:xfrm>
            <a:off x="11205845" y="6333134"/>
            <a:ext cx="731700" cy="524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t>13</a:t>
            </a:fld>
            <a:endParaRPr/>
          </a:p>
        </p:txBody>
      </p:sp>
      <p:pic>
        <p:nvPicPr>
          <p:cNvPr id="259" name="Google Shape;259;p36"/>
          <p:cNvPicPr preferRelativeResize="0"/>
          <p:nvPr/>
        </p:nvPicPr>
        <p:blipFill>
          <a:blip r:embed="rId3">
            <a:alphaModFix/>
          </a:blip>
          <a:stretch>
            <a:fillRect/>
          </a:stretch>
        </p:blipFill>
        <p:spPr>
          <a:xfrm>
            <a:off x="6266600" y="773650"/>
            <a:ext cx="3262775" cy="2479275"/>
          </a:xfrm>
          <a:prstGeom prst="rect">
            <a:avLst/>
          </a:prstGeom>
          <a:noFill/>
          <a:ln>
            <a:noFill/>
          </a:ln>
        </p:spPr>
      </p:pic>
      <p:pic>
        <p:nvPicPr>
          <p:cNvPr id="260" name="Google Shape;260;p36"/>
          <p:cNvPicPr preferRelativeResize="0"/>
          <p:nvPr/>
        </p:nvPicPr>
        <p:blipFill>
          <a:blip r:embed="rId4">
            <a:alphaModFix/>
          </a:blip>
          <a:stretch>
            <a:fillRect/>
          </a:stretch>
        </p:blipFill>
        <p:spPr>
          <a:xfrm>
            <a:off x="6266600" y="3445912"/>
            <a:ext cx="3262775" cy="2470833"/>
          </a:xfrm>
          <a:prstGeom prst="rect">
            <a:avLst/>
          </a:prstGeom>
          <a:noFill/>
          <a:ln>
            <a:noFill/>
          </a:ln>
        </p:spPr>
      </p:pic>
      <p:sp>
        <p:nvSpPr>
          <p:cNvPr id="261" name="Google Shape;261;p36"/>
          <p:cNvSpPr/>
          <p:nvPr/>
        </p:nvSpPr>
        <p:spPr>
          <a:xfrm>
            <a:off x="-67" y="6458500"/>
            <a:ext cx="12192000" cy="406500"/>
          </a:xfrm>
          <a:prstGeom prst="rect">
            <a:avLst/>
          </a:prstGeom>
          <a:solidFill>
            <a:srgbClr val="43AEFF"/>
          </a:solidFill>
          <a:ln>
            <a:noFill/>
          </a:ln>
        </p:spPr>
        <p:txBody>
          <a:bodyPr spcFirstLastPara="1" wrap="square" lIns="121900" tIns="60925" rIns="121900" bIns="60925" anchor="t" anchorCtr="0">
            <a:noAutofit/>
          </a:bodyPr>
          <a:lstStyle/>
          <a:p>
            <a:pPr marL="0" lvl="0" indent="0" algn="l" rtl="0">
              <a:spcBef>
                <a:spcPts val="0"/>
              </a:spcBef>
              <a:spcAft>
                <a:spcPts val="0"/>
              </a:spcAft>
              <a:buNone/>
            </a:pPr>
            <a:r>
              <a:rPr lang="en-US" sz="1700">
                <a:solidFill>
                  <a:schemeClr val="lt1"/>
                </a:solidFill>
                <a:latin typeface="Source Sans Pro"/>
                <a:ea typeface="Source Sans Pro"/>
                <a:cs typeface="Source Sans Pro"/>
                <a:sym typeface="Source Sans Pro"/>
              </a:rPr>
              <a:t>            	    	     		ML SCE: Object Detection in Adverse Weather Conditions, Department of  IT, VIIT, Pune-48</a:t>
            </a:r>
            <a:endParaRPr sz="1700">
              <a:latin typeface="Source Sans Pro"/>
              <a:ea typeface="Source Sans Pro"/>
              <a:cs typeface="Source Sans Pro"/>
              <a:sym typeface="Source Sans Pro"/>
            </a:endParaRPr>
          </a:p>
          <a:p>
            <a:pPr marL="0" marR="0" lvl="0" indent="0" algn="l" rtl="0">
              <a:spcBef>
                <a:spcPts val="0"/>
              </a:spcBef>
              <a:spcAft>
                <a:spcPts val="0"/>
              </a:spcAft>
              <a:buNone/>
            </a:pPr>
            <a:endParaRPr sz="1700">
              <a:solidFill>
                <a:schemeClr val="lt1"/>
              </a:solidFill>
              <a:latin typeface="Source Sans Pro"/>
              <a:ea typeface="Source Sans Pro"/>
              <a:cs typeface="Source Sans Pro"/>
              <a:sym typeface="Source Sans Pro"/>
            </a:endParaRPr>
          </a:p>
        </p:txBody>
      </p:sp>
      <p:sp>
        <p:nvSpPr>
          <p:cNvPr id="262" name="Google Shape;262;p36"/>
          <p:cNvSpPr txBox="1"/>
          <p:nvPr/>
        </p:nvSpPr>
        <p:spPr>
          <a:xfrm>
            <a:off x="431975" y="5714300"/>
            <a:ext cx="4936800" cy="684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a:latin typeface="Source Sans Pro"/>
                <a:ea typeface="Source Sans Pro"/>
                <a:cs typeface="Source Sans Pro"/>
                <a:sym typeface="Source Sans Pro"/>
              </a:rPr>
              <a:t>We used a test dataset to visualize the model’s accuracy and generated about 40 results as shown in the image above.</a:t>
            </a:r>
            <a:endParaRPr>
              <a:solidFill>
                <a:schemeClr val="dk1"/>
              </a:solidFill>
              <a:latin typeface="Source Sans Pro"/>
              <a:ea typeface="Source Sans Pro"/>
              <a:cs typeface="Source Sans Pro"/>
              <a:sym typeface="Source Sans Pro"/>
            </a:endParaRPr>
          </a:p>
        </p:txBody>
      </p:sp>
      <p:sp>
        <p:nvSpPr>
          <p:cNvPr id="263" name="Google Shape;263;p36"/>
          <p:cNvSpPr txBox="1"/>
          <p:nvPr/>
        </p:nvSpPr>
        <p:spPr>
          <a:xfrm>
            <a:off x="9635000" y="773650"/>
            <a:ext cx="2361000" cy="217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latin typeface="Source Sans Pro"/>
                <a:ea typeface="Source Sans Pro"/>
                <a:cs typeface="Source Sans Pro"/>
                <a:sym typeface="Source Sans Pro"/>
              </a:rPr>
              <a:t>This graph helps visualize how the model's learning process improves as training progresses. By the end of training, the loss has significantly decreased and the accuracy has neared 1.0, indicating near 100% accuracy.</a:t>
            </a:r>
            <a:endParaRPr>
              <a:solidFill>
                <a:schemeClr val="dk1"/>
              </a:solidFill>
              <a:latin typeface="Source Sans Pro"/>
              <a:ea typeface="Source Sans Pro"/>
              <a:cs typeface="Source Sans Pro"/>
              <a:sym typeface="Source Sans Pro"/>
            </a:endParaRPr>
          </a:p>
        </p:txBody>
      </p:sp>
      <p:sp>
        <p:nvSpPr>
          <p:cNvPr id="264" name="Google Shape;264;p36"/>
          <p:cNvSpPr txBox="1"/>
          <p:nvPr/>
        </p:nvSpPr>
        <p:spPr>
          <a:xfrm>
            <a:off x="9635000" y="3445900"/>
            <a:ext cx="2200200" cy="2146500"/>
          </a:xfrm>
          <a:prstGeom prst="rect">
            <a:avLst/>
          </a:prstGeom>
          <a:noFill/>
          <a:ln>
            <a:noFill/>
          </a:ln>
        </p:spPr>
        <p:txBody>
          <a:bodyPr spcFirstLastPara="1" wrap="square" lIns="91425" tIns="91425" rIns="91425" bIns="91425" anchor="t" anchorCtr="0">
            <a:noAutofit/>
          </a:bodyPr>
          <a:lstStyle/>
          <a:p>
            <a:pPr marL="0" lvl="0" indent="0" algn="l" rtl="0">
              <a:spcBef>
                <a:spcPts val="900"/>
              </a:spcBef>
              <a:spcAft>
                <a:spcPts val="0"/>
              </a:spcAft>
              <a:buNone/>
            </a:pPr>
            <a:r>
              <a:rPr lang="en-US">
                <a:latin typeface="Source Sans Pro"/>
                <a:ea typeface="Source Sans Pro"/>
                <a:cs typeface="Source Sans Pro"/>
                <a:sym typeface="Source Sans Pro"/>
              </a:rPr>
              <a:t>This graph is used to monitor how well the model generalizes to unseen data during training. It is generated using a validation dataset. The slight upward curve of the validation loss towards the end indicates overfitting.</a:t>
            </a:r>
            <a:endParaRPr>
              <a:solidFill>
                <a:schemeClr val="dk1"/>
              </a:solidFill>
              <a:latin typeface="Source Sans Pro"/>
              <a:ea typeface="Source Sans Pro"/>
              <a:cs typeface="Source Sans Pro"/>
              <a:sym typeface="Source Sans Pro"/>
            </a:endParaRPr>
          </a:p>
        </p:txBody>
      </p:sp>
      <p:sp>
        <p:nvSpPr>
          <p:cNvPr id="265" name="Google Shape;265;p36"/>
          <p:cNvSpPr txBox="1">
            <a:spLocks noGrp="1"/>
          </p:cNvSpPr>
          <p:nvPr>
            <p:ph type="sldNum" idx="12"/>
          </p:nvPr>
        </p:nvSpPr>
        <p:spPr>
          <a:xfrm>
            <a:off x="11212634" y="6398605"/>
            <a:ext cx="731700" cy="524700"/>
          </a:xfrm>
          <a:prstGeom prst="rect">
            <a:avLst/>
          </a:prstGeom>
          <a:noFill/>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solidFill>
                  <a:schemeClr val="lt1"/>
                </a:solidFill>
              </a:rPr>
              <a:t>13</a:t>
            </a:fld>
            <a:endParaRPr>
              <a:solidFill>
                <a:schemeClr val="lt1"/>
              </a:solidFill>
            </a:endParaRPr>
          </a:p>
        </p:txBody>
      </p:sp>
      <p:pic>
        <p:nvPicPr>
          <p:cNvPr id="266" name="Google Shape;266;p36"/>
          <p:cNvPicPr preferRelativeResize="0"/>
          <p:nvPr/>
        </p:nvPicPr>
        <p:blipFill rotWithShape="1">
          <a:blip r:embed="rId5">
            <a:alphaModFix/>
          </a:blip>
          <a:srcRect t="30728"/>
          <a:stretch/>
        </p:blipFill>
        <p:spPr>
          <a:xfrm>
            <a:off x="901850" y="773650"/>
            <a:ext cx="4466925" cy="2713550"/>
          </a:xfrm>
          <a:prstGeom prst="rect">
            <a:avLst/>
          </a:prstGeom>
          <a:noFill/>
          <a:ln w="12700" cap="flat" cmpd="sng">
            <a:solidFill>
              <a:srgbClr val="000000"/>
            </a:solidFill>
            <a:prstDash val="solid"/>
            <a:miter lim="8000"/>
            <a:headEnd type="none" w="sm" len="sm"/>
            <a:tailEnd type="none" w="sm" len="sm"/>
          </a:ln>
        </p:spPr>
      </p:pic>
      <p:pic>
        <p:nvPicPr>
          <p:cNvPr id="267" name="Google Shape;267;p36"/>
          <p:cNvPicPr preferRelativeResize="0"/>
          <p:nvPr/>
        </p:nvPicPr>
        <p:blipFill>
          <a:blip r:embed="rId6">
            <a:alphaModFix/>
          </a:blip>
          <a:stretch>
            <a:fillRect/>
          </a:stretch>
        </p:blipFill>
        <p:spPr>
          <a:xfrm>
            <a:off x="901850" y="3561888"/>
            <a:ext cx="4466925" cy="1914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7"/>
          <p:cNvSpPr txBox="1">
            <a:spLocks noGrp="1"/>
          </p:cNvSpPr>
          <p:nvPr>
            <p:ph type="title"/>
          </p:nvPr>
        </p:nvSpPr>
        <p:spPr>
          <a:xfrm>
            <a:off x="1048200" y="203625"/>
            <a:ext cx="10095600" cy="592800"/>
          </a:xfrm>
          <a:prstGeom prst="rect">
            <a:avLst/>
          </a:prstGeom>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r>
              <a:rPr lang="en-US"/>
              <a:t>Demonstration Video</a:t>
            </a:r>
            <a:endParaRPr>
              <a:solidFill>
                <a:schemeClr val="dk1"/>
              </a:solidFill>
            </a:endParaRPr>
          </a:p>
        </p:txBody>
      </p:sp>
      <p:sp>
        <p:nvSpPr>
          <p:cNvPr id="274" name="Google Shape;274;p37"/>
          <p:cNvSpPr txBox="1">
            <a:spLocks noGrp="1"/>
          </p:cNvSpPr>
          <p:nvPr>
            <p:ph type="sldNum" idx="12"/>
          </p:nvPr>
        </p:nvSpPr>
        <p:spPr>
          <a:xfrm>
            <a:off x="11205845" y="6333134"/>
            <a:ext cx="731700" cy="524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t>14</a:t>
            </a:fld>
            <a:endParaRPr/>
          </a:p>
        </p:txBody>
      </p:sp>
      <p:sp>
        <p:nvSpPr>
          <p:cNvPr id="275" name="Google Shape;275;p37"/>
          <p:cNvSpPr/>
          <p:nvPr/>
        </p:nvSpPr>
        <p:spPr>
          <a:xfrm>
            <a:off x="-67" y="6458500"/>
            <a:ext cx="12192000" cy="406500"/>
          </a:xfrm>
          <a:prstGeom prst="rect">
            <a:avLst/>
          </a:prstGeom>
          <a:solidFill>
            <a:srgbClr val="43AEFF"/>
          </a:solidFill>
          <a:ln>
            <a:noFill/>
          </a:ln>
        </p:spPr>
        <p:txBody>
          <a:bodyPr spcFirstLastPara="1" wrap="square" lIns="121900" tIns="60925" rIns="121900" bIns="60925" anchor="t" anchorCtr="0">
            <a:noAutofit/>
          </a:bodyPr>
          <a:lstStyle/>
          <a:p>
            <a:pPr marL="0" lvl="0" indent="0" algn="l" rtl="0">
              <a:spcBef>
                <a:spcPts val="0"/>
              </a:spcBef>
              <a:spcAft>
                <a:spcPts val="0"/>
              </a:spcAft>
              <a:buNone/>
            </a:pPr>
            <a:r>
              <a:rPr lang="en-US" sz="1700">
                <a:solidFill>
                  <a:schemeClr val="lt1"/>
                </a:solidFill>
                <a:latin typeface="Source Sans Pro"/>
                <a:ea typeface="Source Sans Pro"/>
                <a:cs typeface="Source Sans Pro"/>
                <a:sym typeface="Source Sans Pro"/>
              </a:rPr>
              <a:t>            	    	     		ML SCE: Object Detection in Adverse Weather Conditions, Department of  IT, VIIT, Pune-48</a:t>
            </a:r>
            <a:endParaRPr sz="1700">
              <a:latin typeface="Source Sans Pro"/>
              <a:ea typeface="Source Sans Pro"/>
              <a:cs typeface="Source Sans Pro"/>
              <a:sym typeface="Source Sans Pro"/>
            </a:endParaRPr>
          </a:p>
          <a:p>
            <a:pPr marL="0" marR="0" lvl="0" indent="0" algn="l" rtl="0">
              <a:spcBef>
                <a:spcPts val="0"/>
              </a:spcBef>
              <a:spcAft>
                <a:spcPts val="0"/>
              </a:spcAft>
              <a:buNone/>
            </a:pPr>
            <a:endParaRPr sz="1700">
              <a:solidFill>
                <a:schemeClr val="lt1"/>
              </a:solidFill>
              <a:latin typeface="Source Sans Pro"/>
              <a:ea typeface="Source Sans Pro"/>
              <a:cs typeface="Source Sans Pro"/>
              <a:sym typeface="Source Sans Pro"/>
            </a:endParaRPr>
          </a:p>
        </p:txBody>
      </p:sp>
      <p:sp>
        <p:nvSpPr>
          <p:cNvPr id="276" name="Google Shape;276;p37"/>
          <p:cNvSpPr txBox="1">
            <a:spLocks noGrp="1"/>
          </p:cNvSpPr>
          <p:nvPr>
            <p:ph type="sldNum" idx="12"/>
          </p:nvPr>
        </p:nvSpPr>
        <p:spPr>
          <a:xfrm>
            <a:off x="11212634" y="6398605"/>
            <a:ext cx="731700" cy="524700"/>
          </a:xfrm>
          <a:prstGeom prst="rect">
            <a:avLst/>
          </a:prstGeom>
          <a:noFill/>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solidFill>
                  <a:schemeClr val="lt1"/>
                </a:solidFill>
              </a:rPr>
              <a:t>14</a:t>
            </a:fld>
            <a:endParaRPr>
              <a:solidFill>
                <a:schemeClr val="lt1"/>
              </a:solidFill>
            </a:endParaRPr>
          </a:p>
        </p:txBody>
      </p:sp>
      <p:pic>
        <p:nvPicPr>
          <p:cNvPr id="277" name="Google Shape;277;p37" title="boreas-2021-04-29-15-55.avi">
            <a:hlinkClick r:id="rId3"/>
          </p:cNvPr>
          <p:cNvPicPr preferRelativeResize="0"/>
          <p:nvPr/>
        </p:nvPicPr>
        <p:blipFill>
          <a:blip r:embed="rId4">
            <a:alphaModFix/>
          </a:blip>
          <a:stretch>
            <a:fillRect/>
          </a:stretch>
        </p:blipFill>
        <p:spPr>
          <a:xfrm>
            <a:off x="2612800" y="923937"/>
            <a:ext cx="6680150" cy="5010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8"/>
          <p:cNvSpPr txBox="1">
            <a:spLocks noGrp="1"/>
          </p:cNvSpPr>
          <p:nvPr>
            <p:ph type="title"/>
          </p:nvPr>
        </p:nvSpPr>
        <p:spPr>
          <a:xfrm>
            <a:off x="1048200" y="410826"/>
            <a:ext cx="10095600" cy="9369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t>Future Scope</a:t>
            </a:r>
            <a:endParaRPr/>
          </a:p>
        </p:txBody>
      </p:sp>
      <p:sp>
        <p:nvSpPr>
          <p:cNvPr id="284" name="Google Shape;284;p38"/>
          <p:cNvSpPr/>
          <p:nvPr/>
        </p:nvSpPr>
        <p:spPr>
          <a:xfrm>
            <a:off x="-67" y="6458500"/>
            <a:ext cx="12192000" cy="406500"/>
          </a:xfrm>
          <a:prstGeom prst="rect">
            <a:avLst/>
          </a:prstGeom>
          <a:solidFill>
            <a:srgbClr val="43AEFF"/>
          </a:solidFill>
          <a:ln>
            <a:noFill/>
          </a:ln>
        </p:spPr>
        <p:txBody>
          <a:bodyPr spcFirstLastPara="1" wrap="square" lIns="121900" tIns="60925" rIns="121900" bIns="60925" anchor="t" anchorCtr="0">
            <a:noAutofit/>
          </a:bodyPr>
          <a:lstStyle/>
          <a:p>
            <a:pPr marL="0" lvl="0" indent="0" algn="l" rtl="0">
              <a:spcBef>
                <a:spcPts val="0"/>
              </a:spcBef>
              <a:spcAft>
                <a:spcPts val="0"/>
              </a:spcAft>
              <a:buNone/>
            </a:pPr>
            <a:r>
              <a:rPr lang="en-US" sz="1700">
                <a:solidFill>
                  <a:schemeClr val="lt1"/>
                </a:solidFill>
                <a:latin typeface="Source Sans Pro"/>
                <a:ea typeface="Source Sans Pro"/>
                <a:cs typeface="Source Sans Pro"/>
                <a:sym typeface="Source Sans Pro"/>
              </a:rPr>
              <a:t>            	    	     		ML SCE: Object Detection in Adverse Weather Conditions, Department of  IT, VIIT, Pune-48</a:t>
            </a:r>
            <a:endParaRPr sz="1700">
              <a:latin typeface="Source Sans Pro"/>
              <a:ea typeface="Source Sans Pro"/>
              <a:cs typeface="Source Sans Pro"/>
              <a:sym typeface="Source Sans Pro"/>
            </a:endParaRPr>
          </a:p>
          <a:p>
            <a:pPr marL="0" marR="0" lvl="0" indent="0" algn="l" rtl="0">
              <a:spcBef>
                <a:spcPts val="0"/>
              </a:spcBef>
              <a:spcAft>
                <a:spcPts val="0"/>
              </a:spcAft>
              <a:buNone/>
            </a:pPr>
            <a:endParaRPr sz="1700">
              <a:solidFill>
                <a:schemeClr val="lt1"/>
              </a:solidFill>
              <a:latin typeface="Source Sans Pro"/>
              <a:ea typeface="Source Sans Pro"/>
              <a:cs typeface="Source Sans Pro"/>
              <a:sym typeface="Source Sans Pro"/>
            </a:endParaRPr>
          </a:p>
        </p:txBody>
      </p:sp>
      <p:sp>
        <p:nvSpPr>
          <p:cNvPr id="285" name="Google Shape;285;p38"/>
          <p:cNvSpPr txBox="1"/>
          <p:nvPr/>
        </p:nvSpPr>
        <p:spPr>
          <a:xfrm>
            <a:off x="0" y="0"/>
            <a:ext cx="3000000" cy="600300"/>
          </a:xfrm>
          <a:prstGeom prst="rect">
            <a:avLst/>
          </a:prstGeom>
          <a:noFill/>
          <a:ln>
            <a:noFill/>
          </a:ln>
        </p:spPr>
        <p:txBody>
          <a:bodyPr spcFirstLastPara="1" wrap="square" lIns="91425" tIns="91425" rIns="91425" bIns="91425" anchor="t" anchorCtr="0">
            <a:spAutoFit/>
          </a:bodyPr>
          <a:lstStyle/>
          <a:p>
            <a:pPr marL="457200" lvl="0" indent="-400050" algn="l" rtl="0">
              <a:spcBef>
                <a:spcPts val="800"/>
              </a:spcBef>
              <a:spcAft>
                <a:spcPts val="0"/>
              </a:spcAft>
              <a:buClr>
                <a:schemeClr val="accent4"/>
              </a:buClr>
              <a:buSzPts val="2700"/>
              <a:buFont typeface="Source Sans Pro"/>
              <a:buChar char="-"/>
            </a:pPr>
            <a:endParaRPr/>
          </a:p>
        </p:txBody>
      </p:sp>
      <p:sp>
        <p:nvSpPr>
          <p:cNvPr id="286" name="Google Shape;286;p38"/>
          <p:cNvSpPr txBox="1">
            <a:spLocks noGrp="1"/>
          </p:cNvSpPr>
          <p:nvPr>
            <p:ph type="body" idx="1"/>
          </p:nvPr>
        </p:nvSpPr>
        <p:spPr>
          <a:xfrm>
            <a:off x="1048225" y="1600200"/>
            <a:ext cx="3226500" cy="4967700"/>
          </a:xfrm>
          <a:prstGeom prst="rect">
            <a:avLst/>
          </a:prstGeom>
        </p:spPr>
        <p:txBody>
          <a:bodyPr spcFirstLastPara="1" wrap="square" lIns="121900" tIns="121900" rIns="121900" bIns="121900" anchor="t" anchorCtr="0">
            <a:noAutofit/>
          </a:bodyPr>
          <a:lstStyle/>
          <a:p>
            <a:pPr marL="0" lvl="0" indent="0" algn="l" rtl="0">
              <a:spcBef>
                <a:spcPts val="800"/>
              </a:spcBef>
              <a:spcAft>
                <a:spcPts val="0"/>
              </a:spcAft>
              <a:buNone/>
            </a:pPr>
            <a:r>
              <a:rPr lang="en-US" sz="1600" b="1">
                <a:solidFill>
                  <a:srgbClr val="000000"/>
                </a:solidFill>
                <a:latin typeface="Arial"/>
                <a:ea typeface="Arial"/>
                <a:cs typeface="Arial"/>
                <a:sym typeface="Arial"/>
              </a:rPr>
              <a:t>Real-Time Optimization</a:t>
            </a:r>
            <a:endParaRPr sz="1600" b="1">
              <a:solidFill>
                <a:srgbClr val="000000"/>
              </a:solidFill>
              <a:latin typeface="Arial"/>
              <a:ea typeface="Arial"/>
              <a:cs typeface="Arial"/>
              <a:sym typeface="Arial"/>
            </a:endParaRPr>
          </a:p>
          <a:p>
            <a:pPr marL="0" lvl="0" indent="0" algn="l" rtl="0">
              <a:spcBef>
                <a:spcPts val="800"/>
              </a:spcBef>
              <a:spcAft>
                <a:spcPts val="0"/>
              </a:spcAft>
              <a:buNone/>
            </a:pPr>
            <a:endParaRPr sz="1600" b="1">
              <a:solidFill>
                <a:srgbClr val="000000"/>
              </a:solidFill>
              <a:latin typeface="Arial"/>
              <a:ea typeface="Arial"/>
              <a:cs typeface="Arial"/>
              <a:sym typeface="Arial"/>
            </a:endParaRPr>
          </a:p>
          <a:p>
            <a:pPr marL="0" lvl="0" indent="0" algn="l" rtl="0">
              <a:spcBef>
                <a:spcPts val="800"/>
              </a:spcBef>
              <a:spcAft>
                <a:spcPts val="0"/>
              </a:spcAft>
              <a:buNone/>
            </a:pPr>
            <a:r>
              <a:rPr lang="en-US" sz="1300">
                <a:solidFill>
                  <a:srgbClr val="000000"/>
                </a:solidFill>
              </a:rPr>
              <a:t>🔹 </a:t>
            </a:r>
            <a:r>
              <a:rPr lang="en-US" sz="1300" b="1">
                <a:solidFill>
                  <a:srgbClr val="000000"/>
                </a:solidFill>
              </a:rPr>
              <a:t>Quantization</a:t>
            </a:r>
            <a:r>
              <a:rPr lang="en-US" sz="1300">
                <a:solidFill>
                  <a:srgbClr val="000000"/>
                </a:solidFill>
              </a:rPr>
              <a:t> – Reduces model size by converting high-precision (32-bit floating-point) weights to </a:t>
            </a:r>
            <a:r>
              <a:rPr lang="en-US" sz="1300" b="1">
                <a:solidFill>
                  <a:srgbClr val="000000"/>
                </a:solidFill>
              </a:rPr>
              <a:t>lower-bit representations (e.g., 8-bit integers)</a:t>
            </a:r>
            <a:r>
              <a:rPr lang="en-US" sz="1300">
                <a:solidFill>
                  <a:srgbClr val="000000"/>
                </a:solidFill>
              </a:rPr>
              <a:t>, improving speed and memory efficiency.</a:t>
            </a:r>
            <a:endParaRPr sz="1300">
              <a:solidFill>
                <a:srgbClr val="000000"/>
              </a:solidFill>
            </a:endParaRPr>
          </a:p>
          <a:p>
            <a:pPr marL="0" lvl="0" indent="0" algn="l" rtl="0">
              <a:spcBef>
                <a:spcPts val="800"/>
              </a:spcBef>
              <a:spcAft>
                <a:spcPts val="0"/>
              </a:spcAft>
              <a:buNone/>
            </a:pPr>
            <a:endParaRPr sz="1300">
              <a:solidFill>
                <a:srgbClr val="000000"/>
              </a:solidFill>
            </a:endParaRPr>
          </a:p>
          <a:p>
            <a:pPr marL="0" lvl="0" indent="0" algn="l" rtl="0">
              <a:spcBef>
                <a:spcPts val="800"/>
              </a:spcBef>
              <a:spcAft>
                <a:spcPts val="0"/>
              </a:spcAft>
              <a:buNone/>
            </a:pPr>
            <a:r>
              <a:rPr lang="en-US" sz="1300">
                <a:solidFill>
                  <a:srgbClr val="000000"/>
                </a:solidFill>
              </a:rPr>
              <a:t>🔹 </a:t>
            </a:r>
            <a:r>
              <a:rPr lang="en-US" sz="1300" b="1">
                <a:solidFill>
                  <a:srgbClr val="000000"/>
                </a:solidFill>
              </a:rPr>
              <a:t>Pruning</a:t>
            </a:r>
            <a:r>
              <a:rPr lang="en-US" sz="1300">
                <a:solidFill>
                  <a:srgbClr val="000000"/>
                </a:solidFill>
              </a:rPr>
              <a:t> – Removes </a:t>
            </a:r>
            <a:r>
              <a:rPr lang="en-US" sz="1300" b="1">
                <a:solidFill>
                  <a:srgbClr val="000000"/>
                </a:solidFill>
              </a:rPr>
              <a:t>insignificant neurons or weights</a:t>
            </a:r>
            <a:r>
              <a:rPr lang="en-US" sz="1300">
                <a:solidFill>
                  <a:srgbClr val="000000"/>
                </a:solidFill>
              </a:rPr>
              <a:t> in the neural network, reducing computational complexity without significant loss of accuracy</a:t>
            </a:r>
            <a:endParaRPr sz="1300">
              <a:solidFill>
                <a:srgbClr val="000000"/>
              </a:solidFill>
            </a:endParaRPr>
          </a:p>
          <a:p>
            <a:pPr marL="0" lvl="0" indent="0" algn="l" rtl="0">
              <a:spcBef>
                <a:spcPts val="800"/>
              </a:spcBef>
              <a:spcAft>
                <a:spcPts val="0"/>
              </a:spcAft>
              <a:buNone/>
            </a:pPr>
            <a:r>
              <a:rPr lang="en-US" sz="1300">
                <a:solidFill>
                  <a:srgbClr val="000000"/>
                </a:solidFill>
              </a:rPr>
              <a:t>.</a:t>
            </a:r>
            <a:endParaRPr sz="1300">
              <a:solidFill>
                <a:srgbClr val="000000"/>
              </a:solidFill>
            </a:endParaRPr>
          </a:p>
          <a:p>
            <a:pPr marL="0" lvl="0" indent="0" algn="l" rtl="0">
              <a:spcBef>
                <a:spcPts val="800"/>
              </a:spcBef>
              <a:spcAft>
                <a:spcPts val="0"/>
              </a:spcAft>
              <a:buNone/>
            </a:pPr>
            <a:r>
              <a:rPr lang="en-US" sz="1300">
                <a:solidFill>
                  <a:srgbClr val="000000"/>
                </a:solidFill>
              </a:rPr>
              <a:t>🔹 </a:t>
            </a:r>
            <a:r>
              <a:rPr lang="en-US" sz="1300" b="1">
                <a:solidFill>
                  <a:srgbClr val="000000"/>
                </a:solidFill>
              </a:rPr>
              <a:t>Hardware-Specific Acceleration</a:t>
            </a:r>
            <a:r>
              <a:rPr lang="en-US" sz="1300">
                <a:solidFill>
                  <a:srgbClr val="000000"/>
                </a:solidFill>
              </a:rPr>
              <a:t> – Leverage </a:t>
            </a:r>
            <a:r>
              <a:rPr lang="en-US" sz="1300" b="1">
                <a:solidFill>
                  <a:srgbClr val="000000"/>
                </a:solidFill>
              </a:rPr>
              <a:t>TensorRT, OpenVINO, or ONNX Runtime</a:t>
            </a:r>
            <a:r>
              <a:rPr lang="en-US" sz="1300">
                <a:solidFill>
                  <a:srgbClr val="000000"/>
                </a:solidFill>
              </a:rPr>
              <a:t> for optimized inference on </a:t>
            </a:r>
            <a:r>
              <a:rPr lang="en-US" sz="1300" b="1">
                <a:solidFill>
                  <a:srgbClr val="000000"/>
                </a:solidFill>
              </a:rPr>
              <a:t>GPUs, TPUs, and edge devices</a:t>
            </a:r>
            <a:r>
              <a:rPr lang="en-US" sz="1300">
                <a:solidFill>
                  <a:srgbClr val="000000"/>
                </a:solidFill>
              </a:rPr>
              <a:t>.</a:t>
            </a:r>
            <a:endParaRPr sz="1300">
              <a:solidFill>
                <a:srgbClr val="000000"/>
              </a:solidFill>
            </a:endParaRPr>
          </a:p>
        </p:txBody>
      </p:sp>
      <p:sp>
        <p:nvSpPr>
          <p:cNvPr id="287" name="Google Shape;287;p38"/>
          <p:cNvSpPr txBox="1">
            <a:spLocks noGrp="1"/>
          </p:cNvSpPr>
          <p:nvPr>
            <p:ph type="sldNum" idx="12"/>
          </p:nvPr>
        </p:nvSpPr>
        <p:spPr>
          <a:xfrm>
            <a:off x="11205845" y="6333134"/>
            <a:ext cx="731700" cy="524700"/>
          </a:xfrm>
          <a:prstGeom prst="rect">
            <a:avLst/>
          </a:prstGeom>
          <a:noFill/>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t>15</a:t>
            </a:fld>
            <a:endParaRPr/>
          </a:p>
        </p:txBody>
      </p:sp>
      <p:sp>
        <p:nvSpPr>
          <p:cNvPr id="288" name="Google Shape;288;p38"/>
          <p:cNvSpPr txBox="1">
            <a:spLocks noGrp="1"/>
          </p:cNvSpPr>
          <p:nvPr>
            <p:ph type="body" idx="2"/>
          </p:nvPr>
        </p:nvSpPr>
        <p:spPr>
          <a:xfrm>
            <a:off x="4439989" y="1600200"/>
            <a:ext cx="3226500" cy="4967700"/>
          </a:xfrm>
          <a:prstGeom prst="rect">
            <a:avLst/>
          </a:prstGeom>
        </p:spPr>
        <p:txBody>
          <a:bodyPr spcFirstLastPara="1" wrap="square" lIns="121900" tIns="121900" rIns="121900" bIns="121900" anchor="t" anchorCtr="0">
            <a:noAutofit/>
          </a:bodyPr>
          <a:lstStyle/>
          <a:p>
            <a:pPr marL="0" lvl="0" indent="0" algn="l" rtl="0">
              <a:spcBef>
                <a:spcPts val="800"/>
              </a:spcBef>
              <a:spcAft>
                <a:spcPts val="0"/>
              </a:spcAft>
              <a:buNone/>
            </a:pPr>
            <a:r>
              <a:rPr lang="en-US" sz="1600" b="1">
                <a:solidFill>
                  <a:srgbClr val="000000"/>
                </a:solidFill>
                <a:latin typeface="Arial"/>
                <a:ea typeface="Arial"/>
                <a:cs typeface="Arial"/>
                <a:sym typeface="Arial"/>
              </a:rPr>
              <a:t>Adaptive Object Detection</a:t>
            </a:r>
            <a:endParaRPr sz="1600" b="1">
              <a:solidFill>
                <a:srgbClr val="000000"/>
              </a:solidFill>
              <a:latin typeface="Arial"/>
              <a:ea typeface="Arial"/>
              <a:cs typeface="Arial"/>
              <a:sym typeface="Arial"/>
            </a:endParaRPr>
          </a:p>
          <a:p>
            <a:pPr marL="0" lvl="0" indent="0" algn="l" rtl="0">
              <a:spcBef>
                <a:spcPts val="800"/>
              </a:spcBef>
              <a:spcAft>
                <a:spcPts val="0"/>
              </a:spcAft>
              <a:buNone/>
            </a:pPr>
            <a:endParaRPr sz="1600" b="1">
              <a:solidFill>
                <a:srgbClr val="000000"/>
              </a:solidFill>
              <a:latin typeface="Arial"/>
              <a:ea typeface="Arial"/>
              <a:cs typeface="Arial"/>
              <a:sym typeface="Arial"/>
            </a:endParaRPr>
          </a:p>
          <a:p>
            <a:pPr marL="0" lvl="0" indent="0" algn="l" rtl="0">
              <a:spcBef>
                <a:spcPts val="800"/>
              </a:spcBef>
              <a:spcAft>
                <a:spcPts val="0"/>
              </a:spcAft>
              <a:buNone/>
            </a:pPr>
            <a:r>
              <a:rPr lang="en-US" sz="1300">
                <a:solidFill>
                  <a:srgbClr val="000000"/>
                </a:solidFill>
              </a:rPr>
              <a:t>🔹 </a:t>
            </a:r>
            <a:r>
              <a:rPr lang="en-US" sz="1300" b="1">
                <a:solidFill>
                  <a:srgbClr val="000000"/>
                </a:solidFill>
              </a:rPr>
              <a:t>Weather-Aware Training</a:t>
            </a:r>
            <a:r>
              <a:rPr lang="en-US" sz="1300">
                <a:solidFill>
                  <a:srgbClr val="000000"/>
                </a:solidFill>
              </a:rPr>
              <a:t> – Train models on diverse datasets, including fog, rain, snow, and storms, using </a:t>
            </a:r>
            <a:r>
              <a:rPr lang="en-US" sz="1300" b="1">
                <a:solidFill>
                  <a:srgbClr val="000000"/>
                </a:solidFill>
              </a:rPr>
              <a:t>domain adaptation</a:t>
            </a:r>
            <a:r>
              <a:rPr lang="en-US" sz="1300">
                <a:solidFill>
                  <a:srgbClr val="000000"/>
                </a:solidFill>
              </a:rPr>
              <a:t> to minimize performance drops</a:t>
            </a:r>
            <a:endParaRPr sz="1300">
              <a:solidFill>
                <a:srgbClr val="000000"/>
              </a:solidFill>
            </a:endParaRPr>
          </a:p>
          <a:p>
            <a:pPr marL="0" lvl="0" indent="0" algn="l" rtl="0">
              <a:spcBef>
                <a:spcPts val="800"/>
              </a:spcBef>
              <a:spcAft>
                <a:spcPts val="0"/>
              </a:spcAft>
              <a:buNone/>
            </a:pPr>
            <a:r>
              <a:rPr lang="en-US" sz="1300">
                <a:solidFill>
                  <a:srgbClr val="000000"/>
                </a:solidFill>
              </a:rPr>
              <a:t>.</a:t>
            </a:r>
            <a:endParaRPr sz="1300">
              <a:solidFill>
                <a:srgbClr val="000000"/>
              </a:solidFill>
            </a:endParaRPr>
          </a:p>
          <a:p>
            <a:pPr marL="0" lvl="0" indent="0" algn="l" rtl="0">
              <a:spcBef>
                <a:spcPts val="800"/>
              </a:spcBef>
              <a:spcAft>
                <a:spcPts val="0"/>
              </a:spcAft>
              <a:buNone/>
            </a:pPr>
            <a:r>
              <a:rPr lang="en-US" sz="1300">
                <a:solidFill>
                  <a:srgbClr val="000000"/>
                </a:solidFill>
              </a:rPr>
              <a:t>🔹 </a:t>
            </a:r>
            <a:r>
              <a:rPr lang="en-US" sz="1300" b="1">
                <a:solidFill>
                  <a:srgbClr val="000000"/>
                </a:solidFill>
              </a:rPr>
              <a:t>Augmented Data Synthesis</a:t>
            </a:r>
            <a:r>
              <a:rPr lang="en-US" sz="1300">
                <a:solidFill>
                  <a:srgbClr val="000000"/>
                </a:solidFill>
              </a:rPr>
              <a:t> – Generate </a:t>
            </a:r>
            <a:r>
              <a:rPr lang="en-US" sz="1300" b="1">
                <a:solidFill>
                  <a:srgbClr val="000000"/>
                </a:solidFill>
              </a:rPr>
              <a:t>synthetic adverse weather conditions</a:t>
            </a:r>
            <a:r>
              <a:rPr lang="en-US" sz="1300">
                <a:solidFill>
                  <a:srgbClr val="000000"/>
                </a:solidFill>
              </a:rPr>
              <a:t> to ensure robustness against unseen scenarios.</a:t>
            </a:r>
            <a:endParaRPr sz="1300">
              <a:solidFill>
                <a:srgbClr val="000000"/>
              </a:solidFill>
            </a:endParaRPr>
          </a:p>
          <a:p>
            <a:pPr marL="0" lvl="0" indent="0" algn="l" rtl="0">
              <a:spcBef>
                <a:spcPts val="800"/>
              </a:spcBef>
              <a:spcAft>
                <a:spcPts val="0"/>
              </a:spcAft>
              <a:buNone/>
            </a:pPr>
            <a:endParaRPr sz="1300">
              <a:solidFill>
                <a:srgbClr val="000000"/>
              </a:solidFill>
            </a:endParaRPr>
          </a:p>
          <a:p>
            <a:pPr marL="0" lvl="0" indent="0" algn="l" rtl="0">
              <a:spcBef>
                <a:spcPts val="800"/>
              </a:spcBef>
              <a:spcAft>
                <a:spcPts val="0"/>
              </a:spcAft>
              <a:buNone/>
            </a:pPr>
            <a:r>
              <a:rPr lang="en-US" sz="1300">
                <a:solidFill>
                  <a:srgbClr val="000000"/>
                </a:solidFill>
              </a:rPr>
              <a:t>🔹 </a:t>
            </a:r>
            <a:r>
              <a:rPr lang="en-US" sz="1300" b="1">
                <a:solidFill>
                  <a:srgbClr val="000000"/>
                </a:solidFill>
              </a:rPr>
              <a:t>Online Learning &amp; Fine-Tuning</a:t>
            </a:r>
            <a:r>
              <a:rPr lang="en-US" sz="1300">
                <a:solidFill>
                  <a:srgbClr val="000000"/>
                </a:solidFill>
              </a:rPr>
              <a:t> – Implement </a:t>
            </a:r>
            <a:r>
              <a:rPr lang="en-US" sz="1300" b="1">
                <a:solidFill>
                  <a:srgbClr val="000000"/>
                </a:solidFill>
              </a:rPr>
              <a:t>self-supervised learning</a:t>
            </a:r>
            <a:r>
              <a:rPr lang="en-US" sz="1300">
                <a:solidFill>
                  <a:srgbClr val="000000"/>
                </a:solidFill>
              </a:rPr>
              <a:t> where the model fine-tunes itself using real-time sensor feedback and past experiences.</a:t>
            </a:r>
            <a:endParaRPr sz="1300">
              <a:solidFill>
                <a:srgbClr val="000000"/>
              </a:solidFill>
            </a:endParaRPr>
          </a:p>
        </p:txBody>
      </p:sp>
      <p:sp>
        <p:nvSpPr>
          <p:cNvPr id="289" name="Google Shape;289;p38"/>
          <p:cNvSpPr txBox="1">
            <a:spLocks noGrp="1"/>
          </p:cNvSpPr>
          <p:nvPr>
            <p:ph type="body" idx="3"/>
          </p:nvPr>
        </p:nvSpPr>
        <p:spPr>
          <a:xfrm>
            <a:off x="7831778" y="1600200"/>
            <a:ext cx="3226500" cy="4967700"/>
          </a:xfrm>
          <a:prstGeom prst="rect">
            <a:avLst/>
          </a:prstGeom>
        </p:spPr>
        <p:txBody>
          <a:bodyPr spcFirstLastPara="1" wrap="square" lIns="121900" tIns="121900" rIns="121900" bIns="121900" anchor="t" anchorCtr="0">
            <a:noAutofit/>
          </a:bodyPr>
          <a:lstStyle/>
          <a:p>
            <a:pPr marL="0" lvl="0" indent="0" algn="l" rtl="0">
              <a:spcBef>
                <a:spcPts val="800"/>
              </a:spcBef>
              <a:spcAft>
                <a:spcPts val="0"/>
              </a:spcAft>
              <a:buNone/>
            </a:pPr>
            <a:r>
              <a:rPr lang="en-US" sz="1600" b="1">
                <a:solidFill>
                  <a:srgbClr val="000000"/>
                </a:solidFill>
                <a:latin typeface="Arial"/>
                <a:ea typeface="Arial"/>
                <a:cs typeface="Arial"/>
                <a:sym typeface="Arial"/>
              </a:rPr>
              <a:t>Real-World Testing</a:t>
            </a:r>
            <a:endParaRPr sz="1600" b="1">
              <a:solidFill>
                <a:srgbClr val="000000"/>
              </a:solidFill>
              <a:latin typeface="Arial"/>
              <a:ea typeface="Arial"/>
              <a:cs typeface="Arial"/>
              <a:sym typeface="Arial"/>
            </a:endParaRPr>
          </a:p>
          <a:p>
            <a:pPr marL="0" lvl="0" indent="0" algn="l" rtl="0">
              <a:spcBef>
                <a:spcPts val="800"/>
              </a:spcBef>
              <a:spcAft>
                <a:spcPts val="0"/>
              </a:spcAft>
              <a:buNone/>
            </a:pPr>
            <a:endParaRPr sz="1600" b="1">
              <a:solidFill>
                <a:srgbClr val="000000"/>
              </a:solidFill>
              <a:latin typeface="Arial"/>
              <a:ea typeface="Arial"/>
              <a:cs typeface="Arial"/>
              <a:sym typeface="Arial"/>
            </a:endParaRPr>
          </a:p>
          <a:p>
            <a:pPr marL="0" lvl="0" indent="0" algn="l" rtl="0">
              <a:spcBef>
                <a:spcPts val="800"/>
              </a:spcBef>
              <a:spcAft>
                <a:spcPts val="0"/>
              </a:spcAft>
              <a:buNone/>
            </a:pPr>
            <a:r>
              <a:rPr lang="en-US" sz="1300">
                <a:solidFill>
                  <a:srgbClr val="000000"/>
                </a:solidFill>
              </a:rPr>
              <a:t>🔹 </a:t>
            </a:r>
            <a:r>
              <a:rPr lang="en-US" sz="1300" b="1">
                <a:solidFill>
                  <a:srgbClr val="000000"/>
                </a:solidFill>
              </a:rPr>
              <a:t>AirSim (Aerial &amp; Ground Vehicles)</a:t>
            </a:r>
            <a:r>
              <a:rPr lang="en-US" sz="1300">
                <a:solidFill>
                  <a:srgbClr val="000000"/>
                </a:solidFill>
              </a:rPr>
              <a:t> – Developed by Microsoft, AirSim simulates </a:t>
            </a:r>
            <a:r>
              <a:rPr lang="en-US" sz="1300" b="1">
                <a:solidFill>
                  <a:srgbClr val="000000"/>
                </a:solidFill>
              </a:rPr>
              <a:t>autonomous cars and drones</a:t>
            </a:r>
            <a:r>
              <a:rPr lang="en-US" sz="1300">
                <a:solidFill>
                  <a:srgbClr val="000000"/>
                </a:solidFill>
              </a:rPr>
              <a:t>, allowing AI models to interact with dynamic objects, pedestrians, and varying terrains.</a:t>
            </a:r>
            <a:endParaRPr sz="1300">
              <a:solidFill>
                <a:srgbClr val="000000"/>
              </a:solidFill>
            </a:endParaRPr>
          </a:p>
          <a:p>
            <a:pPr marL="0" lvl="0" indent="0" algn="l" rtl="0">
              <a:spcBef>
                <a:spcPts val="800"/>
              </a:spcBef>
              <a:spcAft>
                <a:spcPts val="0"/>
              </a:spcAft>
              <a:buNone/>
            </a:pPr>
            <a:endParaRPr sz="1300">
              <a:solidFill>
                <a:srgbClr val="000000"/>
              </a:solidFill>
            </a:endParaRPr>
          </a:p>
          <a:p>
            <a:pPr marL="0" lvl="0" indent="0" algn="l" rtl="0">
              <a:spcBef>
                <a:spcPts val="800"/>
              </a:spcBef>
              <a:spcAft>
                <a:spcPts val="0"/>
              </a:spcAft>
              <a:buNone/>
            </a:pPr>
            <a:r>
              <a:rPr lang="en-US" sz="1300">
                <a:solidFill>
                  <a:srgbClr val="000000"/>
                </a:solidFill>
              </a:rPr>
              <a:t>🔹 </a:t>
            </a:r>
            <a:r>
              <a:rPr lang="en-US" sz="1300" b="1">
                <a:solidFill>
                  <a:srgbClr val="000000"/>
                </a:solidFill>
              </a:rPr>
              <a:t>Hardware-in-the-Loop (HIL) Testing</a:t>
            </a:r>
            <a:r>
              <a:rPr lang="en-US" sz="1300">
                <a:solidFill>
                  <a:srgbClr val="000000"/>
                </a:solidFill>
              </a:rPr>
              <a:t> – Integrate real-world </a:t>
            </a:r>
            <a:r>
              <a:rPr lang="en-US" sz="1300" b="1">
                <a:solidFill>
                  <a:srgbClr val="000000"/>
                </a:solidFill>
              </a:rPr>
              <a:t>sensor data</a:t>
            </a:r>
            <a:r>
              <a:rPr lang="en-US" sz="1300">
                <a:solidFill>
                  <a:srgbClr val="000000"/>
                </a:solidFill>
              </a:rPr>
              <a:t> (from LiDAR, RADAR, and cameras) with simulated environments to fine-tune model accuracy.</a:t>
            </a:r>
            <a:endParaRPr sz="1300">
              <a:solidFill>
                <a:srgbClr val="000000"/>
              </a:solidFill>
            </a:endParaRPr>
          </a:p>
          <a:p>
            <a:pPr marL="0" lvl="0" indent="0" algn="l" rtl="0">
              <a:spcBef>
                <a:spcPts val="800"/>
              </a:spcBef>
              <a:spcAft>
                <a:spcPts val="0"/>
              </a:spcAft>
              <a:buNone/>
            </a:pPr>
            <a:endParaRPr sz="1300">
              <a:solidFill>
                <a:srgbClr val="000000"/>
              </a:solidFill>
            </a:endParaRPr>
          </a:p>
          <a:p>
            <a:pPr marL="0" lvl="0" indent="0" algn="l" rtl="0">
              <a:spcBef>
                <a:spcPts val="800"/>
              </a:spcBef>
              <a:spcAft>
                <a:spcPts val="0"/>
              </a:spcAft>
              <a:buNone/>
            </a:pPr>
            <a:r>
              <a:rPr lang="en-US" sz="1300">
                <a:solidFill>
                  <a:srgbClr val="000000"/>
                </a:solidFill>
              </a:rPr>
              <a:t>🔹 </a:t>
            </a:r>
            <a:r>
              <a:rPr lang="en-US" sz="1300" b="1">
                <a:solidFill>
                  <a:srgbClr val="000000"/>
                </a:solidFill>
              </a:rPr>
              <a:t>Edge Deployment Validation</a:t>
            </a:r>
            <a:r>
              <a:rPr lang="en-US" sz="1300">
                <a:solidFill>
                  <a:srgbClr val="000000"/>
                </a:solidFill>
              </a:rPr>
              <a:t> – Test optimized models on </a:t>
            </a:r>
            <a:r>
              <a:rPr lang="en-US" sz="1300" b="1">
                <a:solidFill>
                  <a:srgbClr val="000000"/>
                </a:solidFill>
              </a:rPr>
              <a:t>low-power edge devices (NVIDIA Jetson, Raspberry Pi)</a:t>
            </a:r>
            <a:r>
              <a:rPr lang="en-US" sz="1300">
                <a:solidFill>
                  <a:srgbClr val="000000"/>
                </a:solidFill>
              </a:rPr>
              <a:t> to assess inference speed and power efficiency before real-world trials.</a:t>
            </a:r>
            <a:endParaRPr sz="1300">
              <a:solidFill>
                <a:srgbClr val="000000"/>
              </a:solidFill>
            </a:endParaRPr>
          </a:p>
        </p:txBody>
      </p:sp>
      <p:cxnSp>
        <p:nvCxnSpPr>
          <p:cNvPr id="290" name="Google Shape;290;p38"/>
          <p:cNvCxnSpPr/>
          <p:nvPr/>
        </p:nvCxnSpPr>
        <p:spPr>
          <a:xfrm>
            <a:off x="4350913" y="1626563"/>
            <a:ext cx="12900" cy="4553100"/>
          </a:xfrm>
          <a:prstGeom prst="straightConnector1">
            <a:avLst/>
          </a:prstGeom>
          <a:noFill/>
          <a:ln w="19050" cap="flat" cmpd="sng">
            <a:solidFill>
              <a:schemeClr val="dk2"/>
            </a:solidFill>
            <a:prstDash val="solid"/>
            <a:round/>
            <a:headEnd type="none" w="med" len="med"/>
            <a:tailEnd type="none" w="med" len="med"/>
          </a:ln>
        </p:spPr>
      </p:cxnSp>
      <p:cxnSp>
        <p:nvCxnSpPr>
          <p:cNvPr id="291" name="Google Shape;291;p38"/>
          <p:cNvCxnSpPr/>
          <p:nvPr/>
        </p:nvCxnSpPr>
        <p:spPr>
          <a:xfrm>
            <a:off x="7666488" y="1626563"/>
            <a:ext cx="12900" cy="45531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9"/>
          <p:cNvSpPr txBox="1">
            <a:spLocks noGrp="1"/>
          </p:cNvSpPr>
          <p:nvPr>
            <p:ph type="title"/>
          </p:nvPr>
        </p:nvSpPr>
        <p:spPr>
          <a:xfrm>
            <a:off x="1048200" y="410826"/>
            <a:ext cx="10095600" cy="9369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t>CONCLUSION</a:t>
            </a:r>
            <a:endParaRPr/>
          </a:p>
        </p:txBody>
      </p:sp>
      <p:sp>
        <p:nvSpPr>
          <p:cNvPr id="298" name="Google Shape;298;p39"/>
          <p:cNvSpPr txBox="1">
            <a:spLocks noGrp="1"/>
          </p:cNvSpPr>
          <p:nvPr>
            <p:ph type="sldNum" idx="12"/>
          </p:nvPr>
        </p:nvSpPr>
        <p:spPr>
          <a:xfrm>
            <a:off x="11205845" y="6333134"/>
            <a:ext cx="731700" cy="524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t>16</a:t>
            </a:fld>
            <a:endParaRPr/>
          </a:p>
        </p:txBody>
      </p:sp>
      <p:sp>
        <p:nvSpPr>
          <p:cNvPr id="299" name="Google Shape;299;p39"/>
          <p:cNvSpPr/>
          <p:nvPr/>
        </p:nvSpPr>
        <p:spPr>
          <a:xfrm>
            <a:off x="-67" y="6458500"/>
            <a:ext cx="12192000" cy="406500"/>
          </a:xfrm>
          <a:prstGeom prst="rect">
            <a:avLst/>
          </a:prstGeom>
          <a:solidFill>
            <a:srgbClr val="43AEFF"/>
          </a:solidFill>
          <a:ln>
            <a:noFill/>
          </a:ln>
        </p:spPr>
        <p:txBody>
          <a:bodyPr spcFirstLastPara="1" wrap="square" lIns="121900" tIns="60925" rIns="121900" bIns="60925" anchor="t" anchorCtr="0">
            <a:noAutofit/>
          </a:bodyPr>
          <a:lstStyle/>
          <a:p>
            <a:pPr marL="0" lvl="0" indent="0" algn="l" rtl="0">
              <a:spcBef>
                <a:spcPts val="0"/>
              </a:spcBef>
              <a:spcAft>
                <a:spcPts val="0"/>
              </a:spcAft>
              <a:buNone/>
            </a:pPr>
            <a:r>
              <a:rPr lang="en-US" sz="1700">
                <a:solidFill>
                  <a:schemeClr val="lt1"/>
                </a:solidFill>
                <a:latin typeface="Source Sans Pro"/>
                <a:ea typeface="Source Sans Pro"/>
                <a:cs typeface="Source Sans Pro"/>
                <a:sym typeface="Source Sans Pro"/>
              </a:rPr>
              <a:t>            	    	     		ML SCE: Object Detection in Adverse Weather Conditions, Department of  IT, VIIT, Pune-48</a:t>
            </a:r>
            <a:endParaRPr sz="1700">
              <a:latin typeface="Source Sans Pro"/>
              <a:ea typeface="Source Sans Pro"/>
              <a:cs typeface="Source Sans Pro"/>
              <a:sym typeface="Source Sans Pro"/>
            </a:endParaRPr>
          </a:p>
          <a:p>
            <a:pPr marL="0" marR="0" lvl="0" indent="0" algn="l" rtl="0">
              <a:spcBef>
                <a:spcPts val="0"/>
              </a:spcBef>
              <a:spcAft>
                <a:spcPts val="0"/>
              </a:spcAft>
              <a:buNone/>
            </a:pPr>
            <a:endParaRPr sz="1700">
              <a:solidFill>
                <a:schemeClr val="lt1"/>
              </a:solidFill>
              <a:latin typeface="Source Sans Pro"/>
              <a:ea typeface="Source Sans Pro"/>
              <a:cs typeface="Source Sans Pro"/>
              <a:sym typeface="Source Sans Pro"/>
            </a:endParaRPr>
          </a:p>
        </p:txBody>
      </p:sp>
      <p:sp>
        <p:nvSpPr>
          <p:cNvPr id="300" name="Google Shape;300;p39"/>
          <p:cNvSpPr txBox="1"/>
          <p:nvPr/>
        </p:nvSpPr>
        <p:spPr>
          <a:xfrm>
            <a:off x="562850" y="309750"/>
            <a:ext cx="3000000" cy="600300"/>
          </a:xfrm>
          <a:prstGeom prst="rect">
            <a:avLst/>
          </a:prstGeom>
          <a:noFill/>
          <a:ln>
            <a:noFill/>
          </a:ln>
        </p:spPr>
        <p:txBody>
          <a:bodyPr spcFirstLastPara="1" wrap="square" lIns="91425" tIns="91425" rIns="91425" bIns="91425" anchor="t" anchorCtr="0">
            <a:spAutoFit/>
          </a:bodyPr>
          <a:lstStyle/>
          <a:p>
            <a:pPr marL="457200" lvl="0" indent="-400050" algn="l" rtl="0">
              <a:spcBef>
                <a:spcPts val="800"/>
              </a:spcBef>
              <a:spcAft>
                <a:spcPts val="0"/>
              </a:spcAft>
              <a:buClr>
                <a:schemeClr val="accent4"/>
              </a:buClr>
              <a:buSzPts val="2700"/>
              <a:buFont typeface="Source Sans Pro"/>
              <a:buChar char="-"/>
            </a:pPr>
            <a:endParaRPr/>
          </a:p>
        </p:txBody>
      </p:sp>
      <p:sp>
        <p:nvSpPr>
          <p:cNvPr id="301" name="Google Shape;301;p39"/>
          <p:cNvSpPr txBox="1"/>
          <p:nvPr/>
        </p:nvSpPr>
        <p:spPr>
          <a:xfrm>
            <a:off x="562125" y="1447500"/>
            <a:ext cx="8983800" cy="305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p:txBody>
      </p:sp>
      <p:sp>
        <p:nvSpPr>
          <p:cNvPr id="302" name="Google Shape;302;p39"/>
          <p:cNvSpPr txBox="1">
            <a:spLocks noGrp="1"/>
          </p:cNvSpPr>
          <p:nvPr>
            <p:ph type="body" idx="1"/>
          </p:nvPr>
        </p:nvSpPr>
        <p:spPr>
          <a:xfrm>
            <a:off x="1048200" y="1682267"/>
            <a:ext cx="10095600" cy="4764900"/>
          </a:xfrm>
          <a:prstGeom prst="rect">
            <a:avLst/>
          </a:prstGeom>
        </p:spPr>
        <p:txBody>
          <a:bodyPr spcFirstLastPara="1" wrap="square" lIns="121900" tIns="121900" rIns="121900" bIns="121900" anchor="t" anchorCtr="0">
            <a:noAutofit/>
          </a:bodyPr>
          <a:lstStyle/>
          <a:p>
            <a:pPr marL="457200" lvl="0" indent="-342900" algn="l" rtl="0">
              <a:lnSpc>
                <a:spcPct val="115000"/>
              </a:lnSpc>
              <a:spcBef>
                <a:spcPts val="0"/>
              </a:spcBef>
              <a:spcAft>
                <a:spcPts val="0"/>
              </a:spcAft>
              <a:buSzPts val="1800"/>
              <a:buChar char="●"/>
            </a:pPr>
            <a:r>
              <a:rPr lang="en-US" sz="1800">
                <a:solidFill>
                  <a:srgbClr val="000000"/>
                </a:solidFill>
              </a:rPr>
              <a:t>Enhancing object detection in adverse weather is essential for autonomous vehicle safety. Our research confirms that YOLO v12 excels in accuracy and efficiency, making it the best choice for real-world deployment. By leveraging multi-modal sensor fusion, real-time optimization, adaptive learning, and rigorous simulation testing, we ensure robust performance across diverse conditions. These innovations drive the future of intelligent, self-learning perception systems, enabling autonomous vehicles to navigate safely through fog, rain, snow, and storms with unparalleled precision and reliability.</a:t>
            </a:r>
            <a:endParaRPr sz="18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US" sz="1800"/>
              <a:t>We would also like to thank respected faculty, Mrs. Riddhi Mirajkar Ma’am for her help and support in our entire project duration.</a:t>
            </a:r>
            <a:endParaRPr sz="1800"/>
          </a:p>
        </p:txBody>
      </p:sp>
      <p:sp>
        <p:nvSpPr>
          <p:cNvPr id="303" name="Google Shape;303;p39"/>
          <p:cNvSpPr txBox="1">
            <a:spLocks noGrp="1"/>
          </p:cNvSpPr>
          <p:nvPr>
            <p:ph type="sldNum" idx="12"/>
          </p:nvPr>
        </p:nvSpPr>
        <p:spPr>
          <a:xfrm>
            <a:off x="11212634" y="6398605"/>
            <a:ext cx="731700" cy="524700"/>
          </a:xfrm>
          <a:prstGeom prst="rect">
            <a:avLst/>
          </a:prstGeom>
          <a:noFill/>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solidFill>
                  <a:schemeClr val="lt1"/>
                </a:solidFill>
              </a:rPr>
              <a:t>16</a:t>
            </a:fld>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0"/>
          <p:cNvSpPr txBox="1">
            <a:spLocks noGrp="1"/>
          </p:cNvSpPr>
          <p:nvPr>
            <p:ph type="title"/>
          </p:nvPr>
        </p:nvSpPr>
        <p:spPr>
          <a:xfrm>
            <a:off x="1048200" y="410826"/>
            <a:ext cx="10095600" cy="936900"/>
          </a:xfrm>
          <a:prstGeom prst="rect">
            <a:avLst/>
          </a:prstGeom>
        </p:spPr>
        <p:txBody>
          <a:bodyPr spcFirstLastPara="1" wrap="square" lIns="121900" tIns="121900" rIns="121900" bIns="121900" anchor="b" anchorCtr="0">
            <a:noAutofit/>
          </a:bodyPr>
          <a:lstStyle/>
          <a:p>
            <a:pPr marL="0" marR="0" lvl="0" indent="0" algn="l" rtl="0">
              <a:lnSpc>
                <a:spcPct val="100000"/>
              </a:lnSpc>
              <a:spcBef>
                <a:spcPts val="0"/>
              </a:spcBef>
              <a:spcAft>
                <a:spcPts val="0"/>
              </a:spcAft>
              <a:buNone/>
            </a:pPr>
            <a:r>
              <a:rPr lang="en-US"/>
              <a:t>References</a:t>
            </a:r>
            <a:endParaRPr sz="3500">
              <a:solidFill>
                <a:schemeClr val="dk1"/>
              </a:solidFill>
              <a:latin typeface="Times New Roman"/>
              <a:ea typeface="Times New Roman"/>
              <a:cs typeface="Times New Roman"/>
              <a:sym typeface="Times New Roman"/>
            </a:endParaRPr>
          </a:p>
        </p:txBody>
      </p:sp>
      <p:sp>
        <p:nvSpPr>
          <p:cNvPr id="309" name="Google Shape;309;p40"/>
          <p:cNvSpPr txBox="1">
            <a:spLocks noGrp="1"/>
          </p:cNvSpPr>
          <p:nvPr>
            <p:ph type="body" idx="1"/>
          </p:nvPr>
        </p:nvSpPr>
        <p:spPr>
          <a:xfrm>
            <a:off x="1048200" y="1682275"/>
            <a:ext cx="10095600" cy="4486200"/>
          </a:xfrm>
          <a:prstGeom prst="rect">
            <a:avLst/>
          </a:prstGeom>
        </p:spPr>
        <p:txBody>
          <a:bodyPr spcFirstLastPara="1" wrap="square" lIns="121900" tIns="121900" rIns="121900" bIns="121900" anchor="ctr" anchorCtr="0">
            <a:noAutofit/>
          </a:bodyPr>
          <a:lstStyle/>
          <a:p>
            <a:pPr marL="609600" lvl="0" indent="-431800" algn="l" rtl="0">
              <a:lnSpc>
                <a:spcPct val="115000"/>
              </a:lnSpc>
              <a:spcBef>
                <a:spcPts val="0"/>
              </a:spcBef>
              <a:spcAft>
                <a:spcPts val="0"/>
              </a:spcAft>
              <a:buSzPts val="2000"/>
              <a:buAutoNum type="arabicPeriod"/>
            </a:pPr>
            <a:r>
              <a:rPr lang="en-US" sz="2000" u="sng">
                <a:solidFill>
                  <a:schemeClr val="hlink"/>
                </a:solidFill>
                <a:hlinkClick r:id="rId3"/>
              </a:rPr>
              <a:t>https://www.geeksforgeeks.org/introduction-convolution-neural-network/</a:t>
            </a:r>
            <a:endParaRPr sz="2000"/>
          </a:p>
          <a:p>
            <a:pPr marL="609600" lvl="0" indent="-431800" algn="l" rtl="0">
              <a:lnSpc>
                <a:spcPct val="115000"/>
              </a:lnSpc>
              <a:spcBef>
                <a:spcPts val="1300"/>
              </a:spcBef>
              <a:spcAft>
                <a:spcPts val="0"/>
              </a:spcAft>
              <a:buSzPts val="2000"/>
              <a:buAutoNum type="arabicPeriod"/>
            </a:pPr>
            <a:r>
              <a:rPr lang="en-US" sz="2000" u="sng">
                <a:solidFill>
                  <a:schemeClr val="hlink"/>
                </a:solidFill>
                <a:hlinkClick r:id="rId4"/>
              </a:rPr>
              <a:t>https://softengi.com/blog/video-analytics-software-development-for-smart-traffic/</a:t>
            </a:r>
            <a:endParaRPr sz="2000"/>
          </a:p>
          <a:p>
            <a:pPr marL="609600" lvl="0" indent="-431800" algn="l" rtl="0">
              <a:lnSpc>
                <a:spcPct val="115000"/>
              </a:lnSpc>
              <a:spcBef>
                <a:spcPts val="1300"/>
              </a:spcBef>
              <a:spcAft>
                <a:spcPts val="0"/>
              </a:spcAft>
              <a:buSzPts val="2000"/>
              <a:buAutoNum type="arabicPeriod"/>
            </a:pPr>
            <a:r>
              <a:rPr lang="en-US" sz="2000" u="sng">
                <a:solidFill>
                  <a:schemeClr val="hlink"/>
                </a:solidFill>
                <a:hlinkClick r:id="rId5"/>
              </a:rPr>
              <a:t>https://www.policycircle.org/society/india-road-safety-with-ai/#:~:text=AI%20camera%20surveillance%20in%20Kerala,to%20the%20central%20government's%20server</a:t>
            </a:r>
            <a:endParaRPr sz="2000"/>
          </a:p>
          <a:p>
            <a:pPr marL="609600" lvl="0" indent="-431800" algn="l" rtl="0">
              <a:lnSpc>
                <a:spcPct val="115000"/>
              </a:lnSpc>
              <a:spcBef>
                <a:spcPts val="1300"/>
              </a:spcBef>
              <a:spcAft>
                <a:spcPts val="0"/>
              </a:spcAft>
              <a:buSzPts val="2000"/>
              <a:buAutoNum type="arabicPeriod"/>
            </a:pPr>
            <a:r>
              <a:rPr lang="en-US" sz="2000" u="sng">
                <a:solidFill>
                  <a:schemeClr val="hlink"/>
                </a:solidFill>
                <a:hlinkClick r:id="rId6"/>
              </a:rPr>
              <a:t>https://ieeexplore.ieee.org/document/8537279</a:t>
            </a:r>
            <a:endParaRPr sz="2000"/>
          </a:p>
          <a:p>
            <a:pPr marL="609600" lvl="0" indent="-431800" algn="l" rtl="0">
              <a:lnSpc>
                <a:spcPct val="115000"/>
              </a:lnSpc>
              <a:spcBef>
                <a:spcPts val="1300"/>
              </a:spcBef>
              <a:spcAft>
                <a:spcPts val="0"/>
              </a:spcAft>
              <a:buSzPts val="2000"/>
              <a:buAutoNum type="arabicPeriod"/>
            </a:pPr>
            <a:r>
              <a:rPr lang="en-US" sz="2000" u="sng">
                <a:solidFill>
                  <a:schemeClr val="hlink"/>
                </a:solidFill>
                <a:hlinkClick r:id="rId7"/>
              </a:rPr>
              <a:t>https://lampyridjournal.com/index.php/journal/article/download/123/122</a:t>
            </a:r>
            <a:r>
              <a:rPr lang="en-US" sz="2000"/>
              <a:t> </a:t>
            </a:r>
            <a:endParaRPr sz="2000"/>
          </a:p>
          <a:p>
            <a:pPr marL="609600" lvl="0" indent="-431800" algn="l" rtl="0">
              <a:lnSpc>
                <a:spcPct val="115000"/>
              </a:lnSpc>
              <a:spcBef>
                <a:spcPts val="1300"/>
              </a:spcBef>
              <a:spcAft>
                <a:spcPts val="0"/>
              </a:spcAft>
              <a:buSzPts val="2000"/>
              <a:buAutoNum type="arabicPeriod"/>
            </a:pPr>
            <a:r>
              <a:rPr lang="en-US" sz="2000" u="sng">
                <a:solidFill>
                  <a:schemeClr val="hlink"/>
                </a:solidFill>
                <a:hlinkClick r:id="rId8"/>
              </a:rPr>
              <a:t>https://www.researchgate.net/publication/356664320_Time_to_reach_health-care_facility_and_hospital_exit_outcome_among_road_traffic_accident_victims_attending_a_tertiary_care_hospital_Puducherry/citations</a:t>
            </a:r>
            <a:endParaRPr sz="2000"/>
          </a:p>
          <a:p>
            <a:pPr marL="609600" lvl="0" indent="-431800" algn="l" rtl="0">
              <a:lnSpc>
                <a:spcPct val="115000"/>
              </a:lnSpc>
              <a:spcBef>
                <a:spcPts val="1300"/>
              </a:spcBef>
              <a:spcAft>
                <a:spcPts val="1300"/>
              </a:spcAft>
              <a:buSzPts val="2000"/>
              <a:buAutoNum type="arabicPeriod"/>
            </a:pPr>
            <a:endParaRPr sz="2000"/>
          </a:p>
        </p:txBody>
      </p:sp>
      <p:sp>
        <p:nvSpPr>
          <p:cNvPr id="310" name="Google Shape;310;p40"/>
          <p:cNvSpPr txBox="1">
            <a:spLocks noGrp="1"/>
          </p:cNvSpPr>
          <p:nvPr>
            <p:ph type="sldNum" idx="12"/>
          </p:nvPr>
        </p:nvSpPr>
        <p:spPr>
          <a:xfrm>
            <a:off x="11205845" y="6333134"/>
            <a:ext cx="731700" cy="524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t>17</a:t>
            </a:fld>
            <a:endParaRPr/>
          </a:p>
        </p:txBody>
      </p:sp>
      <p:sp>
        <p:nvSpPr>
          <p:cNvPr id="311" name="Google Shape;311;p40"/>
          <p:cNvSpPr/>
          <p:nvPr/>
        </p:nvSpPr>
        <p:spPr>
          <a:xfrm>
            <a:off x="-67" y="6458500"/>
            <a:ext cx="12192000" cy="406500"/>
          </a:xfrm>
          <a:prstGeom prst="rect">
            <a:avLst/>
          </a:prstGeom>
          <a:solidFill>
            <a:srgbClr val="43AEFF"/>
          </a:solidFill>
          <a:ln>
            <a:noFill/>
          </a:ln>
        </p:spPr>
        <p:txBody>
          <a:bodyPr spcFirstLastPara="1" wrap="square" lIns="121900" tIns="60925" rIns="121900" bIns="60925" anchor="t" anchorCtr="0">
            <a:noAutofit/>
          </a:bodyPr>
          <a:lstStyle/>
          <a:p>
            <a:pPr marL="0" lvl="0" indent="0" algn="l" rtl="0">
              <a:spcBef>
                <a:spcPts val="0"/>
              </a:spcBef>
              <a:spcAft>
                <a:spcPts val="0"/>
              </a:spcAft>
              <a:buNone/>
            </a:pPr>
            <a:r>
              <a:rPr lang="en-US" sz="1700">
                <a:solidFill>
                  <a:schemeClr val="lt1"/>
                </a:solidFill>
                <a:latin typeface="Source Sans Pro"/>
                <a:ea typeface="Source Sans Pro"/>
                <a:cs typeface="Source Sans Pro"/>
                <a:sym typeface="Source Sans Pro"/>
              </a:rPr>
              <a:t>            	    	     		ML SCE: Object Detection in Adverse Weather Conditions, Department of  IT, VIIT, Pune-48</a:t>
            </a:r>
            <a:endParaRPr sz="1700">
              <a:latin typeface="Source Sans Pro"/>
              <a:ea typeface="Source Sans Pro"/>
              <a:cs typeface="Source Sans Pro"/>
              <a:sym typeface="Source Sans Pro"/>
            </a:endParaRPr>
          </a:p>
          <a:p>
            <a:pPr marL="0" marR="0" lvl="0" indent="0" algn="l" rtl="0">
              <a:spcBef>
                <a:spcPts val="0"/>
              </a:spcBef>
              <a:spcAft>
                <a:spcPts val="0"/>
              </a:spcAft>
              <a:buNone/>
            </a:pPr>
            <a:endParaRPr sz="1700">
              <a:solidFill>
                <a:schemeClr val="lt1"/>
              </a:solidFill>
              <a:latin typeface="Source Sans Pro"/>
              <a:ea typeface="Source Sans Pro"/>
              <a:cs typeface="Source Sans Pro"/>
              <a:sym typeface="Source Sans Pro"/>
            </a:endParaRPr>
          </a:p>
        </p:txBody>
      </p:sp>
      <p:sp>
        <p:nvSpPr>
          <p:cNvPr id="312" name="Google Shape;312;p40"/>
          <p:cNvSpPr txBox="1">
            <a:spLocks noGrp="1"/>
          </p:cNvSpPr>
          <p:nvPr>
            <p:ph type="sldNum" idx="12"/>
          </p:nvPr>
        </p:nvSpPr>
        <p:spPr>
          <a:xfrm>
            <a:off x="11212634" y="6398605"/>
            <a:ext cx="731700" cy="524700"/>
          </a:xfrm>
          <a:prstGeom prst="rect">
            <a:avLst/>
          </a:prstGeom>
          <a:noFill/>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solidFill>
                  <a:schemeClr val="lt1"/>
                </a:solidFill>
              </a:rPr>
              <a:t>17</a:t>
            </a:fld>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1"/>
          <p:cNvSpPr txBox="1">
            <a:spLocks noGrp="1"/>
          </p:cNvSpPr>
          <p:nvPr>
            <p:ph type="ctrTitle"/>
          </p:nvPr>
        </p:nvSpPr>
        <p:spPr>
          <a:xfrm>
            <a:off x="1717950" y="1984595"/>
            <a:ext cx="8756100" cy="15510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t>Thank You!</a:t>
            </a:r>
            <a:endParaRPr/>
          </a:p>
        </p:txBody>
      </p:sp>
      <p:sp>
        <p:nvSpPr>
          <p:cNvPr id="318" name="Google Shape;318;p41"/>
          <p:cNvSpPr txBox="1">
            <a:spLocks noGrp="1"/>
          </p:cNvSpPr>
          <p:nvPr>
            <p:ph type="sldNum" idx="12"/>
          </p:nvPr>
        </p:nvSpPr>
        <p:spPr>
          <a:xfrm>
            <a:off x="11196267" y="6398605"/>
            <a:ext cx="731600" cy="5248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solidFill>
                  <a:schemeClr val="lt1"/>
                </a:solidFill>
              </a:rPr>
              <a:t>18</a:t>
            </a:fld>
            <a:endParaRPr>
              <a:solidFill>
                <a:schemeClr val="lt1"/>
              </a:solidFill>
            </a:endParaRPr>
          </a:p>
        </p:txBody>
      </p:sp>
      <p:sp>
        <p:nvSpPr>
          <p:cNvPr id="319" name="Google Shape;319;p41"/>
          <p:cNvSpPr/>
          <p:nvPr/>
        </p:nvSpPr>
        <p:spPr>
          <a:xfrm>
            <a:off x="-67" y="6458500"/>
            <a:ext cx="12192000" cy="406500"/>
          </a:xfrm>
          <a:prstGeom prst="rect">
            <a:avLst/>
          </a:prstGeom>
          <a:solidFill>
            <a:srgbClr val="43AEFF"/>
          </a:solidFill>
          <a:ln>
            <a:noFill/>
          </a:ln>
        </p:spPr>
        <p:txBody>
          <a:bodyPr spcFirstLastPara="1" wrap="square" lIns="121900" tIns="60925" rIns="121900" bIns="60925" anchor="t" anchorCtr="0">
            <a:noAutofit/>
          </a:bodyPr>
          <a:lstStyle/>
          <a:p>
            <a:pPr marL="0" lvl="0" indent="0" algn="l" rtl="0">
              <a:spcBef>
                <a:spcPts val="0"/>
              </a:spcBef>
              <a:spcAft>
                <a:spcPts val="0"/>
              </a:spcAft>
              <a:buNone/>
            </a:pPr>
            <a:r>
              <a:rPr lang="en-US" sz="1700">
                <a:solidFill>
                  <a:schemeClr val="lt1"/>
                </a:solidFill>
                <a:latin typeface="Source Sans Pro"/>
                <a:ea typeface="Source Sans Pro"/>
                <a:cs typeface="Source Sans Pro"/>
                <a:sym typeface="Source Sans Pro"/>
              </a:rPr>
              <a:t>            	    	     		ML SCE: Object Detection in Adverse Weather Conditions, Department of  IT, VIIT, Pune-48</a:t>
            </a:r>
            <a:endParaRPr sz="1700">
              <a:latin typeface="Source Sans Pro"/>
              <a:ea typeface="Source Sans Pro"/>
              <a:cs typeface="Source Sans Pro"/>
              <a:sym typeface="Source Sans Pro"/>
            </a:endParaRPr>
          </a:p>
          <a:p>
            <a:pPr marL="0" marR="0" lvl="0" indent="0" algn="l" rtl="0">
              <a:spcBef>
                <a:spcPts val="0"/>
              </a:spcBef>
              <a:spcAft>
                <a:spcPts val="0"/>
              </a:spcAft>
              <a:buNone/>
            </a:pPr>
            <a:endParaRPr sz="1700">
              <a:solidFill>
                <a:schemeClr val="lt1"/>
              </a:solidFill>
              <a:latin typeface="Source Sans Pro"/>
              <a:ea typeface="Source Sans Pro"/>
              <a:cs typeface="Source Sans Pro"/>
              <a:sym typeface="Source Sans Pro"/>
            </a:endParaRPr>
          </a:p>
        </p:txBody>
      </p:sp>
      <p:sp>
        <p:nvSpPr>
          <p:cNvPr id="320" name="Google Shape;320;p41"/>
          <p:cNvSpPr txBox="1">
            <a:spLocks noGrp="1"/>
          </p:cNvSpPr>
          <p:nvPr>
            <p:ph type="sldNum" idx="12"/>
          </p:nvPr>
        </p:nvSpPr>
        <p:spPr>
          <a:xfrm>
            <a:off x="11212634" y="6398605"/>
            <a:ext cx="731700" cy="524700"/>
          </a:xfrm>
          <a:prstGeom prst="rect">
            <a:avLst/>
          </a:prstGeom>
          <a:noFill/>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solidFill>
                  <a:schemeClr val="lt1"/>
                </a:solidFill>
              </a:rPr>
              <a:t>18</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1048200" y="117897"/>
            <a:ext cx="10095600" cy="9369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US"/>
              <a:t>CONTENTS</a:t>
            </a:r>
            <a:endParaRPr sz="3500">
              <a:solidFill>
                <a:schemeClr val="dk1"/>
              </a:solidFill>
              <a:latin typeface="Times New Roman"/>
              <a:ea typeface="Times New Roman"/>
              <a:cs typeface="Times New Roman"/>
              <a:sym typeface="Times New Roman"/>
            </a:endParaRPr>
          </a:p>
        </p:txBody>
      </p:sp>
      <p:sp>
        <p:nvSpPr>
          <p:cNvPr id="138" name="Google Shape;138;p26"/>
          <p:cNvSpPr txBox="1">
            <a:spLocks noGrp="1"/>
          </p:cNvSpPr>
          <p:nvPr>
            <p:ph type="body" idx="1"/>
          </p:nvPr>
        </p:nvSpPr>
        <p:spPr>
          <a:xfrm>
            <a:off x="1048190" y="1139533"/>
            <a:ext cx="5401200" cy="4967700"/>
          </a:xfrm>
          <a:prstGeom prst="rect">
            <a:avLst/>
          </a:prstGeom>
        </p:spPr>
        <p:txBody>
          <a:bodyPr spcFirstLastPara="1" wrap="square" lIns="121900" tIns="121900" rIns="121900" bIns="121900" anchor="ctr" anchorCtr="0">
            <a:noAutofit/>
          </a:bodyPr>
          <a:lstStyle/>
          <a:p>
            <a:pPr marL="609600" lvl="0" indent="-438150" algn="l" rtl="0">
              <a:lnSpc>
                <a:spcPct val="150000"/>
              </a:lnSpc>
              <a:spcBef>
                <a:spcPts val="0"/>
              </a:spcBef>
              <a:spcAft>
                <a:spcPts val="0"/>
              </a:spcAft>
              <a:buSzPts val="2100"/>
              <a:buChar char="◎"/>
            </a:pPr>
            <a:r>
              <a:rPr lang="en-US" sz="2100"/>
              <a:t>Abstract</a:t>
            </a:r>
            <a:endParaRPr sz="2100"/>
          </a:p>
          <a:p>
            <a:pPr marL="609600" lvl="0" indent="-438150" algn="l" rtl="0">
              <a:lnSpc>
                <a:spcPct val="150000"/>
              </a:lnSpc>
              <a:spcBef>
                <a:spcPts val="0"/>
              </a:spcBef>
              <a:spcAft>
                <a:spcPts val="0"/>
              </a:spcAft>
              <a:buSzPts val="2100"/>
              <a:buChar char="◎"/>
            </a:pPr>
            <a:r>
              <a:rPr lang="en-US" sz="2100"/>
              <a:t>Introduction </a:t>
            </a:r>
            <a:endParaRPr sz="2100"/>
          </a:p>
          <a:p>
            <a:pPr marL="609600" lvl="0" indent="-438150" algn="l" rtl="0">
              <a:lnSpc>
                <a:spcPct val="150000"/>
              </a:lnSpc>
              <a:spcBef>
                <a:spcPts val="0"/>
              </a:spcBef>
              <a:spcAft>
                <a:spcPts val="0"/>
              </a:spcAft>
              <a:buSzPts val="2100"/>
              <a:buChar char="◎"/>
            </a:pPr>
            <a:r>
              <a:rPr lang="en-US" sz="2100"/>
              <a:t>Literature Survey </a:t>
            </a:r>
            <a:endParaRPr sz="2100"/>
          </a:p>
          <a:p>
            <a:pPr marL="609600" lvl="0" indent="-438150" algn="l" rtl="0">
              <a:lnSpc>
                <a:spcPct val="150000"/>
              </a:lnSpc>
              <a:spcBef>
                <a:spcPts val="0"/>
              </a:spcBef>
              <a:spcAft>
                <a:spcPts val="0"/>
              </a:spcAft>
              <a:buSzPts val="2100"/>
              <a:buChar char="◎"/>
            </a:pPr>
            <a:r>
              <a:rPr lang="en-US" sz="2100"/>
              <a:t>System Design</a:t>
            </a:r>
            <a:endParaRPr sz="2100"/>
          </a:p>
          <a:p>
            <a:pPr marL="609600" lvl="0" indent="-438150" algn="l" rtl="0">
              <a:lnSpc>
                <a:spcPct val="150000"/>
              </a:lnSpc>
              <a:spcBef>
                <a:spcPts val="0"/>
              </a:spcBef>
              <a:spcAft>
                <a:spcPts val="0"/>
              </a:spcAft>
              <a:buSzPts val="2100"/>
              <a:buChar char="◎"/>
            </a:pPr>
            <a:r>
              <a:rPr lang="en-US" sz="2100"/>
              <a:t>Dataset Selection</a:t>
            </a:r>
            <a:endParaRPr sz="2100"/>
          </a:p>
          <a:p>
            <a:pPr marL="609600" lvl="0" indent="-438150" algn="l" rtl="0">
              <a:lnSpc>
                <a:spcPct val="150000"/>
              </a:lnSpc>
              <a:spcBef>
                <a:spcPts val="0"/>
              </a:spcBef>
              <a:spcAft>
                <a:spcPts val="0"/>
              </a:spcAft>
              <a:buSzPts val="2100"/>
              <a:buChar char="◎"/>
            </a:pPr>
            <a:r>
              <a:rPr lang="en-US" sz="2100"/>
              <a:t>Methodology &amp; Implementation</a:t>
            </a:r>
            <a:endParaRPr sz="2100"/>
          </a:p>
          <a:p>
            <a:pPr marL="609600" lvl="0" indent="-438150" algn="l" rtl="0">
              <a:lnSpc>
                <a:spcPct val="150000"/>
              </a:lnSpc>
              <a:spcBef>
                <a:spcPts val="0"/>
              </a:spcBef>
              <a:spcAft>
                <a:spcPts val="0"/>
              </a:spcAft>
              <a:buSzPts val="2100"/>
              <a:buChar char="◎"/>
            </a:pPr>
            <a:r>
              <a:rPr lang="en-US" sz="2100"/>
              <a:t>Results and Discussion</a:t>
            </a:r>
            <a:endParaRPr sz="2100"/>
          </a:p>
          <a:p>
            <a:pPr marL="609600" lvl="0" indent="-438150" algn="l" rtl="0">
              <a:lnSpc>
                <a:spcPct val="150000"/>
              </a:lnSpc>
              <a:spcBef>
                <a:spcPts val="0"/>
              </a:spcBef>
              <a:spcAft>
                <a:spcPts val="0"/>
              </a:spcAft>
              <a:buSzPts val="2100"/>
              <a:buChar char="◎"/>
            </a:pPr>
            <a:r>
              <a:rPr lang="en-US" sz="2100"/>
              <a:t>Demo Video</a:t>
            </a:r>
            <a:endParaRPr sz="2100"/>
          </a:p>
          <a:p>
            <a:pPr marL="609600" lvl="0" indent="-438150" algn="l" rtl="0">
              <a:lnSpc>
                <a:spcPct val="150000"/>
              </a:lnSpc>
              <a:spcBef>
                <a:spcPts val="0"/>
              </a:spcBef>
              <a:spcAft>
                <a:spcPts val="0"/>
              </a:spcAft>
              <a:buSzPts val="2100"/>
              <a:buChar char="◎"/>
            </a:pPr>
            <a:r>
              <a:rPr lang="en-US" sz="2100"/>
              <a:t>Future Scope</a:t>
            </a:r>
            <a:endParaRPr sz="2100"/>
          </a:p>
          <a:p>
            <a:pPr marL="609600" lvl="0" indent="-438150" algn="l" rtl="0">
              <a:lnSpc>
                <a:spcPct val="150000"/>
              </a:lnSpc>
              <a:spcBef>
                <a:spcPts val="0"/>
              </a:spcBef>
              <a:spcAft>
                <a:spcPts val="0"/>
              </a:spcAft>
              <a:buSzPts val="2100"/>
              <a:buChar char="◎"/>
            </a:pPr>
            <a:r>
              <a:rPr lang="en-US" sz="2100"/>
              <a:t>Conclusion</a:t>
            </a:r>
            <a:endParaRPr sz="2100"/>
          </a:p>
        </p:txBody>
      </p:sp>
      <p:sp>
        <p:nvSpPr>
          <p:cNvPr id="139" name="Google Shape;139;p26"/>
          <p:cNvSpPr txBox="1">
            <a:spLocks noGrp="1"/>
          </p:cNvSpPr>
          <p:nvPr>
            <p:ph type="sldNum" idx="12"/>
          </p:nvPr>
        </p:nvSpPr>
        <p:spPr>
          <a:xfrm>
            <a:off x="11189477" y="6398605"/>
            <a:ext cx="731700" cy="524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solidFill>
                  <a:schemeClr val="lt1"/>
                </a:solidFill>
              </a:rPr>
              <a:t>2</a:t>
            </a:fld>
            <a:endParaRPr>
              <a:solidFill>
                <a:schemeClr val="lt1"/>
              </a:solidFill>
            </a:endParaRPr>
          </a:p>
        </p:txBody>
      </p:sp>
      <p:sp>
        <p:nvSpPr>
          <p:cNvPr id="140" name="Google Shape;140;p26"/>
          <p:cNvSpPr/>
          <p:nvPr/>
        </p:nvSpPr>
        <p:spPr>
          <a:xfrm>
            <a:off x="8" y="6457750"/>
            <a:ext cx="12192000" cy="406500"/>
          </a:xfrm>
          <a:prstGeom prst="rect">
            <a:avLst/>
          </a:prstGeom>
          <a:solidFill>
            <a:srgbClr val="43AEFF"/>
          </a:solidFill>
          <a:ln>
            <a:noFill/>
          </a:ln>
        </p:spPr>
        <p:txBody>
          <a:bodyPr spcFirstLastPara="1" wrap="square" lIns="121900" tIns="60925" rIns="121900" bIns="60925" anchor="t" anchorCtr="0">
            <a:noAutofit/>
          </a:bodyPr>
          <a:lstStyle/>
          <a:p>
            <a:pPr marL="0" lvl="0" indent="0" algn="l" rtl="0">
              <a:spcBef>
                <a:spcPts val="0"/>
              </a:spcBef>
              <a:spcAft>
                <a:spcPts val="0"/>
              </a:spcAft>
              <a:buNone/>
            </a:pPr>
            <a:r>
              <a:rPr lang="en-US" sz="1700">
                <a:solidFill>
                  <a:schemeClr val="lt1"/>
                </a:solidFill>
                <a:latin typeface="Source Sans Pro"/>
                <a:ea typeface="Source Sans Pro"/>
                <a:cs typeface="Source Sans Pro"/>
                <a:sym typeface="Source Sans Pro"/>
              </a:rPr>
              <a:t>                 	     		ML SCE: Object Detection in Adverse Weather Conditions, Department of  IT, VIIT, Pune-48</a:t>
            </a:r>
            <a:endParaRPr sz="1700">
              <a:latin typeface="Source Sans Pro"/>
              <a:ea typeface="Source Sans Pro"/>
              <a:cs typeface="Source Sans Pro"/>
              <a:sym typeface="Source Sans Pro"/>
            </a:endParaRPr>
          </a:p>
          <a:p>
            <a:pPr marL="0" marR="0" lvl="0" indent="0" algn="ctr" rtl="0">
              <a:spcBef>
                <a:spcPts val="0"/>
              </a:spcBef>
              <a:spcAft>
                <a:spcPts val="0"/>
              </a:spcAft>
              <a:buNone/>
            </a:pPr>
            <a:endParaRPr sz="1700">
              <a:solidFill>
                <a:schemeClr val="lt1"/>
              </a:solidFill>
              <a:latin typeface="Source Sans Pro"/>
              <a:ea typeface="Source Sans Pro"/>
              <a:cs typeface="Source Sans Pro"/>
              <a:sym typeface="Source Sans Pro"/>
            </a:endParaRPr>
          </a:p>
        </p:txBody>
      </p:sp>
      <p:sp>
        <p:nvSpPr>
          <p:cNvPr id="141" name="Google Shape;141;p26"/>
          <p:cNvSpPr txBox="1">
            <a:spLocks noGrp="1"/>
          </p:cNvSpPr>
          <p:nvPr>
            <p:ph type="sldNum" idx="12"/>
          </p:nvPr>
        </p:nvSpPr>
        <p:spPr>
          <a:xfrm>
            <a:off x="11212634" y="6398605"/>
            <a:ext cx="731700" cy="524700"/>
          </a:xfrm>
          <a:prstGeom prst="rect">
            <a:avLst/>
          </a:prstGeom>
          <a:noFill/>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solidFill>
                  <a:schemeClr val="lt1"/>
                </a:solidFill>
              </a:rPr>
              <a:t>2</a:t>
            </a:fld>
            <a:endParaRPr>
              <a:solidFill>
                <a:schemeClr val="lt1"/>
              </a:solidFill>
            </a:endParaRPr>
          </a:p>
        </p:txBody>
      </p:sp>
      <p:pic>
        <p:nvPicPr>
          <p:cNvPr id="142" name="Google Shape;142;p26"/>
          <p:cNvPicPr preferRelativeResize="0"/>
          <p:nvPr/>
        </p:nvPicPr>
        <p:blipFill>
          <a:blip r:embed="rId3">
            <a:alphaModFix amt="70000"/>
          </a:blip>
          <a:stretch>
            <a:fillRect/>
          </a:stretch>
        </p:blipFill>
        <p:spPr>
          <a:xfrm>
            <a:off x="6601790" y="1207197"/>
            <a:ext cx="4876800" cy="4876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1048200" y="426176"/>
            <a:ext cx="10095600" cy="9369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t>Introduction </a:t>
            </a:r>
            <a:endParaRPr/>
          </a:p>
        </p:txBody>
      </p:sp>
      <p:sp>
        <p:nvSpPr>
          <p:cNvPr id="149" name="Google Shape;149;p27"/>
          <p:cNvSpPr txBox="1">
            <a:spLocks noGrp="1"/>
          </p:cNvSpPr>
          <p:nvPr>
            <p:ph type="body" idx="1"/>
          </p:nvPr>
        </p:nvSpPr>
        <p:spPr>
          <a:xfrm>
            <a:off x="725575" y="1626054"/>
            <a:ext cx="4900500" cy="4623300"/>
          </a:xfrm>
          <a:prstGeom prst="rect">
            <a:avLst/>
          </a:prstGeom>
        </p:spPr>
        <p:txBody>
          <a:bodyPr spcFirstLastPara="1" wrap="square" lIns="121900" tIns="121900" rIns="121900" bIns="121900" anchor="t" anchorCtr="0">
            <a:noAutofit/>
          </a:bodyPr>
          <a:lstStyle/>
          <a:p>
            <a:pPr marL="0" lvl="0" indent="0" algn="just" rtl="0">
              <a:lnSpc>
                <a:spcPct val="115000"/>
              </a:lnSpc>
              <a:spcBef>
                <a:spcPts val="0"/>
              </a:spcBef>
              <a:spcAft>
                <a:spcPts val="0"/>
              </a:spcAft>
              <a:buNone/>
            </a:pPr>
            <a:r>
              <a:rPr lang="en-US" sz="1800">
                <a:solidFill>
                  <a:srgbClr val="000000"/>
                </a:solidFill>
              </a:rPr>
              <a:t>With the drastic change in the weather condition the climate of country is changing which effects the driver results increase in loss of life.</a:t>
            </a:r>
            <a:endParaRPr sz="1800">
              <a:solidFill>
                <a:srgbClr val="000000"/>
              </a:solidFill>
            </a:endParaRPr>
          </a:p>
          <a:p>
            <a:pPr marL="457200" lvl="0" indent="-342900" algn="just" rtl="0">
              <a:lnSpc>
                <a:spcPct val="115000"/>
              </a:lnSpc>
              <a:spcBef>
                <a:spcPts val="0"/>
              </a:spcBef>
              <a:spcAft>
                <a:spcPts val="0"/>
              </a:spcAft>
              <a:buClr>
                <a:srgbClr val="000000"/>
              </a:buClr>
              <a:buSzPts val="1800"/>
              <a:buChar char="●"/>
            </a:pPr>
            <a:r>
              <a:rPr lang="en-US" sz="1800">
                <a:solidFill>
                  <a:srgbClr val="000000"/>
                </a:solidFill>
              </a:rPr>
              <a:t>This project focuses on enhancing object detection in autonomous vehicles under adverse weather conditions (Fog, Rain, Snow, and Storm) to improve safety and accuracy.</a:t>
            </a:r>
            <a:endParaRPr sz="1800">
              <a:solidFill>
                <a:srgbClr val="000000"/>
              </a:solidFill>
            </a:endParaRPr>
          </a:p>
          <a:p>
            <a:pPr marL="457200" lvl="0" indent="-342900" algn="just" rtl="0">
              <a:lnSpc>
                <a:spcPct val="115000"/>
              </a:lnSpc>
              <a:spcBef>
                <a:spcPts val="0"/>
              </a:spcBef>
              <a:spcAft>
                <a:spcPts val="0"/>
              </a:spcAft>
              <a:buClr>
                <a:srgbClr val="000000"/>
              </a:buClr>
              <a:buSzPts val="1800"/>
              <a:buChar char="●"/>
            </a:pPr>
            <a:r>
              <a:rPr lang="en-US" sz="1800">
                <a:solidFill>
                  <a:srgbClr val="000000"/>
                </a:solidFill>
              </a:rPr>
              <a:t>It evaluates state-of-the-art YOLO models (YOLOv10, YOLOv11m, and YOLOv12) using the DAWN dataset, with results showing that YOLOv12 performs best in accuracy and efficiency.</a:t>
            </a:r>
            <a:endParaRPr sz="1800">
              <a:solidFill>
                <a:srgbClr val="000000"/>
              </a:solidFill>
            </a:endParaRPr>
          </a:p>
        </p:txBody>
      </p:sp>
      <p:sp>
        <p:nvSpPr>
          <p:cNvPr id="150" name="Google Shape;150;p27"/>
          <p:cNvSpPr txBox="1">
            <a:spLocks noGrp="1"/>
          </p:cNvSpPr>
          <p:nvPr>
            <p:ph type="sldNum" idx="12"/>
          </p:nvPr>
        </p:nvSpPr>
        <p:spPr>
          <a:xfrm>
            <a:off x="11205845" y="6333134"/>
            <a:ext cx="731700" cy="524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t>3</a:t>
            </a:fld>
            <a:endParaRPr/>
          </a:p>
        </p:txBody>
      </p:sp>
      <p:sp>
        <p:nvSpPr>
          <p:cNvPr id="151" name="Google Shape;151;p27"/>
          <p:cNvSpPr/>
          <p:nvPr/>
        </p:nvSpPr>
        <p:spPr>
          <a:xfrm>
            <a:off x="8" y="6457750"/>
            <a:ext cx="12192000" cy="406500"/>
          </a:xfrm>
          <a:prstGeom prst="rect">
            <a:avLst/>
          </a:prstGeom>
          <a:solidFill>
            <a:srgbClr val="43AEFF"/>
          </a:solidFill>
          <a:ln>
            <a:noFill/>
          </a:ln>
        </p:spPr>
        <p:txBody>
          <a:bodyPr spcFirstLastPara="1" wrap="square" lIns="121900" tIns="60925" rIns="121900" bIns="60925" anchor="t" anchorCtr="0">
            <a:noAutofit/>
          </a:bodyPr>
          <a:lstStyle/>
          <a:p>
            <a:pPr marL="0" lvl="0" indent="0" algn="l" rtl="0">
              <a:spcBef>
                <a:spcPts val="0"/>
              </a:spcBef>
              <a:spcAft>
                <a:spcPts val="0"/>
              </a:spcAft>
              <a:buNone/>
            </a:pPr>
            <a:r>
              <a:rPr lang="en-US" sz="1700">
                <a:solidFill>
                  <a:schemeClr val="lt1"/>
                </a:solidFill>
                <a:latin typeface="Source Sans Pro"/>
                <a:ea typeface="Source Sans Pro"/>
                <a:cs typeface="Source Sans Pro"/>
                <a:sym typeface="Source Sans Pro"/>
              </a:rPr>
              <a:t>            	    	     		ML SCE: Object Detection in Adverse Weather Conditions, Department of  IT, VIIT, Pune-48</a:t>
            </a:r>
            <a:endParaRPr sz="1700">
              <a:latin typeface="Source Sans Pro"/>
              <a:ea typeface="Source Sans Pro"/>
              <a:cs typeface="Source Sans Pro"/>
              <a:sym typeface="Source Sans Pro"/>
            </a:endParaRPr>
          </a:p>
          <a:p>
            <a:pPr marL="0" marR="0" lvl="0" indent="0" algn="l" rtl="0">
              <a:spcBef>
                <a:spcPts val="0"/>
              </a:spcBef>
              <a:spcAft>
                <a:spcPts val="0"/>
              </a:spcAft>
              <a:buNone/>
            </a:pPr>
            <a:endParaRPr sz="1700">
              <a:solidFill>
                <a:schemeClr val="lt1"/>
              </a:solidFill>
              <a:latin typeface="Source Sans Pro"/>
              <a:ea typeface="Source Sans Pro"/>
              <a:cs typeface="Source Sans Pro"/>
              <a:sym typeface="Source Sans Pro"/>
            </a:endParaRPr>
          </a:p>
        </p:txBody>
      </p:sp>
      <p:sp>
        <p:nvSpPr>
          <p:cNvPr id="152" name="Google Shape;152;p27"/>
          <p:cNvSpPr txBox="1">
            <a:spLocks noGrp="1"/>
          </p:cNvSpPr>
          <p:nvPr>
            <p:ph type="sldNum" idx="12"/>
          </p:nvPr>
        </p:nvSpPr>
        <p:spPr>
          <a:xfrm>
            <a:off x="11212634" y="6398605"/>
            <a:ext cx="731700" cy="524700"/>
          </a:xfrm>
          <a:prstGeom prst="rect">
            <a:avLst/>
          </a:prstGeom>
          <a:noFill/>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solidFill>
                  <a:schemeClr val="lt1"/>
                </a:solidFill>
              </a:rPr>
              <a:t>3</a:t>
            </a:fld>
            <a:endParaRPr>
              <a:solidFill>
                <a:schemeClr val="lt1"/>
              </a:solidFill>
            </a:endParaRPr>
          </a:p>
        </p:txBody>
      </p:sp>
      <p:grpSp>
        <p:nvGrpSpPr>
          <p:cNvPr id="153" name="Google Shape;153;p27"/>
          <p:cNvGrpSpPr/>
          <p:nvPr/>
        </p:nvGrpSpPr>
        <p:grpSpPr>
          <a:xfrm>
            <a:off x="6099074" y="815427"/>
            <a:ext cx="5089332" cy="4950637"/>
            <a:chOff x="2256567" y="677103"/>
            <a:chExt cx="4036590" cy="3713071"/>
          </a:xfrm>
        </p:grpSpPr>
        <p:sp>
          <p:nvSpPr>
            <p:cNvPr id="154" name="Google Shape;154;p27"/>
            <p:cNvSpPr/>
            <p:nvPr/>
          </p:nvSpPr>
          <p:spPr>
            <a:xfrm rot="-6596588">
              <a:off x="3726388" y="3510395"/>
              <a:ext cx="771357" cy="771357"/>
            </a:xfrm>
            <a:prstGeom prst="ellipse">
              <a:avLst/>
            </a:prstGeom>
            <a:solidFill>
              <a:srgbClr val="A1C2F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5" name="Google Shape;155;p27"/>
            <p:cNvSpPr/>
            <p:nvPr/>
          </p:nvSpPr>
          <p:spPr>
            <a:xfrm rot="-6599386">
              <a:off x="2318596" y="1407533"/>
              <a:ext cx="440541" cy="440541"/>
            </a:xfrm>
            <a:prstGeom prst="ellipse">
              <a:avLst/>
            </a:prstGeom>
            <a:solidFill>
              <a:srgbClr val="A1C2F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6" name="Google Shape;156;p27"/>
            <p:cNvSpPr/>
            <p:nvPr/>
          </p:nvSpPr>
          <p:spPr>
            <a:xfrm rot="-6598839">
              <a:off x="2887641" y="2346984"/>
              <a:ext cx="1199287" cy="1199287"/>
            </a:xfrm>
            <a:prstGeom prst="ellipse">
              <a:avLst/>
            </a:prstGeom>
            <a:solidFill>
              <a:srgbClr val="A1C2F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7" name="Google Shape;157;p27"/>
            <p:cNvSpPr/>
            <p:nvPr/>
          </p:nvSpPr>
          <p:spPr>
            <a:xfrm rot="-6598620">
              <a:off x="4374916" y="913763"/>
              <a:ext cx="1681581" cy="1681581"/>
            </a:xfrm>
            <a:prstGeom prst="ellipse">
              <a:avLst/>
            </a:prstGeom>
            <a:solidFill>
              <a:srgbClr val="A1C2F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8" name="Google Shape;158;p27"/>
            <p:cNvSpPr/>
            <p:nvPr/>
          </p:nvSpPr>
          <p:spPr>
            <a:xfrm rot="-6597866">
              <a:off x="2661829" y="2208216"/>
              <a:ext cx="629106" cy="629106"/>
            </a:xfrm>
            <a:prstGeom prst="ellipse">
              <a:avLst/>
            </a:prstGeom>
            <a:solidFill>
              <a:srgbClr val="0C57D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9" name="Google Shape;159;p27"/>
            <p:cNvSpPr/>
            <p:nvPr/>
          </p:nvSpPr>
          <p:spPr>
            <a:xfrm rot="-6597701">
              <a:off x="3267625" y="1113818"/>
              <a:ext cx="274172" cy="274172"/>
            </a:xfrm>
            <a:prstGeom prst="ellipse">
              <a:avLst/>
            </a:prstGeom>
            <a:solidFill>
              <a:srgbClr val="A1C2FA"/>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0" name="Google Shape;160;p27"/>
          <p:cNvGrpSpPr/>
          <p:nvPr/>
        </p:nvGrpSpPr>
        <p:grpSpPr>
          <a:xfrm>
            <a:off x="8861016" y="2333606"/>
            <a:ext cx="3076604" cy="3253519"/>
            <a:chOff x="4447194" y="1815766"/>
            <a:chExt cx="2440200" cy="2440200"/>
          </a:xfrm>
        </p:grpSpPr>
        <p:sp>
          <p:nvSpPr>
            <p:cNvPr id="161" name="Google Shape;161;p27"/>
            <p:cNvSpPr/>
            <p:nvPr/>
          </p:nvSpPr>
          <p:spPr>
            <a:xfrm>
              <a:off x="4447194" y="1815766"/>
              <a:ext cx="2440200" cy="2440200"/>
            </a:xfrm>
            <a:prstGeom prst="ellipse">
              <a:avLst/>
            </a:prstGeom>
            <a:solidFill>
              <a:srgbClr val="0942A1"/>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2" name="Google Shape;162;p27"/>
            <p:cNvSpPr txBox="1"/>
            <p:nvPr/>
          </p:nvSpPr>
          <p:spPr>
            <a:xfrm>
              <a:off x="4735950" y="2504275"/>
              <a:ext cx="1862700" cy="11634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600">
                  <a:solidFill>
                    <a:srgbClr val="FFFFFF"/>
                  </a:solidFill>
                  <a:latin typeface="Roboto"/>
                  <a:ea typeface="Roboto"/>
                  <a:cs typeface="Roboto"/>
                  <a:sym typeface="Roboto"/>
                </a:rPr>
                <a:t>Object Detection in adverse weather condition</a:t>
              </a:r>
              <a:endParaRPr sz="1600">
                <a:solidFill>
                  <a:srgbClr val="FFFFFF"/>
                </a:solidFill>
                <a:latin typeface="Roboto"/>
                <a:ea typeface="Roboto"/>
                <a:cs typeface="Roboto"/>
                <a:sym typeface="Roboto"/>
              </a:endParaRPr>
            </a:p>
          </p:txBody>
        </p:sp>
      </p:grpSp>
      <p:grpSp>
        <p:nvGrpSpPr>
          <p:cNvPr id="163" name="Google Shape;163;p27"/>
          <p:cNvGrpSpPr/>
          <p:nvPr/>
        </p:nvGrpSpPr>
        <p:grpSpPr>
          <a:xfrm>
            <a:off x="7751189" y="1744671"/>
            <a:ext cx="1795127" cy="1898353"/>
            <a:chOff x="3490737" y="1374053"/>
            <a:chExt cx="1423800" cy="1423800"/>
          </a:xfrm>
        </p:grpSpPr>
        <p:sp>
          <p:nvSpPr>
            <p:cNvPr id="164" name="Google Shape;164;p27"/>
            <p:cNvSpPr/>
            <p:nvPr/>
          </p:nvSpPr>
          <p:spPr>
            <a:xfrm>
              <a:off x="3490737" y="1374053"/>
              <a:ext cx="1423800" cy="1423800"/>
            </a:xfrm>
            <a:prstGeom prst="ellipse">
              <a:avLst/>
            </a:prstGeom>
            <a:solidFill>
              <a:srgbClr val="0C57D3"/>
            </a:solidFill>
            <a:ln>
              <a:noFill/>
            </a:ln>
            <a:effectLst>
              <a:outerShdw blurRad="228600" dist="50800" dir="5400000" algn="tl" rotWithShape="0">
                <a:srgbClr val="000000">
                  <a:alpha val="549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5" name="Google Shape;165;p27"/>
            <p:cNvSpPr txBox="1"/>
            <p:nvPr/>
          </p:nvSpPr>
          <p:spPr>
            <a:xfrm>
              <a:off x="3718754" y="1613603"/>
              <a:ext cx="967800" cy="9447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US" sz="1300">
                  <a:solidFill>
                    <a:srgbClr val="FFFFFF"/>
                  </a:solidFill>
                  <a:latin typeface="Roboto"/>
                  <a:ea typeface="Roboto"/>
                  <a:cs typeface="Roboto"/>
                  <a:sym typeface="Roboto"/>
                </a:rPr>
                <a:t>Autonomous Vehicels</a:t>
              </a:r>
              <a:endParaRPr sz="1300">
                <a:solidFill>
                  <a:srgbClr val="FFFFFF"/>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1048200" y="118926"/>
            <a:ext cx="10095600" cy="936900"/>
          </a:xfrm>
          <a:prstGeom prst="rect">
            <a:avLst/>
          </a:prstGeom>
        </p:spPr>
        <p:txBody>
          <a:bodyPr spcFirstLastPara="1" wrap="square" lIns="121900" tIns="121900" rIns="121900" bIns="121900" anchor="b" anchorCtr="0">
            <a:noAutofit/>
          </a:bodyPr>
          <a:lstStyle/>
          <a:p>
            <a:pPr marL="0" marR="0" lvl="0" indent="0" algn="l" rtl="0">
              <a:lnSpc>
                <a:spcPct val="100000"/>
              </a:lnSpc>
              <a:spcBef>
                <a:spcPts val="0"/>
              </a:spcBef>
              <a:spcAft>
                <a:spcPts val="0"/>
              </a:spcAft>
              <a:buNone/>
            </a:pPr>
            <a:r>
              <a:rPr lang="en-US"/>
              <a:t>Dataset Selection and Training</a:t>
            </a:r>
            <a:endParaRPr>
              <a:solidFill>
                <a:schemeClr val="dk1"/>
              </a:solidFill>
            </a:endParaRPr>
          </a:p>
        </p:txBody>
      </p:sp>
      <p:sp>
        <p:nvSpPr>
          <p:cNvPr id="214" name="Google Shape;214;p33"/>
          <p:cNvSpPr txBox="1">
            <a:spLocks noGrp="1"/>
          </p:cNvSpPr>
          <p:nvPr>
            <p:ph type="sldNum" idx="12"/>
          </p:nvPr>
        </p:nvSpPr>
        <p:spPr>
          <a:xfrm>
            <a:off x="11205845" y="6333134"/>
            <a:ext cx="731700" cy="524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t>4</a:t>
            </a:fld>
            <a:endParaRPr/>
          </a:p>
        </p:txBody>
      </p:sp>
      <p:sp>
        <p:nvSpPr>
          <p:cNvPr id="215" name="Google Shape;215;p33"/>
          <p:cNvSpPr txBox="1"/>
          <p:nvPr/>
        </p:nvSpPr>
        <p:spPr>
          <a:xfrm>
            <a:off x="892675" y="1288252"/>
            <a:ext cx="4556100" cy="235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US" sz="1600" b="1">
                <a:latin typeface="Source Sans Pro"/>
                <a:ea typeface="Source Sans Pro"/>
                <a:cs typeface="Source Sans Pro"/>
                <a:sym typeface="Source Sans Pro"/>
              </a:rPr>
              <a:t>1. Dataset Selection</a:t>
            </a:r>
            <a:endParaRPr sz="1600" b="1">
              <a:latin typeface="Source Sans Pro"/>
              <a:ea typeface="Source Sans Pro"/>
              <a:cs typeface="Source Sans Pro"/>
              <a:sym typeface="Source Sans Pro"/>
            </a:endParaRPr>
          </a:p>
          <a:p>
            <a:pPr marL="457200" lvl="0" indent="-330200" algn="l" rtl="0">
              <a:lnSpc>
                <a:spcPct val="115000"/>
              </a:lnSpc>
              <a:spcBef>
                <a:spcPts val="1200"/>
              </a:spcBef>
              <a:spcAft>
                <a:spcPts val="0"/>
              </a:spcAft>
              <a:buSzPts val="1600"/>
              <a:buChar char="●"/>
            </a:pPr>
            <a:r>
              <a:rPr lang="en-US" sz="1600" b="1">
                <a:latin typeface="Source Sans Pro"/>
                <a:ea typeface="Source Sans Pro"/>
                <a:cs typeface="Source Sans Pro"/>
                <a:sym typeface="Source Sans Pro"/>
              </a:rPr>
              <a:t>Relevance</a:t>
            </a:r>
            <a:r>
              <a:rPr lang="en-US" sz="1600">
                <a:latin typeface="Source Sans Pro"/>
                <a:ea typeface="Source Sans Pro"/>
                <a:cs typeface="Source Sans Pro"/>
                <a:sym typeface="Source Sans Pro"/>
              </a:rPr>
              <a:t>: Adverse weather Images</a:t>
            </a:r>
            <a:endParaRPr sz="1600">
              <a:latin typeface="Source Sans Pro"/>
              <a:ea typeface="Source Sans Pro"/>
              <a:cs typeface="Source Sans Pro"/>
              <a:sym typeface="Source Sans Pro"/>
            </a:endParaRPr>
          </a:p>
          <a:p>
            <a:pPr marL="457200" lvl="0" indent="-330200" algn="l" rtl="0">
              <a:lnSpc>
                <a:spcPct val="115000"/>
              </a:lnSpc>
              <a:spcBef>
                <a:spcPts val="0"/>
              </a:spcBef>
              <a:spcAft>
                <a:spcPts val="0"/>
              </a:spcAft>
              <a:buSzPts val="1600"/>
              <a:buChar char="●"/>
            </a:pPr>
            <a:r>
              <a:rPr lang="en-US" sz="1600" b="1">
                <a:latin typeface="Source Sans Pro"/>
                <a:ea typeface="Source Sans Pro"/>
                <a:cs typeface="Source Sans Pro"/>
                <a:sym typeface="Source Sans Pro"/>
              </a:rPr>
              <a:t>Diversity</a:t>
            </a:r>
            <a:r>
              <a:rPr lang="en-US" sz="1600">
                <a:latin typeface="Source Sans Pro"/>
                <a:ea typeface="Source Sans Pro"/>
                <a:cs typeface="Source Sans Pro"/>
                <a:sym typeface="Source Sans Pro"/>
              </a:rPr>
              <a:t>: Different environments, conditions</a:t>
            </a:r>
            <a:endParaRPr sz="1600">
              <a:latin typeface="Source Sans Pro"/>
              <a:ea typeface="Source Sans Pro"/>
              <a:cs typeface="Source Sans Pro"/>
              <a:sym typeface="Source Sans Pro"/>
            </a:endParaRPr>
          </a:p>
          <a:p>
            <a:pPr marL="457200" lvl="0" indent="-330200" algn="l" rtl="0">
              <a:lnSpc>
                <a:spcPct val="115000"/>
              </a:lnSpc>
              <a:spcBef>
                <a:spcPts val="0"/>
              </a:spcBef>
              <a:spcAft>
                <a:spcPts val="0"/>
              </a:spcAft>
              <a:buSzPts val="1600"/>
              <a:buChar char="●"/>
            </a:pPr>
            <a:r>
              <a:rPr lang="en-US" sz="1600" b="1">
                <a:latin typeface="Source Sans Pro"/>
                <a:ea typeface="Source Sans Pro"/>
                <a:cs typeface="Source Sans Pro"/>
                <a:sym typeface="Source Sans Pro"/>
              </a:rPr>
              <a:t>Balanced Classes</a:t>
            </a:r>
            <a:r>
              <a:rPr lang="en-US" sz="1600">
                <a:latin typeface="Source Sans Pro"/>
                <a:ea typeface="Source Sans Pro"/>
                <a:cs typeface="Source Sans Pro"/>
                <a:sym typeface="Source Sans Pro"/>
              </a:rPr>
              <a:t>: Equal foggy, rainy, snowy, strom  frames</a:t>
            </a:r>
            <a:endParaRPr sz="1600">
              <a:latin typeface="Source Sans Pro"/>
              <a:ea typeface="Source Sans Pro"/>
              <a:cs typeface="Source Sans Pro"/>
              <a:sym typeface="Source Sans Pro"/>
            </a:endParaRPr>
          </a:p>
          <a:p>
            <a:pPr marL="457200" lvl="0" indent="-330200" algn="l" rtl="0">
              <a:lnSpc>
                <a:spcPct val="115000"/>
              </a:lnSpc>
              <a:spcBef>
                <a:spcPts val="0"/>
              </a:spcBef>
              <a:spcAft>
                <a:spcPts val="0"/>
              </a:spcAft>
              <a:buSzPts val="1600"/>
              <a:buChar char="●"/>
            </a:pPr>
            <a:r>
              <a:rPr lang="en-US" sz="1600" b="1">
                <a:latin typeface="Source Sans Pro"/>
                <a:ea typeface="Source Sans Pro"/>
                <a:cs typeface="Source Sans Pro"/>
                <a:sym typeface="Source Sans Pro"/>
              </a:rPr>
              <a:t>Public Datasets</a:t>
            </a:r>
            <a:r>
              <a:rPr lang="en-US" sz="1600">
                <a:latin typeface="Source Sans Pro"/>
                <a:ea typeface="Source Sans Pro"/>
                <a:cs typeface="Source Sans Pro"/>
                <a:sym typeface="Source Sans Pro"/>
              </a:rPr>
              <a:t>: DAWN</a:t>
            </a:r>
            <a:endParaRPr sz="1600">
              <a:latin typeface="Source Sans Pro"/>
              <a:ea typeface="Source Sans Pro"/>
              <a:cs typeface="Source Sans Pro"/>
              <a:sym typeface="Source Sans Pro"/>
            </a:endParaRPr>
          </a:p>
          <a:p>
            <a:pPr marL="0" lvl="0" indent="0" algn="l" rtl="0">
              <a:spcBef>
                <a:spcPts val="1200"/>
              </a:spcBef>
              <a:spcAft>
                <a:spcPts val="0"/>
              </a:spcAft>
              <a:buNone/>
            </a:pPr>
            <a:endParaRPr sz="1600">
              <a:solidFill>
                <a:schemeClr val="dk1"/>
              </a:solidFill>
              <a:latin typeface="Source Sans Pro"/>
              <a:ea typeface="Source Sans Pro"/>
              <a:cs typeface="Source Sans Pro"/>
              <a:sym typeface="Source Sans Pro"/>
            </a:endParaRPr>
          </a:p>
        </p:txBody>
      </p:sp>
      <p:sp>
        <p:nvSpPr>
          <p:cNvPr id="216" name="Google Shape;216;p33"/>
          <p:cNvSpPr txBox="1"/>
          <p:nvPr/>
        </p:nvSpPr>
        <p:spPr>
          <a:xfrm>
            <a:off x="6493175" y="1288250"/>
            <a:ext cx="5698800" cy="2567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US" sz="1600" b="1">
                <a:latin typeface="Source Sans Pro"/>
                <a:ea typeface="Source Sans Pro"/>
                <a:cs typeface="Source Sans Pro"/>
                <a:sym typeface="Source Sans Pro"/>
              </a:rPr>
              <a:t>2. Data Preprocessing</a:t>
            </a:r>
            <a:endParaRPr sz="1600" b="1">
              <a:latin typeface="Source Sans Pro"/>
              <a:ea typeface="Source Sans Pro"/>
              <a:cs typeface="Source Sans Pro"/>
              <a:sym typeface="Source Sans Pro"/>
            </a:endParaRPr>
          </a:p>
          <a:p>
            <a:pPr marL="457200" lvl="0" indent="-330200" algn="l" rtl="0">
              <a:lnSpc>
                <a:spcPct val="115000"/>
              </a:lnSpc>
              <a:spcBef>
                <a:spcPts val="1200"/>
              </a:spcBef>
              <a:spcAft>
                <a:spcPts val="0"/>
              </a:spcAft>
              <a:buSzPts val="1600"/>
              <a:buChar char="●"/>
            </a:pPr>
            <a:r>
              <a:rPr lang="en-US" sz="1600" b="1">
                <a:latin typeface="Source Sans Pro"/>
                <a:ea typeface="Source Sans Pro"/>
                <a:cs typeface="Source Sans Pro"/>
                <a:sym typeface="Source Sans Pro"/>
              </a:rPr>
              <a:t>Frame Extraction</a:t>
            </a:r>
            <a:r>
              <a:rPr lang="en-US" sz="1600">
                <a:latin typeface="Source Sans Pro"/>
                <a:ea typeface="Source Sans Pro"/>
                <a:cs typeface="Source Sans Pro"/>
                <a:sym typeface="Source Sans Pro"/>
              </a:rPr>
              <a:t>: JPEG/PNG images with diverse weather conditions (Fog, Rain, Snow, Storm).</a:t>
            </a:r>
            <a:endParaRPr sz="1600">
              <a:latin typeface="Source Sans Pro"/>
              <a:ea typeface="Source Sans Pro"/>
              <a:cs typeface="Source Sans Pro"/>
              <a:sym typeface="Source Sans Pro"/>
            </a:endParaRPr>
          </a:p>
          <a:p>
            <a:pPr marL="457200" lvl="0" indent="-330200" algn="l" rtl="0">
              <a:lnSpc>
                <a:spcPct val="115000"/>
              </a:lnSpc>
              <a:spcBef>
                <a:spcPts val="0"/>
              </a:spcBef>
              <a:spcAft>
                <a:spcPts val="0"/>
              </a:spcAft>
              <a:buSzPts val="1600"/>
              <a:buChar char="●"/>
            </a:pPr>
            <a:r>
              <a:rPr lang="en-US" sz="1600" b="1">
                <a:latin typeface="Source Sans Pro"/>
                <a:ea typeface="Source Sans Pro"/>
                <a:cs typeface="Source Sans Pro"/>
                <a:sym typeface="Source Sans Pro"/>
              </a:rPr>
              <a:t>Labeling</a:t>
            </a:r>
            <a:r>
              <a:rPr lang="en-US" sz="1600">
                <a:latin typeface="Source Sans Pro"/>
                <a:ea typeface="Source Sans Pro"/>
                <a:cs typeface="Source Sans Pro"/>
                <a:sym typeface="Source Sans Pro"/>
              </a:rPr>
              <a:t>:  Annotate images with bounding boxes and object classes</a:t>
            </a:r>
            <a:endParaRPr sz="1600">
              <a:latin typeface="Source Sans Pro"/>
              <a:ea typeface="Source Sans Pro"/>
              <a:cs typeface="Source Sans Pro"/>
              <a:sym typeface="Source Sans Pro"/>
            </a:endParaRPr>
          </a:p>
          <a:p>
            <a:pPr marL="457200" lvl="0" indent="-330200" algn="l" rtl="0">
              <a:lnSpc>
                <a:spcPct val="115000"/>
              </a:lnSpc>
              <a:spcBef>
                <a:spcPts val="0"/>
              </a:spcBef>
              <a:spcAft>
                <a:spcPts val="0"/>
              </a:spcAft>
              <a:buSzPts val="1600"/>
              <a:buChar char="●"/>
            </a:pPr>
            <a:r>
              <a:rPr lang="en-US" sz="1600" b="1">
                <a:latin typeface="Source Sans Pro"/>
                <a:ea typeface="Source Sans Pro"/>
                <a:cs typeface="Source Sans Pro"/>
                <a:sym typeface="Source Sans Pro"/>
              </a:rPr>
              <a:t>Resizing</a:t>
            </a:r>
            <a:r>
              <a:rPr lang="en-US" sz="1600">
                <a:latin typeface="Source Sans Pro"/>
                <a:ea typeface="Source Sans Pro"/>
                <a:cs typeface="Source Sans Pro"/>
                <a:sym typeface="Source Sans Pro"/>
              </a:rPr>
              <a:t>: Fixed resolution (e.g., 224x224)</a:t>
            </a:r>
            <a:endParaRPr sz="1600">
              <a:latin typeface="Source Sans Pro"/>
              <a:ea typeface="Source Sans Pro"/>
              <a:cs typeface="Source Sans Pro"/>
              <a:sym typeface="Source Sans Pro"/>
            </a:endParaRPr>
          </a:p>
          <a:p>
            <a:pPr marL="457200" lvl="0" indent="-330200" algn="l" rtl="0">
              <a:lnSpc>
                <a:spcPct val="115000"/>
              </a:lnSpc>
              <a:spcBef>
                <a:spcPts val="0"/>
              </a:spcBef>
              <a:spcAft>
                <a:spcPts val="0"/>
              </a:spcAft>
              <a:buSzPts val="1600"/>
              <a:buChar char="●"/>
            </a:pPr>
            <a:r>
              <a:rPr lang="en-US" sz="1600" b="1">
                <a:latin typeface="Source Sans Pro"/>
                <a:ea typeface="Source Sans Pro"/>
                <a:cs typeface="Source Sans Pro"/>
                <a:sym typeface="Source Sans Pro"/>
              </a:rPr>
              <a:t>Normalization</a:t>
            </a:r>
            <a:r>
              <a:rPr lang="en-US" sz="1600">
                <a:latin typeface="Source Sans Pro"/>
                <a:ea typeface="Source Sans Pro"/>
                <a:cs typeface="Source Sans Pro"/>
                <a:sym typeface="Source Sans Pro"/>
              </a:rPr>
              <a:t>: Scale pixel values (0-1); X′= X/255​</a:t>
            </a:r>
            <a:endParaRPr sz="1600">
              <a:latin typeface="Source Sans Pro"/>
              <a:ea typeface="Source Sans Pro"/>
              <a:cs typeface="Source Sans Pro"/>
              <a:sym typeface="Source Sans Pro"/>
            </a:endParaRPr>
          </a:p>
          <a:p>
            <a:pPr marL="457200" lvl="0" indent="-330200" algn="l" rtl="0">
              <a:lnSpc>
                <a:spcPct val="115000"/>
              </a:lnSpc>
              <a:spcBef>
                <a:spcPts val="0"/>
              </a:spcBef>
              <a:spcAft>
                <a:spcPts val="0"/>
              </a:spcAft>
              <a:buSzPts val="1600"/>
              <a:buChar char="●"/>
            </a:pPr>
            <a:r>
              <a:rPr lang="en-US" sz="1600" b="1">
                <a:latin typeface="Source Sans Pro"/>
                <a:ea typeface="Source Sans Pro"/>
                <a:cs typeface="Source Sans Pro"/>
                <a:sym typeface="Source Sans Pro"/>
              </a:rPr>
              <a:t>Augmentation</a:t>
            </a:r>
            <a:r>
              <a:rPr lang="en-US" sz="1600">
                <a:latin typeface="Source Sans Pro"/>
                <a:ea typeface="Source Sans Pro"/>
                <a:cs typeface="Source Sans Pro"/>
                <a:sym typeface="Source Sans Pro"/>
              </a:rPr>
              <a:t>: Rotate, flip, brightness</a:t>
            </a:r>
            <a:endParaRPr sz="1600" b="1">
              <a:latin typeface="Source Sans Pro"/>
              <a:ea typeface="Source Sans Pro"/>
              <a:cs typeface="Source Sans Pro"/>
              <a:sym typeface="Source Sans Pro"/>
            </a:endParaRPr>
          </a:p>
        </p:txBody>
      </p:sp>
      <p:sp>
        <p:nvSpPr>
          <p:cNvPr id="217" name="Google Shape;217;p33"/>
          <p:cNvSpPr txBox="1"/>
          <p:nvPr/>
        </p:nvSpPr>
        <p:spPr>
          <a:xfrm>
            <a:off x="892675" y="3874175"/>
            <a:ext cx="5091600" cy="2001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US" sz="1600" b="1">
                <a:latin typeface="Source Sans Pro"/>
                <a:ea typeface="Source Sans Pro"/>
                <a:cs typeface="Source Sans Pro"/>
                <a:sym typeface="Source Sans Pro"/>
              </a:rPr>
              <a:t>3. Model Training</a:t>
            </a:r>
            <a:endParaRPr sz="1600" b="1">
              <a:latin typeface="Source Sans Pro"/>
              <a:ea typeface="Source Sans Pro"/>
              <a:cs typeface="Source Sans Pro"/>
              <a:sym typeface="Source Sans Pro"/>
            </a:endParaRPr>
          </a:p>
          <a:p>
            <a:pPr marL="457200" lvl="0" indent="-330200" algn="l" rtl="0">
              <a:lnSpc>
                <a:spcPct val="115000"/>
              </a:lnSpc>
              <a:spcBef>
                <a:spcPts val="1200"/>
              </a:spcBef>
              <a:spcAft>
                <a:spcPts val="0"/>
              </a:spcAft>
              <a:buSzPts val="1600"/>
              <a:buChar char="●"/>
            </a:pPr>
            <a:r>
              <a:rPr lang="en-US" sz="1600" b="1">
                <a:latin typeface="Source Sans Pro"/>
                <a:ea typeface="Source Sans Pro"/>
                <a:cs typeface="Source Sans Pro"/>
                <a:sym typeface="Source Sans Pro"/>
              </a:rPr>
              <a:t>Train/Test Split</a:t>
            </a:r>
            <a:r>
              <a:rPr lang="en-US" sz="1600">
                <a:latin typeface="Source Sans Pro"/>
                <a:ea typeface="Source Sans Pro"/>
                <a:cs typeface="Source Sans Pro"/>
                <a:sym typeface="Source Sans Pro"/>
              </a:rPr>
              <a:t>: 80% train, 20% test</a:t>
            </a:r>
            <a:endParaRPr sz="1600">
              <a:latin typeface="Source Sans Pro"/>
              <a:ea typeface="Source Sans Pro"/>
              <a:cs typeface="Source Sans Pro"/>
              <a:sym typeface="Source Sans Pro"/>
            </a:endParaRPr>
          </a:p>
          <a:p>
            <a:pPr marL="457200" lvl="0" indent="-330200" algn="l" rtl="0">
              <a:lnSpc>
                <a:spcPct val="115000"/>
              </a:lnSpc>
              <a:spcBef>
                <a:spcPts val="0"/>
              </a:spcBef>
              <a:spcAft>
                <a:spcPts val="0"/>
              </a:spcAft>
              <a:buSzPts val="1600"/>
              <a:buChar char="●"/>
            </a:pPr>
            <a:r>
              <a:rPr lang="en-US" sz="1600" b="1">
                <a:latin typeface="Source Sans Pro"/>
                <a:ea typeface="Source Sans Pro"/>
                <a:cs typeface="Source Sans Pro"/>
                <a:sym typeface="Source Sans Pro"/>
              </a:rPr>
              <a:t>Transfer Learning</a:t>
            </a:r>
            <a:r>
              <a:rPr lang="en-US" sz="1600">
                <a:latin typeface="Source Sans Pro"/>
                <a:ea typeface="Source Sans Pro"/>
                <a:cs typeface="Source Sans Pro"/>
                <a:sym typeface="Source Sans Pro"/>
              </a:rPr>
              <a:t>: Pre-trained YOLO12</a:t>
            </a:r>
            <a:endParaRPr sz="1600">
              <a:latin typeface="Source Sans Pro"/>
              <a:ea typeface="Source Sans Pro"/>
              <a:cs typeface="Source Sans Pro"/>
              <a:sym typeface="Source Sans Pro"/>
            </a:endParaRPr>
          </a:p>
          <a:p>
            <a:pPr marL="457200" lvl="0" indent="-330200" algn="l" rtl="0">
              <a:lnSpc>
                <a:spcPct val="115000"/>
              </a:lnSpc>
              <a:spcBef>
                <a:spcPts val="0"/>
              </a:spcBef>
              <a:spcAft>
                <a:spcPts val="0"/>
              </a:spcAft>
              <a:buSzPts val="1600"/>
              <a:buChar char="●"/>
            </a:pPr>
            <a:r>
              <a:rPr lang="en-US" sz="1600" b="1">
                <a:latin typeface="Source Sans Pro"/>
                <a:ea typeface="Source Sans Pro"/>
                <a:cs typeface="Source Sans Pro"/>
                <a:sym typeface="Source Sans Pro"/>
              </a:rPr>
              <a:t>Batch Size</a:t>
            </a:r>
            <a:r>
              <a:rPr lang="en-US" sz="1600">
                <a:latin typeface="Source Sans Pro"/>
                <a:ea typeface="Source Sans Pro"/>
                <a:cs typeface="Source Sans Pro"/>
                <a:sym typeface="Source Sans Pro"/>
              </a:rPr>
              <a:t>: 32/64</a:t>
            </a:r>
            <a:endParaRPr sz="1600">
              <a:latin typeface="Source Sans Pro"/>
              <a:ea typeface="Source Sans Pro"/>
              <a:cs typeface="Source Sans Pro"/>
              <a:sym typeface="Source Sans Pro"/>
            </a:endParaRPr>
          </a:p>
          <a:p>
            <a:pPr marL="457200" lvl="0" indent="-330200" algn="l" rtl="0">
              <a:lnSpc>
                <a:spcPct val="115000"/>
              </a:lnSpc>
              <a:spcBef>
                <a:spcPts val="0"/>
              </a:spcBef>
              <a:spcAft>
                <a:spcPts val="0"/>
              </a:spcAft>
              <a:buSzPts val="1600"/>
              <a:buChar char="●"/>
            </a:pPr>
            <a:r>
              <a:rPr lang="en-US" sz="1600" b="1">
                <a:latin typeface="Source Sans Pro"/>
                <a:ea typeface="Source Sans Pro"/>
                <a:cs typeface="Source Sans Pro"/>
                <a:sym typeface="Source Sans Pro"/>
              </a:rPr>
              <a:t>Learning Rate</a:t>
            </a:r>
            <a:r>
              <a:rPr lang="en-US" sz="1600">
                <a:latin typeface="Source Sans Pro"/>
                <a:ea typeface="Source Sans Pro"/>
                <a:cs typeface="Source Sans Pro"/>
                <a:sym typeface="Source Sans Pro"/>
              </a:rPr>
              <a:t>: Small (e.g., 0.001)</a:t>
            </a:r>
            <a:endParaRPr sz="1600">
              <a:latin typeface="Source Sans Pro"/>
              <a:ea typeface="Source Sans Pro"/>
              <a:cs typeface="Source Sans Pro"/>
              <a:sym typeface="Source Sans Pro"/>
            </a:endParaRPr>
          </a:p>
          <a:p>
            <a:pPr marL="457200" lvl="0" indent="-330200" algn="l" rtl="0">
              <a:lnSpc>
                <a:spcPct val="115000"/>
              </a:lnSpc>
              <a:spcBef>
                <a:spcPts val="0"/>
              </a:spcBef>
              <a:spcAft>
                <a:spcPts val="0"/>
              </a:spcAft>
              <a:buSzPts val="1600"/>
              <a:buChar char="●"/>
            </a:pPr>
            <a:r>
              <a:rPr lang="en-US" sz="1600" b="1">
                <a:latin typeface="Source Sans Pro"/>
                <a:ea typeface="Source Sans Pro"/>
                <a:cs typeface="Source Sans Pro"/>
                <a:sym typeface="Source Sans Pro"/>
              </a:rPr>
              <a:t>Loss Function</a:t>
            </a:r>
            <a:r>
              <a:rPr lang="en-US" sz="1600">
                <a:latin typeface="Source Sans Pro"/>
                <a:ea typeface="Source Sans Pro"/>
                <a:cs typeface="Source Sans Pro"/>
                <a:sym typeface="Source Sans Pro"/>
              </a:rPr>
              <a:t>: Binary/Categorical cross-entropy</a:t>
            </a:r>
            <a:endParaRPr sz="1600" b="1">
              <a:latin typeface="Source Sans Pro"/>
              <a:ea typeface="Source Sans Pro"/>
              <a:cs typeface="Source Sans Pro"/>
              <a:sym typeface="Source Sans Pro"/>
            </a:endParaRPr>
          </a:p>
        </p:txBody>
      </p:sp>
      <p:sp>
        <p:nvSpPr>
          <p:cNvPr id="218" name="Google Shape;218;p33"/>
          <p:cNvSpPr txBox="1"/>
          <p:nvPr/>
        </p:nvSpPr>
        <p:spPr>
          <a:xfrm>
            <a:off x="6615450" y="3874175"/>
            <a:ext cx="4881600" cy="1434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US" sz="1600" b="1">
                <a:latin typeface="Source Sans Pro"/>
                <a:ea typeface="Source Sans Pro"/>
                <a:cs typeface="Source Sans Pro"/>
                <a:sym typeface="Source Sans Pro"/>
              </a:rPr>
              <a:t>4. Evaluation</a:t>
            </a:r>
            <a:endParaRPr sz="1600" b="1">
              <a:latin typeface="Source Sans Pro"/>
              <a:ea typeface="Source Sans Pro"/>
              <a:cs typeface="Source Sans Pro"/>
              <a:sym typeface="Source Sans Pro"/>
            </a:endParaRPr>
          </a:p>
          <a:p>
            <a:pPr marL="457200" lvl="0" indent="-330200" algn="l" rtl="0">
              <a:lnSpc>
                <a:spcPct val="115000"/>
              </a:lnSpc>
              <a:spcBef>
                <a:spcPts val="1200"/>
              </a:spcBef>
              <a:spcAft>
                <a:spcPts val="0"/>
              </a:spcAft>
              <a:buSzPts val="1600"/>
              <a:buChar char="●"/>
            </a:pPr>
            <a:r>
              <a:rPr lang="en-US" sz="1600" b="1">
                <a:latin typeface="Source Sans Pro"/>
                <a:ea typeface="Source Sans Pro"/>
                <a:cs typeface="Source Sans Pro"/>
                <a:sym typeface="Source Sans Pro"/>
              </a:rPr>
              <a:t>Metrics</a:t>
            </a:r>
            <a:r>
              <a:rPr lang="en-US" sz="1600">
                <a:latin typeface="Source Sans Pro"/>
                <a:ea typeface="Source Sans Pro"/>
                <a:cs typeface="Source Sans Pro"/>
                <a:sym typeface="Source Sans Pro"/>
              </a:rPr>
              <a:t>: Accuracy, precision, recall, F1-score</a:t>
            </a:r>
            <a:endParaRPr sz="1600">
              <a:latin typeface="Source Sans Pro"/>
              <a:ea typeface="Source Sans Pro"/>
              <a:cs typeface="Source Sans Pro"/>
              <a:sym typeface="Source Sans Pro"/>
            </a:endParaRPr>
          </a:p>
          <a:p>
            <a:pPr marL="457200" lvl="0" indent="-330200" algn="l" rtl="0">
              <a:lnSpc>
                <a:spcPct val="115000"/>
              </a:lnSpc>
              <a:spcBef>
                <a:spcPts val="0"/>
              </a:spcBef>
              <a:spcAft>
                <a:spcPts val="0"/>
              </a:spcAft>
              <a:buSzPts val="1600"/>
              <a:buChar char="●"/>
            </a:pPr>
            <a:r>
              <a:rPr lang="en-US" sz="1600" b="1">
                <a:latin typeface="Source Sans Pro"/>
                <a:ea typeface="Source Sans Pro"/>
                <a:cs typeface="Source Sans Pro"/>
                <a:sym typeface="Source Sans Pro"/>
              </a:rPr>
              <a:t>Overfitting</a:t>
            </a:r>
            <a:r>
              <a:rPr lang="en-US" sz="1600">
                <a:latin typeface="Source Sans Pro"/>
                <a:ea typeface="Source Sans Pro"/>
                <a:cs typeface="Source Sans Pro"/>
                <a:sym typeface="Source Sans Pro"/>
              </a:rPr>
              <a:t>: Early stopping, dropout</a:t>
            </a:r>
            <a:endParaRPr sz="1600">
              <a:latin typeface="Source Sans Pro"/>
              <a:ea typeface="Source Sans Pro"/>
              <a:cs typeface="Source Sans Pro"/>
              <a:sym typeface="Source Sans Pro"/>
            </a:endParaRPr>
          </a:p>
          <a:p>
            <a:pPr marL="457200" lvl="0" indent="-330200" algn="l" rtl="0">
              <a:lnSpc>
                <a:spcPct val="115000"/>
              </a:lnSpc>
              <a:spcBef>
                <a:spcPts val="0"/>
              </a:spcBef>
              <a:spcAft>
                <a:spcPts val="0"/>
              </a:spcAft>
              <a:buSzPts val="1600"/>
              <a:buChar char="●"/>
            </a:pPr>
            <a:r>
              <a:rPr lang="en-US" sz="1600" b="1">
                <a:latin typeface="Source Sans Pro"/>
                <a:ea typeface="Source Sans Pro"/>
                <a:cs typeface="Source Sans Pro"/>
                <a:sym typeface="Source Sans Pro"/>
              </a:rPr>
              <a:t>Cross-Validation</a:t>
            </a:r>
            <a:r>
              <a:rPr lang="en-US" sz="1600">
                <a:latin typeface="Source Sans Pro"/>
                <a:ea typeface="Source Sans Pro"/>
                <a:cs typeface="Source Sans Pro"/>
                <a:sym typeface="Source Sans Pro"/>
              </a:rPr>
              <a:t>: Model generalization</a:t>
            </a:r>
            <a:endParaRPr sz="1600" b="1">
              <a:latin typeface="Source Sans Pro"/>
              <a:ea typeface="Source Sans Pro"/>
              <a:cs typeface="Source Sans Pro"/>
              <a:sym typeface="Source Sans Pro"/>
            </a:endParaRPr>
          </a:p>
        </p:txBody>
      </p:sp>
      <p:sp>
        <p:nvSpPr>
          <p:cNvPr id="219" name="Google Shape;219;p33"/>
          <p:cNvSpPr/>
          <p:nvPr/>
        </p:nvSpPr>
        <p:spPr>
          <a:xfrm>
            <a:off x="-67" y="6458500"/>
            <a:ext cx="12192000" cy="406500"/>
          </a:xfrm>
          <a:prstGeom prst="rect">
            <a:avLst/>
          </a:prstGeom>
          <a:solidFill>
            <a:srgbClr val="43AEFF"/>
          </a:solidFill>
          <a:ln>
            <a:noFill/>
          </a:ln>
        </p:spPr>
        <p:txBody>
          <a:bodyPr spcFirstLastPara="1" wrap="square" lIns="121900" tIns="60925" rIns="121900" bIns="60925" anchor="t" anchorCtr="0">
            <a:noAutofit/>
          </a:bodyPr>
          <a:lstStyle/>
          <a:p>
            <a:pPr marL="0" lvl="0" indent="0" algn="l" rtl="0">
              <a:spcBef>
                <a:spcPts val="0"/>
              </a:spcBef>
              <a:spcAft>
                <a:spcPts val="0"/>
              </a:spcAft>
              <a:buNone/>
            </a:pPr>
            <a:r>
              <a:rPr lang="en-US" sz="1700">
                <a:solidFill>
                  <a:schemeClr val="lt1"/>
                </a:solidFill>
                <a:latin typeface="Source Sans Pro"/>
                <a:ea typeface="Source Sans Pro"/>
                <a:cs typeface="Source Sans Pro"/>
                <a:sym typeface="Source Sans Pro"/>
              </a:rPr>
              <a:t>            	    	     		ML SCE: Object Detection in Adverse Weather Conditions, Department of  IT, VIIT, Pune-48</a:t>
            </a:r>
            <a:endParaRPr sz="1700">
              <a:latin typeface="Source Sans Pro"/>
              <a:ea typeface="Source Sans Pro"/>
              <a:cs typeface="Source Sans Pro"/>
              <a:sym typeface="Source Sans Pro"/>
            </a:endParaRPr>
          </a:p>
          <a:p>
            <a:pPr marL="0" marR="0" lvl="0" indent="0" algn="l" rtl="0">
              <a:spcBef>
                <a:spcPts val="0"/>
              </a:spcBef>
              <a:spcAft>
                <a:spcPts val="0"/>
              </a:spcAft>
              <a:buNone/>
            </a:pPr>
            <a:endParaRPr sz="1700">
              <a:solidFill>
                <a:schemeClr val="lt1"/>
              </a:solidFill>
              <a:latin typeface="Source Sans Pro"/>
              <a:ea typeface="Source Sans Pro"/>
              <a:cs typeface="Source Sans Pro"/>
              <a:sym typeface="Source Sans Pro"/>
            </a:endParaRPr>
          </a:p>
        </p:txBody>
      </p:sp>
      <p:sp>
        <p:nvSpPr>
          <p:cNvPr id="220" name="Google Shape;220;p33"/>
          <p:cNvSpPr txBox="1">
            <a:spLocks noGrp="1"/>
          </p:cNvSpPr>
          <p:nvPr>
            <p:ph type="sldNum" idx="12"/>
          </p:nvPr>
        </p:nvSpPr>
        <p:spPr>
          <a:xfrm>
            <a:off x="11212634" y="6398605"/>
            <a:ext cx="731700" cy="524700"/>
          </a:xfrm>
          <a:prstGeom prst="rect">
            <a:avLst/>
          </a:prstGeom>
          <a:noFill/>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solidFill>
                  <a:schemeClr val="lt1"/>
                </a:solidFill>
              </a:rPr>
              <a:t>4</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xfrm>
            <a:off x="1048200" y="149651"/>
            <a:ext cx="10095600" cy="9369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t>Methodology</a:t>
            </a:r>
            <a:endParaRPr/>
          </a:p>
        </p:txBody>
      </p:sp>
      <p:sp>
        <p:nvSpPr>
          <p:cNvPr id="247" name="Google Shape;247;p35"/>
          <p:cNvSpPr txBox="1">
            <a:spLocks noGrp="1"/>
          </p:cNvSpPr>
          <p:nvPr>
            <p:ph type="sldNum" idx="12"/>
          </p:nvPr>
        </p:nvSpPr>
        <p:spPr>
          <a:xfrm>
            <a:off x="11205845" y="6333134"/>
            <a:ext cx="731700" cy="524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t>5</a:t>
            </a:fld>
            <a:endParaRPr/>
          </a:p>
        </p:txBody>
      </p:sp>
      <p:sp>
        <p:nvSpPr>
          <p:cNvPr id="248" name="Google Shape;248;p35"/>
          <p:cNvSpPr txBox="1"/>
          <p:nvPr/>
        </p:nvSpPr>
        <p:spPr>
          <a:xfrm>
            <a:off x="6002950" y="1178725"/>
            <a:ext cx="5202900" cy="48828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1200"/>
              </a:spcBef>
              <a:spcAft>
                <a:spcPts val="0"/>
              </a:spcAft>
              <a:buSzPts val="1700"/>
              <a:buChar char="●"/>
            </a:pPr>
            <a:r>
              <a:rPr lang="en-US" sz="1700" b="1">
                <a:latin typeface="Source Sans Pro"/>
                <a:ea typeface="Source Sans Pro"/>
                <a:cs typeface="Source Sans Pro"/>
                <a:sym typeface="Source Sans Pro"/>
              </a:rPr>
              <a:t>Why YOLO12?</a:t>
            </a:r>
            <a:r>
              <a:rPr lang="en-US" sz="1700">
                <a:latin typeface="Source Sans Pro"/>
                <a:ea typeface="Source Sans Pro"/>
                <a:cs typeface="Source Sans Pro"/>
                <a:sym typeface="Source Sans Pro"/>
              </a:rPr>
              <a:t> </a:t>
            </a:r>
            <a:r>
              <a:rPr lang="en-US" sz="1100"/>
              <a:t> </a:t>
            </a:r>
            <a:r>
              <a:rPr lang="en-US" sz="1700">
                <a:latin typeface="Source Sans Pro"/>
                <a:ea typeface="Source Sans Pro"/>
                <a:cs typeface="Source Sans Pro"/>
                <a:sym typeface="Source Sans Pro"/>
              </a:rPr>
              <a:t>YOLOv12 has shown superior </a:t>
            </a:r>
            <a:r>
              <a:rPr lang="en-US" sz="1700" b="1">
                <a:latin typeface="Source Sans Pro"/>
                <a:ea typeface="Source Sans Pro"/>
                <a:cs typeface="Source Sans Pro"/>
                <a:sym typeface="Source Sans Pro"/>
              </a:rPr>
              <a:t>detection accuracy (~86%)</a:t>
            </a:r>
            <a:r>
              <a:rPr lang="en-US" sz="1700">
                <a:latin typeface="Source Sans Pro"/>
                <a:ea typeface="Source Sans Pro"/>
                <a:cs typeface="Source Sans Pro"/>
                <a:sym typeface="Source Sans Pro"/>
              </a:rPr>
              <a:t> compared to YOLOv10 and YOLOv11m, making it more reliable for object detection in </a:t>
            </a:r>
            <a:r>
              <a:rPr lang="en-US" sz="1700" b="1">
                <a:latin typeface="Source Sans Pro"/>
                <a:ea typeface="Source Sans Pro"/>
                <a:cs typeface="Source Sans Pro"/>
                <a:sym typeface="Source Sans Pro"/>
              </a:rPr>
              <a:t>fog, rain, snow, and storms</a:t>
            </a:r>
            <a:r>
              <a:rPr lang="en-US" sz="1100"/>
              <a:t>.</a:t>
            </a:r>
            <a:endParaRPr sz="1100"/>
          </a:p>
          <a:p>
            <a:pPr marL="457200" lvl="0" indent="-336550" algn="l" rtl="0">
              <a:lnSpc>
                <a:spcPct val="115000"/>
              </a:lnSpc>
              <a:spcBef>
                <a:spcPts val="1200"/>
              </a:spcBef>
              <a:spcAft>
                <a:spcPts val="0"/>
              </a:spcAft>
              <a:buSzPts val="1700"/>
              <a:buChar char="●"/>
            </a:pPr>
            <a:r>
              <a:rPr lang="en-US" sz="1700" b="1">
                <a:latin typeface="Source Sans Pro"/>
                <a:ea typeface="Source Sans Pro"/>
                <a:cs typeface="Source Sans Pro"/>
                <a:sym typeface="Source Sans Pro"/>
              </a:rPr>
              <a:t>Training</a:t>
            </a:r>
            <a:r>
              <a:rPr lang="en-US" sz="1700">
                <a:latin typeface="Source Sans Pro"/>
                <a:ea typeface="Source Sans Pro"/>
                <a:cs typeface="Source Sans Pro"/>
                <a:sym typeface="Source Sans Pro"/>
              </a:rPr>
              <a:t>: The YOLO model is trained on thousands of image frames, with image analyzed to detect object with high accuracy.</a:t>
            </a:r>
            <a:endParaRPr sz="1700">
              <a:latin typeface="Source Sans Pro"/>
              <a:ea typeface="Source Sans Pro"/>
              <a:cs typeface="Source Sans Pro"/>
              <a:sym typeface="Source Sans Pro"/>
            </a:endParaRPr>
          </a:p>
          <a:p>
            <a:pPr marL="457200" lvl="0" indent="-336550" algn="l" rtl="0">
              <a:lnSpc>
                <a:spcPct val="115000"/>
              </a:lnSpc>
              <a:spcBef>
                <a:spcPts val="1200"/>
              </a:spcBef>
              <a:spcAft>
                <a:spcPts val="0"/>
              </a:spcAft>
              <a:buSzPts val="1700"/>
              <a:buChar char="●"/>
            </a:pPr>
            <a:r>
              <a:rPr lang="en-US" sz="1700" b="1">
                <a:latin typeface="Source Sans Pro"/>
                <a:ea typeface="Source Sans Pro"/>
                <a:cs typeface="Source Sans Pro"/>
                <a:sym typeface="Source Sans Pro"/>
              </a:rPr>
              <a:t>Output</a:t>
            </a:r>
            <a:r>
              <a:rPr lang="en-US" sz="1700">
                <a:latin typeface="Source Sans Pro"/>
                <a:ea typeface="Source Sans Pro"/>
                <a:cs typeface="Source Sans Pro"/>
                <a:sym typeface="Source Sans Pro"/>
              </a:rPr>
              <a:t>: For each frame, the model computes the classes If it fits with in the class of training it detect it as an object.</a:t>
            </a:r>
            <a:endParaRPr sz="1700">
              <a:latin typeface="Source Sans Pro"/>
              <a:ea typeface="Source Sans Pro"/>
              <a:cs typeface="Source Sans Pro"/>
              <a:sym typeface="Source Sans Pro"/>
            </a:endParaRPr>
          </a:p>
          <a:p>
            <a:pPr marL="0" lvl="0" indent="0" algn="just" rtl="0">
              <a:lnSpc>
                <a:spcPct val="115000"/>
              </a:lnSpc>
              <a:spcBef>
                <a:spcPts val="1000"/>
              </a:spcBef>
              <a:spcAft>
                <a:spcPts val="1000"/>
              </a:spcAft>
              <a:buNone/>
            </a:pPr>
            <a:endParaRPr sz="1700">
              <a:latin typeface="Source Sans Pro"/>
              <a:ea typeface="Source Sans Pro"/>
              <a:cs typeface="Source Sans Pro"/>
              <a:sym typeface="Source Sans Pro"/>
            </a:endParaRPr>
          </a:p>
        </p:txBody>
      </p:sp>
      <p:sp>
        <p:nvSpPr>
          <p:cNvPr id="249" name="Google Shape;249;p35"/>
          <p:cNvSpPr/>
          <p:nvPr/>
        </p:nvSpPr>
        <p:spPr>
          <a:xfrm>
            <a:off x="-67" y="6458500"/>
            <a:ext cx="12192000" cy="406500"/>
          </a:xfrm>
          <a:prstGeom prst="rect">
            <a:avLst/>
          </a:prstGeom>
          <a:solidFill>
            <a:srgbClr val="43AEFF"/>
          </a:solidFill>
          <a:ln>
            <a:noFill/>
          </a:ln>
        </p:spPr>
        <p:txBody>
          <a:bodyPr spcFirstLastPara="1" wrap="square" lIns="121900" tIns="60925" rIns="121900" bIns="60925" anchor="t" anchorCtr="0">
            <a:noAutofit/>
          </a:bodyPr>
          <a:lstStyle/>
          <a:p>
            <a:pPr marL="0" lvl="0" indent="0" algn="l" rtl="0">
              <a:spcBef>
                <a:spcPts val="0"/>
              </a:spcBef>
              <a:spcAft>
                <a:spcPts val="0"/>
              </a:spcAft>
              <a:buNone/>
            </a:pPr>
            <a:r>
              <a:rPr lang="en-US" sz="1700">
                <a:solidFill>
                  <a:schemeClr val="lt1"/>
                </a:solidFill>
                <a:latin typeface="Source Sans Pro"/>
                <a:ea typeface="Source Sans Pro"/>
                <a:cs typeface="Source Sans Pro"/>
                <a:sym typeface="Source Sans Pro"/>
              </a:rPr>
              <a:t>            	    	     		ML SCE: Object Detection in Adverse Weather Conditions, Department of  IT, VIIT, Pune-48</a:t>
            </a:r>
            <a:endParaRPr sz="1700">
              <a:latin typeface="Source Sans Pro"/>
              <a:ea typeface="Source Sans Pro"/>
              <a:cs typeface="Source Sans Pro"/>
              <a:sym typeface="Source Sans Pro"/>
            </a:endParaRPr>
          </a:p>
          <a:p>
            <a:pPr marL="0" marR="0" lvl="0" indent="0" algn="l" rtl="0">
              <a:spcBef>
                <a:spcPts val="0"/>
              </a:spcBef>
              <a:spcAft>
                <a:spcPts val="0"/>
              </a:spcAft>
              <a:buNone/>
            </a:pPr>
            <a:endParaRPr sz="1700">
              <a:solidFill>
                <a:schemeClr val="lt1"/>
              </a:solidFill>
              <a:latin typeface="Source Sans Pro"/>
              <a:ea typeface="Source Sans Pro"/>
              <a:cs typeface="Source Sans Pro"/>
              <a:sym typeface="Source Sans Pro"/>
            </a:endParaRPr>
          </a:p>
        </p:txBody>
      </p:sp>
      <p:sp>
        <p:nvSpPr>
          <p:cNvPr id="250" name="Google Shape;250;p35"/>
          <p:cNvSpPr txBox="1">
            <a:spLocks noGrp="1"/>
          </p:cNvSpPr>
          <p:nvPr>
            <p:ph type="sldNum" idx="12"/>
          </p:nvPr>
        </p:nvSpPr>
        <p:spPr>
          <a:xfrm>
            <a:off x="11212634" y="6398605"/>
            <a:ext cx="731700" cy="524700"/>
          </a:xfrm>
          <a:prstGeom prst="rect">
            <a:avLst/>
          </a:prstGeom>
          <a:noFill/>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solidFill>
                  <a:schemeClr val="lt1"/>
                </a:solidFill>
              </a:rPr>
              <a:t>5</a:t>
            </a:fld>
            <a:endParaRPr>
              <a:solidFill>
                <a:schemeClr val="lt1"/>
              </a:solidFill>
            </a:endParaRPr>
          </a:p>
        </p:txBody>
      </p:sp>
      <p:pic>
        <p:nvPicPr>
          <p:cNvPr id="251" name="Google Shape;251;p35"/>
          <p:cNvPicPr preferRelativeResize="0"/>
          <p:nvPr/>
        </p:nvPicPr>
        <p:blipFill rotWithShape="1">
          <a:blip r:embed="rId3">
            <a:alphaModFix/>
          </a:blip>
          <a:srcRect t="6788" r="13352" b="5168"/>
          <a:stretch/>
        </p:blipFill>
        <p:spPr>
          <a:xfrm>
            <a:off x="378650" y="1035750"/>
            <a:ext cx="5280250" cy="5312050"/>
          </a:xfrm>
          <a:prstGeom prst="rect">
            <a:avLst/>
          </a:prstGeom>
          <a:noFill/>
          <a:ln w="12700" cap="flat" cmpd="sng">
            <a:solidFill>
              <a:srgbClr val="000000"/>
            </a:solidFill>
            <a:prstDash val="solid"/>
            <a:miter lim="8000"/>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203"/>
        <p:cNvGrpSpPr/>
        <p:nvPr/>
      </p:nvGrpSpPr>
      <p:grpSpPr>
        <a:xfrm>
          <a:off x="0" y="0"/>
          <a:ext cx="0" cy="0"/>
          <a:chOff x="0" y="0"/>
          <a:chExt cx="0" cy="0"/>
        </a:xfrm>
      </p:grpSpPr>
      <p:sp>
        <p:nvSpPr>
          <p:cNvPr id="204" name="Google Shape;204;p32"/>
          <p:cNvSpPr/>
          <p:nvPr/>
        </p:nvSpPr>
        <p:spPr>
          <a:xfrm>
            <a:off x="-67" y="6458500"/>
            <a:ext cx="12192000" cy="406500"/>
          </a:xfrm>
          <a:prstGeom prst="rect">
            <a:avLst/>
          </a:prstGeom>
          <a:solidFill>
            <a:srgbClr val="43AEFF"/>
          </a:solidFill>
          <a:ln>
            <a:noFill/>
          </a:ln>
        </p:spPr>
        <p:txBody>
          <a:bodyPr spcFirstLastPara="1" wrap="square" lIns="121900" tIns="60925" rIns="121900" bIns="60925" anchor="t" anchorCtr="0">
            <a:noAutofit/>
          </a:bodyPr>
          <a:lstStyle/>
          <a:p>
            <a:pPr marL="0" lvl="0" indent="0" algn="l" rtl="0">
              <a:spcBef>
                <a:spcPts val="0"/>
              </a:spcBef>
              <a:spcAft>
                <a:spcPts val="0"/>
              </a:spcAft>
              <a:buNone/>
            </a:pPr>
            <a:r>
              <a:rPr lang="en-US" sz="1700">
                <a:solidFill>
                  <a:schemeClr val="lt1"/>
                </a:solidFill>
                <a:latin typeface="Source Sans Pro"/>
                <a:ea typeface="Source Sans Pro"/>
                <a:cs typeface="Source Sans Pro"/>
                <a:sym typeface="Source Sans Pro"/>
              </a:rPr>
              <a:t>            	    	     		ML SCE: Object Detection in Adverse Weather Conditions, Department of  IT, VIIT, Pune-48</a:t>
            </a:r>
            <a:endParaRPr sz="1700">
              <a:latin typeface="Source Sans Pro"/>
              <a:ea typeface="Source Sans Pro"/>
              <a:cs typeface="Source Sans Pro"/>
              <a:sym typeface="Source Sans Pro"/>
            </a:endParaRPr>
          </a:p>
          <a:p>
            <a:pPr marL="0" marR="0" lvl="0" indent="0" algn="l" rtl="0">
              <a:spcBef>
                <a:spcPts val="0"/>
              </a:spcBef>
              <a:spcAft>
                <a:spcPts val="0"/>
              </a:spcAft>
              <a:buNone/>
            </a:pPr>
            <a:endParaRPr sz="1700">
              <a:solidFill>
                <a:schemeClr val="lt1"/>
              </a:solidFill>
              <a:latin typeface="Source Sans Pro"/>
              <a:ea typeface="Source Sans Pro"/>
              <a:cs typeface="Source Sans Pro"/>
              <a:sym typeface="Source Sans Pro"/>
            </a:endParaRPr>
          </a:p>
        </p:txBody>
      </p:sp>
      <p:sp>
        <p:nvSpPr>
          <p:cNvPr id="205" name="Google Shape;205;p32"/>
          <p:cNvSpPr txBox="1">
            <a:spLocks noGrp="1"/>
          </p:cNvSpPr>
          <p:nvPr>
            <p:ph type="title"/>
          </p:nvPr>
        </p:nvSpPr>
        <p:spPr>
          <a:xfrm>
            <a:off x="1048200" y="91551"/>
            <a:ext cx="10095600" cy="9369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a:t>System Design</a:t>
            </a:r>
            <a:endParaRPr/>
          </a:p>
        </p:txBody>
      </p:sp>
      <p:sp>
        <p:nvSpPr>
          <p:cNvPr id="206" name="Google Shape;206;p32"/>
          <p:cNvSpPr txBox="1">
            <a:spLocks noGrp="1"/>
          </p:cNvSpPr>
          <p:nvPr>
            <p:ph type="sldNum" idx="12"/>
          </p:nvPr>
        </p:nvSpPr>
        <p:spPr>
          <a:xfrm>
            <a:off x="11212634" y="6398605"/>
            <a:ext cx="731700" cy="524700"/>
          </a:xfrm>
          <a:prstGeom prst="rect">
            <a:avLst/>
          </a:prstGeom>
          <a:noFill/>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solidFill>
                  <a:schemeClr val="lt1"/>
                </a:solidFill>
              </a:rPr>
              <a:t>6</a:t>
            </a:fld>
            <a:endParaRPr>
              <a:solidFill>
                <a:schemeClr val="lt1"/>
              </a:solidFill>
            </a:endParaRPr>
          </a:p>
        </p:txBody>
      </p:sp>
      <p:pic>
        <p:nvPicPr>
          <p:cNvPr id="207" name="Google Shape;207;p32"/>
          <p:cNvPicPr preferRelativeResize="0"/>
          <p:nvPr/>
        </p:nvPicPr>
        <p:blipFill rotWithShape="1">
          <a:blip r:embed="rId3">
            <a:alphaModFix/>
          </a:blip>
          <a:srcRect t="20294" r="1224" b="6067"/>
          <a:stretch/>
        </p:blipFill>
        <p:spPr>
          <a:xfrm>
            <a:off x="510875" y="1212925"/>
            <a:ext cx="10970850" cy="4519525"/>
          </a:xfrm>
          <a:prstGeom prst="rect">
            <a:avLst/>
          </a:prstGeom>
          <a:noFill/>
          <a:ln w="12700" cap="flat" cmpd="sng">
            <a:solidFill>
              <a:srgbClr val="000000"/>
            </a:solidFill>
            <a:prstDash val="solid"/>
            <a:miter lim="8000"/>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1204575" y="1"/>
            <a:ext cx="10095600" cy="936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Literature Survey</a:t>
            </a:r>
            <a:endParaRPr/>
          </a:p>
        </p:txBody>
      </p:sp>
      <p:graphicFrame>
        <p:nvGraphicFramePr>
          <p:cNvPr id="172" name="Google Shape;172;p28"/>
          <p:cNvGraphicFramePr/>
          <p:nvPr>
            <p:extLst>
              <p:ext uri="{D42A27DB-BD31-4B8C-83A1-F6EECF244321}">
                <p14:modId xmlns:p14="http://schemas.microsoft.com/office/powerpoint/2010/main" val="2087643272"/>
              </p:ext>
            </p:extLst>
          </p:nvPr>
        </p:nvGraphicFramePr>
        <p:xfrm>
          <a:off x="183763" y="747563"/>
          <a:ext cx="11744077" cy="5585550"/>
        </p:xfrm>
        <a:graphic>
          <a:graphicData uri="http://schemas.openxmlformats.org/drawingml/2006/table">
            <a:tbl>
              <a:tblPr>
                <a:noFill/>
                <a:tableStyleId>{108D1AD6-0A1A-424E-97FD-C5B2F8DD0C3D}</a:tableStyleId>
              </a:tblPr>
              <a:tblGrid>
                <a:gridCol w="431050">
                  <a:extLst>
                    <a:ext uri="{9D8B030D-6E8A-4147-A177-3AD203B41FA5}">
                      <a16:colId xmlns:a16="http://schemas.microsoft.com/office/drawing/2014/main" val="20000"/>
                    </a:ext>
                  </a:extLst>
                </a:gridCol>
                <a:gridCol w="2421675">
                  <a:extLst>
                    <a:ext uri="{9D8B030D-6E8A-4147-A177-3AD203B41FA5}">
                      <a16:colId xmlns:a16="http://schemas.microsoft.com/office/drawing/2014/main" val="20001"/>
                    </a:ext>
                  </a:extLst>
                </a:gridCol>
                <a:gridCol w="2559225">
                  <a:extLst>
                    <a:ext uri="{9D8B030D-6E8A-4147-A177-3AD203B41FA5}">
                      <a16:colId xmlns:a16="http://schemas.microsoft.com/office/drawing/2014/main" val="20002"/>
                    </a:ext>
                  </a:extLst>
                </a:gridCol>
                <a:gridCol w="933475">
                  <a:extLst>
                    <a:ext uri="{9D8B030D-6E8A-4147-A177-3AD203B41FA5}">
                      <a16:colId xmlns:a16="http://schemas.microsoft.com/office/drawing/2014/main" val="20003"/>
                    </a:ext>
                  </a:extLst>
                </a:gridCol>
                <a:gridCol w="3197800">
                  <a:extLst>
                    <a:ext uri="{9D8B030D-6E8A-4147-A177-3AD203B41FA5}">
                      <a16:colId xmlns:a16="http://schemas.microsoft.com/office/drawing/2014/main" val="20004"/>
                    </a:ext>
                  </a:extLst>
                </a:gridCol>
                <a:gridCol w="2200852">
                  <a:extLst>
                    <a:ext uri="{9D8B030D-6E8A-4147-A177-3AD203B41FA5}">
                      <a16:colId xmlns:a16="http://schemas.microsoft.com/office/drawing/2014/main" val="20005"/>
                    </a:ext>
                  </a:extLst>
                </a:gridCol>
              </a:tblGrid>
              <a:tr h="398400">
                <a:tc>
                  <a:txBody>
                    <a:bodyPr/>
                    <a:lstStyle/>
                    <a:p>
                      <a:pPr marL="0" lvl="0" indent="0" algn="l" rtl="0">
                        <a:spcBef>
                          <a:spcPts val="0"/>
                        </a:spcBef>
                        <a:spcAft>
                          <a:spcPts val="0"/>
                        </a:spcAft>
                        <a:buNone/>
                      </a:pPr>
                      <a:r>
                        <a:rPr lang="en-US" sz="1100"/>
                        <a:t>Sr.</a:t>
                      </a:r>
                      <a:endParaRPr sz="1100"/>
                    </a:p>
                  </a:txBody>
                  <a:tcPr marL="63500" marR="63500" marT="63500" marB="63500"/>
                </a:tc>
                <a:tc>
                  <a:txBody>
                    <a:bodyPr/>
                    <a:lstStyle/>
                    <a:p>
                      <a:pPr marL="0" lvl="0" indent="0" algn="ctr" rtl="0">
                        <a:spcBef>
                          <a:spcPts val="0"/>
                        </a:spcBef>
                        <a:spcAft>
                          <a:spcPts val="0"/>
                        </a:spcAft>
                        <a:buNone/>
                      </a:pPr>
                      <a:r>
                        <a:rPr lang="en-US" sz="1100"/>
                        <a:t>TITLE (YEAR)</a:t>
                      </a:r>
                    </a:p>
                  </a:txBody>
                  <a:tcPr marL="63500" marR="63500" marT="63500" marB="63500"/>
                </a:tc>
                <a:tc>
                  <a:txBody>
                    <a:bodyPr/>
                    <a:lstStyle/>
                    <a:p>
                      <a:pPr marL="0" lvl="0" indent="0" algn="ctr" rtl="0">
                        <a:spcBef>
                          <a:spcPts val="0"/>
                        </a:spcBef>
                        <a:spcAft>
                          <a:spcPts val="0"/>
                        </a:spcAft>
                        <a:buNone/>
                      </a:pPr>
                      <a:r>
                        <a:rPr lang="en-US" sz="1100"/>
                        <a:t>GOAL</a:t>
                      </a:r>
                    </a:p>
                  </a:txBody>
                  <a:tcPr marL="63500" marR="63500" marT="63500" marB="63500"/>
                </a:tc>
                <a:tc>
                  <a:txBody>
                    <a:bodyPr/>
                    <a:lstStyle/>
                    <a:p>
                      <a:pPr marL="0" lvl="0" indent="0" algn="ctr" rtl="0">
                        <a:spcBef>
                          <a:spcPts val="0"/>
                        </a:spcBef>
                        <a:spcAft>
                          <a:spcPts val="0"/>
                        </a:spcAft>
                        <a:buNone/>
                      </a:pPr>
                      <a:r>
                        <a:rPr lang="en-US" sz="1100" dirty="0"/>
                        <a:t>DATA</a:t>
                      </a:r>
                    </a:p>
                  </a:txBody>
                  <a:tcPr marL="63500" marR="63500" marT="63500" marB="63500"/>
                </a:tc>
                <a:tc>
                  <a:txBody>
                    <a:bodyPr/>
                    <a:lstStyle/>
                    <a:p>
                      <a:pPr marL="0" lvl="0" indent="0" algn="ctr" rtl="0">
                        <a:spcBef>
                          <a:spcPts val="0"/>
                        </a:spcBef>
                        <a:spcAft>
                          <a:spcPts val="0"/>
                        </a:spcAft>
                        <a:buNone/>
                      </a:pPr>
                      <a:r>
                        <a:rPr lang="en-US" sz="1100"/>
                        <a:t>METHODOLOGY</a:t>
                      </a:r>
                    </a:p>
                  </a:txBody>
                  <a:tcPr marL="63500" marR="63500" marT="63500" marB="63500"/>
                </a:tc>
                <a:tc>
                  <a:txBody>
                    <a:bodyPr/>
                    <a:lstStyle/>
                    <a:p>
                      <a:pPr marL="0" lvl="0" indent="0" algn="ctr" rtl="0">
                        <a:spcBef>
                          <a:spcPts val="0"/>
                        </a:spcBef>
                        <a:spcAft>
                          <a:spcPts val="0"/>
                        </a:spcAft>
                        <a:buNone/>
                      </a:pPr>
                      <a:r>
                        <a:rPr lang="en-US" sz="1100"/>
                        <a:t>GAPS and Issues</a:t>
                      </a:r>
                      <a:endParaRPr sz="1100"/>
                    </a:p>
                  </a:txBody>
                  <a:tcPr marL="63500" marR="63500" marT="63500" marB="63500"/>
                </a:tc>
                <a:extLst>
                  <a:ext uri="{0D108BD9-81ED-4DB2-BD59-A6C34878D82A}">
                    <a16:rowId xmlns:a16="http://schemas.microsoft.com/office/drawing/2014/main" val="10000"/>
                  </a:ext>
                </a:extLst>
              </a:tr>
              <a:tr h="1025125">
                <a:tc>
                  <a:txBody>
                    <a:bodyPr/>
                    <a:lstStyle/>
                    <a:p>
                      <a:pPr marL="0" lvl="0" indent="0" algn="just" rtl="0">
                        <a:spcBef>
                          <a:spcPts val="0"/>
                        </a:spcBef>
                        <a:spcAft>
                          <a:spcPts val="0"/>
                        </a:spcAft>
                        <a:buNone/>
                      </a:pPr>
                      <a:endParaRPr sz="1100" dirty="0"/>
                    </a:p>
                  </a:txBody>
                  <a:tcPr marL="63500" marR="63500" marT="63500" marB="63500"/>
                </a:tc>
                <a:tc>
                  <a:txBody>
                    <a:bodyPr/>
                    <a:lstStyle/>
                    <a:p>
                      <a:pPr marL="0" lvl="0" indent="0" algn="just" rtl="0">
                        <a:spcBef>
                          <a:spcPts val="0"/>
                        </a:spcBef>
                        <a:spcAft>
                          <a:spcPts val="0"/>
                        </a:spcAft>
                        <a:buNone/>
                      </a:pPr>
                      <a:endParaRPr lang="en-IN" sz="1100" dirty="0"/>
                    </a:p>
                  </a:txBody>
                  <a:tcPr marL="63500" marR="63500" marT="63500" marB="63500"/>
                </a:tc>
                <a:tc>
                  <a:txBody>
                    <a:bodyPr/>
                    <a:lstStyle/>
                    <a:p>
                      <a:pPr marL="0" lvl="0" indent="0" algn="just" rtl="0">
                        <a:spcBef>
                          <a:spcPts val="0"/>
                        </a:spcBef>
                        <a:spcAft>
                          <a:spcPts val="0"/>
                        </a:spcAft>
                        <a:buNone/>
                      </a:pPr>
                      <a:endParaRPr lang="en-US" sz="1100" dirty="0"/>
                    </a:p>
                  </a:txBody>
                  <a:tcPr marL="63500" marR="63500" marT="63500" marB="63500"/>
                </a:tc>
                <a:tc>
                  <a:txBody>
                    <a:bodyPr/>
                    <a:lstStyle/>
                    <a:p>
                      <a:pPr marL="0" lvl="0" indent="0" algn="just" rtl="0">
                        <a:spcBef>
                          <a:spcPts val="0"/>
                        </a:spcBef>
                        <a:spcAft>
                          <a:spcPts val="0"/>
                        </a:spcAft>
                        <a:buNone/>
                      </a:pPr>
                      <a:endParaRPr lang="en-US" sz="1100" dirty="0"/>
                    </a:p>
                  </a:txBody>
                  <a:tcPr marL="63500" marR="63500" marT="63500" marB="63500"/>
                </a:tc>
                <a:tc>
                  <a:txBody>
                    <a:bodyPr/>
                    <a:lstStyle/>
                    <a:p>
                      <a:pPr marL="0" lvl="0" indent="0" algn="just" rtl="0">
                        <a:spcBef>
                          <a:spcPts val="0"/>
                        </a:spcBef>
                        <a:spcAft>
                          <a:spcPts val="0"/>
                        </a:spcAft>
                        <a:buNone/>
                      </a:pPr>
                      <a:endParaRPr lang="en-US" sz="1100" dirty="0"/>
                    </a:p>
                  </a:txBody>
                  <a:tcPr marL="63500" marR="63500" marT="63500" marB="63500"/>
                </a:tc>
                <a:tc>
                  <a:txBody>
                    <a:bodyPr/>
                    <a:lstStyle/>
                    <a:p>
                      <a:pPr marL="0" lvl="0" indent="0" algn="just" rtl="0">
                        <a:spcBef>
                          <a:spcPts val="0"/>
                        </a:spcBef>
                        <a:spcAft>
                          <a:spcPts val="0"/>
                        </a:spcAft>
                        <a:buNone/>
                      </a:pPr>
                      <a:endParaRPr sz="1100" dirty="0"/>
                    </a:p>
                  </a:txBody>
                  <a:tcPr marL="63500" marR="63500" marT="63500" marB="63500"/>
                </a:tc>
                <a:extLst>
                  <a:ext uri="{0D108BD9-81ED-4DB2-BD59-A6C34878D82A}">
                    <a16:rowId xmlns:a16="http://schemas.microsoft.com/office/drawing/2014/main" val="10001"/>
                  </a:ext>
                </a:extLst>
              </a:tr>
              <a:tr h="846550">
                <a:tc>
                  <a:txBody>
                    <a:bodyPr/>
                    <a:lstStyle/>
                    <a:p>
                      <a:pPr marL="0" lvl="0" indent="0" algn="just" rtl="0">
                        <a:spcBef>
                          <a:spcPts val="0"/>
                        </a:spcBef>
                        <a:spcAft>
                          <a:spcPts val="0"/>
                        </a:spcAft>
                        <a:buNone/>
                      </a:pPr>
                      <a:r>
                        <a:rPr lang="en-US" sz="1100"/>
                        <a:t>2. </a:t>
                      </a:r>
                      <a:endParaRPr sz="1100"/>
                    </a:p>
                  </a:txBody>
                  <a:tcPr marL="63500" marR="63500" marT="63500" marB="63500"/>
                </a:tc>
                <a:tc>
                  <a:txBody>
                    <a:bodyPr/>
                    <a:lstStyle/>
                    <a:p>
                      <a:pPr marL="0" lvl="0" indent="0" algn="just" rtl="0">
                        <a:lnSpc>
                          <a:spcPct val="91283"/>
                        </a:lnSpc>
                        <a:spcBef>
                          <a:spcPts val="0"/>
                        </a:spcBef>
                        <a:spcAft>
                          <a:spcPts val="0"/>
                        </a:spcAft>
                        <a:buNone/>
                      </a:pPr>
                      <a:endParaRPr sz="1100" dirty="0"/>
                    </a:p>
                  </a:txBody>
                  <a:tcPr marL="63500" marR="63500" marT="63500" marB="63500"/>
                </a:tc>
                <a:tc>
                  <a:txBody>
                    <a:bodyPr/>
                    <a:lstStyle/>
                    <a:p>
                      <a:pPr marL="0" lvl="0" indent="0" algn="just" rtl="0">
                        <a:spcBef>
                          <a:spcPts val="0"/>
                        </a:spcBef>
                        <a:spcAft>
                          <a:spcPts val="0"/>
                        </a:spcAft>
                        <a:buNone/>
                      </a:pPr>
                      <a:endParaRPr sz="1100"/>
                    </a:p>
                  </a:txBody>
                  <a:tcPr marL="63500" marR="63500" marT="63500" marB="63500"/>
                </a:tc>
                <a:tc>
                  <a:txBody>
                    <a:bodyPr/>
                    <a:lstStyle/>
                    <a:p>
                      <a:pPr marL="0" lvl="0" indent="0" algn="l" rtl="0">
                        <a:spcBef>
                          <a:spcPts val="0"/>
                        </a:spcBef>
                        <a:spcAft>
                          <a:spcPts val="0"/>
                        </a:spcAft>
                        <a:buNone/>
                      </a:pPr>
                      <a:endParaRPr sz="1100"/>
                    </a:p>
                  </a:txBody>
                  <a:tcPr marL="63500" marR="63500" marT="63500" marB="63500"/>
                </a:tc>
                <a:tc>
                  <a:txBody>
                    <a:bodyPr/>
                    <a:lstStyle/>
                    <a:p>
                      <a:pPr marL="0" lvl="0" indent="0" algn="just" rtl="0">
                        <a:spcBef>
                          <a:spcPts val="0"/>
                        </a:spcBef>
                        <a:spcAft>
                          <a:spcPts val="0"/>
                        </a:spcAft>
                        <a:buNone/>
                      </a:pPr>
                      <a:endParaRPr sz="1100"/>
                    </a:p>
                  </a:txBody>
                  <a:tcPr marL="63500" marR="63500" marT="63500" marB="63500"/>
                </a:tc>
                <a:tc>
                  <a:txBody>
                    <a:bodyPr/>
                    <a:lstStyle/>
                    <a:p>
                      <a:pPr marL="0" lvl="0" indent="0" algn="just" rtl="0">
                        <a:spcBef>
                          <a:spcPts val="0"/>
                        </a:spcBef>
                        <a:spcAft>
                          <a:spcPts val="0"/>
                        </a:spcAft>
                        <a:buNone/>
                      </a:pPr>
                      <a:endParaRPr sz="1100" dirty="0"/>
                    </a:p>
                  </a:txBody>
                  <a:tcPr marL="63500" marR="63500" marT="63500" marB="63500"/>
                </a:tc>
                <a:extLst>
                  <a:ext uri="{0D108BD9-81ED-4DB2-BD59-A6C34878D82A}">
                    <a16:rowId xmlns:a16="http://schemas.microsoft.com/office/drawing/2014/main" val="10002"/>
                  </a:ext>
                </a:extLst>
              </a:tr>
              <a:tr h="1025125">
                <a:tc>
                  <a:txBody>
                    <a:bodyPr/>
                    <a:lstStyle/>
                    <a:p>
                      <a:pPr marL="0" lvl="0" indent="0" algn="just" rtl="0">
                        <a:spcBef>
                          <a:spcPts val="0"/>
                        </a:spcBef>
                        <a:spcAft>
                          <a:spcPts val="0"/>
                        </a:spcAft>
                        <a:buNone/>
                      </a:pPr>
                      <a:r>
                        <a:rPr lang="en-US" sz="1100"/>
                        <a:t>3.</a:t>
                      </a:r>
                      <a:endParaRPr sz="1100"/>
                    </a:p>
                  </a:txBody>
                  <a:tcPr marL="63500" marR="63500" marT="63500" marB="63500"/>
                </a:tc>
                <a:tc>
                  <a:txBody>
                    <a:bodyPr/>
                    <a:lstStyle/>
                    <a:p>
                      <a:pPr marL="0" lvl="0" indent="0" algn="just" rtl="0">
                        <a:spcBef>
                          <a:spcPts val="0"/>
                        </a:spcBef>
                        <a:spcAft>
                          <a:spcPts val="0"/>
                        </a:spcAft>
                        <a:buNone/>
                      </a:pPr>
                      <a:endParaRPr sz="1100" dirty="0"/>
                    </a:p>
                  </a:txBody>
                  <a:tcPr marL="63500" marR="63500" marT="63500" marB="63500"/>
                </a:tc>
                <a:tc>
                  <a:txBody>
                    <a:bodyPr/>
                    <a:lstStyle/>
                    <a:p>
                      <a:pPr marL="0" lvl="0" indent="0" algn="just" rtl="0">
                        <a:spcBef>
                          <a:spcPts val="0"/>
                        </a:spcBef>
                        <a:spcAft>
                          <a:spcPts val="0"/>
                        </a:spcAft>
                        <a:buNone/>
                      </a:pPr>
                      <a:endParaRPr sz="1100" dirty="0"/>
                    </a:p>
                  </a:txBody>
                  <a:tcPr marL="63500" marR="63500" marT="63500" marB="63500"/>
                </a:tc>
                <a:tc>
                  <a:txBody>
                    <a:bodyPr/>
                    <a:lstStyle/>
                    <a:p>
                      <a:pPr marL="0" lvl="0" indent="0" algn="just" rtl="0">
                        <a:spcBef>
                          <a:spcPts val="0"/>
                        </a:spcBef>
                        <a:spcAft>
                          <a:spcPts val="0"/>
                        </a:spcAft>
                        <a:buNone/>
                      </a:pPr>
                      <a:endParaRPr sz="1100"/>
                    </a:p>
                  </a:txBody>
                  <a:tcPr marL="63500" marR="63500" marT="63500" marB="63500"/>
                </a:tc>
                <a:tc>
                  <a:txBody>
                    <a:bodyPr/>
                    <a:lstStyle/>
                    <a:p>
                      <a:pPr marL="0" lvl="0" indent="0" algn="just" rtl="0">
                        <a:spcBef>
                          <a:spcPts val="0"/>
                        </a:spcBef>
                        <a:spcAft>
                          <a:spcPts val="0"/>
                        </a:spcAft>
                        <a:buNone/>
                      </a:pPr>
                      <a:endParaRPr sz="1100"/>
                    </a:p>
                  </a:txBody>
                  <a:tcPr marL="63500" marR="63500" marT="63500" marB="63500"/>
                </a:tc>
                <a:tc>
                  <a:txBody>
                    <a:bodyPr/>
                    <a:lstStyle/>
                    <a:p>
                      <a:pPr marL="0" lvl="0" indent="0" algn="just" rtl="0">
                        <a:spcBef>
                          <a:spcPts val="0"/>
                        </a:spcBef>
                        <a:spcAft>
                          <a:spcPts val="0"/>
                        </a:spcAft>
                        <a:buNone/>
                      </a:pPr>
                      <a:endParaRPr sz="1100" dirty="0"/>
                    </a:p>
                  </a:txBody>
                  <a:tcPr marL="63500" marR="63500" marT="63500" marB="63500"/>
                </a:tc>
                <a:extLst>
                  <a:ext uri="{0D108BD9-81ED-4DB2-BD59-A6C34878D82A}">
                    <a16:rowId xmlns:a16="http://schemas.microsoft.com/office/drawing/2014/main" val="10003"/>
                  </a:ext>
                </a:extLst>
              </a:tr>
              <a:tr h="1086650">
                <a:tc>
                  <a:txBody>
                    <a:bodyPr/>
                    <a:lstStyle/>
                    <a:p>
                      <a:pPr marL="0" lvl="0" indent="0" algn="just" rtl="0">
                        <a:spcBef>
                          <a:spcPts val="0"/>
                        </a:spcBef>
                        <a:spcAft>
                          <a:spcPts val="0"/>
                        </a:spcAft>
                        <a:buNone/>
                      </a:pPr>
                      <a:r>
                        <a:rPr lang="en-US" sz="1100"/>
                        <a:t>4.</a:t>
                      </a:r>
                      <a:endParaRPr sz="1100"/>
                    </a:p>
                  </a:txBody>
                  <a:tcPr marL="63500" marR="63500" marT="63500" marB="63500"/>
                </a:tc>
                <a:tc>
                  <a:txBody>
                    <a:bodyPr/>
                    <a:lstStyle/>
                    <a:p>
                      <a:pPr marL="0" lvl="0" indent="0" algn="just" rtl="0">
                        <a:spcBef>
                          <a:spcPts val="0"/>
                        </a:spcBef>
                        <a:spcAft>
                          <a:spcPts val="0"/>
                        </a:spcAft>
                        <a:buNone/>
                      </a:pPr>
                      <a:r>
                        <a:rPr lang="en-US" sz="1100" dirty="0"/>
                        <a:t>Deep Learning-Based Object Detection and Scene Perception under Bad Weather Conditions. (2022)</a:t>
                      </a:r>
                      <a:endParaRPr sz="1100" dirty="0"/>
                    </a:p>
                  </a:txBody>
                  <a:tcPr marL="63500" marR="63500" marT="63500" marB="63500"/>
                </a:tc>
                <a:tc>
                  <a:txBody>
                    <a:bodyPr/>
                    <a:lstStyle/>
                    <a:p>
                      <a:pPr marL="0" lvl="0" indent="0" algn="just" rtl="0">
                        <a:spcBef>
                          <a:spcPts val="0"/>
                        </a:spcBef>
                        <a:spcAft>
                          <a:spcPts val="0"/>
                        </a:spcAft>
                        <a:buNone/>
                      </a:pPr>
                      <a:r>
                        <a:rPr lang="en-US" sz="1100"/>
                        <a:t>Develop an intelligent vehicle detection solution to address road traffic concerns, particularly under bad weather conditions, using deep learning.</a:t>
                      </a:r>
                      <a:endParaRPr sz="1100"/>
                    </a:p>
                  </a:txBody>
                  <a:tcPr marL="63500" marR="63500" marT="63500" marB="63500"/>
                </a:tc>
                <a:tc>
                  <a:txBody>
                    <a:bodyPr/>
                    <a:lstStyle/>
                    <a:p>
                      <a:pPr marL="0" lvl="0" indent="0" algn="just" rtl="0">
                        <a:spcBef>
                          <a:spcPts val="0"/>
                        </a:spcBef>
                        <a:spcAft>
                          <a:spcPts val="0"/>
                        </a:spcAft>
                        <a:buNone/>
                      </a:pPr>
                      <a:r>
                        <a:rPr lang="en-US" sz="1100">
                          <a:solidFill>
                            <a:srgbClr val="000000"/>
                          </a:solidFill>
                        </a:rPr>
                        <a:t>Roboflow datasets Pretrained COCO weights.</a:t>
                      </a:r>
                      <a:endParaRPr sz="1100"/>
                    </a:p>
                  </a:txBody>
                  <a:tcPr marL="63500" marR="63500" marT="63500" marB="63500"/>
                </a:tc>
                <a:tc>
                  <a:txBody>
                    <a:bodyPr/>
                    <a:lstStyle/>
                    <a:p>
                      <a:pPr marL="0" lvl="0" indent="0" algn="just" rtl="0">
                        <a:spcBef>
                          <a:spcPts val="0"/>
                        </a:spcBef>
                        <a:spcAft>
                          <a:spcPts val="0"/>
                        </a:spcAft>
                        <a:buNone/>
                      </a:pPr>
                      <a:r>
                        <a:rPr lang="en-US" sz="1100"/>
                        <a:t>Employed YOLO v5 for object detection, known for its speed and accuracy</a:t>
                      </a:r>
                      <a:endParaRPr sz="1100" b="1"/>
                    </a:p>
                  </a:txBody>
                  <a:tcPr marL="63500" marR="63500" marT="63500" marB="63500"/>
                </a:tc>
                <a:tc>
                  <a:txBody>
                    <a:bodyPr/>
                    <a:lstStyle/>
                    <a:p>
                      <a:pPr marL="0" lvl="0" indent="0" algn="just" rtl="0">
                        <a:spcBef>
                          <a:spcPts val="0"/>
                        </a:spcBef>
                        <a:spcAft>
                          <a:spcPts val="0"/>
                        </a:spcAft>
                        <a:buNone/>
                      </a:pPr>
                      <a:r>
                        <a:rPr lang="en-US" sz="1100" dirty="0"/>
                        <a:t>Focused only on with and without rain.</a:t>
                      </a:r>
                      <a:endParaRPr sz="1100" dirty="0"/>
                    </a:p>
                  </a:txBody>
                  <a:tcPr marL="63500" marR="63500" marT="63500" marB="63500"/>
                </a:tc>
                <a:extLst>
                  <a:ext uri="{0D108BD9-81ED-4DB2-BD59-A6C34878D82A}">
                    <a16:rowId xmlns:a16="http://schemas.microsoft.com/office/drawing/2014/main" val="10004"/>
                  </a:ext>
                </a:extLst>
              </a:tr>
              <a:tr h="1203700">
                <a:tc>
                  <a:txBody>
                    <a:bodyPr/>
                    <a:lstStyle/>
                    <a:p>
                      <a:pPr marL="0" lvl="0" indent="0" algn="just" rtl="0">
                        <a:spcBef>
                          <a:spcPts val="0"/>
                        </a:spcBef>
                        <a:spcAft>
                          <a:spcPts val="0"/>
                        </a:spcAft>
                        <a:buNone/>
                      </a:pPr>
                      <a:r>
                        <a:rPr lang="en-US" sz="1100"/>
                        <a:t>5.</a:t>
                      </a:r>
                      <a:endParaRPr sz="1100"/>
                    </a:p>
                  </a:txBody>
                  <a:tcPr marL="63500" marR="63500" marT="63500" marB="63500"/>
                </a:tc>
                <a:tc>
                  <a:txBody>
                    <a:bodyPr/>
                    <a:lstStyle/>
                    <a:p>
                      <a:pPr marL="0" lvl="0" indent="0" algn="just" rtl="0">
                        <a:spcBef>
                          <a:spcPts val="0"/>
                        </a:spcBef>
                        <a:spcAft>
                          <a:spcPts val="0"/>
                        </a:spcAft>
                        <a:buNone/>
                      </a:pPr>
                      <a:r>
                        <a:rPr lang="en-US" sz="1100" dirty="0"/>
                        <a:t>Fusion-based modeling of an intelligent algorithm using a Deep Learning Approach on radar and camera data</a:t>
                      </a:r>
                      <a:endParaRPr sz="1100" dirty="0"/>
                    </a:p>
                    <a:p>
                      <a:pPr marL="0" lvl="0" indent="0" algn="just" rtl="0">
                        <a:spcBef>
                          <a:spcPts val="0"/>
                        </a:spcBef>
                        <a:spcAft>
                          <a:spcPts val="0"/>
                        </a:spcAft>
                        <a:buNone/>
                      </a:pPr>
                      <a:r>
                        <a:rPr lang="en-US" sz="1100" dirty="0"/>
                        <a:t>(2025)</a:t>
                      </a:r>
                      <a:endParaRPr sz="1100" dirty="0"/>
                    </a:p>
                  </a:txBody>
                  <a:tcPr marL="63500" marR="63500" marT="63500" marB="63500"/>
                </a:tc>
                <a:tc>
                  <a:txBody>
                    <a:bodyPr/>
                    <a:lstStyle/>
                    <a:p>
                      <a:pPr marL="0" lvl="0" indent="0" algn="just" rtl="0">
                        <a:spcBef>
                          <a:spcPts val="0"/>
                        </a:spcBef>
                        <a:spcAft>
                          <a:spcPts val="0"/>
                        </a:spcAft>
                        <a:buNone/>
                      </a:pPr>
                      <a:r>
                        <a:rPr lang="en-US" sz="1100"/>
                        <a:t>Deep learning-based object detection system that enhances the reliability and accuracy of detection by fusing radar and camera data.</a:t>
                      </a:r>
                      <a:endParaRPr sz="1100"/>
                    </a:p>
                  </a:txBody>
                  <a:tcPr marL="63500" marR="63500" marT="63500" marB="63500"/>
                </a:tc>
                <a:tc>
                  <a:txBody>
                    <a:bodyPr/>
                    <a:lstStyle/>
                    <a:p>
                      <a:pPr marL="0" lvl="0" indent="0" algn="just" rtl="0">
                        <a:spcBef>
                          <a:spcPts val="0"/>
                        </a:spcBef>
                        <a:spcAft>
                          <a:spcPts val="0"/>
                        </a:spcAft>
                        <a:buNone/>
                      </a:pPr>
                      <a:endParaRPr sz="1100"/>
                    </a:p>
                  </a:txBody>
                  <a:tcPr marL="63500" marR="63500" marT="63500" marB="63500"/>
                </a:tc>
                <a:tc>
                  <a:txBody>
                    <a:bodyPr/>
                    <a:lstStyle/>
                    <a:p>
                      <a:pPr marL="0" lvl="0" indent="0" algn="just" rtl="0">
                        <a:spcBef>
                          <a:spcPts val="0"/>
                        </a:spcBef>
                        <a:spcAft>
                          <a:spcPts val="0"/>
                        </a:spcAft>
                        <a:buNone/>
                      </a:pPr>
                      <a:r>
                        <a:rPr lang="en-US" sz="1100" b="1"/>
                        <a:t>Radar and Camera Data Calibration</a:t>
                      </a:r>
                      <a:endParaRPr sz="1100"/>
                    </a:p>
                    <a:p>
                      <a:pPr marL="0" lvl="0" indent="0" algn="just" rtl="0">
                        <a:spcBef>
                          <a:spcPts val="0"/>
                        </a:spcBef>
                        <a:spcAft>
                          <a:spcPts val="0"/>
                        </a:spcAft>
                        <a:buNone/>
                      </a:pPr>
                      <a:r>
                        <a:rPr lang="en-US" sz="1100" b="1"/>
                        <a:t>Object Detection</a:t>
                      </a:r>
                      <a:r>
                        <a:rPr lang="en-US" sz="1100"/>
                        <a:t>: YOLO v8 is applied.</a:t>
                      </a:r>
                      <a:endParaRPr sz="1100"/>
                    </a:p>
                    <a:p>
                      <a:pPr marL="0" lvl="0" indent="0" algn="just" rtl="0">
                        <a:spcBef>
                          <a:spcPts val="0"/>
                        </a:spcBef>
                        <a:spcAft>
                          <a:spcPts val="0"/>
                        </a:spcAft>
                        <a:buNone/>
                      </a:pPr>
                      <a:r>
                        <a:rPr lang="en-US" sz="1100" b="1"/>
                        <a:t>Object Classification</a:t>
                      </a:r>
                      <a:r>
                        <a:rPr lang="en-US" sz="1100"/>
                        <a:t>:  BiLSTM model.</a:t>
                      </a:r>
                      <a:endParaRPr sz="1100"/>
                    </a:p>
                    <a:p>
                      <a:pPr marL="0" lvl="0" indent="0" algn="just" rtl="0">
                        <a:spcBef>
                          <a:spcPts val="0"/>
                        </a:spcBef>
                        <a:spcAft>
                          <a:spcPts val="0"/>
                        </a:spcAft>
                        <a:buNone/>
                      </a:pPr>
                      <a:r>
                        <a:rPr lang="en-US" sz="1100" b="1"/>
                        <a:t>Hyperparameter Optimization</a:t>
                      </a:r>
                      <a:r>
                        <a:rPr lang="en-US" sz="1100"/>
                        <a:t>: The Adam optimizer.</a:t>
                      </a:r>
                      <a:endParaRPr sz="1100"/>
                    </a:p>
                    <a:p>
                      <a:pPr marL="0" lvl="0" indent="0" algn="just" rtl="0">
                        <a:spcBef>
                          <a:spcPts val="0"/>
                        </a:spcBef>
                        <a:spcAft>
                          <a:spcPts val="0"/>
                        </a:spcAft>
                        <a:buNone/>
                      </a:pPr>
                      <a:r>
                        <a:rPr lang="en-US" sz="1100">
                          <a:solidFill>
                            <a:srgbClr val="000000"/>
                          </a:solidFill>
                        </a:rPr>
                        <a:t>Achieved an accuracy of 90.59%.</a:t>
                      </a:r>
                      <a:endParaRPr sz="1100"/>
                    </a:p>
                  </a:txBody>
                  <a:tcPr marL="63500" marR="63500" marT="63500" marB="63500"/>
                </a:tc>
                <a:tc>
                  <a:txBody>
                    <a:bodyPr/>
                    <a:lstStyle/>
                    <a:p>
                      <a:pPr marL="0" lvl="0" indent="0" algn="just" rtl="0">
                        <a:spcBef>
                          <a:spcPts val="0"/>
                        </a:spcBef>
                        <a:spcAft>
                          <a:spcPts val="0"/>
                        </a:spcAft>
                        <a:buNone/>
                      </a:pPr>
                      <a:r>
                        <a:rPr lang="en-US" sz="1100" dirty="0"/>
                        <a:t>Does not contain adverse weather conditions.</a:t>
                      </a:r>
                      <a:endParaRPr sz="1100" dirty="0"/>
                    </a:p>
                  </a:txBody>
                  <a:tcPr marL="63500" marR="63500" marT="63500" marB="63500"/>
                </a:tc>
                <a:extLst>
                  <a:ext uri="{0D108BD9-81ED-4DB2-BD59-A6C34878D82A}">
                    <a16:rowId xmlns:a16="http://schemas.microsoft.com/office/drawing/2014/main" val="10005"/>
                  </a:ext>
                </a:extLst>
              </a:tr>
            </a:tbl>
          </a:graphicData>
        </a:graphic>
      </p:graphicFrame>
      <p:sp>
        <p:nvSpPr>
          <p:cNvPr id="173" name="Google Shape;173;p28"/>
          <p:cNvSpPr txBox="1">
            <a:spLocks noGrp="1"/>
          </p:cNvSpPr>
          <p:nvPr>
            <p:ph type="sldNum" idx="12"/>
          </p:nvPr>
        </p:nvSpPr>
        <p:spPr>
          <a:xfrm>
            <a:off x="11205845" y="6333134"/>
            <a:ext cx="731700" cy="524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1048200" y="1"/>
            <a:ext cx="10095600" cy="936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Literature Survey</a:t>
            </a:r>
            <a:endParaRPr/>
          </a:p>
        </p:txBody>
      </p:sp>
      <p:sp>
        <p:nvSpPr>
          <p:cNvPr id="180" name="Google Shape;180;p29"/>
          <p:cNvSpPr txBox="1">
            <a:spLocks noGrp="1"/>
          </p:cNvSpPr>
          <p:nvPr>
            <p:ph type="sldNum" idx="12"/>
          </p:nvPr>
        </p:nvSpPr>
        <p:spPr>
          <a:xfrm>
            <a:off x="11205845" y="6333134"/>
            <a:ext cx="731700" cy="524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t>8</a:t>
            </a:fld>
            <a:endParaRPr/>
          </a:p>
        </p:txBody>
      </p:sp>
      <p:graphicFrame>
        <p:nvGraphicFramePr>
          <p:cNvPr id="181" name="Google Shape;181;p29"/>
          <p:cNvGraphicFramePr/>
          <p:nvPr>
            <p:extLst>
              <p:ext uri="{D42A27DB-BD31-4B8C-83A1-F6EECF244321}">
                <p14:modId xmlns:p14="http://schemas.microsoft.com/office/powerpoint/2010/main" val="700959976"/>
              </p:ext>
            </p:extLst>
          </p:nvPr>
        </p:nvGraphicFramePr>
        <p:xfrm>
          <a:off x="125600" y="497675"/>
          <a:ext cx="11508100" cy="6284160"/>
        </p:xfrm>
        <a:graphic>
          <a:graphicData uri="http://schemas.openxmlformats.org/drawingml/2006/table">
            <a:tbl>
              <a:tblPr>
                <a:noFill/>
                <a:tableStyleId>{108D1AD6-0A1A-424E-97FD-C5B2F8DD0C3D}</a:tableStyleId>
              </a:tblPr>
              <a:tblGrid>
                <a:gridCol w="346600">
                  <a:extLst>
                    <a:ext uri="{9D8B030D-6E8A-4147-A177-3AD203B41FA5}">
                      <a16:colId xmlns:a16="http://schemas.microsoft.com/office/drawing/2014/main" val="20000"/>
                    </a:ext>
                  </a:extLst>
                </a:gridCol>
                <a:gridCol w="1838375">
                  <a:extLst>
                    <a:ext uri="{9D8B030D-6E8A-4147-A177-3AD203B41FA5}">
                      <a16:colId xmlns:a16="http://schemas.microsoft.com/office/drawing/2014/main" val="20001"/>
                    </a:ext>
                  </a:extLst>
                </a:gridCol>
                <a:gridCol w="2127250">
                  <a:extLst>
                    <a:ext uri="{9D8B030D-6E8A-4147-A177-3AD203B41FA5}">
                      <a16:colId xmlns:a16="http://schemas.microsoft.com/office/drawing/2014/main" val="20002"/>
                    </a:ext>
                  </a:extLst>
                </a:gridCol>
                <a:gridCol w="1264325">
                  <a:extLst>
                    <a:ext uri="{9D8B030D-6E8A-4147-A177-3AD203B41FA5}">
                      <a16:colId xmlns:a16="http://schemas.microsoft.com/office/drawing/2014/main" val="20003"/>
                    </a:ext>
                  </a:extLst>
                </a:gridCol>
                <a:gridCol w="4080050">
                  <a:extLst>
                    <a:ext uri="{9D8B030D-6E8A-4147-A177-3AD203B41FA5}">
                      <a16:colId xmlns:a16="http://schemas.microsoft.com/office/drawing/2014/main" val="20004"/>
                    </a:ext>
                  </a:extLst>
                </a:gridCol>
                <a:gridCol w="1851500">
                  <a:extLst>
                    <a:ext uri="{9D8B030D-6E8A-4147-A177-3AD203B41FA5}">
                      <a16:colId xmlns:a16="http://schemas.microsoft.com/office/drawing/2014/main" val="20005"/>
                    </a:ext>
                  </a:extLst>
                </a:gridCol>
              </a:tblGrid>
              <a:tr h="1060275">
                <a:tc>
                  <a:txBody>
                    <a:bodyPr/>
                    <a:lstStyle/>
                    <a:p>
                      <a:pPr marL="0" lvl="0" indent="0" algn="just" rtl="0">
                        <a:spcBef>
                          <a:spcPts val="0"/>
                        </a:spcBef>
                        <a:spcAft>
                          <a:spcPts val="0"/>
                        </a:spcAft>
                        <a:buNone/>
                      </a:pPr>
                      <a:r>
                        <a:rPr lang="en-US" sz="900"/>
                        <a:t>6.</a:t>
                      </a:r>
                      <a:endParaRPr sz="900"/>
                    </a:p>
                  </a:txBody>
                  <a:tcPr marL="63500" marR="63500" marT="63500" marB="63500"/>
                </a:tc>
                <a:tc>
                  <a:txBody>
                    <a:bodyPr/>
                    <a:lstStyle/>
                    <a:p>
                      <a:pPr marL="0" lvl="0" indent="0" algn="just" rtl="0">
                        <a:spcBef>
                          <a:spcPts val="0"/>
                        </a:spcBef>
                        <a:spcAft>
                          <a:spcPts val="0"/>
                        </a:spcAft>
                        <a:buNone/>
                      </a:pPr>
                      <a:r>
                        <a:rPr lang="en-US" sz="900"/>
                        <a:t>Impact of Rain on Image Quality From Sensors on Connected and Autonomous Vehicles</a:t>
                      </a:r>
                      <a:endParaRPr sz="900"/>
                    </a:p>
                    <a:p>
                      <a:pPr marL="0" lvl="0" indent="0" algn="just" rtl="0">
                        <a:spcBef>
                          <a:spcPts val="0"/>
                        </a:spcBef>
                        <a:spcAft>
                          <a:spcPts val="0"/>
                        </a:spcAft>
                        <a:buNone/>
                      </a:pPr>
                      <a:r>
                        <a:rPr lang="en-US" sz="900" b="1"/>
                        <a:t>Year:</a:t>
                      </a:r>
                      <a:r>
                        <a:rPr lang="en-US" sz="900"/>
                        <a:t> 2025</a:t>
                      </a:r>
                      <a:endParaRPr sz="900"/>
                    </a:p>
                  </a:txBody>
                  <a:tcPr marL="63500" marR="63500" marT="63500" marB="63500"/>
                </a:tc>
                <a:tc>
                  <a:txBody>
                    <a:bodyPr/>
                    <a:lstStyle/>
                    <a:p>
                      <a:pPr marL="0" lvl="0" indent="0" algn="just" rtl="0">
                        <a:spcBef>
                          <a:spcPts val="0"/>
                        </a:spcBef>
                        <a:spcAft>
                          <a:spcPts val="0"/>
                        </a:spcAft>
                        <a:buNone/>
                      </a:pPr>
                      <a:r>
                        <a:rPr lang="en-US" sz="900"/>
                        <a:t>Investigate the impact of rain on the quality of images taken by sensors on connected and autonomous vehicles.</a:t>
                      </a:r>
                      <a:endParaRPr sz="900"/>
                    </a:p>
                  </a:txBody>
                  <a:tcPr marL="63500" marR="63500" marT="63500" marB="63500"/>
                </a:tc>
                <a:tc>
                  <a:txBody>
                    <a:bodyPr/>
                    <a:lstStyle/>
                    <a:p>
                      <a:pPr marL="0" lvl="0" indent="0" algn="just" rtl="0">
                        <a:spcBef>
                          <a:spcPts val="0"/>
                        </a:spcBef>
                        <a:spcAft>
                          <a:spcPts val="0"/>
                        </a:spcAft>
                        <a:buNone/>
                      </a:pPr>
                      <a:endParaRPr sz="900"/>
                    </a:p>
                  </a:txBody>
                  <a:tcPr marL="63500" marR="63500" marT="63500" marB="63500"/>
                </a:tc>
                <a:tc>
                  <a:txBody>
                    <a:bodyPr/>
                    <a:lstStyle/>
                    <a:p>
                      <a:pPr marL="0" lvl="0" indent="0" algn="just" rtl="0">
                        <a:spcBef>
                          <a:spcPts val="0"/>
                        </a:spcBef>
                        <a:spcAft>
                          <a:spcPts val="0"/>
                        </a:spcAft>
                        <a:buNone/>
                      </a:pPr>
                      <a:r>
                        <a:rPr lang="en-US" sz="900" b="1"/>
                        <a:t>Experimental Setup</a:t>
                      </a:r>
                      <a:r>
                        <a:rPr lang="en-US" sz="900"/>
                        <a:t>: Varying rain intensity in a controlled manner to capture images under different conditions.</a:t>
                      </a:r>
                      <a:endParaRPr sz="900"/>
                    </a:p>
                    <a:p>
                      <a:pPr marL="0" lvl="0" indent="0" algn="just" rtl="0">
                        <a:spcBef>
                          <a:spcPts val="0"/>
                        </a:spcBef>
                        <a:spcAft>
                          <a:spcPts val="0"/>
                        </a:spcAft>
                        <a:buNone/>
                      </a:pPr>
                      <a:r>
                        <a:rPr lang="en-US" sz="900" b="1"/>
                        <a:t>Image Quality Analysis</a:t>
                      </a:r>
                      <a:r>
                        <a:rPr lang="en-US" sz="900"/>
                        <a:t>: Metrics such as signal-to-noise ratio (SNR), Weber contrast, and color error.</a:t>
                      </a:r>
                      <a:endParaRPr sz="900"/>
                    </a:p>
                    <a:p>
                      <a:pPr marL="0" lvl="0" indent="0" algn="just" rtl="0">
                        <a:spcBef>
                          <a:spcPts val="0"/>
                        </a:spcBef>
                        <a:spcAft>
                          <a:spcPts val="0"/>
                        </a:spcAft>
                        <a:buNone/>
                      </a:pPr>
                      <a:r>
                        <a:rPr lang="en-US" sz="900" b="1"/>
                        <a:t>Results</a:t>
                      </a:r>
                      <a:r>
                        <a:rPr lang="en-US" sz="900"/>
                        <a:t>: 45% reduction in SNR at 40 meters and 38 mm/h, a 70% maximum decrease in Weber contrast at 30 meters and 38 mm/h, and a 42% increase in color error due to rain.</a:t>
                      </a:r>
                      <a:endParaRPr sz="900"/>
                    </a:p>
                  </a:txBody>
                  <a:tcPr marL="63500" marR="63500" marT="63500" marB="63500"/>
                </a:tc>
                <a:tc>
                  <a:txBody>
                    <a:bodyPr/>
                    <a:lstStyle/>
                    <a:p>
                      <a:pPr marL="0" lvl="0" indent="0" algn="just" rtl="0">
                        <a:spcBef>
                          <a:spcPts val="0"/>
                        </a:spcBef>
                        <a:spcAft>
                          <a:spcPts val="0"/>
                        </a:spcAft>
                        <a:buNone/>
                      </a:pPr>
                      <a:r>
                        <a:rPr lang="en-US" sz="900"/>
                        <a:t>The study focused on analyzing rain patterns which can be used for parameter based model integration but not generalization of the model.</a:t>
                      </a:r>
                      <a:endParaRPr sz="900"/>
                    </a:p>
                  </a:txBody>
                  <a:tcPr marL="63500" marR="63500" marT="63500" marB="63500"/>
                </a:tc>
                <a:extLst>
                  <a:ext uri="{0D108BD9-81ED-4DB2-BD59-A6C34878D82A}">
                    <a16:rowId xmlns:a16="http://schemas.microsoft.com/office/drawing/2014/main" val="10000"/>
                  </a:ext>
                </a:extLst>
              </a:tr>
              <a:tr h="965200">
                <a:tc>
                  <a:txBody>
                    <a:bodyPr/>
                    <a:lstStyle/>
                    <a:p>
                      <a:pPr marL="0" lvl="0" indent="0" algn="just" rtl="0">
                        <a:spcBef>
                          <a:spcPts val="0"/>
                        </a:spcBef>
                        <a:spcAft>
                          <a:spcPts val="0"/>
                        </a:spcAft>
                        <a:buNone/>
                      </a:pPr>
                      <a:r>
                        <a:rPr lang="en-US" sz="900"/>
                        <a:t>7.</a:t>
                      </a:r>
                      <a:endParaRPr sz="900"/>
                    </a:p>
                  </a:txBody>
                  <a:tcPr marL="63500" marR="63500" marT="63500" marB="63500"/>
                </a:tc>
                <a:tc>
                  <a:txBody>
                    <a:bodyPr/>
                    <a:lstStyle/>
                    <a:p>
                      <a:pPr marL="0" lvl="0" indent="0" algn="just" rtl="0">
                        <a:spcBef>
                          <a:spcPts val="0"/>
                        </a:spcBef>
                        <a:spcAft>
                          <a:spcPts val="0"/>
                        </a:spcAft>
                        <a:buNone/>
                      </a:pPr>
                      <a:r>
                        <a:rPr lang="en-US" sz="900"/>
                        <a:t>Fairness in Autonomous Driving: Towards Understanding Confounding Factors in Object Detection under Challenging Weather</a:t>
                      </a:r>
                      <a:endParaRPr sz="900" b="1"/>
                    </a:p>
                    <a:p>
                      <a:pPr marL="0" lvl="0" indent="0" algn="just" rtl="0">
                        <a:spcBef>
                          <a:spcPts val="0"/>
                        </a:spcBef>
                        <a:spcAft>
                          <a:spcPts val="0"/>
                        </a:spcAft>
                        <a:buNone/>
                      </a:pPr>
                      <a:r>
                        <a:rPr lang="en-US" sz="900" b="1"/>
                        <a:t>Year: </a:t>
                      </a:r>
                      <a:r>
                        <a:rPr lang="en-US" sz="900"/>
                        <a:t>2024</a:t>
                      </a:r>
                      <a:endParaRPr sz="900"/>
                    </a:p>
                  </a:txBody>
                  <a:tcPr marL="63500" marR="63500" marT="63500" marB="63500"/>
                </a:tc>
                <a:tc>
                  <a:txBody>
                    <a:bodyPr/>
                    <a:lstStyle/>
                    <a:p>
                      <a:pPr marL="0" lvl="0" indent="0" algn="just" rtl="0">
                        <a:spcBef>
                          <a:spcPts val="0"/>
                        </a:spcBef>
                        <a:spcAft>
                          <a:spcPts val="0"/>
                        </a:spcAft>
                        <a:buNone/>
                      </a:pPr>
                      <a:r>
                        <a:rPr lang="en-US" sz="900"/>
                        <a:t>Comprehensive empirical analysis of fairness in detecting pedestrians using a state-of-the-art transformer-based object detector, particularly under challenging weather conditions.</a:t>
                      </a:r>
                      <a:endParaRPr sz="900"/>
                    </a:p>
                  </a:txBody>
                  <a:tcPr marL="63500" marR="63500" marT="63500" marB="63500"/>
                </a:tc>
                <a:tc>
                  <a:txBody>
                    <a:bodyPr/>
                    <a:lstStyle/>
                    <a:p>
                      <a:pPr marL="0" lvl="0" indent="0" algn="just" rtl="0">
                        <a:spcBef>
                          <a:spcPts val="0"/>
                        </a:spcBef>
                        <a:spcAft>
                          <a:spcPts val="0"/>
                        </a:spcAft>
                        <a:buNone/>
                      </a:pPr>
                      <a:r>
                        <a:rPr lang="en-US" sz="900"/>
                        <a:t> FACET dataset and </a:t>
                      </a:r>
                      <a:endParaRPr sz="900"/>
                    </a:p>
                  </a:txBody>
                  <a:tcPr marL="63500" marR="63500" marT="63500" marB="63500"/>
                </a:tc>
                <a:tc>
                  <a:txBody>
                    <a:bodyPr/>
                    <a:lstStyle/>
                    <a:p>
                      <a:pPr marL="0" lvl="0" indent="0" algn="just" rtl="0">
                        <a:spcBef>
                          <a:spcPts val="0"/>
                        </a:spcBef>
                        <a:spcAft>
                          <a:spcPts val="0"/>
                        </a:spcAft>
                        <a:buNone/>
                      </a:pPr>
                      <a:r>
                        <a:rPr lang="en-US" sz="900" b="1"/>
                        <a:t>Data Calibration</a:t>
                      </a:r>
                      <a:r>
                        <a:rPr lang="en-US" sz="900"/>
                        <a:t>, </a:t>
                      </a:r>
                      <a:r>
                        <a:rPr lang="en-US" sz="900" b="1">
                          <a:solidFill>
                            <a:srgbClr val="000000"/>
                          </a:solidFill>
                        </a:rPr>
                        <a:t>Attribute Analys</a:t>
                      </a:r>
                      <a:r>
                        <a:rPr lang="en-US" sz="900" b="1"/>
                        <a:t>is, BiLSTM</a:t>
                      </a:r>
                      <a:endParaRPr sz="900" b="1"/>
                    </a:p>
                    <a:p>
                      <a:pPr marL="0" lvl="0" indent="0" algn="just" rtl="0">
                        <a:spcBef>
                          <a:spcPts val="0"/>
                        </a:spcBef>
                        <a:spcAft>
                          <a:spcPts val="0"/>
                        </a:spcAft>
                        <a:buNone/>
                      </a:pPr>
                      <a:r>
                        <a:rPr lang="en-US" sz="900">
                          <a:solidFill>
                            <a:srgbClr val="000000"/>
                          </a:solidFill>
                        </a:rPr>
                        <a:t> Carla high-fidelity vehicle simulator explores effect of attributes gender, skin tone, and body size on performance.</a:t>
                      </a:r>
                      <a:endParaRPr sz="900"/>
                    </a:p>
                    <a:p>
                      <a:pPr marL="0" lvl="0" indent="0" algn="just" rtl="0">
                        <a:spcBef>
                          <a:spcPts val="0"/>
                        </a:spcBef>
                        <a:spcAft>
                          <a:spcPts val="0"/>
                        </a:spcAft>
                        <a:buNone/>
                      </a:pPr>
                      <a:r>
                        <a:rPr lang="en-US" sz="900" b="1"/>
                        <a:t>Hyperparameter Optimization</a:t>
                      </a:r>
                      <a:r>
                        <a:rPr lang="en-US" sz="900"/>
                        <a:t>: Adam optimizer for selecting the optimum hyperparameters of BiLSTM network</a:t>
                      </a:r>
                      <a:endParaRPr sz="900"/>
                    </a:p>
                  </a:txBody>
                  <a:tcPr marL="63500" marR="63500" marT="63500" marB="63500"/>
                </a:tc>
                <a:tc>
                  <a:txBody>
                    <a:bodyPr/>
                    <a:lstStyle/>
                    <a:p>
                      <a:pPr marL="0" lvl="0" indent="0" algn="just" rtl="0">
                        <a:spcBef>
                          <a:spcPts val="0"/>
                        </a:spcBef>
                        <a:spcAft>
                          <a:spcPts val="0"/>
                        </a:spcAft>
                        <a:buNone/>
                      </a:pPr>
                      <a:r>
                        <a:rPr lang="en-US" sz="900"/>
                        <a:t>Focused on pedestrian detection using complex and computationally costly novel approach.</a:t>
                      </a:r>
                      <a:endParaRPr sz="900"/>
                    </a:p>
                    <a:p>
                      <a:pPr marL="0" lvl="0" indent="0" algn="just" rtl="0">
                        <a:spcBef>
                          <a:spcPts val="0"/>
                        </a:spcBef>
                        <a:spcAft>
                          <a:spcPts val="0"/>
                        </a:spcAft>
                        <a:buNone/>
                      </a:pPr>
                      <a:r>
                        <a:rPr lang="en-US" sz="900"/>
                        <a:t>Limited to pedestrian detection.</a:t>
                      </a:r>
                      <a:endParaRPr sz="900"/>
                    </a:p>
                  </a:txBody>
                  <a:tcPr marL="63500" marR="63500" marT="63500" marB="63500"/>
                </a:tc>
                <a:extLst>
                  <a:ext uri="{0D108BD9-81ED-4DB2-BD59-A6C34878D82A}">
                    <a16:rowId xmlns:a16="http://schemas.microsoft.com/office/drawing/2014/main" val="10001"/>
                  </a:ext>
                </a:extLst>
              </a:tr>
              <a:tr h="1149575">
                <a:tc>
                  <a:txBody>
                    <a:bodyPr/>
                    <a:lstStyle/>
                    <a:p>
                      <a:pPr marL="0" lvl="0" indent="0" algn="just" rtl="0">
                        <a:spcBef>
                          <a:spcPts val="0"/>
                        </a:spcBef>
                        <a:spcAft>
                          <a:spcPts val="0"/>
                        </a:spcAft>
                        <a:buNone/>
                      </a:pPr>
                      <a:r>
                        <a:rPr lang="en-US" sz="900"/>
                        <a:t>8.</a:t>
                      </a:r>
                      <a:endParaRPr sz="900"/>
                    </a:p>
                  </a:txBody>
                  <a:tcPr marL="63500" marR="63500" marT="63500" marB="63500"/>
                </a:tc>
                <a:tc>
                  <a:txBody>
                    <a:bodyPr/>
                    <a:lstStyle/>
                    <a:p>
                      <a:pPr marL="0" lvl="0" indent="0" algn="just" rtl="0">
                        <a:spcBef>
                          <a:spcPts val="0"/>
                        </a:spcBef>
                        <a:spcAft>
                          <a:spcPts val="0"/>
                        </a:spcAft>
                        <a:buNone/>
                      </a:pPr>
                      <a:r>
                        <a:rPr lang="en-US" sz="900"/>
                        <a:t>Analyzing Performance of YOLOx for Detecting Vehicles in Bad Weather Conditions</a:t>
                      </a:r>
                      <a:endParaRPr sz="900"/>
                    </a:p>
                    <a:p>
                      <a:pPr marL="0" lvl="0" indent="0" algn="just" rtl="0">
                        <a:spcBef>
                          <a:spcPts val="0"/>
                        </a:spcBef>
                        <a:spcAft>
                          <a:spcPts val="0"/>
                        </a:spcAft>
                        <a:buNone/>
                      </a:pPr>
                      <a:r>
                        <a:rPr lang="en-US" sz="900" b="1"/>
                        <a:t>Year:</a:t>
                      </a:r>
                      <a:r>
                        <a:rPr lang="en-US" sz="900"/>
                        <a:t> 2024</a:t>
                      </a:r>
                      <a:r>
                        <a:rPr lang="en-US" sz="900" b="1"/>
                        <a:t> </a:t>
                      </a:r>
                      <a:endParaRPr sz="900"/>
                    </a:p>
                  </a:txBody>
                  <a:tcPr marL="63500" marR="63500" marT="63500" marB="63500"/>
                </a:tc>
                <a:tc>
                  <a:txBody>
                    <a:bodyPr/>
                    <a:lstStyle/>
                    <a:p>
                      <a:pPr marL="0" lvl="0" indent="0" algn="just" rtl="0">
                        <a:spcBef>
                          <a:spcPts val="0"/>
                        </a:spcBef>
                        <a:spcAft>
                          <a:spcPts val="0"/>
                        </a:spcAft>
                        <a:buNone/>
                      </a:pPr>
                      <a:r>
                        <a:rPr lang="en-US" sz="900"/>
                        <a:t>Investigate the use of the YOLOx model for detecting vehicles in bad weather conditions, including rain, fog, snow, and sandstorms, to improve the reliability and accuracy of autonomous vehicle systems.</a:t>
                      </a:r>
                      <a:endParaRPr sz="900"/>
                    </a:p>
                  </a:txBody>
                  <a:tcPr marL="63500" marR="63500" marT="63500" marB="63500"/>
                </a:tc>
                <a:tc>
                  <a:txBody>
                    <a:bodyPr/>
                    <a:lstStyle/>
                    <a:p>
                      <a:pPr marL="0" lvl="0" indent="0" algn="just" rtl="0">
                        <a:spcBef>
                          <a:spcPts val="0"/>
                        </a:spcBef>
                        <a:spcAft>
                          <a:spcPts val="0"/>
                        </a:spcAft>
                        <a:buNone/>
                      </a:pPr>
                      <a:r>
                        <a:rPr lang="en-US" sz="900"/>
                        <a:t>DAWN dataset</a:t>
                      </a:r>
                      <a:endParaRPr sz="900"/>
                    </a:p>
                  </a:txBody>
                  <a:tcPr marL="63500" marR="63500" marT="63500" marB="63500"/>
                </a:tc>
                <a:tc>
                  <a:txBody>
                    <a:bodyPr/>
                    <a:lstStyle/>
                    <a:p>
                      <a:pPr marL="0" lvl="0" indent="0" algn="just" rtl="0">
                        <a:spcBef>
                          <a:spcPts val="0"/>
                        </a:spcBef>
                        <a:spcAft>
                          <a:spcPts val="0"/>
                        </a:spcAft>
                        <a:buNone/>
                      </a:pPr>
                      <a:r>
                        <a:rPr lang="en-US" sz="900" b="1"/>
                        <a:t>Data Preprocessing</a:t>
                      </a:r>
                      <a:r>
                        <a:rPr lang="en-US" sz="900"/>
                        <a:t>: Images from the DAWN dataset were resized and rescaled to maintain the height-to-width ratio.</a:t>
                      </a:r>
                      <a:endParaRPr sz="900"/>
                    </a:p>
                    <a:p>
                      <a:pPr marL="0" lvl="0" indent="0" algn="just" rtl="0">
                        <a:spcBef>
                          <a:spcPts val="0"/>
                        </a:spcBef>
                        <a:spcAft>
                          <a:spcPts val="0"/>
                        </a:spcAft>
                        <a:buNone/>
                      </a:pPr>
                      <a:r>
                        <a:rPr lang="en-US" sz="900" b="1"/>
                        <a:t>Model Training</a:t>
                      </a:r>
                      <a:r>
                        <a:rPr lang="en-US" sz="900"/>
                        <a:t>: The YOLOx(YOLOx-s, YOLOx-m, and YOLOx-l) were used for performance analysis.</a:t>
                      </a:r>
                      <a:endParaRPr sz="900"/>
                    </a:p>
                  </a:txBody>
                  <a:tcPr marL="63500" marR="63500" marT="63500" marB="63500"/>
                </a:tc>
                <a:tc>
                  <a:txBody>
                    <a:bodyPr/>
                    <a:lstStyle/>
                    <a:p>
                      <a:pPr marL="0" lvl="0" indent="0" algn="just" rtl="0">
                        <a:spcBef>
                          <a:spcPts val="0"/>
                        </a:spcBef>
                        <a:spcAft>
                          <a:spcPts val="0"/>
                        </a:spcAft>
                        <a:buNone/>
                      </a:pPr>
                      <a:r>
                        <a:rPr lang="en-US" sz="900"/>
                        <a:t>YOLOx struggles with feature degradation, occlusions, and low visibility in extreme conditions like dense fog or heavy rain</a:t>
                      </a:r>
                      <a:endParaRPr sz="900"/>
                    </a:p>
                  </a:txBody>
                  <a:tcPr marL="63500" marR="63500" marT="63500" marB="63500"/>
                </a:tc>
                <a:extLst>
                  <a:ext uri="{0D108BD9-81ED-4DB2-BD59-A6C34878D82A}">
                    <a16:rowId xmlns:a16="http://schemas.microsoft.com/office/drawing/2014/main" val="10002"/>
                  </a:ext>
                </a:extLst>
              </a:tr>
              <a:tr h="1192375">
                <a:tc>
                  <a:txBody>
                    <a:bodyPr/>
                    <a:lstStyle/>
                    <a:p>
                      <a:pPr marL="0" lvl="0" indent="0" algn="just" rtl="0">
                        <a:spcBef>
                          <a:spcPts val="0"/>
                        </a:spcBef>
                        <a:spcAft>
                          <a:spcPts val="0"/>
                        </a:spcAft>
                        <a:buNone/>
                      </a:pPr>
                      <a:r>
                        <a:rPr lang="en-US" sz="900"/>
                        <a:t>9.</a:t>
                      </a:r>
                      <a:endParaRPr sz="900"/>
                    </a:p>
                  </a:txBody>
                  <a:tcPr marL="63500" marR="63500" marT="63500" marB="63500"/>
                </a:tc>
                <a:tc>
                  <a:txBody>
                    <a:bodyPr/>
                    <a:lstStyle/>
                    <a:p>
                      <a:pPr marL="0" lvl="0" indent="0" algn="just" rtl="0">
                        <a:spcBef>
                          <a:spcPts val="0"/>
                        </a:spcBef>
                        <a:spcAft>
                          <a:spcPts val="0"/>
                        </a:spcAft>
                        <a:buNone/>
                      </a:pPr>
                      <a:r>
                        <a:rPr lang="en-US" sz="900" b="1" dirty="0"/>
                        <a:t>Title: </a:t>
                      </a:r>
                      <a:r>
                        <a:rPr lang="en-US" sz="900" dirty="0"/>
                        <a:t>Object detection in adverse weather condition for autonomous vehicles</a:t>
                      </a:r>
                      <a:endParaRPr sz="900" dirty="0"/>
                    </a:p>
                    <a:p>
                      <a:pPr marL="0" lvl="0" indent="0" algn="just" rtl="0">
                        <a:spcBef>
                          <a:spcPts val="0"/>
                        </a:spcBef>
                        <a:spcAft>
                          <a:spcPts val="0"/>
                        </a:spcAft>
                        <a:buNone/>
                      </a:pPr>
                      <a:r>
                        <a:rPr lang="en-US" sz="900" b="1" dirty="0"/>
                        <a:t>Year: </a:t>
                      </a:r>
                      <a:r>
                        <a:rPr lang="en-US" sz="900" dirty="0"/>
                        <a:t>2024</a:t>
                      </a:r>
                      <a:endParaRPr sz="900" dirty="0"/>
                    </a:p>
                  </a:txBody>
                  <a:tcPr marL="63500" marR="63500" marT="63500" marB="63500"/>
                </a:tc>
                <a:tc>
                  <a:txBody>
                    <a:bodyPr/>
                    <a:lstStyle/>
                    <a:p>
                      <a:pPr marL="0" lvl="0" indent="0" algn="just" rtl="0">
                        <a:spcBef>
                          <a:spcPts val="0"/>
                        </a:spcBef>
                        <a:spcAft>
                          <a:spcPts val="0"/>
                        </a:spcAft>
                        <a:buNone/>
                      </a:pPr>
                      <a:r>
                        <a:rPr lang="en-US" sz="900" dirty="0"/>
                        <a:t>The paper aims to provide an efficient and effective approach for autonomous vehicles to accurately detect objects during adverse weather conditions.</a:t>
                      </a:r>
                      <a:endParaRPr sz="900" dirty="0"/>
                    </a:p>
                  </a:txBody>
                  <a:tcPr marL="63500" marR="63500" marT="63500" marB="63500"/>
                </a:tc>
                <a:tc>
                  <a:txBody>
                    <a:bodyPr/>
                    <a:lstStyle/>
                    <a:p>
                      <a:pPr marL="0" lvl="0" indent="0" algn="just" rtl="0">
                        <a:spcBef>
                          <a:spcPts val="0"/>
                        </a:spcBef>
                        <a:spcAft>
                          <a:spcPts val="0"/>
                        </a:spcAft>
                        <a:buNone/>
                      </a:pPr>
                      <a:r>
                        <a:rPr lang="en-US" sz="900" dirty="0"/>
                        <a:t>The researchers used the DAWN dataset, which contains images of real traffic conditions under various weather conditions, including rain, fog, snow, and sandstorms.</a:t>
                      </a:r>
                      <a:endParaRPr sz="900" dirty="0"/>
                    </a:p>
                  </a:txBody>
                  <a:tcPr marL="63500" marR="63500" marT="63500" marB="63500"/>
                </a:tc>
                <a:tc>
                  <a:txBody>
                    <a:bodyPr/>
                    <a:lstStyle/>
                    <a:p>
                      <a:pPr marL="0" lvl="0" indent="0" algn="just" rtl="0">
                        <a:spcBef>
                          <a:spcPts val="0"/>
                        </a:spcBef>
                        <a:spcAft>
                          <a:spcPts val="0"/>
                        </a:spcAft>
                        <a:buNone/>
                      </a:pPr>
                      <a:r>
                        <a:rPr lang="en-US" sz="900" b="1" dirty="0"/>
                        <a:t>Data Preprocessing</a:t>
                      </a:r>
                      <a:r>
                        <a:rPr lang="en-US" sz="900" dirty="0"/>
                        <a:t>: Images from the DAWN dataset were resized and rescaled to maintain the height-to-width ratio.</a:t>
                      </a:r>
                      <a:endParaRPr sz="900" dirty="0"/>
                    </a:p>
                    <a:p>
                      <a:pPr marL="0" lvl="0" indent="0" algn="just" rtl="0">
                        <a:spcBef>
                          <a:spcPts val="0"/>
                        </a:spcBef>
                        <a:spcAft>
                          <a:spcPts val="0"/>
                        </a:spcAft>
                        <a:buNone/>
                      </a:pPr>
                      <a:r>
                        <a:rPr lang="en-US" sz="900" b="1" dirty="0"/>
                        <a:t>Model Training</a:t>
                      </a:r>
                      <a:r>
                        <a:rPr lang="en-US" sz="900" dirty="0"/>
                        <a:t>: The YOLOv7 model was trained using the preprocessed images. ESRGAN was used to enhance the images before detection.</a:t>
                      </a:r>
                      <a:endParaRPr sz="900" dirty="0"/>
                    </a:p>
                    <a:p>
                      <a:pPr marL="0" lvl="0" indent="0" algn="just" rtl="0">
                        <a:spcBef>
                          <a:spcPts val="0"/>
                        </a:spcBef>
                        <a:spcAft>
                          <a:spcPts val="0"/>
                        </a:spcAft>
                        <a:buNone/>
                      </a:pPr>
                      <a:r>
                        <a:rPr lang="en-US" sz="900" b="1" dirty="0"/>
                        <a:t>Performance Evaluation</a:t>
                      </a:r>
                      <a:r>
                        <a:rPr lang="en-US" sz="900" dirty="0"/>
                        <a:t>: The model's performance was evaluated in terms of accuracy in detecting objects during adverse weather conditions.</a:t>
                      </a:r>
                    </a:p>
                    <a:p>
                      <a:pPr marL="0" lvl="0" indent="0" algn="just" rtl="0">
                        <a:spcBef>
                          <a:spcPts val="0"/>
                        </a:spcBef>
                        <a:spcAft>
                          <a:spcPts val="0"/>
                        </a:spcAft>
                        <a:buNone/>
                      </a:pPr>
                      <a:endParaRPr sz="900" dirty="0"/>
                    </a:p>
                  </a:txBody>
                  <a:tcPr marL="63500" marR="63500" marT="63500" marB="63500"/>
                </a:tc>
                <a:tc>
                  <a:txBody>
                    <a:bodyPr/>
                    <a:lstStyle/>
                    <a:p>
                      <a:pPr marL="0" lvl="0" indent="0" algn="just" rtl="0">
                        <a:spcBef>
                          <a:spcPts val="0"/>
                        </a:spcBef>
                        <a:spcAft>
                          <a:spcPts val="0"/>
                        </a:spcAft>
                        <a:buNone/>
                      </a:pPr>
                      <a:r>
                        <a:rPr lang="en-US" sz="900" dirty="0"/>
                        <a:t> The paper addresses the challenge of improving object detection accuracy in adverse weather conditions, which can significantly impact the performance of autonomous vehicles.</a:t>
                      </a:r>
                    </a:p>
                    <a:p>
                      <a:pPr marL="0" lvl="0" indent="0" algn="just" rtl="0">
                        <a:spcBef>
                          <a:spcPts val="0"/>
                        </a:spcBef>
                        <a:spcAft>
                          <a:spcPts val="0"/>
                        </a:spcAft>
                        <a:buNone/>
                      </a:pPr>
                      <a:endParaRPr sz="900" dirty="0"/>
                    </a:p>
                  </a:txBody>
                  <a:tcPr marL="63500" marR="63500" marT="63500" marB="63500"/>
                </a:tc>
                <a:extLst>
                  <a:ext uri="{0D108BD9-81ED-4DB2-BD59-A6C34878D82A}">
                    <a16:rowId xmlns:a16="http://schemas.microsoft.com/office/drawing/2014/main" val="10003"/>
                  </a:ext>
                </a:extLst>
              </a:tr>
              <a:tr h="1720825">
                <a:tc>
                  <a:txBody>
                    <a:bodyPr/>
                    <a:lstStyle/>
                    <a:p>
                      <a:pPr marL="0" lvl="0" indent="0" algn="just" rtl="0">
                        <a:spcBef>
                          <a:spcPts val="0"/>
                        </a:spcBef>
                        <a:spcAft>
                          <a:spcPts val="0"/>
                        </a:spcAft>
                        <a:buNone/>
                      </a:pPr>
                      <a:r>
                        <a:rPr lang="en-US" sz="900"/>
                        <a:t>10.</a:t>
                      </a:r>
                      <a:endParaRPr sz="900"/>
                    </a:p>
                  </a:txBody>
                  <a:tcPr marL="63500" marR="63500" marT="63500" marB="63500"/>
                </a:tc>
                <a:tc>
                  <a:txBody>
                    <a:bodyPr/>
                    <a:lstStyle/>
                    <a:p>
                      <a:pPr marL="0" lvl="0" indent="0" algn="just" rtl="0">
                        <a:spcBef>
                          <a:spcPts val="0"/>
                        </a:spcBef>
                        <a:spcAft>
                          <a:spcPts val="0"/>
                        </a:spcAft>
                        <a:buNone/>
                      </a:pPr>
                      <a:r>
                        <a:rPr lang="en-US" sz="900" b="1" dirty="0"/>
                        <a:t>Title: </a:t>
                      </a:r>
                      <a:r>
                        <a:rPr lang="en-US" sz="900" dirty="0"/>
                        <a:t>Object detection in adverse weather condition for autonomous vehicles</a:t>
                      </a:r>
                      <a:endParaRPr sz="900" dirty="0"/>
                    </a:p>
                    <a:p>
                      <a:pPr marL="0" lvl="0" indent="0" algn="just" rtl="0">
                        <a:spcBef>
                          <a:spcPts val="0"/>
                        </a:spcBef>
                        <a:spcAft>
                          <a:spcPts val="0"/>
                        </a:spcAft>
                        <a:buNone/>
                      </a:pPr>
                      <a:r>
                        <a:rPr lang="en-US" sz="900" b="1" dirty="0"/>
                        <a:t>Year: </a:t>
                      </a:r>
                      <a:r>
                        <a:rPr lang="en-US" sz="900" dirty="0"/>
                        <a:t>2024</a:t>
                      </a:r>
                      <a:endParaRPr sz="900" dirty="0"/>
                    </a:p>
                  </a:txBody>
                  <a:tcPr marL="63500" marR="63500" marT="63500" marB="63500"/>
                </a:tc>
                <a:tc>
                  <a:txBody>
                    <a:bodyPr/>
                    <a:lstStyle/>
                    <a:p>
                      <a:pPr marL="0" lvl="0" indent="0" algn="just" rtl="0">
                        <a:spcBef>
                          <a:spcPts val="0"/>
                        </a:spcBef>
                        <a:spcAft>
                          <a:spcPts val="0"/>
                        </a:spcAft>
                        <a:buNone/>
                      </a:pPr>
                      <a:r>
                        <a:rPr lang="en-US" sz="900" dirty="0"/>
                        <a:t>The paper aims to provide an efficient and effective approach for autonomous vehicles to accurately detect objects during adverse weather conditions.</a:t>
                      </a:r>
                      <a:endParaRPr sz="900" dirty="0"/>
                    </a:p>
                  </a:txBody>
                  <a:tcPr marL="63500" marR="63500" marT="63500" marB="63500"/>
                </a:tc>
                <a:tc>
                  <a:txBody>
                    <a:bodyPr/>
                    <a:lstStyle/>
                    <a:p>
                      <a:pPr marL="0" lvl="0" indent="0" algn="just" rtl="0">
                        <a:spcBef>
                          <a:spcPts val="0"/>
                        </a:spcBef>
                        <a:spcAft>
                          <a:spcPts val="0"/>
                        </a:spcAft>
                        <a:buNone/>
                      </a:pPr>
                      <a:r>
                        <a:rPr lang="en-US" sz="900" dirty="0"/>
                        <a:t>The researchers used the DAWN dataset, which contains images of real traffic conditions under various weather conditions, including rain, fog, snow, and sandstorms.</a:t>
                      </a:r>
                      <a:endParaRPr sz="900" dirty="0"/>
                    </a:p>
                  </a:txBody>
                  <a:tcPr marL="63500" marR="63500" marT="63500" marB="63500"/>
                </a:tc>
                <a:tc>
                  <a:txBody>
                    <a:bodyPr/>
                    <a:lstStyle/>
                    <a:p>
                      <a:pPr marL="0" lvl="0" indent="0" algn="just" rtl="0">
                        <a:spcBef>
                          <a:spcPts val="0"/>
                        </a:spcBef>
                        <a:spcAft>
                          <a:spcPts val="0"/>
                        </a:spcAft>
                        <a:buNone/>
                      </a:pPr>
                      <a:r>
                        <a:rPr lang="en-US" sz="900" b="1" dirty="0"/>
                        <a:t>Data Preprocessing</a:t>
                      </a:r>
                      <a:r>
                        <a:rPr lang="en-US" sz="900" dirty="0"/>
                        <a:t>: Images from the DAWN dataset were resized and rescaled to maintain the height-to-width ratio.</a:t>
                      </a:r>
                      <a:endParaRPr sz="900" dirty="0"/>
                    </a:p>
                    <a:p>
                      <a:pPr marL="0" lvl="0" indent="0" algn="just" rtl="0">
                        <a:spcBef>
                          <a:spcPts val="0"/>
                        </a:spcBef>
                        <a:spcAft>
                          <a:spcPts val="0"/>
                        </a:spcAft>
                        <a:buNone/>
                      </a:pPr>
                      <a:r>
                        <a:rPr lang="en-US" sz="900" b="1" dirty="0"/>
                        <a:t>Model Training</a:t>
                      </a:r>
                      <a:r>
                        <a:rPr lang="en-US" sz="900" dirty="0"/>
                        <a:t>: The YOLOv7 model was trained using the preprocessed images. ESRGAN was used to enhance the images before detection.</a:t>
                      </a:r>
                      <a:endParaRPr sz="900" dirty="0"/>
                    </a:p>
                    <a:p>
                      <a:pPr marL="0" lvl="0" indent="0" algn="just" rtl="0">
                        <a:spcBef>
                          <a:spcPts val="0"/>
                        </a:spcBef>
                        <a:spcAft>
                          <a:spcPts val="0"/>
                        </a:spcAft>
                        <a:buNone/>
                      </a:pPr>
                      <a:r>
                        <a:rPr lang="en-US" sz="900" b="1" dirty="0"/>
                        <a:t>Performance Evaluation</a:t>
                      </a:r>
                      <a:r>
                        <a:rPr lang="en-US" sz="900" dirty="0"/>
                        <a:t>: The model's performance was evaluated in terms of accuracy in detecting objects during adverse weather conditions.</a:t>
                      </a:r>
                    </a:p>
                  </a:txBody>
                  <a:tcPr marL="63500" marR="63500" marT="63500" marB="63500"/>
                </a:tc>
                <a:tc>
                  <a:txBody>
                    <a:bodyPr/>
                    <a:lstStyle/>
                    <a:p>
                      <a:pPr marL="0" lvl="0" indent="0" algn="just" rtl="0">
                        <a:spcBef>
                          <a:spcPts val="0"/>
                        </a:spcBef>
                        <a:spcAft>
                          <a:spcPts val="0"/>
                        </a:spcAft>
                        <a:buNone/>
                      </a:pPr>
                      <a:r>
                        <a:rPr lang="en-US" sz="900" dirty="0"/>
                        <a:t> The paper addresses the challenge of improving object detection accuracy in adverse weather conditions, which can significantly impact the performance of autonomous vehicles.</a:t>
                      </a:r>
                    </a:p>
                  </a:txBody>
                  <a:tcPr marL="63500" marR="63500" marT="63500" marB="63500"/>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1048200" y="-68549"/>
            <a:ext cx="10095600" cy="9369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t>Literature Survey</a:t>
            </a:r>
            <a:endParaRPr/>
          </a:p>
        </p:txBody>
      </p:sp>
      <p:sp>
        <p:nvSpPr>
          <p:cNvPr id="188" name="Google Shape;188;p30"/>
          <p:cNvSpPr txBox="1">
            <a:spLocks noGrp="1"/>
          </p:cNvSpPr>
          <p:nvPr>
            <p:ph type="sldNum" idx="12"/>
          </p:nvPr>
        </p:nvSpPr>
        <p:spPr>
          <a:xfrm>
            <a:off x="11205845" y="6333134"/>
            <a:ext cx="731700" cy="524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fld id="{00000000-1234-1234-1234-123412341234}" type="slidenum">
              <a:rPr lang="en-US"/>
              <a:t>9</a:t>
            </a:fld>
            <a:endParaRPr/>
          </a:p>
        </p:txBody>
      </p:sp>
      <p:graphicFrame>
        <p:nvGraphicFramePr>
          <p:cNvPr id="189" name="Google Shape;189;p30"/>
          <p:cNvGraphicFramePr/>
          <p:nvPr>
            <p:extLst>
              <p:ext uri="{D42A27DB-BD31-4B8C-83A1-F6EECF244321}">
                <p14:modId xmlns:p14="http://schemas.microsoft.com/office/powerpoint/2010/main" val="4195637027"/>
              </p:ext>
            </p:extLst>
          </p:nvPr>
        </p:nvGraphicFramePr>
        <p:xfrm>
          <a:off x="297175" y="451225"/>
          <a:ext cx="11597650" cy="5421843"/>
        </p:xfrm>
        <a:graphic>
          <a:graphicData uri="http://schemas.openxmlformats.org/drawingml/2006/table">
            <a:tbl>
              <a:tblPr>
                <a:noFill/>
                <a:tableStyleId>{108D1AD6-0A1A-424E-97FD-C5B2F8DD0C3D}</a:tableStyleId>
              </a:tblPr>
              <a:tblGrid>
                <a:gridCol w="327000">
                  <a:extLst>
                    <a:ext uri="{9D8B030D-6E8A-4147-A177-3AD203B41FA5}">
                      <a16:colId xmlns:a16="http://schemas.microsoft.com/office/drawing/2014/main" val="20000"/>
                    </a:ext>
                  </a:extLst>
                </a:gridCol>
                <a:gridCol w="2064150">
                  <a:extLst>
                    <a:ext uri="{9D8B030D-6E8A-4147-A177-3AD203B41FA5}">
                      <a16:colId xmlns:a16="http://schemas.microsoft.com/office/drawing/2014/main" val="20001"/>
                    </a:ext>
                  </a:extLst>
                </a:gridCol>
                <a:gridCol w="2792300">
                  <a:extLst>
                    <a:ext uri="{9D8B030D-6E8A-4147-A177-3AD203B41FA5}">
                      <a16:colId xmlns:a16="http://schemas.microsoft.com/office/drawing/2014/main" val="20002"/>
                    </a:ext>
                  </a:extLst>
                </a:gridCol>
                <a:gridCol w="827650">
                  <a:extLst>
                    <a:ext uri="{9D8B030D-6E8A-4147-A177-3AD203B41FA5}">
                      <a16:colId xmlns:a16="http://schemas.microsoft.com/office/drawing/2014/main" val="20003"/>
                    </a:ext>
                  </a:extLst>
                </a:gridCol>
                <a:gridCol w="3288825">
                  <a:extLst>
                    <a:ext uri="{9D8B030D-6E8A-4147-A177-3AD203B41FA5}">
                      <a16:colId xmlns:a16="http://schemas.microsoft.com/office/drawing/2014/main" val="20004"/>
                    </a:ext>
                  </a:extLst>
                </a:gridCol>
                <a:gridCol w="2297725">
                  <a:extLst>
                    <a:ext uri="{9D8B030D-6E8A-4147-A177-3AD203B41FA5}">
                      <a16:colId xmlns:a16="http://schemas.microsoft.com/office/drawing/2014/main" val="20005"/>
                    </a:ext>
                  </a:extLst>
                </a:gridCol>
              </a:tblGrid>
              <a:tr h="175050">
                <a:tc>
                  <a:txBody>
                    <a:bodyPr/>
                    <a:lstStyle/>
                    <a:p>
                      <a:pPr marL="0" lvl="0" indent="0" algn="just" rtl="0">
                        <a:spcBef>
                          <a:spcPts val="0"/>
                        </a:spcBef>
                        <a:spcAft>
                          <a:spcPts val="0"/>
                        </a:spcAft>
                        <a:buNone/>
                      </a:pPr>
                      <a:r>
                        <a:rPr lang="en-US" sz="1100"/>
                        <a:t>Sr.</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TITLE (YEAR)</a:t>
                      </a:r>
                      <a:endParaRPr sz="11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100"/>
                        <a:t>GOAL</a:t>
                      </a:r>
                      <a:endParaRPr sz="110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a:t>DATA</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a:t>METHODOLOGY</a:t>
                      </a:r>
                      <a:endParaRPr sz="1100" b="1"/>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a:t>GAPS and Issues</a:t>
                      </a:r>
                      <a:endParaRPr sz="1100"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02275">
                <a:tc>
                  <a:txBody>
                    <a:bodyPr/>
                    <a:lstStyle/>
                    <a:p>
                      <a:pPr marL="0" lvl="0" indent="0" algn="just" rtl="0">
                        <a:spcBef>
                          <a:spcPts val="0"/>
                        </a:spcBef>
                        <a:spcAft>
                          <a:spcPts val="0"/>
                        </a:spcAft>
                        <a:buNone/>
                      </a:pPr>
                      <a:r>
                        <a:rPr lang="en-US" sz="1100"/>
                        <a:t>11.</a:t>
                      </a:r>
                      <a:endParaRPr sz="1100"/>
                    </a:p>
                  </a:txBody>
                  <a:tcPr marL="63500" marR="63500" marT="63500" marB="63500">
                    <a:lnT w="12700" cap="flat" cmpd="sng">
                      <a:solidFill>
                        <a:srgbClr val="000000"/>
                      </a:solidFill>
                      <a:prstDash val="solid"/>
                      <a:round/>
                      <a:headEnd type="none" w="sm" len="sm"/>
                      <a:tailEnd type="none" w="sm" len="sm"/>
                    </a:lnT>
                  </a:tcPr>
                </a:tc>
                <a:tc>
                  <a:txBody>
                    <a:bodyPr/>
                    <a:lstStyle/>
                    <a:p>
                      <a:pPr marL="0" lvl="0" indent="0" algn="just" rtl="0">
                        <a:spcBef>
                          <a:spcPts val="0"/>
                        </a:spcBef>
                        <a:spcAft>
                          <a:spcPts val="0"/>
                        </a:spcAft>
                        <a:buNone/>
                      </a:pPr>
                      <a:r>
                        <a:rPr lang="en-US" sz="1100" dirty="0"/>
                        <a:t>Domain Adaptive Object Detection for Autonomous Driving Under Foggy Weather</a:t>
                      </a:r>
                      <a:endParaRPr sz="1100" dirty="0"/>
                    </a:p>
                    <a:p>
                      <a:pPr marL="0" lvl="0" indent="0" algn="just" rtl="0">
                        <a:spcBef>
                          <a:spcPts val="0"/>
                        </a:spcBef>
                        <a:spcAft>
                          <a:spcPts val="0"/>
                        </a:spcAft>
                        <a:buNone/>
                      </a:pPr>
                      <a:r>
                        <a:rPr lang="en-US" sz="1100" b="1" dirty="0"/>
                        <a:t>Year: </a:t>
                      </a:r>
                      <a:r>
                        <a:rPr lang="en-US" sz="1100" dirty="0"/>
                        <a:t>2023</a:t>
                      </a:r>
                      <a:endParaRPr sz="1100" dirty="0"/>
                    </a:p>
                  </a:txBody>
                  <a:tcPr marL="63500" marR="63500" marT="63500" marB="63500">
                    <a:lnT w="12700" cap="flat" cmpd="sng">
                      <a:solidFill>
                        <a:srgbClr val="000000"/>
                      </a:solidFill>
                      <a:prstDash val="solid"/>
                      <a:round/>
                      <a:headEnd type="none" w="sm" len="sm"/>
                      <a:tailEnd type="none" w="sm" len="sm"/>
                    </a:lnT>
                  </a:tcPr>
                </a:tc>
                <a:tc>
                  <a:txBody>
                    <a:bodyPr/>
                    <a:lstStyle/>
                    <a:p>
                      <a:pPr marL="0" lvl="0" indent="0" algn="just" rtl="0">
                        <a:lnSpc>
                          <a:spcPct val="115000"/>
                        </a:lnSpc>
                        <a:spcBef>
                          <a:spcPts val="0"/>
                        </a:spcBef>
                        <a:spcAft>
                          <a:spcPts val="0"/>
                        </a:spcAft>
                        <a:buNone/>
                      </a:pPr>
                      <a:r>
                        <a:rPr lang="en-US" sz="1100"/>
                        <a:t>Domain adaptive object detection framework for autonomous driving under foggy weather conditions.</a:t>
                      </a:r>
                      <a:endParaRPr sz="1100"/>
                    </a:p>
                  </a:txBody>
                  <a:tcPr marL="63500" marR="63500" marT="63500" marB="63500">
                    <a:lnT w="12700" cap="flat" cmpd="sng">
                      <a:solidFill>
                        <a:srgbClr val="000000"/>
                      </a:solidFill>
                      <a:prstDash val="solid"/>
                      <a:round/>
                      <a:headEnd type="none" w="sm" len="sm"/>
                      <a:tailEnd type="none" w="sm" len="sm"/>
                    </a:lnT>
                  </a:tcPr>
                </a:tc>
                <a:tc>
                  <a:txBody>
                    <a:bodyPr/>
                    <a:lstStyle/>
                    <a:p>
                      <a:pPr marL="0" lvl="0" indent="0" algn="just" rtl="0">
                        <a:spcBef>
                          <a:spcPts val="0"/>
                        </a:spcBef>
                        <a:spcAft>
                          <a:spcPts val="0"/>
                        </a:spcAft>
                        <a:buNone/>
                      </a:pPr>
                      <a:r>
                        <a:rPr lang="en-US" sz="1100" dirty="0"/>
                        <a:t>RTTS</a:t>
                      </a:r>
                      <a:endParaRPr sz="1100" dirty="0"/>
                    </a:p>
                  </a:txBody>
                  <a:tcPr marL="63500" marR="63500" marT="63500" marB="63500">
                    <a:lnT w="12700" cap="flat" cmpd="sng">
                      <a:solidFill>
                        <a:srgbClr val="000000"/>
                      </a:solidFill>
                      <a:prstDash val="solid"/>
                      <a:round/>
                      <a:headEnd type="none" w="sm" len="sm"/>
                      <a:tailEnd type="none" w="sm" len="sm"/>
                    </a:lnT>
                  </a:tcPr>
                </a:tc>
                <a:tc>
                  <a:txBody>
                    <a:bodyPr/>
                    <a:lstStyle/>
                    <a:p>
                      <a:pPr marL="0" lvl="0" indent="0" algn="just" rtl="0">
                        <a:spcBef>
                          <a:spcPts val="0"/>
                        </a:spcBef>
                        <a:spcAft>
                          <a:spcPts val="0"/>
                        </a:spcAft>
                        <a:buNone/>
                      </a:pPr>
                      <a:r>
                        <a:rPr lang="en-US" sz="1100" b="1"/>
                        <a:t>Image-Level and Object-Level Adaptation</a:t>
                      </a:r>
                      <a:r>
                        <a:rPr lang="en-US" sz="1100"/>
                        <a:t>: </a:t>
                      </a:r>
                      <a:endParaRPr sz="1100"/>
                    </a:p>
                    <a:p>
                      <a:pPr marL="0" lvl="0" indent="0" algn="just" rtl="0">
                        <a:spcBef>
                          <a:spcPts val="0"/>
                        </a:spcBef>
                        <a:spcAft>
                          <a:spcPts val="0"/>
                        </a:spcAft>
                        <a:buNone/>
                      </a:pPr>
                      <a:r>
                        <a:rPr lang="en-US" sz="1100" b="1"/>
                        <a:t>Adversarial Gradient Reversal Layer</a:t>
                      </a:r>
                      <a:r>
                        <a:rPr lang="en-US" sz="1100"/>
                        <a:t>:.</a:t>
                      </a:r>
                      <a:endParaRPr sz="1100"/>
                    </a:p>
                    <a:p>
                      <a:pPr marL="0" lvl="0" indent="0" algn="just" rtl="0">
                        <a:spcBef>
                          <a:spcPts val="0"/>
                        </a:spcBef>
                        <a:spcAft>
                          <a:spcPts val="0"/>
                        </a:spcAft>
                        <a:buNone/>
                      </a:pPr>
                      <a:r>
                        <a:rPr lang="en-US" sz="1100" b="1"/>
                        <a:t>Auxiliary Domain Generation</a:t>
                      </a:r>
                      <a:endParaRPr sz="1100"/>
                    </a:p>
                    <a:p>
                      <a:pPr marL="0" lvl="0" indent="0" algn="just" rtl="0">
                        <a:spcBef>
                          <a:spcPts val="0"/>
                        </a:spcBef>
                        <a:spcAft>
                          <a:spcPts val="0"/>
                        </a:spcAft>
                        <a:buNone/>
                      </a:pPr>
                      <a:r>
                        <a:rPr lang="en-US" sz="1100" b="1"/>
                        <a:t>Experimental Results</a:t>
                      </a:r>
                      <a:endParaRPr sz="1100"/>
                    </a:p>
                  </a:txBody>
                  <a:tcPr marL="63500" marR="63500" marT="63500" marB="63500">
                    <a:lnT w="12700" cap="flat" cmpd="sng">
                      <a:solidFill>
                        <a:srgbClr val="000000"/>
                      </a:solidFill>
                      <a:prstDash val="solid"/>
                      <a:round/>
                      <a:headEnd type="none" w="sm" len="sm"/>
                      <a:tailEnd type="none" w="sm" len="sm"/>
                    </a:lnT>
                  </a:tcPr>
                </a:tc>
                <a:tc>
                  <a:txBody>
                    <a:bodyPr/>
                    <a:lstStyle/>
                    <a:p>
                      <a:pPr marL="0" lvl="0" indent="0" algn="just" rtl="0">
                        <a:spcBef>
                          <a:spcPts val="0"/>
                        </a:spcBef>
                        <a:spcAft>
                          <a:spcPts val="0"/>
                        </a:spcAft>
                        <a:buNone/>
                      </a:pPr>
                      <a:r>
                        <a:rPr lang="en-US" sz="1100" dirty="0"/>
                        <a:t>Limited to foggy weather.</a:t>
                      </a:r>
                      <a:endParaRPr sz="1100" dirty="0"/>
                    </a:p>
                  </a:txBody>
                  <a:tcPr marL="63500" marR="63500" marT="63500" marB="63500">
                    <a:lnT w="12700"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1302100">
                <a:tc>
                  <a:txBody>
                    <a:bodyPr/>
                    <a:lstStyle/>
                    <a:p>
                      <a:pPr marL="0" lvl="0" indent="0" algn="just" rtl="0">
                        <a:spcBef>
                          <a:spcPts val="0"/>
                        </a:spcBef>
                        <a:spcAft>
                          <a:spcPts val="0"/>
                        </a:spcAft>
                        <a:buNone/>
                      </a:pPr>
                      <a:r>
                        <a:rPr lang="en-US" sz="1100"/>
                        <a:t>12.</a:t>
                      </a:r>
                      <a:endParaRPr sz="1100"/>
                    </a:p>
                  </a:txBody>
                  <a:tcPr marL="63500" marR="63500" marT="63500" marB="63500"/>
                </a:tc>
                <a:tc>
                  <a:txBody>
                    <a:bodyPr/>
                    <a:lstStyle/>
                    <a:p>
                      <a:pPr marL="0" lvl="0" indent="0" algn="just" rtl="0">
                        <a:spcBef>
                          <a:spcPts val="0"/>
                        </a:spcBef>
                        <a:spcAft>
                          <a:spcPts val="0"/>
                        </a:spcAft>
                        <a:buNone/>
                      </a:pPr>
                      <a:endParaRPr sz="1100" dirty="0"/>
                    </a:p>
                  </a:txBody>
                  <a:tcPr marL="63500" marR="63500" marT="63500" marB="63500"/>
                </a:tc>
                <a:tc>
                  <a:txBody>
                    <a:bodyPr/>
                    <a:lstStyle/>
                    <a:p>
                      <a:pPr marL="0" lvl="0" indent="0" algn="just" rtl="0">
                        <a:lnSpc>
                          <a:spcPct val="115000"/>
                        </a:lnSpc>
                        <a:spcBef>
                          <a:spcPts val="0"/>
                        </a:spcBef>
                        <a:spcAft>
                          <a:spcPts val="0"/>
                        </a:spcAft>
                        <a:buNone/>
                      </a:pPr>
                      <a:endParaRPr sz="1100"/>
                    </a:p>
                  </a:txBody>
                  <a:tcPr marL="63500" marR="63500" marT="63500" marB="63500"/>
                </a:tc>
                <a:tc>
                  <a:txBody>
                    <a:bodyPr/>
                    <a:lstStyle/>
                    <a:p>
                      <a:pPr marL="0" lvl="0" indent="0" algn="just" rtl="0">
                        <a:spcBef>
                          <a:spcPts val="0"/>
                        </a:spcBef>
                        <a:spcAft>
                          <a:spcPts val="0"/>
                        </a:spcAft>
                        <a:buNone/>
                      </a:pPr>
                      <a:endParaRPr sz="1100" dirty="0"/>
                    </a:p>
                  </a:txBody>
                  <a:tcPr marL="63500" marR="63500" marT="63500" marB="63500"/>
                </a:tc>
                <a:tc>
                  <a:txBody>
                    <a:bodyPr/>
                    <a:lstStyle/>
                    <a:p>
                      <a:pPr marL="0" lvl="0" indent="0" algn="just" rtl="0">
                        <a:spcBef>
                          <a:spcPts val="0"/>
                        </a:spcBef>
                        <a:spcAft>
                          <a:spcPts val="0"/>
                        </a:spcAft>
                        <a:buNone/>
                      </a:pPr>
                      <a:endParaRPr sz="1100" dirty="0"/>
                    </a:p>
                  </a:txBody>
                  <a:tcPr marL="63500" marR="63500" marT="63500" marB="63500"/>
                </a:tc>
                <a:tc>
                  <a:txBody>
                    <a:bodyPr/>
                    <a:lstStyle/>
                    <a:p>
                      <a:pPr marL="0" lvl="0" indent="0" algn="just" rtl="0">
                        <a:spcBef>
                          <a:spcPts val="0"/>
                        </a:spcBef>
                        <a:spcAft>
                          <a:spcPts val="0"/>
                        </a:spcAft>
                        <a:buNone/>
                      </a:pPr>
                      <a:endParaRPr sz="1100" dirty="0"/>
                    </a:p>
                  </a:txBody>
                  <a:tcPr marL="63500" marR="63500" marT="63500" marB="63500"/>
                </a:tc>
                <a:extLst>
                  <a:ext uri="{0D108BD9-81ED-4DB2-BD59-A6C34878D82A}">
                    <a16:rowId xmlns:a16="http://schemas.microsoft.com/office/drawing/2014/main" val="10002"/>
                  </a:ext>
                </a:extLst>
              </a:tr>
              <a:tr h="1028425">
                <a:tc>
                  <a:txBody>
                    <a:bodyPr/>
                    <a:lstStyle/>
                    <a:p>
                      <a:pPr marL="0" lvl="0" indent="0" algn="just" rtl="0">
                        <a:spcBef>
                          <a:spcPts val="0"/>
                        </a:spcBef>
                        <a:spcAft>
                          <a:spcPts val="0"/>
                        </a:spcAft>
                        <a:buNone/>
                      </a:pPr>
                      <a:r>
                        <a:rPr lang="en-US" sz="1100"/>
                        <a:t>13.</a:t>
                      </a:r>
                      <a:endParaRPr sz="1100"/>
                    </a:p>
                  </a:txBody>
                  <a:tcPr marL="63500" marR="63500" marT="63500" marB="63500"/>
                </a:tc>
                <a:tc>
                  <a:txBody>
                    <a:bodyPr/>
                    <a:lstStyle/>
                    <a:p>
                      <a:pPr marL="0" lvl="0" indent="0" algn="just" rtl="0">
                        <a:spcBef>
                          <a:spcPts val="0"/>
                        </a:spcBef>
                        <a:spcAft>
                          <a:spcPts val="0"/>
                        </a:spcAft>
                        <a:buNone/>
                      </a:pPr>
                      <a:r>
                        <a:rPr lang="en-US" sz="1100" dirty="0"/>
                        <a:t>Deep Learning-Based Image 3-D Object Detection for Autonomous Driving: Review</a:t>
                      </a:r>
                      <a:endParaRPr sz="1100" dirty="0"/>
                    </a:p>
                    <a:p>
                      <a:pPr marL="0" lvl="0" indent="0" algn="just" rtl="0">
                        <a:spcBef>
                          <a:spcPts val="0"/>
                        </a:spcBef>
                        <a:spcAft>
                          <a:spcPts val="0"/>
                        </a:spcAft>
                        <a:buNone/>
                      </a:pPr>
                      <a:r>
                        <a:rPr lang="en-US" sz="1100" b="1" dirty="0"/>
                        <a:t>Year: </a:t>
                      </a:r>
                      <a:r>
                        <a:rPr lang="en-US" sz="1100" dirty="0"/>
                        <a:t>2025</a:t>
                      </a:r>
                      <a:endParaRPr sz="1100" dirty="0"/>
                    </a:p>
                  </a:txBody>
                  <a:tcPr marL="63500" marR="63500" marT="63500" marB="63500"/>
                </a:tc>
                <a:tc>
                  <a:txBody>
                    <a:bodyPr/>
                    <a:lstStyle/>
                    <a:p>
                      <a:pPr marL="0" lvl="0" indent="0" algn="just" rtl="0">
                        <a:lnSpc>
                          <a:spcPct val="115000"/>
                        </a:lnSpc>
                        <a:spcBef>
                          <a:spcPts val="0"/>
                        </a:spcBef>
                        <a:spcAft>
                          <a:spcPts val="0"/>
                        </a:spcAft>
                        <a:buNone/>
                      </a:pPr>
                      <a:r>
                        <a:rPr lang="en-US" sz="1100" dirty="0"/>
                        <a:t>Review the current state of deep learning-based 3-D object detection techniques for autonomous driving and highlight the challenges and future directions in this field.</a:t>
                      </a:r>
                      <a:endParaRPr sz="1100" dirty="0"/>
                    </a:p>
                  </a:txBody>
                  <a:tcPr marL="63500" marR="63500" marT="63500" marB="63500"/>
                </a:tc>
                <a:tc>
                  <a:txBody>
                    <a:bodyPr/>
                    <a:lstStyle/>
                    <a:p>
                      <a:pPr marL="0" lvl="0" indent="0" algn="just" rtl="0">
                        <a:spcBef>
                          <a:spcPts val="0"/>
                        </a:spcBef>
                        <a:spcAft>
                          <a:spcPts val="0"/>
                        </a:spcAft>
                        <a:buNone/>
                      </a:pPr>
                      <a:r>
                        <a:rPr lang="en-US" sz="1100" dirty="0"/>
                        <a:t>KITTI </a:t>
                      </a:r>
                      <a:endParaRPr sz="1100" dirty="0"/>
                    </a:p>
                    <a:p>
                      <a:pPr marL="0" lvl="0" indent="0" algn="just" rtl="0">
                        <a:spcBef>
                          <a:spcPts val="0"/>
                        </a:spcBef>
                        <a:spcAft>
                          <a:spcPts val="0"/>
                        </a:spcAft>
                        <a:buNone/>
                      </a:pPr>
                      <a:r>
                        <a:rPr lang="en-US" sz="1100" dirty="0"/>
                        <a:t>WAYMO</a:t>
                      </a:r>
                      <a:endParaRPr sz="1100" dirty="0"/>
                    </a:p>
                  </a:txBody>
                  <a:tcPr marL="63500" marR="63500" marT="63500" marB="63500"/>
                </a:tc>
                <a:tc>
                  <a:txBody>
                    <a:bodyPr/>
                    <a:lstStyle/>
                    <a:p>
                      <a:pPr marL="0" lvl="0" indent="0" algn="just" rtl="0">
                        <a:spcBef>
                          <a:spcPts val="0"/>
                        </a:spcBef>
                        <a:spcAft>
                          <a:spcPts val="0"/>
                        </a:spcAft>
                        <a:buNone/>
                      </a:pPr>
                      <a:r>
                        <a:rPr lang="en-US" sz="1100"/>
                        <a:t>The paper conducts a comprehensive review of existing deep learning-based 3-D object detection models and their performance.</a:t>
                      </a:r>
                      <a:endParaRPr sz="1100"/>
                    </a:p>
                    <a:p>
                      <a:pPr marL="0" lvl="0" indent="0" algn="just" rtl="0">
                        <a:spcBef>
                          <a:spcPts val="0"/>
                        </a:spcBef>
                        <a:spcAft>
                          <a:spcPts val="0"/>
                        </a:spcAft>
                        <a:buNone/>
                      </a:pPr>
                      <a:r>
                        <a:rPr lang="en-US" sz="1100" b="1"/>
                        <a:t>Comparison of Models</a:t>
                      </a:r>
                      <a:r>
                        <a:rPr lang="en-US" sz="1100"/>
                        <a:t>: On speed, accuracy, Map.</a:t>
                      </a:r>
                      <a:endParaRPr sz="1100"/>
                    </a:p>
                    <a:p>
                      <a:pPr marL="0" lvl="0" indent="0" algn="just" rtl="0">
                        <a:spcBef>
                          <a:spcPts val="0"/>
                        </a:spcBef>
                        <a:spcAft>
                          <a:spcPts val="0"/>
                        </a:spcAft>
                        <a:buNone/>
                      </a:pPr>
                      <a:endParaRPr sz="1100"/>
                    </a:p>
                  </a:txBody>
                  <a:tcPr marL="63500" marR="63500" marT="63500" marB="63500"/>
                </a:tc>
                <a:tc>
                  <a:txBody>
                    <a:bodyPr/>
                    <a:lstStyle/>
                    <a:p>
                      <a:pPr marL="0" lvl="0" indent="0" algn="just" rtl="0">
                        <a:spcBef>
                          <a:spcPts val="0"/>
                        </a:spcBef>
                        <a:spcAft>
                          <a:spcPts val="0"/>
                        </a:spcAft>
                        <a:buNone/>
                      </a:pPr>
                      <a:r>
                        <a:rPr lang="en-US" sz="1100" dirty="0"/>
                        <a:t>Lacks multifold weather conditions, includes on two such environments.</a:t>
                      </a:r>
                      <a:endParaRPr sz="1100" dirty="0"/>
                    </a:p>
                  </a:txBody>
                  <a:tcPr marL="63500" marR="63500" marT="63500" marB="63500"/>
                </a:tc>
                <a:extLst>
                  <a:ext uri="{0D108BD9-81ED-4DB2-BD59-A6C34878D82A}">
                    <a16:rowId xmlns:a16="http://schemas.microsoft.com/office/drawing/2014/main" val="10003"/>
                  </a:ext>
                </a:extLst>
              </a:tr>
              <a:tr h="872900">
                <a:tc>
                  <a:txBody>
                    <a:bodyPr/>
                    <a:lstStyle/>
                    <a:p>
                      <a:pPr marL="0" lvl="0" indent="0" algn="just" rtl="0">
                        <a:spcBef>
                          <a:spcPts val="0"/>
                        </a:spcBef>
                        <a:spcAft>
                          <a:spcPts val="0"/>
                        </a:spcAft>
                        <a:buNone/>
                      </a:pPr>
                      <a:r>
                        <a:rPr lang="en-US" sz="1100"/>
                        <a:t>14.</a:t>
                      </a:r>
                      <a:endParaRPr sz="1100"/>
                    </a:p>
                  </a:txBody>
                  <a:tcPr marL="63500" marR="63500" marT="63500" marB="63500"/>
                </a:tc>
                <a:tc>
                  <a:txBody>
                    <a:bodyPr/>
                    <a:lstStyle/>
                    <a:p>
                      <a:pPr marL="0" lvl="0" indent="0" algn="just" rtl="0">
                        <a:spcBef>
                          <a:spcPts val="0"/>
                        </a:spcBef>
                        <a:spcAft>
                          <a:spcPts val="0"/>
                        </a:spcAft>
                        <a:buNone/>
                      </a:pPr>
                      <a:endParaRPr sz="1100" dirty="0"/>
                    </a:p>
                  </a:txBody>
                  <a:tcPr marL="63500" marR="63500" marT="63500" marB="63500"/>
                </a:tc>
                <a:tc>
                  <a:txBody>
                    <a:bodyPr/>
                    <a:lstStyle/>
                    <a:p>
                      <a:pPr marL="0" lvl="0" indent="0" algn="just" rtl="0">
                        <a:lnSpc>
                          <a:spcPct val="115000"/>
                        </a:lnSpc>
                        <a:spcBef>
                          <a:spcPts val="0"/>
                        </a:spcBef>
                        <a:spcAft>
                          <a:spcPts val="0"/>
                        </a:spcAft>
                        <a:buNone/>
                      </a:pPr>
                      <a:endParaRPr sz="1100" dirty="0"/>
                    </a:p>
                  </a:txBody>
                  <a:tcPr marL="63500" marR="63500" marT="63500" marB="63500"/>
                </a:tc>
                <a:tc>
                  <a:txBody>
                    <a:bodyPr/>
                    <a:lstStyle/>
                    <a:p>
                      <a:pPr marL="0" lvl="0" indent="0" algn="just" rtl="0">
                        <a:spcBef>
                          <a:spcPts val="0"/>
                        </a:spcBef>
                        <a:spcAft>
                          <a:spcPts val="0"/>
                        </a:spcAft>
                        <a:buNone/>
                      </a:pPr>
                      <a:endParaRPr sz="1100" dirty="0"/>
                    </a:p>
                  </a:txBody>
                  <a:tcPr marL="63500" marR="63500" marT="63500" marB="63500"/>
                </a:tc>
                <a:tc>
                  <a:txBody>
                    <a:bodyPr/>
                    <a:lstStyle/>
                    <a:p>
                      <a:pPr marL="0" lvl="0" indent="0" algn="just" rtl="0">
                        <a:spcBef>
                          <a:spcPts val="0"/>
                        </a:spcBef>
                        <a:spcAft>
                          <a:spcPts val="0"/>
                        </a:spcAft>
                        <a:buNone/>
                      </a:pPr>
                      <a:endParaRPr sz="1100" dirty="0"/>
                    </a:p>
                  </a:txBody>
                  <a:tcPr marL="63500" marR="63500" marT="63500" marB="63500"/>
                </a:tc>
                <a:tc>
                  <a:txBody>
                    <a:bodyPr/>
                    <a:lstStyle/>
                    <a:p>
                      <a:pPr marL="0" lvl="0" indent="0" algn="just" rtl="0">
                        <a:spcBef>
                          <a:spcPts val="0"/>
                        </a:spcBef>
                        <a:spcAft>
                          <a:spcPts val="0"/>
                        </a:spcAft>
                        <a:buNone/>
                      </a:pPr>
                      <a:endParaRPr sz="1100" dirty="0"/>
                    </a:p>
                  </a:txBody>
                  <a:tcPr marL="63500" marR="63500" marT="63500" marB="63500"/>
                </a:tc>
                <a:extLst>
                  <a:ext uri="{0D108BD9-81ED-4DB2-BD59-A6C34878D82A}">
                    <a16:rowId xmlns:a16="http://schemas.microsoft.com/office/drawing/2014/main" val="10004"/>
                  </a:ext>
                </a:extLst>
              </a:tr>
              <a:tr h="1008325">
                <a:tc>
                  <a:txBody>
                    <a:bodyPr/>
                    <a:lstStyle/>
                    <a:p>
                      <a:pPr marL="0" lvl="0" indent="0" algn="just" rtl="0">
                        <a:spcBef>
                          <a:spcPts val="0"/>
                        </a:spcBef>
                        <a:spcAft>
                          <a:spcPts val="0"/>
                        </a:spcAft>
                        <a:buNone/>
                      </a:pPr>
                      <a:r>
                        <a:rPr lang="en-US" sz="1100"/>
                        <a:t>15.</a:t>
                      </a:r>
                      <a:endParaRPr sz="1100"/>
                    </a:p>
                  </a:txBody>
                  <a:tcPr marL="63500" marR="63500" marT="63500" marB="63500"/>
                </a:tc>
                <a:tc>
                  <a:txBody>
                    <a:bodyPr/>
                    <a:lstStyle/>
                    <a:p>
                      <a:pPr marL="0" lvl="0" indent="0" algn="just" rtl="0">
                        <a:spcBef>
                          <a:spcPts val="0"/>
                        </a:spcBef>
                        <a:spcAft>
                          <a:spcPts val="0"/>
                        </a:spcAft>
                        <a:buNone/>
                      </a:pPr>
                      <a:endParaRPr sz="1100" dirty="0"/>
                    </a:p>
                  </a:txBody>
                  <a:tcPr marL="63500" marR="63500" marT="63500" marB="63500"/>
                </a:tc>
                <a:tc>
                  <a:txBody>
                    <a:bodyPr/>
                    <a:lstStyle/>
                    <a:p>
                      <a:pPr marL="0" lvl="0" indent="0" algn="just" rtl="0">
                        <a:lnSpc>
                          <a:spcPct val="115000"/>
                        </a:lnSpc>
                        <a:spcBef>
                          <a:spcPts val="0"/>
                        </a:spcBef>
                        <a:spcAft>
                          <a:spcPts val="0"/>
                        </a:spcAft>
                        <a:buNone/>
                      </a:pPr>
                      <a:endParaRPr sz="1100" dirty="0"/>
                    </a:p>
                  </a:txBody>
                  <a:tcPr marL="63500" marR="63500" marT="63500" marB="63500"/>
                </a:tc>
                <a:tc>
                  <a:txBody>
                    <a:bodyPr/>
                    <a:lstStyle/>
                    <a:p>
                      <a:pPr marL="0" lvl="0" indent="0" algn="just" rtl="0">
                        <a:spcBef>
                          <a:spcPts val="0"/>
                        </a:spcBef>
                        <a:spcAft>
                          <a:spcPts val="0"/>
                        </a:spcAft>
                        <a:buNone/>
                      </a:pPr>
                      <a:endParaRPr sz="1100"/>
                    </a:p>
                  </a:txBody>
                  <a:tcPr marL="63500" marR="63500" marT="63500" marB="63500"/>
                </a:tc>
                <a:tc>
                  <a:txBody>
                    <a:bodyPr/>
                    <a:lstStyle/>
                    <a:p>
                      <a:pPr marL="0" lvl="0" indent="0" algn="just" rtl="0">
                        <a:spcBef>
                          <a:spcPts val="0"/>
                        </a:spcBef>
                        <a:spcAft>
                          <a:spcPts val="0"/>
                        </a:spcAft>
                        <a:buNone/>
                      </a:pPr>
                      <a:endParaRPr sz="1100" dirty="0"/>
                    </a:p>
                  </a:txBody>
                  <a:tcPr marL="63500" marR="63500" marT="63500" marB="63500"/>
                </a:tc>
                <a:tc>
                  <a:txBody>
                    <a:bodyPr/>
                    <a:lstStyle/>
                    <a:p>
                      <a:pPr marL="0" lvl="0" indent="0" algn="just" rtl="0">
                        <a:spcBef>
                          <a:spcPts val="0"/>
                        </a:spcBef>
                        <a:spcAft>
                          <a:spcPts val="0"/>
                        </a:spcAft>
                        <a:buNone/>
                      </a:pPr>
                      <a:endParaRPr sz="1100" dirty="0"/>
                    </a:p>
                  </a:txBody>
                  <a:tcPr marL="63500" marR="63500" marT="63500" marB="63500"/>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893</TotalTime>
  <Words>2687</Words>
  <Application>Microsoft Office PowerPoint</Application>
  <PresentationFormat>Widescreen</PresentationFormat>
  <Paragraphs>275</Paragraphs>
  <Slides>18</Slides>
  <Notes>17</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Times New Roman</vt:lpstr>
      <vt:lpstr>Calibri</vt:lpstr>
      <vt:lpstr>Source Sans Pro</vt:lpstr>
      <vt:lpstr>Roboto</vt:lpstr>
      <vt:lpstr>Roboto Slab</vt:lpstr>
      <vt:lpstr>Simple Light</vt:lpstr>
      <vt:lpstr>Cordelia template</vt:lpstr>
      <vt:lpstr>Object Detection in  Adverse Weather Conditions using Attention-Centric YOLO v12</vt:lpstr>
      <vt:lpstr>CONTENTS</vt:lpstr>
      <vt:lpstr>Introduction </vt:lpstr>
      <vt:lpstr>Dataset Selection and Training</vt:lpstr>
      <vt:lpstr>Methodology</vt:lpstr>
      <vt:lpstr>System Design</vt:lpstr>
      <vt:lpstr>Literature Survey</vt:lpstr>
      <vt:lpstr>Literature Survey</vt:lpstr>
      <vt:lpstr>Literature Survey</vt:lpstr>
      <vt:lpstr>Literature Survey: Findings</vt:lpstr>
      <vt:lpstr>YOLO Algorithm</vt:lpstr>
      <vt:lpstr>PowerPoint Presentation</vt:lpstr>
      <vt:lpstr>Training Results</vt:lpstr>
      <vt:lpstr>Demonstration Video</vt:lpstr>
      <vt:lpstr>Future Scope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Gagan Khandale</dc:creator>
  <cp:lastModifiedBy>Gagan Khandale</cp:lastModifiedBy>
  <cp:revision>2</cp:revision>
  <dcterms:modified xsi:type="dcterms:W3CDTF">2025-04-05T10:14:02Z</dcterms:modified>
</cp:coreProperties>
</file>