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367" r:id="rId5"/>
    <p:sldId id="368" r:id="rId6"/>
    <p:sldId id="369" r:id="rId7"/>
    <p:sldId id="370" r:id="rId8"/>
    <p:sldId id="372" r:id="rId9"/>
    <p:sldId id="373" r:id="rId10"/>
    <p:sldId id="375" r:id="rId11"/>
    <p:sldId id="378" r:id="rId12"/>
    <p:sldId id="376" r:id="rId13"/>
    <p:sldId id="377" r:id="rId14"/>
    <p:sldId id="34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366"/>
    <a:srgbClr val="0000A8"/>
    <a:srgbClr val="0000FF"/>
    <a:srgbClr val="213163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25-02-2025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gaganseth2102@gmail.co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mailto:chavimaru19@gmail.com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himanshinagori.wi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github.com/GaganSeth07/TSP_4.0_Capstone_Project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27OALdxEF_Emzao4_ImajnLx8lN5b7P/view?usp=sharin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48293" y="1288707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072383"/>
            <a:ext cx="652006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DATAVISTA: Sales Data Analysis and Visualization</a:t>
            </a:r>
          </a:p>
          <a:p>
            <a:endParaRPr lang="en-US" sz="1400" dirty="0"/>
          </a:p>
          <a:p>
            <a:r>
              <a:rPr lang="en-US" sz="1400" b="1" dirty="0"/>
              <a:t>Team:  </a:t>
            </a:r>
          </a:p>
          <a:p>
            <a:r>
              <a:rPr lang="en-US" sz="1400" dirty="0"/>
              <a:t>Gagankumar Seth </a:t>
            </a:r>
            <a:r>
              <a:rPr lang="en-US" dirty="0">
                <a:hlinkClick r:id="rId8"/>
              </a:rPr>
              <a:t>gaganseth2102@gmail.com</a:t>
            </a:r>
            <a:endParaRPr lang="en-US" dirty="0"/>
          </a:p>
          <a:p>
            <a:r>
              <a:rPr lang="en-US" sz="1400" dirty="0"/>
              <a:t>Himanshi </a:t>
            </a:r>
            <a:r>
              <a:rPr lang="en-US" sz="1400" dirty="0" err="1"/>
              <a:t>Nagori</a:t>
            </a:r>
            <a:r>
              <a:rPr lang="en-US" sz="1400" dirty="0"/>
              <a:t>  </a:t>
            </a:r>
            <a:r>
              <a:rPr lang="en-US" sz="1400" dirty="0">
                <a:hlinkClick r:id="rId9"/>
              </a:rPr>
              <a:t>himanshinagori.wit@gmail.com</a:t>
            </a:r>
            <a:endParaRPr lang="en-US" dirty="0"/>
          </a:p>
          <a:p>
            <a:r>
              <a:rPr lang="en-US" sz="1400" dirty="0" err="1"/>
              <a:t>Chavi</a:t>
            </a:r>
            <a:r>
              <a:rPr lang="en-US" sz="1400" dirty="0"/>
              <a:t> Maru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chavimaru19@gmail.com</a:t>
            </a:r>
            <a:r>
              <a:rPr lang="en-US" sz="1400" dirty="0">
                <a:hlinkClick r:id="rId10"/>
              </a:rPr>
              <a:t>                 </a:t>
            </a:r>
            <a:endParaRPr lang="en-US" sz="1400" dirty="0"/>
          </a:p>
          <a:p>
            <a:r>
              <a:rPr lang="en-US" b="1" dirty="0"/>
              <a:t>                                                                             </a:t>
            </a:r>
            <a:r>
              <a:rPr lang="en-US" sz="1400" b="1" dirty="0"/>
              <a:t>Guide:</a:t>
            </a:r>
            <a:r>
              <a:rPr lang="en-US" sz="1400" dirty="0"/>
              <a:t> Mr. Vignesh </a:t>
            </a:r>
            <a:r>
              <a:rPr lang="en-US" sz="1400" dirty="0" err="1"/>
              <a:t>Muthuvelan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75CA4-5A67-6F05-A933-4DA225EFABB8}"/>
              </a:ext>
            </a:extLst>
          </p:cNvPr>
          <p:cNvSpPr/>
          <p:nvPr/>
        </p:nvSpPr>
        <p:spPr>
          <a:xfrm>
            <a:off x="71438" y="-57150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A0667-3399-FC8A-EE52-4DF516C3E6BB}"/>
              </a:ext>
            </a:extLst>
          </p:cNvPr>
          <p:cNvSpPr txBox="1"/>
          <p:nvPr/>
        </p:nvSpPr>
        <p:spPr>
          <a:xfrm>
            <a:off x="311700" y="1304736"/>
            <a:ext cx="732215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Implement real-time data analysis for immediate sales trend tracking.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Develop an interactive dashboard with predictive analytics.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Integrate AI-based recommendation systems for sales forecasting.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Expand analysis to include external market factors like competitor pricing and economic trends.</a:t>
            </a:r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2651765" y="2041411"/>
            <a:ext cx="3840470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554146" y="1060098"/>
            <a:ext cx="6935087" cy="33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Live Demo of 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Embedded</a:t>
            </a:r>
            <a:r>
              <a:rPr lang="en-US" sz="1800" dirty="0">
                <a:latin typeface="+mj-lt"/>
                <a:ea typeface="+mn-lt"/>
              </a:rPr>
              <a:t> Video of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F66B6-E920-5F8A-BD6D-7C332CF1B63E}"/>
              </a:ext>
            </a:extLst>
          </p:cNvPr>
          <p:cNvSpPr/>
          <p:nvPr/>
        </p:nvSpPr>
        <p:spPr>
          <a:xfrm>
            <a:off x="71438" y="-57150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19EA6-70C1-71DB-102D-B2A83D32BCC3}"/>
              </a:ext>
            </a:extLst>
          </p:cNvPr>
          <p:cNvSpPr txBox="1"/>
          <p:nvPr/>
        </p:nvSpPr>
        <p:spPr>
          <a:xfrm>
            <a:off x="392906" y="1132025"/>
            <a:ext cx="8358188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dirty="0" err="1"/>
              <a:t>DataVista</a:t>
            </a:r>
            <a:r>
              <a:rPr lang="en-IN" sz="2000" dirty="0"/>
              <a:t> project analyses supermarket sales data to uncover patterns and insights, helping businesses optimize sales strategies. It leverages Python, Pandas, NumPy, Matplotlib, Seaborn, and Scikit-learn for data processing and visualization.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D22D2-E30E-93A4-1B2C-FE407A5399E6}"/>
              </a:ext>
            </a:extLst>
          </p:cNvPr>
          <p:cNvSpPr/>
          <p:nvPr/>
        </p:nvSpPr>
        <p:spPr>
          <a:xfrm>
            <a:off x="71438" y="-57150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37BC9-BCBC-F74B-C88F-AAB7314A35CE}"/>
              </a:ext>
            </a:extLst>
          </p:cNvPr>
          <p:cNvSpPr/>
          <p:nvPr/>
        </p:nvSpPr>
        <p:spPr>
          <a:xfrm>
            <a:off x="71438" y="-57150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7FEA9-4F64-9FA8-3F81-BA19A118F489}"/>
              </a:ext>
            </a:extLst>
          </p:cNvPr>
          <p:cNvSpPr txBox="1"/>
          <p:nvPr/>
        </p:nvSpPr>
        <p:spPr>
          <a:xfrm>
            <a:off x="221456" y="1189175"/>
            <a:ext cx="8610844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Businesses struggle with sales trends, customer behaviour, product performance, and payment preferences, leading to ineffective strategies. Limited predictive analysis hampers sales forecasting and customer satisfaction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96F30-74CC-7FAF-6AB5-D236B47F9063}"/>
              </a:ext>
            </a:extLst>
          </p:cNvPr>
          <p:cNvSpPr/>
          <p:nvPr/>
        </p:nvSpPr>
        <p:spPr>
          <a:xfrm>
            <a:off x="71438" y="-57150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6613B-3A2D-C340-C609-CB517245B2F2}"/>
              </a:ext>
            </a:extLst>
          </p:cNvPr>
          <p:cNvSpPr txBox="1"/>
          <p:nvPr/>
        </p:nvSpPr>
        <p:spPr>
          <a:xfrm>
            <a:off x="207169" y="1180475"/>
            <a:ext cx="86251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Data Preprocessing:</a:t>
            </a:r>
            <a:r>
              <a:rPr lang="en-IN" sz="1800" dirty="0"/>
              <a:t> Handling missing values, converting data types, and scaling numerical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Exploratory Data Analysis (EDA): </a:t>
            </a:r>
            <a:r>
              <a:rPr lang="en-IN" sz="1800" dirty="0"/>
              <a:t>Using visualizations (bar plots, pie charts, line graphs) to uncover sales trends and customer </a:t>
            </a:r>
            <a:r>
              <a:rPr lang="en-IN" sz="1800" dirty="0" err="1"/>
              <a:t>behavior</a:t>
            </a:r>
            <a:r>
              <a:rPr lang="en-IN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Statistical Analysis: </a:t>
            </a:r>
            <a:r>
              <a:rPr lang="en-IN" sz="1800" dirty="0"/>
              <a:t>Conducting correlation and regression analysis to predict sales based on unit price and quantity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Data Splitting &amp; Scaling: </a:t>
            </a:r>
            <a:r>
              <a:rPr lang="en-IN" sz="1800" dirty="0"/>
              <a:t>Standardizing data using Min-Max Scaling, Z-score normalization, and Decimal Scaling.</a:t>
            </a:r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F466C-30BA-B836-5787-B579406ED366}"/>
              </a:ext>
            </a:extLst>
          </p:cNvPr>
          <p:cNvSpPr/>
          <p:nvPr/>
        </p:nvSpPr>
        <p:spPr>
          <a:xfrm>
            <a:off x="71438" y="-57150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D6E3F-F7B7-5ECF-C35B-D8885390158B}"/>
              </a:ext>
            </a:extLst>
          </p:cNvPr>
          <p:cNvSpPr txBox="1"/>
          <p:nvPr/>
        </p:nvSpPr>
        <p:spPr>
          <a:xfrm>
            <a:off x="178118" y="1112044"/>
            <a:ext cx="6169342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Data Collection: </a:t>
            </a:r>
            <a:r>
              <a:rPr lang="en-IN" sz="1600" dirty="0"/>
              <a:t>Sales data from supermarket transactions.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Preprocessing Module: </a:t>
            </a:r>
            <a:r>
              <a:rPr lang="en-IN" sz="1600" dirty="0"/>
              <a:t>Cleansing, handling missing values, and transforming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EDA Module: </a:t>
            </a:r>
            <a:r>
              <a:rPr lang="en-IN" sz="1600" dirty="0"/>
              <a:t>Graphical analysis to visualize sales insights.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Statistical Analysis Module: </a:t>
            </a:r>
            <a:r>
              <a:rPr lang="en-IN" sz="1600" dirty="0"/>
              <a:t>Correlation, regression, and predictive </a:t>
            </a:r>
            <a:r>
              <a:rPr lang="en-IN" sz="1600" dirty="0" err="1"/>
              <a:t>modeling</a:t>
            </a:r>
            <a:r>
              <a:rPr lang="en-IN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Visualization &amp; Insights Dashboard: </a:t>
            </a:r>
            <a:r>
              <a:rPr lang="en-IN" sz="1600" dirty="0"/>
              <a:t>Displaying key metrics like sales distribution, customer demographics, and gross income trends.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3B0E82-7799-CCCC-50F1-D6FE7CB3B2DE}"/>
              </a:ext>
            </a:extLst>
          </p:cNvPr>
          <p:cNvGrpSpPr/>
          <p:nvPr/>
        </p:nvGrpSpPr>
        <p:grpSpPr>
          <a:xfrm>
            <a:off x="6347460" y="1439070"/>
            <a:ext cx="2796540" cy="2495405"/>
            <a:chOff x="6220692" y="1355941"/>
            <a:chExt cx="2923308" cy="262147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941B026-458B-01AC-8801-00678ADBBD64}"/>
                </a:ext>
              </a:extLst>
            </p:cNvPr>
            <p:cNvGrpSpPr/>
            <p:nvPr/>
          </p:nvGrpSpPr>
          <p:grpSpPr>
            <a:xfrm>
              <a:off x="6220692" y="1355941"/>
              <a:ext cx="2923308" cy="2621478"/>
              <a:chOff x="6347460" y="1303193"/>
              <a:chExt cx="2675917" cy="2334570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CE6331A-2C1B-CD0D-1D2F-95E9A2BF4389}"/>
                  </a:ext>
                </a:extLst>
              </p:cNvPr>
              <p:cNvSpPr/>
              <p:nvPr/>
            </p:nvSpPr>
            <p:spPr>
              <a:xfrm>
                <a:off x="6347460" y="1303193"/>
                <a:ext cx="2675917" cy="2334570"/>
              </a:xfrm>
              <a:custGeom>
                <a:avLst/>
                <a:gdLst/>
                <a:ahLst/>
                <a:cxnLst/>
                <a:rect l="l" t="t" r="r" b="b"/>
                <a:pathLst>
                  <a:path w="9463545" h="7424344">
                    <a:moveTo>
                      <a:pt x="0" y="0"/>
                    </a:moveTo>
                    <a:lnTo>
                      <a:pt x="9463545" y="0"/>
                    </a:lnTo>
                    <a:lnTo>
                      <a:pt x="9463545" y="7424344"/>
                    </a:lnTo>
                    <a:lnTo>
                      <a:pt x="0" y="742434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1614" t="-119" b="-8795"/>
                </a:stretch>
              </a:blip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6A1C2EC-4841-53ED-D2CD-FB8970499085}"/>
                  </a:ext>
                </a:extLst>
              </p:cNvPr>
              <p:cNvSpPr/>
              <p:nvPr/>
            </p:nvSpPr>
            <p:spPr>
              <a:xfrm>
                <a:off x="8097982" y="2320636"/>
                <a:ext cx="867900" cy="9074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099" name="Picture 3" descr="What is Jupyter?">
              <a:extLst>
                <a:ext uri="{FF2B5EF4-FFF2-40B4-BE49-F238E27FC236}">
                  <a16:creationId xmlns:a16="http://schemas.microsoft.com/office/drawing/2014/main" id="{805C3B5E-D11A-E1E2-2122-EC33B8FA8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7" t="8645" r="27424" b="4482"/>
            <a:stretch/>
          </p:blipFill>
          <p:spPr bwMode="auto">
            <a:xfrm>
              <a:off x="8240696" y="2571750"/>
              <a:ext cx="732848" cy="775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2" y="430076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 of 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C6854-EFFC-8BC1-6FD7-2E86F273A9C0}"/>
              </a:ext>
            </a:extLst>
          </p:cNvPr>
          <p:cNvSpPr/>
          <p:nvPr/>
        </p:nvSpPr>
        <p:spPr>
          <a:xfrm>
            <a:off x="0" y="-59924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84989-86EE-9FB7-E71B-A58D5FAF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1" y="903917"/>
            <a:ext cx="3045735" cy="2370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3DEC6-F243-D162-8B0B-79550621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37" y="430076"/>
            <a:ext cx="2357328" cy="2331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210078-348E-784C-14C4-B83ED397C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81" y="504432"/>
            <a:ext cx="2636044" cy="2785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F8C87-266E-2F9A-4909-522B33012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61" y="3384497"/>
            <a:ext cx="5929559" cy="15101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93064-23B0-5896-E0DB-115FB36CD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138" y="2809531"/>
            <a:ext cx="2357327" cy="2081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44A51-3000-07AF-1C0A-F9BAEE5F2A38}"/>
              </a:ext>
            </a:extLst>
          </p:cNvPr>
          <p:cNvSpPr txBox="1"/>
          <p:nvPr/>
        </p:nvSpPr>
        <p:spPr>
          <a:xfrm>
            <a:off x="8083097" y="4890541"/>
            <a:ext cx="1328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Link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309740" y="375246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of Project Demo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09624-F82B-915F-9EF1-54B787324E95}"/>
              </a:ext>
            </a:extLst>
          </p:cNvPr>
          <p:cNvSpPr/>
          <p:nvPr/>
        </p:nvSpPr>
        <p:spPr>
          <a:xfrm>
            <a:off x="71438" y="-57150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4979-34C8-865B-6016-98A62CE2ABC7}"/>
              </a:ext>
            </a:extLst>
          </p:cNvPr>
          <p:cNvSpPr txBox="1"/>
          <p:nvPr/>
        </p:nvSpPr>
        <p:spPr>
          <a:xfrm>
            <a:off x="894580" y="2263973"/>
            <a:ext cx="7350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https://drive.google.com/file/d/1E27OALdxEF_Emzao4_ImajnLx8lN5b7P/view?usp=sharing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149CA-AB60-656C-6B9E-F03F853F0291}"/>
              </a:ext>
            </a:extLst>
          </p:cNvPr>
          <p:cNvSpPr/>
          <p:nvPr/>
        </p:nvSpPr>
        <p:spPr>
          <a:xfrm>
            <a:off x="71438" y="-57150"/>
            <a:ext cx="2343150" cy="407194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DATAVISTA: </a:t>
            </a:r>
            <a:r>
              <a:rPr lang="en-IN" sz="1400" dirty="0"/>
              <a:t>Sales Data Analysis and Visualization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1BEF-239C-5E5E-E383-964E12360BB7}"/>
              </a:ext>
            </a:extLst>
          </p:cNvPr>
          <p:cNvSpPr txBox="1"/>
          <p:nvPr/>
        </p:nvSpPr>
        <p:spPr>
          <a:xfrm>
            <a:off x="384463" y="1294477"/>
            <a:ext cx="8143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err="1"/>
              <a:t>DataVista</a:t>
            </a:r>
            <a:r>
              <a:rPr lang="en-IN" sz="1800" dirty="0"/>
              <a:t> provides actionable insights into sales trends, customer behaviour, and revenue factors.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Businesses can optimize inventory, pricing, and marketing strategies using data-driven decisions. </a:t>
            </a:r>
          </a:p>
          <a:p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The project enhances efficiency, profitability, and customer satisfaction through predictive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516</Words>
  <Application>Microsoft Office PowerPoint</Application>
  <PresentationFormat>On-screen Show (16:9)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Proposed Solution</vt:lpstr>
      <vt:lpstr>System Architecture</vt:lpstr>
      <vt:lpstr>Live Demo of Project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GAGANKUMAR SETH</cp:lastModifiedBy>
  <cp:revision>22</cp:revision>
  <dcterms:modified xsi:type="dcterms:W3CDTF">2025-02-25T06:38:53Z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