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80" r:id="rId21"/>
    <p:sldId id="275" r:id="rId22"/>
    <p:sldId id="281" r:id="rId23"/>
    <p:sldId id="276" r:id="rId24"/>
    <p:sldId id="282" r:id="rId25"/>
    <p:sldId id="277" r:id="rId26"/>
    <p:sldId id="283" r:id="rId27"/>
    <p:sldId id="278" r:id="rId28"/>
    <p:sldId id="284" r:id="rId29"/>
    <p:sldId id="279" r:id="rId30"/>
    <p:sldId id="285" r:id="rId31"/>
    <p:sldId id="286" r:id="rId32"/>
    <p:sldId id="288" r:id="rId33"/>
    <p:sldId id="287" r:id="rId34"/>
    <p:sldId id="291" r:id="rId35"/>
    <p:sldId id="289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290" r:id="rId44"/>
    <p:sldId id="300" r:id="rId45"/>
    <p:sldId id="302" r:id="rId46"/>
    <p:sldId id="301" r:id="rId47"/>
  </p:sldIdLst>
  <p:sldSz cx="9144000" cy="5143500" type="screen16x9"/>
  <p:notesSz cx="6858000" cy="9144000"/>
  <p:embeddedFontLst>
    <p:embeddedFont>
      <p:font typeface="Raleway" charset="0"/>
      <p:regular r:id="rId49"/>
      <p:bold r:id="rId50"/>
      <p:italic r:id="rId51"/>
      <p:boldItalic r:id="rId52"/>
    </p:embeddedFont>
    <p:embeddedFont>
      <p:font typeface="Raleway SemiBold" charset="0"/>
      <p:regular r:id="rId53"/>
      <p:bold r:id="rId54"/>
      <p:italic r:id="rId55"/>
      <p:boldItalic r:id="rId56"/>
    </p:embeddedFont>
    <p:embeddedFont>
      <p:font typeface="Lato" charset="0"/>
      <p:regular r:id="rId57"/>
      <p:bold r:id="rId58"/>
      <p:italic r:id="rId59"/>
      <p:boldItalic r:id="rId60"/>
    </p:embeddedFont>
    <p:embeddedFont>
      <p:font typeface="Raleway ExtraBold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14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withgagan.orgfre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Education Outreach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640080" y="1066044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&lt;!DOCTYPE&gt;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&lt;HTML&gt;&lt;/HTML&gt;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&lt;HEAD&gt;&lt;/HEAD&gt;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&lt;TITLE&gt;&lt;/TITLE&gt;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&lt;BODY&gt;&lt;/BODY&gt;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&lt;H1&gt;………&lt;H6&gt;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&lt;P&gt;&lt;/P&gt;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&lt;BR&gt;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&lt;HR&gt;</a:t>
            </a:r>
            <a:endParaRPr lang="en-US" sz="1800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 smtClean="0">
                <a:solidFill>
                  <a:srgbClr val="FF9900"/>
                </a:solidFill>
              </a:rPr>
              <a:t>Basic HTML tags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053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843280" y="1431804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Because developers work together :)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 smtClean="0">
                <a:solidFill>
                  <a:srgbClr val="FF9900"/>
                </a:solidFill>
              </a:rPr>
              <a:t>Comments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5922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Bold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Italic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Deleted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Superscript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Code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Underline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Text formatting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Bold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Italic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Deleted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Subscript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Superscript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Code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Underline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Text formatting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417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9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Div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Buttons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Labels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Cite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Blockquote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Some other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417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Course outline</a:t>
            </a:r>
            <a:endParaRPr sz="2400"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191072" y="1711566"/>
            <a:ext cx="5197475" cy="1632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complete course outline is available at:</a:t>
            </a:r>
            <a:endParaRPr sz="2400" b="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0" u="sng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webdevwithgagan.orgfree.com/</a:t>
            </a:r>
            <a:endParaRPr sz="2400" b="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375" y="152400"/>
            <a:ext cx="27167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815144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 are properties of an element each tag has it’s own special set of attributes, you can also define custom attributes for your tags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Attributes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29" y="2599169"/>
            <a:ext cx="8151445" cy="14150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&lt;html </a:t>
            </a:r>
            <a:r>
              <a:rPr lang="en-US" sz="2800" b="1" dirty="0" err="1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lang</a:t>
            </a: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=“en-US”&gt;&lt;/html&gt;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title=“this has a title”&gt;&lt;/p&gt;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4672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chemeClr val="tx1"/>
                </a:solidFill>
              </a:rPr>
              <a:t>id</a:t>
            </a:r>
            <a:r>
              <a:rPr lang="en-US" sz="2800" dirty="0">
                <a:solidFill>
                  <a:schemeClr val="tx1"/>
                </a:solidFill>
              </a:rPr>
              <a:t> attribute specifies a unique id for an HTML element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IDs and Classes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29" y="2217026"/>
            <a:ext cx="8151445" cy="7581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id=‘”turtle”&gt;&lt;/p&gt;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6211" y="3063161"/>
            <a:ext cx="794672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 smtClean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 attribute specifies </a:t>
            </a:r>
            <a:r>
              <a:rPr lang="en-US" sz="2800" dirty="0" smtClean="0">
                <a:solidFill>
                  <a:schemeClr val="tx1"/>
                </a:solidFill>
              </a:rPr>
              <a:t>a group </a:t>
            </a:r>
            <a:r>
              <a:rPr lang="en-US" sz="2800" dirty="0">
                <a:solidFill>
                  <a:schemeClr val="tx1"/>
                </a:solidFill>
              </a:rPr>
              <a:t>an HTML </a:t>
            </a:r>
            <a:r>
              <a:rPr lang="en-US" sz="2800" dirty="0" smtClean="0">
                <a:solidFill>
                  <a:schemeClr val="tx1"/>
                </a:solidFill>
              </a:rPr>
              <a:t>element belongs to.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31;p20"/>
          <p:cNvSpPr txBox="1"/>
          <p:nvPr/>
        </p:nvSpPr>
        <p:spPr>
          <a:xfrm>
            <a:off x="519441" y="4116370"/>
            <a:ext cx="8151445" cy="7581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 smtClean="0">
                <a:solidFill>
                  <a:srgbClr val="92D05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&lt;p class=“reptile”&gt;&lt;/p&gt;</a:t>
            </a:r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830157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Anchor tag: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&lt;a&gt;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ttributes: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Href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= 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url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id, mailto:, 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tel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target =</a:t>
            </a:r>
            <a:r>
              <a:rPr lang="en-US" sz="2800" dirty="0">
                <a:solidFill>
                  <a:schemeClr val="tx1"/>
                </a:solidFill>
              </a:rPr>
              <a:t>_</a:t>
            </a:r>
            <a:r>
              <a:rPr lang="en-US" sz="2800" dirty="0" err="1" smtClean="0">
                <a:solidFill>
                  <a:schemeClr val="tx1"/>
                </a:solidFill>
              </a:rPr>
              <a:t>blank,_parent,_self,_top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err="1" smtClean="0">
                <a:solidFill>
                  <a:schemeClr val="tx1"/>
                </a:solidFill>
              </a:rPr>
              <a:t>framename</a:t>
            </a:r>
            <a:endParaRPr lang="en-US" sz="2800" i="1" dirty="0" smtClean="0">
              <a:solidFill>
                <a:schemeClr val="tx1"/>
              </a:solidFill>
            </a:endParaRPr>
          </a:p>
          <a:p>
            <a:pPr lvl="0"/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download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Links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Image tag: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&lt;</a:t>
            </a: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img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Src</a:t>
            </a:r>
            <a:endParaRPr lang="en-US" sz="28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Height, width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Images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These tags are basically div tags specialized  for one purpose.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Section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Header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Footer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Main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Article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Summary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Block tags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4073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5"/>
                </a:solidFill>
              </a:rPr>
              <a:t>World of Web!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4" y="1703675"/>
            <a:ext cx="2572125" cy="25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509475" y="2313275"/>
            <a:ext cx="51300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is present,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Web is future.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 list of hypertext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there are 3 types of lists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Ordered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Unordered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Description list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Lists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created a numbered/ordered list.</a:t>
            </a: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Ordered list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30" y="2217026"/>
            <a:ext cx="3522569" cy="27232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 smtClean="0">
                <a:solidFill>
                  <a:srgbClr val="92D050"/>
                </a:solidFill>
              </a:rPr>
              <a:t>&lt;ol&gt;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   &lt;li&gt;first&lt;/li&gt;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 </a:t>
            </a:r>
            <a:r>
              <a:rPr lang="it-IT" sz="2800" dirty="0">
                <a:solidFill>
                  <a:srgbClr val="92D050"/>
                </a:solidFill>
              </a:rPr>
              <a:t>  &lt;li&gt;second&lt;/li&gt;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&lt;li&gt;third&lt;/li&gt;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</a:t>
            </a:r>
            <a:r>
              <a:rPr lang="it-IT" sz="2800" dirty="0" smtClean="0">
                <a:solidFill>
                  <a:srgbClr val="92D050"/>
                </a:solidFill>
              </a:rPr>
              <a:t>li&gt;fourth&lt;/</a:t>
            </a:r>
            <a:r>
              <a:rPr lang="it-IT" sz="2800" dirty="0">
                <a:solidFill>
                  <a:srgbClr val="92D050"/>
                </a:solidFill>
              </a:rPr>
              <a:t>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&lt;/</a:t>
            </a:r>
            <a:r>
              <a:rPr lang="it-IT" sz="2800" dirty="0">
                <a:solidFill>
                  <a:srgbClr val="92D050"/>
                </a:solidFill>
              </a:rPr>
              <a:t>ol&gt;</a:t>
            </a:r>
          </a:p>
          <a:p>
            <a:pPr lvl="0"/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89971" y="2357281"/>
            <a:ext cx="3738017" cy="201001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Start=number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reversed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Type= 1, a, A, I, i</a:t>
            </a:r>
            <a:endParaRPr sz="24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7892138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created a numbered/ordered list.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Unordered list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48930" y="2217026"/>
            <a:ext cx="3522569" cy="272327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2800" dirty="0" smtClean="0">
                <a:solidFill>
                  <a:srgbClr val="92D050"/>
                </a:solidFill>
              </a:rPr>
              <a:t>&lt;ul&gt;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   &lt;li&gt;first&lt;/li&gt;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 </a:t>
            </a:r>
            <a:r>
              <a:rPr lang="it-IT" sz="2800" dirty="0">
                <a:solidFill>
                  <a:srgbClr val="92D050"/>
                </a:solidFill>
              </a:rPr>
              <a:t>  &lt;li&gt;second&lt;/li&gt;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&lt;li&gt;third&lt;/li&gt;</a:t>
            </a:r>
          </a:p>
          <a:p>
            <a:r>
              <a:rPr lang="it-IT" sz="2800" dirty="0">
                <a:solidFill>
                  <a:srgbClr val="92D050"/>
                </a:solidFill>
              </a:rPr>
              <a:t>   &lt;</a:t>
            </a:r>
            <a:r>
              <a:rPr lang="it-IT" sz="2800" dirty="0" smtClean="0">
                <a:solidFill>
                  <a:srgbClr val="92D050"/>
                </a:solidFill>
              </a:rPr>
              <a:t>li&gt;fourth&lt;/</a:t>
            </a:r>
            <a:r>
              <a:rPr lang="it-IT" sz="2800" dirty="0">
                <a:solidFill>
                  <a:srgbClr val="92D050"/>
                </a:solidFill>
              </a:rPr>
              <a:t>li&gt;</a:t>
            </a:r>
          </a:p>
          <a:p>
            <a:r>
              <a:rPr lang="it-IT" sz="2800" dirty="0" smtClean="0">
                <a:solidFill>
                  <a:srgbClr val="92D050"/>
                </a:solidFill>
              </a:rPr>
              <a:t>&lt;/</a:t>
            </a:r>
            <a:r>
              <a:rPr lang="it-IT" sz="2800" dirty="0">
                <a:solidFill>
                  <a:srgbClr val="92D050"/>
                </a:solidFill>
              </a:rPr>
              <a:t>u</a:t>
            </a:r>
            <a:r>
              <a:rPr lang="it-IT" sz="2800" dirty="0" smtClean="0">
                <a:solidFill>
                  <a:srgbClr val="92D050"/>
                </a:solidFill>
              </a:rPr>
              <a:t>l</a:t>
            </a:r>
            <a:r>
              <a:rPr lang="it-IT" sz="2800" dirty="0">
                <a:solidFill>
                  <a:srgbClr val="92D050"/>
                </a:solidFill>
              </a:rPr>
              <a:t>&gt;</a:t>
            </a:r>
          </a:p>
          <a:p>
            <a:pPr lvl="0"/>
            <a:endParaRPr sz="28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052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733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an HTML table.</a:t>
            </a:r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Tables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052753"/>
            <a:ext cx="4124960" cy="3922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&lt;table&gt;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</a:t>
            </a:r>
            <a:r>
              <a:rPr lang="en-US" sz="2400" dirty="0" err="1" smtClean="0">
                <a:solidFill>
                  <a:srgbClr val="92D050"/>
                </a:solidFill>
              </a:rPr>
              <a:t>thead</a:t>
            </a:r>
            <a:r>
              <a:rPr lang="en-US" sz="2400" dirty="0" smtClean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err="1" smtClean="0">
                <a:solidFill>
                  <a:srgbClr val="92D050"/>
                </a:solidFill>
              </a:rPr>
              <a:t>th</a:t>
            </a:r>
            <a:r>
              <a:rPr lang="en-US" sz="2400" dirty="0" smtClean="0">
                <a:solidFill>
                  <a:srgbClr val="92D050"/>
                </a:solidFill>
              </a:rPr>
              <a:t>&gt;Pet&lt;/</a:t>
            </a:r>
            <a:r>
              <a:rPr lang="en-US" sz="2400" dirty="0" err="1">
                <a:solidFill>
                  <a:srgbClr val="92D050"/>
                </a:solidFill>
              </a:rPr>
              <a:t>th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err="1" smtClean="0">
                <a:solidFill>
                  <a:srgbClr val="92D050"/>
                </a:solidFill>
              </a:rPr>
              <a:t>th</a:t>
            </a:r>
            <a:r>
              <a:rPr lang="en-US" sz="2400" dirty="0" smtClean="0">
                <a:solidFill>
                  <a:srgbClr val="92D050"/>
                </a:solidFill>
              </a:rPr>
              <a:t>&gt;Score&lt;/</a:t>
            </a:r>
            <a:r>
              <a:rPr lang="en-US" sz="2400" dirty="0" err="1">
                <a:solidFill>
                  <a:srgbClr val="92D050"/>
                </a:solidFill>
              </a:rPr>
              <a:t>th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&lt;/</a:t>
            </a:r>
            <a:r>
              <a:rPr lang="en-US" sz="2400" dirty="0" err="1" smtClean="0">
                <a:solidFill>
                  <a:srgbClr val="92D050"/>
                </a:solidFill>
              </a:rPr>
              <a:t>thead</a:t>
            </a:r>
            <a:r>
              <a:rPr lang="en-US" sz="2400" dirty="0" smtClean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</a:t>
            </a:r>
            <a:r>
              <a:rPr lang="en-US" sz="2400" dirty="0" err="1">
                <a:solidFill>
                  <a:srgbClr val="92D050"/>
                </a:solidFill>
              </a:rPr>
              <a:t>tr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smtClean="0">
                <a:solidFill>
                  <a:srgbClr val="92D050"/>
                </a:solidFill>
              </a:rPr>
              <a:t>td&gt;Bird&lt;/</a:t>
            </a:r>
            <a:r>
              <a:rPr lang="en-US" sz="2400" dirty="0">
                <a:solidFill>
                  <a:srgbClr val="92D050"/>
                </a:solidFill>
              </a:rPr>
              <a:t>td&gt;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  &lt;</a:t>
            </a:r>
            <a:r>
              <a:rPr lang="en-US" sz="2400" dirty="0" smtClean="0">
                <a:solidFill>
                  <a:srgbClr val="92D050"/>
                </a:solidFill>
              </a:rPr>
              <a:t>td&gt;100</a:t>
            </a:r>
            <a:r>
              <a:rPr lang="en-US" sz="2400" dirty="0">
                <a:solidFill>
                  <a:srgbClr val="92D050"/>
                </a:solidFill>
              </a:rPr>
              <a:t>&lt;/td&gt;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&lt;/</a:t>
            </a:r>
            <a:r>
              <a:rPr lang="en-US" sz="2400" dirty="0" err="1">
                <a:solidFill>
                  <a:srgbClr val="92D050"/>
                </a:solidFill>
              </a:rPr>
              <a:t>tr</a:t>
            </a:r>
            <a:r>
              <a:rPr lang="en-US" sz="2400" dirty="0">
                <a:solidFill>
                  <a:srgbClr val="92D050"/>
                </a:solidFill>
              </a:rPr>
              <a:t>&gt;</a:t>
            </a: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&lt;/</a:t>
            </a:r>
            <a:r>
              <a:rPr lang="en-US" sz="2400" dirty="0" smtClean="0">
                <a:solidFill>
                  <a:srgbClr val="92D050"/>
                </a:solidFill>
              </a:rPr>
              <a:t>table&gt;</a:t>
            </a:r>
            <a:endParaRPr sz="24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789971" y="477673"/>
            <a:ext cx="3738017" cy="34273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Tags: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tbody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</a:t>
            </a:r>
            <a:endParaRPr lang="en-US" sz="24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td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thead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tfoot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4670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271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This tag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creates an HTML table.</a:t>
            </a:r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Form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052753"/>
            <a:ext cx="4124960" cy="3922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</a:t>
            </a:r>
            <a:r>
              <a:rPr lang="en-US" sz="2000" dirty="0" smtClean="0">
                <a:solidFill>
                  <a:srgbClr val="92D050"/>
                </a:solidFill>
              </a:rPr>
              <a:t>form&gt;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&lt;label for</a:t>
            </a:r>
            <a:r>
              <a:rPr lang="en-US" sz="2000" dirty="0" smtClean="0">
                <a:solidFill>
                  <a:srgbClr val="92D050"/>
                </a:solidFill>
              </a:rPr>
              <a:t>=“pet"&gt;Pet:&lt;/</a:t>
            </a:r>
            <a:r>
              <a:rPr lang="en-US" sz="2000" dirty="0">
                <a:solidFill>
                  <a:srgbClr val="92D050"/>
                </a:solidFill>
              </a:rPr>
              <a:t>label&gt;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type="text" id</a:t>
            </a:r>
            <a:r>
              <a:rPr lang="en-US" sz="2000" dirty="0" smtClean="0">
                <a:solidFill>
                  <a:srgbClr val="92D050"/>
                </a:solidFill>
              </a:rPr>
              <a:t>=“pet"</a:t>
            </a:r>
            <a:r>
              <a:rPr lang="en-US" sz="2000" dirty="0">
                <a:solidFill>
                  <a:srgbClr val="92D050"/>
                </a:solidFill>
              </a:rPr>
              <a:t> name</a:t>
            </a:r>
            <a:r>
              <a:rPr lang="en-US" sz="2000" dirty="0" smtClean="0">
                <a:solidFill>
                  <a:srgbClr val="92D050"/>
                </a:solidFill>
              </a:rPr>
              <a:t>=“pet"&gt;&lt;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&lt;label for</a:t>
            </a:r>
            <a:r>
              <a:rPr lang="en-US" sz="2000" dirty="0" smtClean="0">
                <a:solidFill>
                  <a:srgbClr val="92D050"/>
                </a:solidFill>
              </a:rPr>
              <a:t>=“name"&gt;Name</a:t>
            </a:r>
            <a:r>
              <a:rPr lang="en-US" sz="2000" dirty="0">
                <a:solidFill>
                  <a:srgbClr val="92D050"/>
                </a:solidFill>
              </a:rPr>
              <a:t>:&lt;/label&gt;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type="text" id</a:t>
            </a:r>
            <a:r>
              <a:rPr lang="en-US" sz="2000" dirty="0" smtClean="0">
                <a:solidFill>
                  <a:srgbClr val="92D050"/>
                </a:solidFill>
              </a:rPr>
              <a:t>="name</a:t>
            </a:r>
            <a:r>
              <a:rPr lang="en-US" sz="2000" dirty="0">
                <a:solidFill>
                  <a:srgbClr val="92D050"/>
                </a:solidFill>
              </a:rPr>
              <a:t>" name</a:t>
            </a:r>
            <a:r>
              <a:rPr lang="en-US" sz="2000" dirty="0" smtClean="0">
                <a:solidFill>
                  <a:srgbClr val="92D050"/>
                </a:solidFill>
              </a:rPr>
              <a:t>="name</a:t>
            </a:r>
            <a:r>
              <a:rPr lang="en-US" sz="2000" dirty="0">
                <a:solidFill>
                  <a:srgbClr val="92D050"/>
                </a:solidFill>
              </a:rPr>
              <a:t>"&gt;&lt;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&gt;&lt;</a:t>
            </a:r>
            <a:r>
              <a:rPr lang="en-US" sz="2000" dirty="0" err="1">
                <a:solidFill>
                  <a:srgbClr val="92D050"/>
                </a:solidFill>
              </a:rPr>
              <a:t>br</a:t>
            </a:r>
            <a:r>
              <a:rPr lang="en-US" sz="2000" dirty="0">
                <a:solidFill>
                  <a:srgbClr val="92D050"/>
                </a:solidFill>
              </a:rPr>
              <a:t>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&lt;input type="submit" value="Submit"&gt;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&lt;/form&gt;</a:t>
            </a: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830915" y="1651401"/>
            <a:ext cx="3738017" cy="22791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Name= text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Accept-charset= </a:t>
            </a:r>
            <a:r>
              <a:rPr lang="en-US" sz="2400" i="1" dirty="0" err="1" smtClean="0"/>
              <a:t>character_set</a:t>
            </a:r>
            <a:endParaRPr lang="en-US" sz="2400" i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 = ‘Text’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36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4835045" cy="733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Input:</a:t>
            </a:r>
          </a:p>
          <a:p>
            <a:endParaRPr lang="en-US"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64732" y="-12322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Form tags</a:t>
            </a:r>
            <a:endParaRPr lang="en-US" sz="32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132741" y="1066402"/>
            <a:ext cx="4835044" cy="38740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Type=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Button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checkbox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Email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file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Number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Password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/>
              <a:t>Radio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" name="Google Shape;131;p20"/>
          <p:cNvSpPr txBox="1"/>
          <p:nvPr/>
        </p:nvSpPr>
        <p:spPr>
          <a:xfrm>
            <a:off x="2081762" y="1228158"/>
            <a:ext cx="3738017" cy="229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Range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Reset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Search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Submit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Tel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text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" name="Google Shape;131;p20"/>
          <p:cNvSpPr txBox="1"/>
          <p:nvPr/>
        </p:nvSpPr>
        <p:spPr>
          <a:xfrm>
            <a:off x="2081761" y="3521122"/>
            <a:ext cx="3738017" cy="141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Value= default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Name = ‘text’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Required</a:t>
            </a:r>
          </a:p>
          <a:p>
            <a:pPr marL="457200" lvl="1" indent="-457200">
              <a:buFont typeface="+mj-lt"/>
              <a:buAutoNum type="arabicPeriod" startAt="2"/>
            </a:pP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" name="Google Shape;131;p20"/>
          <p:cNvSpPr txBox="1"/>
          <p:nvPr/>
        </p:nvSpPr>
        <p:spPr>
          <a:xfrm>
            <a:off x="5191980" y="494928"/>
            <a:ext cx="3216503" cy="331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TextArea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Multi line text input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Select: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selection in options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options: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         select options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Label:</a:t>
            </a:r>
          </a:p>
          <a:p>
            <a:r>
              <a:rPr lang="en-US" sz="2000" b="1" dirty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label for elements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18518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Don’t stop at</a:t>
            </a:r>
            <a:r>
              <a:rPr lang="en" dirty="0">
                <a:solidFill>
                  <a:srgbClr val="FF9900"/>
                </a:solidFill>
              </a:rPr>
              <a:t> websites</a:t>
            </a:r>
            <a:r>
              <a:rPr lang="en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because web doesn’t either.</a:t>
            </a:r>
            <a:endParaRPr sz="33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0" y="1860300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600" y="3320475"/>
            <a:ext cx="1493350" cy="14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600" y="1850402"/>
            <a:ext cx="1423201" cy="14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800" y="3073361"/>
            <a:ext cx="3546200" cy="173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35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132740" y="590602"/>
            <a:ext cx="7892138" cy="73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Adds video/audio to page.</a:t>
            </a:r>
            <a:endParaRPr sz="20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146620" y="69566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FF9900"/>
                </a:solidFill>
              </a:rPr>
              <a:t>Videos and audios</a:t>
            </a:r>
            <a:endParaRPr lang="en-US" sz="32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55572" y="1243825"/>
            <a:ext cx="4124960" cy="28778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&lt;video 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&lt;source </a:t>
            </a:r>
            <a:r>
              <a:rPr lang="en-US" sz="2000" dirty="0" err="1">
                <a:solidFill>
                  <a:srgbClr val="92D050"/>
                </a:solidFill>
              </a:rPr>
              <a:t>src</a:t>
            </a:r>
            <a:r>
              <a:rPr lang="en-US" sz="2000" dirty="0" smtClean="0">
                <a:solidFill>
                  <a:srgbClr val="92D050"/>
                </a:solidFill>
              </a:rPr>
              <a:t>=“duckTales.mp4"</a:t>
            </a:r>
            <a:r>
              <a:rPr lang="en-US" sz="2000" dirty="0">
                <a:solidFill>
                  <a:srgbClr val="92D050"/>
                </a:solidFill>
              </a:rPr>
              <a:t> </a:t>
            </a:r>
            <a:endParaRPr lang="en-US" sz="2000" dirty="0" smtClean="0">
              <a:solidFill>
                <a:srgbClr val="92D050"/>
              </a:solidFill>
            </a:endParaRPr>
          </a:p>
          <a:p>
            <a:r>
              <a:rPr lang="en-US" sz="2000" dirty="0" smtClean="0">
                <a:solidFill>
                  <a:srgbClr val="92D050"/>
                </a:solidFill>
              </a:rPr>
              <a:t>type</a:t>
            </a:r>
            <a:r>
              <a:rPr lang="en-US" sz="2000" dirty="0">
                <a:solidFill>
                  <a:srgbClr val="92D050"/>
                </a:solidFill>
              </a:rPr>
              <a:t>="video/mp4"&gt;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 &lt;source </a:t>
            </a:r>
            <a:r>
              <a:rPr lang="en-US" sz="2000" dirty="0" err="1">
                <a:solidFill>
                  <a:srgbClr val="92D050"/>
                </a:solidFill>
              </a:rPr>
              <a:t>src</a:t>
            </a:r>
            <a:r>
              <a:rPr lang="en-US" sz="2000" dirty="0" smtClean="0">
                <a:solidFill>
                  <a:srgbClr val="92D050"/>
                </a:solidFill>
              </a:rPr>
              <a:t>=“duckTales.ogg“</a:t>
            </a:r>
          </a:p>
          <a:p>
            <a:r>
              <a:rPr lang="en-US" sz="2000" dirty="0">
                <a:solidFill>
                  <a:srgbClr val="92D050"/>
                </a:solidFill>
              </a:rPr>
              <a:t> type="video/</a:t>
            </a:r>
            <a:r>
              <a:rPr lang="en-US" sz="2000" dirty="0" err="1">
                <a:solidFill>
                  <a:srgbClr val="92D050"/>
                </a:solidFill>
              </a:rPr>
              <a:t>ogg</a:t>
            </a:r>
            <a:r>
              <a:rPr lang="en-US" sz="2000" dirty="0">
                <a:solidFill>
                  <a:srgbClr val="92D050"/>
                </a:solidFill>
              </a:rPr>
              <a:t>"&gt;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  Your browser does not support the video tag.</a:t>
            </a:r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&lt;/video&gt;</a:t>
            </a: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4817267" y="1351145"/>
            <a:ext cx="3738017" cy="264764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Controls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Muted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Poster=‘</a:t>
            </a: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imageURL</a:t>
            </a: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’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Loop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Autoplay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4648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54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6"/>
            <a:ext cx="7892138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iFrame</a:t>
            </a:r>
            <a:r>
              <a:rPr lang="en-US" sz="28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lets you insert a page within a page.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iFrames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460292" y="1830690"/>
            <a:ext cx="6349941" cy="9943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&lt;</a:t>
            </a:r>
            <a:r>
              <a:rPr lang="en-US" sz="2000" dirty="0" err="1">
                <a:solidFill>
                  <a:srgbClr val="92D050"/>
                </a:solidFill>
              </a:rPr>
              <a:t>iframe</a:t>
            </a:r>
            <a:r>
              <a:rPr lang="en-US" sz="2000" dirty="0">
                <a:solidFill>
                  <a:srgbClr val="92D050"/>
                </a:solidFill>
              </a:rPr>
              <a:t> </a:t>
            </a:r>
            <a:r>
              <a:rPr lang="en-US" sz="2000" dirty="0" err="1" smtClean="0">
                <a:solidFill>
                  <a:srgbClr val="92D050"/>
                </a:solidFill>
              </a:rPr>
              <a:t>src</a:t>
            </a:r>
            <a:r>
              <a:rPr lang="en-US" sz="2000" dirty="0">
                <a:solidFill>
                  <a:srgbClr val="92D050"/>
                </a:solidFill>
              </a:rPr>
              <a:t>=“http://webdevwithgagan.orgfree.com</a:t>
            </a:r>
            <a:r>
              <a:rPr lang="en-US" sz="2000" dirty="0" smtClean="0">
                <a:solidFill>
                  <a:srgbClr val="92D050"/>
                </a:solidFill>
              </a:rPr>
              <a:t>/”&gt;</a:t>
            </a:r>
          </a:p>
          <a:p>
            <a:r>
              <a:rPr lang="en-US" sz="2000" dirty="0" smtClean="0">
                <a:solidFill>
                  <a:srgbClr val="92D050"/>
                </a:solidFill>
              </a:rPr>
              <a:t>&lt;/</a:t>
            </a:r>
            <a:r>
              <a:rPr lang="en-US" sz="2000" dirty="0">
                <a:solidFill>
                  <a:srgbClr val="92D050"/>
                </a:solidFill>
              </a:rPr>
              <a:t>iframe</a:t>
            </a:r>
            <a:r>
              <a:rPr lang="en-US" sz="2000" dirty="0" smtClean="0">
                <a:solidFill>
                  <a:srgbClr val="92D050"/>
                </a:solidFill>
              </a:rPr>
              <a:t>&gt;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/>
            </a:r>
            <a:br>
              <a:rPr lang="en-US" sz="2000" dirty="0">
                <a:solidFill>
                  <a:srgbClr val="92D050"/>
                </a:solidFill>
              </a:rPr>
            </a:br>
            <a:endParaRPr sz="2000" b="1" dirty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" name="Google Shape;131;p20"/>
          <p:cNvSpPr txBox="1"/>
          <p:nvPr/>
        </p:nvSpPr>
        <p:spPr>
          <a:xfrm>
            <a:off x="504500" y="2975211"/>
            <a:ext cx="6305733" cy="193799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Attributes: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Allowfullscreen</a:t>
            </a:r>
            <a:r>
              <a:rPr lang="en-US" sz="2400" dirty="0" smtClean="0"/>
              <a:t>=true/false</a:t>
            </a:r>
            <a:endParaRPr lang="en-US" sz="2400" b="1" dirty="0" smtClean="0">
              <a:solidFill>
                <a:schemeClr val="tx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 smtClean="0"/>
              <a:t>Allowpaymentrequest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SRC</a:t>
            </a:r>
          </a:p>
        </p:txBody>
      </p:sp>
    </p:spTree>
    <p:extLst>
      <p:ext uri="{BB962C8B-B14F-4D97-AF65-F5344CB8AC3E}">
        <p14:creationId xmlns:p14="http://schemas.microsoft.com/office/powerpoint/2010/main" val="862131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22" y="279612"/>
            <a:ext cx="4538279" cy="684046"/>
          </a:xfrm>
        </p:spPr>
        <p:txBody>
          <a:bodyPr/>
          <a:lstStyle/>
          <a:p>
            <a:r>
              <a:rPr lang="en-US" dirty="0" smtClean="0"/>
              <a:t>We use web</a:t>
            </a:r>
            <a:endParaRPr lang="en-US" dirty="0"/>
          </a:p>
        </p:txBody>
      </p:sp>
      <p:pic>
        <p:nvPicPr>
          <p:cNvPr id="3" name="Google Shape;1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157" y="1184563"/>
            <a:ext cx="1095435" cy="104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697" y="1153390"/>
            <a:ext cx="1127189" cy="104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36" y="1074220"/>
            <a:ext cx="799404" cy="1199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44" y="999260"/>
            <a:ext cx="1288469" cy="1288469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8" y="1021154"/>
            <a:ext cx="1429617" cy="1305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2" y="2842073"/>
            <a:ext cx="1452124" cy="1452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31" y="2811197"/>
            <a:ext cx="1356014" cy="1356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7" t="34129" r="18831" b="36683"/>
          <a:stretch/>
        </p:blipFill>
        <p:spPr>
          <a:xfrm>
            <a:off x="5726080" y="2866023"/>
            <a:ext cx="1287784" cy="1308114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23031" r="28248" b="23636"/>
          <a:stretch/>
        </p:blipFill>
        <p:spPr>
          <a:xfrm>
            <a:off x="7458788" y="2842073"/>
            <a:ext cx="1352719" cy="1327576"/>
          </a:xfrm>
          <a:prstGeom prst="ellipse">
            <a:avLst/>
          </a:prstGeom>
        </p:spPr>
      </p:pic>
      <p:pic>
        <p:nvPicPr>
          <p:cNvPr id="1026" name="Picture 2" descr="C:\Users\welcome\Desktop\WhatsApp_Logo_1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7" t="22938" r="29511" b="22938"/>
          <a:stretch/>
        </p:blipFill>
        <p:spPr bwMode="auto">
          <a:xfrm>
            <a:off x="2082121" y="2809485"/>
            <a:ext cx="1400340" cy="14847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79" y="3735359"/>
            <a:ext cx="656315" cy="589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5" y="3711112"/>
            <a:ext cx="656315" cy="589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54" y="3666083"/>
            <a:ext cx="656315" cy="5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687400"/>
            <a:ext cx="4254600" cy="42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1220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This Course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0" y="2027238"/>
            <a:ext cx="3432175" cy="3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A basic website uses mainly 3 technologies.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Create basic structure of your website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Add stylings.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Add interactivity to your website.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138" y="173225"/>
            <a:ext cx="1587725" cy="1123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7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 descr="Screen Shot 2015-11-20 at 9.47.21 AM.png"/>
          <p:cNvPicPr preferRelativeResize="0"/>
          <p:nvPr/>
        </p:nvPicPr>
        <p:blipFill rotWithShape="1">
          <a:blip r:embed="rId3">
            <a:alphaModFix/>
          </a:blip>
          <a:srcRect l="4413" r="4404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-21700" y="178749"/>
            <a:ext cx="5675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l="5776" t="5187" r="5759" b="7484"/>
          <a:stretch/>
        </p:blipFill>
        <p:spPr>
          <a:xfrm>
            <a:off x="537850" y="1679100"/>
            <a:ext cx="1820100" cy="178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525" y="964700"/>
            <a:ext cx="1667374" cy="16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0175" y="3143025"/>
            <a:ext cx="2473135" cy="1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0" y="3464400"/>
            <a:ext cx="35052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linkedin.com/in/gagan-sharma3103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528000" y="2917575"/>
            <a:ext cx="34512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gagan3103sharma2000@gmail.com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458600" y="1610300"/>
            <a:ext cx="2637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t.me/GaganSharma3103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682125" y="70150"/>
            <a:ext cx="684600" cy="5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200" b="1">
                <a:solidFill>
                  <a:schemeClr val="dk1"/>
                </a:solidFill>
              </a:rPr>
              <a:t>Setup</a:t>
            </a:r>
            <a:endParaRPr sz="4000" dirty="0">
              <a:solidFill>
                <a:srgbClr val="000000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75" y="211175"/>
            <a:ext cx="1955449" cy="1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175" y="174525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413" y="2466000"/>
            <a:ext cx="2313974" cy="231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776" y="2466013"/>
            <a:ext cx="2313950" cy="2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0" y="385325"/>
            <a:ext cx="45720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 dirty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Hello to World of HTML 5</a:t>
            </a:r>
            <a:endParaRPr sz="32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78650" y="1933525"/>
            <a:ext cx="2430900" cy="18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Tags:</a:t>
            </a:r>
            <a:endParaRPr sz="3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It’s all about tags.</a:t>
            </a:r>
            <a:endParaRPr sz="1500"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&lt;HTML&gt;&lt;/HTML&gt;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&lt;IMG/&gt;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&lt;TABLE&gt;</a:t>
            </a:r>
            <a:endParaRPr dirty="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364350" y="349200"/>
            <a:ext cx="2779800" cy="4445100"/>
          </a:xfrm>
          <a:prstGeom prst="roundRect">
            <a:avLst>
              <a:gd name="adj" fmla="val 10145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7368725" y="3401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693300" y="1057625"/>
            <a:ext cx="2121900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 txBox="1"/>
          <p:nvPr/>
        </p:nvSpPr>
        <p:spPr>
          <a:xfrm>
            <a:off x="7140125" y="10259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720600" y="2041575"/>
            <a:ext cx="2067300" cy="243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 txBox="1"/>
          <p:nvPr/>
        </p:nvSpPr>
        <p:spPr>
          <a:xfrm>
            <a:off x="7063925" y="2092725"/>
            <a:ext cx="819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679</Words>
  <Application>Microsoft Office PowerPoint</Application>
  <PresentationFormat>On-screen Show (16:9)</PresentationFormat>
  <Paragraphs>254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Raleway</vt:lpstr>
      <vt:lpstr>Raleway SemiBold</vt:lpstr>
      <vt:lpstr>Lato</vt:lpstr>
      <vt:lpstr>Raleway ExtraBold</vt:lpstr>
      <vt:lpstr>Swiss</vt:lpstr>
      <vt:lpstr>Introduction to  Web Development</vt:lpstr>
      <vt:lpstr>The Course outline</vt:lpstr>
      <vt:lpstr>World of Web! </vt:lpstr>
      <vt:lpstr>Don’t stop at websites, because web doesn’t either.</vt:lpstr>
      <vt:lpstr>We use web</vt:lpstr>
      <vt:lpstr>PowerPoint Presentation</vt:lpstr>
      <vt:lpstr>Contact me: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35</cp:revision>
  <dcterms:modified xsi:type="dcterms:W3CDTF">2020-04-27T09:53:30Z</dcterms:modified>
</cp:coreProperties>
</file>