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Raleway SemiBold"/>
      <p:regular r:id="rId19"/>
      <p:bold r:id="rId20"/>
      <p:italic r:id="rId21"/>
      <p:boldItalic r:id="rId22"/>
    </p:embeddedFont>
    <p:embeddedFont>
      <p:font typeface="Raleway ExtraBold"/>
      <p:bold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SemiBold-bold.fntdata"/><Relationship Id="rId22" Type="http://schemas.openxmlformats.org/officeDocument/2006/relationships/font" Target="fonts/RalewaySemiBold-boldItalic.fntdata"/><Relationship Id="rId21" Type="http://schemas.openxmlformats.org/officeDocument/2006/relationships/font" Target="fonts/RalewaySemiBold-italic.fntdata"/><Relationship Id="rId24" Type="http://schemas.openxmlformats.org/officeDocument/2006/relationships/font" Target="fonts/RalewayExtraBold-boldItalic.fntdata"/><Relationship Id="rId23" Type="http://schemas.openxmlformats.org/officeDocument/2006/relationships/font" Target="fonts/RalewayExtraBo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19" Type="http://schemas.openxmlformats.org/officeDocument/2006/relationships/font" Target="fonts/RalewaySemiBold-regular.fntdata"/><Relationship Id="rId18" Type="http://schemas.openxmlformats.org/officeDocument/2006/relationships/font" Target="fonts/Raleway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814cf7d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814cf7d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23630543_1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23630543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965474a9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e965474a9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ebdevwithgagan.orgfree.com/" TargetMode="External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15.png"/><Relationship Id="rId6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3.jp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Relationship Id="rId6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Development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Organised by: Girlscript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Mentor: Gagan Sharma</a:t>
            </a:r>
            <a:endParaRPr sz="2400"/>
          </a:p>
        </p:txBody>
      </p:sp>
      <p:pic>
        <p:nvPicPr>
          <p:cNvPr id="74" name="Google Shape;74;p13"/>
          <p:cNvPicPr preferRelativeResize="0"/>
          <p:nvPr/>
        </p:nvPicPr>
        <p:blipFill rotWithShape="1">
          <a:blip r:embed="rId3">
            <a:alphaModFix/>
          </a:blip>
          <a:srcRect b="27019" l="0" r="0" t="28149"/>
          <a:stretch/>
        </p:blipFill>
        <p:spPr>
          <a:xfrm>
            <a:off x="152400" y="477900"/>
            <a:ext cx="2067000" cy="1987500"/>
          </a:xfrm>
          <a:prstGeom prst="ellipse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The Course outline</a:t>
            </a:r>
            <a:endParaRPr sz="2400"/>
          </a:p>
        </p:txBody>
      </p:sp>
      <p:sp>
        <p:nvSpPr>
          <p:cNvPr id="80" name="Google Shape;80;p14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The complete course outline is available at: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0" lang="en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webdevwithgagan.orgfree.com/</a:t>
            </a:r>
            <a:endParaRPr b="0" sz="2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5375" y="152400"/>
            <a:ext cx="271677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130699" y="4073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>
                <a:solidFill>
                  <a:schemeClr val="accent5"/>
                </a:solidFill>
              </a:rPr>
              <a:t>World of Web</a:t>
            </a:r>
            <a:r>
              <a:rPr lang="en" sz="6200">
                <a:solidFill>
                  <a:schemeClr val="accent5"/>
                </a:solidFill>
              </a:rPr>
              <a:t>!</a:t>
            </a:r>
            <a:endParaRPr sz="62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3800"/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224" y="1703675"/>
            <a:ext cx="2572125" cy="25780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/>
          <p:nvPr/>
        </p:nvSpPr>
        <p:spPr>
          <a:xfrm>
            <a:off x="3509475" y="2313275"/>
            <a:ext cx="5130000" cy="28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Web is present,</a:t>
            </a:r>
            <a:endParaRPr sz="3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Web is future.</a:t>
            </a:r>
            <a:endParaRPr sz="3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283100" y="17875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stop at</a:t>
            </a:r>
            <a:r>
              <a:rPr lang="en">
                <a:solidFill>
                  <a:srgbClr val="FF9900"/>
                </a:solidFill>
              </a:rPr>
              <a:t> websites</a:t>
            </a:r>
            <a:r>
              <a:rPr lang="en"/>
              <a:t>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b</a:t>
            </a:r>
            <a:r>
              <a:rPr lang="en" sz="3300"/>
              <a:t>ecause web doesn’t either.</a:t>
            </a:r>
            <a:endParaRPr sz="3300"/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300" y="1860300"/>
            <a:ext cx="1493350" cy="149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8600" y="3320475"/>
            <a:ext cx="1493350" cy="149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74600" y="1850402"/>
            <a:ext cx="1423201" cy="142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16800" y="3073361"/>
            <a:ext cx="3546200" cy="1734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687400"/>
            <a:ext cx="4254600" cy="429337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/>
        </p:nvSpPr>
        <p:spPr>
          <a:xfrm>
            <a:off x="2855550" y="12207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This Course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4" name="Google Shape;104;p17"/>
          <p:cNvSpPr txBox="1"/>
          <p:nvPr>
            <p:ph idx="4294967295" type="body"/>
          </p:nvPr>
        </p:nvSpPr>
        <p:spPr>
          <a:xfrm>
            <a:off x="2855550" y="202733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A basic website uses mainly 3 technologies.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HTML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Create basic structure of your website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CSS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Add stylings.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Javascrip</a:t>
            </a: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Add interactivity to your website.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8138" y="173225"/>
            <a:ext cx="1587725" cy="11231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79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5-11-20 at 9.47.21 AM.png" id="110" name="Google Shape;110;p18"/>
          <p:cNvPicPr preferRelativeResize="0"/>
          <p:nvPr/>
        </p:nvPicPr>
        <p:blipFill rotWithShape="1">
          <a:blip r:embed="rId3">
            <a:alphaModFix/>
          </a:blip>
          <a:srcRect b="0" l="4413" r="4404" t="0"/>
          <a:stretch/>
        </p:blipFill>
        <p:spPr>
          <a:xfrm>
            <a:off x="0" y="0"/>
            <a:ext cx="9144000" cy="514350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>
            <p:ph type="title"/>
          </p:nvPr>
        </p:nvSpPr>
        <p:spPr>
          <a:xfrm>
            <a:off x="-21700" y="178749"/>
            <a:ext cx="5675400" cy="12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 me:</a:t>
            </a:r>
            <a:endParaRPr/>
          </a:p>
        </p:txBody>
      </p:sp>
      <p:pic>
        <p:nvPicPr>
          <p:cNvPr id="112" name="Google Shape;112;p18"/>
          <p:cNvPicPr preferRelativeResize="0"/>
          <p:nvPr/>
        </p:nvPicPr>
        <p:blipFill rotWithShape="1">
          <a:blip r:embed="rId4">
            <a:alphaModFix/>
          </a:blip>
          <a:srcRect b="7484" l="5776" r="5759" t="5187"/>
          <a:stretch/>
        </p:blipFill>
        <p:spPr>
          <a:xfrm>
            <a:off x="537850" y="1679100"/>
            <a:ext cx="1820100" cy="1785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13" name="Google Shape;11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95525" y="964700"/>
            <a:ext cx="1667374" cy="166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20175" y="3143025"/>
            <a:ext cx="2473135" cy="178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8"/>
          <p:cNvSpPr txBox="1"/>
          <p:nvPr/>
        </p:nvSpPr>
        <p:spPr>
          <a:xfrm>
            <a:off x="0" y="3464400"/>
            <a:ext cx="35052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linkedin.com/in/gagan-sharma3103</a:t>
            </a:r>
            <a:endParaRPr b="1"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3528000" y="2917575"/>
            <a:ext cx="34512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gagan3103sharma2000@gmail.com</a:t>
            </a:r>
            <a:endParaRPr b="1"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4458600" y="1610300"/>
            <a:ext cx="26370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t.me/GaganSharma3103</a:t>
            </a:r>
            <a:endParaRPr b="1"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1682125" y="70150"/>
            <a:ext cx="684600" cy="50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5200">
                <a:solidFill>
                  <a:schemeClr val="dk1"/>
                </a:solidFill>
              </a:rPr>
              <a:t>S</a:t>
            </a:r>
            <a:r>
              <a:rPr b="1" lang="en" sz="5200">
                <a:solidFill>
                  <a:schemeClr val="dk1"/>
                </a:solidFill>
              </a:rPr>
              <a:t>etup</a:t>
            </a:r>
            <a:endParaRPr sz="4000">
              <a:solidFill>
                <a:srgbClr val="000000"/>
              </a:solidFill>
            </a:endParaRPr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0675" y="211175"/>
            <a:ext cx="1955449" cy="19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5175" y="174525"/>
            <a:ext cx="2021151" cy="2021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51413" y="2466000"/>
            <a:ext cx="2313974" cy="2313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68776" y="2466013"/>
            <a:ext cx="2313950" cy="231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/>
        </p:nvSpPr>
        <p:spPr>
          <a:xfrm>
            <a:off x="0" y="385325"/>
            <a:ext cx="4572000" cy="11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016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20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Hello to World of HTML 5</a:t>
            </a:r>
            <a:endParaRPr sz="3200">
              <a:solidFill>
                <a:srgbClr val="FFFFFF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FFFF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178650" y="1933525"/>
            <a:ext cx="2430900" cy="18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Tags:</a:t>
            </a:r>
            <a:endParaRPr sz="3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It’s all about tags.</a:t>
            </a:r>
            <a:endParaRPr sz="1500">
              <a:solidFill>
                <a:srgbClr val="B7B7B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&lt;HTML&gt;&lt;/HTML&gt;</a:t>
            </a:r>
            <a:endParaRPr>
              <a:solidFill>
                <a:srgbClr val="B7B7B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&lt;IMG/&gt;</a:t>
            </a:r>
            <a:endParaRPr>
              <a:solidFill>
                <a:srgbClr val="B7B7B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&lt;TABLE&gt;</a:t>
            </a:r>
            <a:endParaRPr>
              <a:solidFill>
                <a:srgbClr val="B7B7B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p20"/>
          <p:cNvSpPr/>
          <p:nvPr/>
        </p:nvSpPr>
        <p:spPr>
          <a:xfrm>
            <a:off x="5364350" y="349200"/>
            <a:ext cx="2779800" cy="4445100"/>
          </a:xfrm>
          <a:prstGeom prst="roundRect">
            <a:avLst>
              <a:gd fmla="val 10145" name="adj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0"/>
          <p:cNvSpPr txBox="1"/>
          <p:nvPr/>
        </p:nvSpPr>
        <p:spPr>
          <a:xfrm>
            <a:off x="7368725" y="340125"/>
            <a:ext cx="8193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HTML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20"/>
          <p:cNvSpPr/>
          <p:nvPr/>
        </p:nvSpPr>
        <p:spPr>
          <a:xfrm>
            <a:off x="5693300" y="1057625"/>
            <a:ext cx="2121900" cy="648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0"/>
          <p:cNvSpPr txBox="1"/>
          <p:nvPr/>
        </p:nvSpPr>
        <p:spPr>
          <a:xfrm>
            <a:off x="7140125" y="1025925"/>
            <a:ext cx="8193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Head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20"/>
          <p:cNvSpPr/>
          <p:nvPr/>
        </p:nvSpPr>
        <p:spPr>
          <a:xfrm>
            <a:off x="5720600" y="2041575"/>
            <a:ext cx="2067300" cy="24309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0"/>
          <p:cNvSpPr txBox="1"/>
          <p:nvPr/>
        </p:nvSpPr>
        <p:spPr>
          <a:xfrm>
            <a:off x="7063925" y="2092725"/>
            <a:ext cx="8193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Body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4276" y="278325"/>
            <a:ext cx="1955449" cy="19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1147500" y="2565025"/>
            <a:ext cx="6849000" cy="19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Let’s jump into VSCode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and 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start developing.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