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305" r:id="rId3"/>
    <p:sldId id="311" r:id="rId4"/>
    <p:sldId id="313" r:id="rId5"/>
    <p:sldId id="314" r:id="rId6"/>
    <p:sldId id="312" r:id="rId7"/>
    <p:sldId id="264" r:id="rId8"/>
    <p:sldId id="315" r:id="rId9"/>
    <p:sldId id="268" r:id="rId10"/>
    <p:sldId id="316" r:id="rId11"/>
    <p:sldId id="269" r:id="rId12"/>
    <p:sldId id="317" r:id="rId13"/>
    <p:sldId id="271" r:id="rId14"/>
    <p:sldId id="270" r:id="rId15"/>
    <p:sldId id="280" r:id="rId16"/>
    <p:sldId id="275" r:id="rId17"/>
    <p:sldId id="281" r:id="rId18"/>
    <p:sldId id="318" r:id="rId19"/>
    <p:sldId id="319" r:id="rId20"/>
    <p:sldId id="321" r:id="rId21"/>
    <p:sldId id="320" r:id="rId22"/>
    <p:sldId id="322" r:id="rId23"/>
    <p:sldId id="323" r:id="rId24"/>
    <p:sldId id="324" r:id="rId25"/>
    <p:sldId id="325" r:id="rId26"/>
    <p:sldId id="326" r:id="rId27"/>
    <p:sldId id="328" r:id="rId28"/>
    <p:sldId id="335" r:id="rId29"/>
    <p:sldId id="339" r:id="rId30"/>
    <p:sldId id="327" r:id="rId31"/>
    <p:sldId id="329" r:id="rId32"/>
    <p:sldId id="330" r:id="rId33"/>
    <p:sldId id="331" r:id="rId34"/>
    <p:sldId id="332" r:id="rId35"/>
    <p:sldId id="333" r:id="rId36"/>
    <p:sldId id="334" r:id="rId37"/>
    <p:sldId id="336" r:id="rId38"/>
    <p:sldId id="337" r:id="rId39"/>
    <p:sldId id="338" r:id="rId40"/>
    <p:sldId id="302" r:id="rId41"/>
    <p:sldId id="301" r:id="rId42"/>
  </p:sldIdLst>
  <p:sldSz cx="9144000" cy="5143500" type="screen16x9"/>
  <p:notesSz cx="6858000" cy="9144000"/>
  <p:embeddedFontLst>
    <p:embeddedFont>
      <p:font typeface="Palatino Linotype" pitchFamily="18" charset="0"/>
      <p:regular r:id="rId44"/>
      <p:bold r:id="rId45"/>
      <p:italic r:id="rId46"/>
      <p:boldItalic r:id="rId47"/>
    </p:embeddedFont>
    <p:embeddedFont>
      <p:font typeface="Arial Black" pitchFamily="34" charset="0"/>
      <p:bold r:id="rId48"/>
    </p:embeddedFont>
    <p:embeddedFont>
      <p:font typeface="Raleway SemiBold" charset="0"/>
      <p:regular r:id="rId49"/>
      <p:bold r:id="rId50"/>
      <p:italic r:id="rId51"/>
      <p:boldItalic r:id="rId52"/>
    </p:embeddedFont>
    <p:embeddedFont>
      <p:font typeface="Raleway" charset="0"/>
      <p:regular r:id="rId53"/>
      <p:bold r:id="rId54"/>
      <p:italic r:id="rId55"/>
      <p:boldItalic r:id="rId56"/>
    </p:embeddedFont>
    <p:embeddedFont>
      <p:font typeface="Raleway ExtraBold" charset="0"/>
      <p:bold r:id="rId57"/>
      <p:boldItalic r:id="rId58"/>
    </p:embeddedFont>
    <p:embeddedFont>
      <p:font typeface="Consolas" pitchFamily="49" charset="0"/>
      <p:regular r:id="rId59"/>
      <p:bold r:id="rId60"/>
      <p:italic r:id="rId61"/>
      <p:boldItalic r:id="rId62"/>
    </p:embeddedFont>
    <p:embeddedFont>
      <p:font typeface="Matura MT Script Capitals" pitchFamily="66" charset="0"/>
      <p:regular r:id="rId63"/>
    </p:embeddedFont>
    <p:embeddedFont>
      <p:font typeface="Lato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660"/>
  </p:normalViewPr>
  <p:slideViewPr>
    <p:cSldViewPr snapToGrid="0">
      <p:cViewPr>
        <p:scale>
          <a:sx n="57" d="100"/>
          <a:sy n="57" d="100"/>
        </p:scale>
        <p:origin x="-1038" y="-9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9690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icons/fontawesome_icons_intro.asp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944206"/>
            <a:ext cx="6331500" cy="699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/>
              <a:t>Education Outreach 2</a:t>
            </a: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Organised </a:t>
            </a:r>
            <a:r>
              <a:rPr lang="en" sz="2400" dirty="0"/>
              <a:t>by: </a:t>
            </a:r>
            <a:r>
              <a:rPr lang="en" sz="2400" dirty="0" smtClean="0"/>
              <a:t>Girlscript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259307" y="1692319"/>
            <a:ext cx="1834170" cy="19789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Mentor</a:t>
            </a:r>
          </a:p>
          <a:p>
            <a:pPr algn="ctr"/>
            <a:r>
              <a:rPr lang="en-US" sz="2000" dirty="0" smtClean="0"/>
              <a:t>Gagan Sharma</a:t>
            </a: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Rectangle 2"/>
          <p:cNvSpPr/>
          <p:nvPr/>
        </p:nvSpPr>
        <p:spPr>
          <a:xfrm>
            <a:off x="6274009" y="2224381"/>
            <a:ext cx="2504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Presentation 2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color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Text-align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Font-size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Text-decoration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Text-transform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font-family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texts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080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Lists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7" y="1228974"/>
            <a:ext cx="7953532" cy="26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443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Focus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Checkbox label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for forms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05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gradients</a:t>
            </a:r>
            <a:endParaRPr lang="en-US" sz="4800" dirty="0"/>
          </a:p>
        </p:txBody>
      </p:sp>
      <p:sp>
        <p:nvSpPr>
          <p:cNvPr id="5" name="Google Shape;131;p20"/>
          <p:cNvSpPr txBox="1"/>
          <p:nvPr/>
        </p:nvSpPr>
        <p:spPr>
          <a:xfrm>
            <a:off x="299303" y="1113902"/>
            <a:ext cx="8151445" cy="37573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err="1" smtClean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Div</a:t>
            </a:r>
            <a:r>
              <a:rPr lang="en-US" sz="2800" b="1" dirty="0" smtClean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#230A91;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-</a:t>
            </a:r>
            <a:r>
              <a:rPr lang="en-US" sz="2800" b="1" dirty="0" err="1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webkit</a:t>
            </a:r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-linear-gradient(top left, #230A91, #D98A7D);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-</a:t>
            </a:r>
            <a:r>
              <a:rPr lang="en-US" sz="2800" b="1" dirty="0" err="1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moz</a:t>
            </a:r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-linear-gradient(top left, #230A91, #D98A7D);</a:t>
            </a:r>
          </a:p>
          <a:p>
            <a:pPr lvl="0"/>
            <a:r>
              <a:rPr lang="en-US" sz="2800" b="1" dirty="0">
                <a:solidFill>
                  <a:srgbClr val="92D050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background: linear-gradient(to bottom right, #230A91, #D98A7D);}</a:t>
            </a:r>
            <a:endParaRPr sz="2800" b="1" dirty="0">
              <a:solidFill>
                <a:srgbClr val="92D050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773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3931805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Display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Visibility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Position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Overflow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Float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position and layout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4754880" y="1109225"/>
            <a:ext cx="3773978" cy="3479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4880" y="1130531"/>
            <a:ext cx="3773978" cy="5320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Header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754880" y="3890356"/>
            <a:ext cx="3773978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Footer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4754880" y="1662545"/>
            <a:ext cx="1213658" cy="22278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Sidebar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010101" y="1662545"/>
            <a:ext cx="2518758" cy="222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2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025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6612" y="248013"/>
            <a:ext cx="7109125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What actually is CSS?</a:t>
            </a:r>
            <a:endParaRPr lang="en-US" sz="5400" dirty="0" smtClean="0">
              <a:ln w="18415" cmpd="sng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US" sz="4400" dirty="0" smtClean="0">
                <a:ln w="18415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Cascading Style Sheet</a:t>
            </a:r>
            <a:endParaRPr lang="en-US" sz="4400" dirty="0">
              <a:ln w="18415" cmpd="sng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5091" y="1732991"/>
            <a:ext cx="4998968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CSS can be used for adding style to HTML documents. It is  file that instructs browser about how to show hypertext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Cascading Style Sheets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612"/>
            <a:ext cx="3009877" cy="42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4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0528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Special selectors.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Hover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Active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Checked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Focus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Invalid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Visited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pseudo class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148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025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0528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Special elements added by CSS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::before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::after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Content property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elements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9302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013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7905289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Border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Style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Width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Color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Shadow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Text-shadow: x y blur color, </a:t>
            </a:r>
            <a:r>
              <a:rPr lang="en-US" sz="2400" b="1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x y blur </a:t>
            </a:r>
            <a:r>
              <a:rPr lang="en-US" sz="2400" b="1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color;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Box-shadow: x y size blur color;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borders and shadows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02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872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6"/>
            <a:ext cx="7905289" cy="70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Transition: property time curve;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transitions</a:t>
            </a:r>
            <a:endParaRPr lang="en-US" sz="4800" dirty="0"/>
          </a:p>
        </p:txBody>
      </p:sp>
      <p:sp>
        <p:nvSpPr>
          <p:cNvPr id="5" name="Google Shape;93;p16"/>
          <p:cNvSpPr txBox="1">
            <a:spLocks/>
          </p:cNvSpPr>
          <p:nvPr/>
        </p:nvSpPr>
        <p:spPr>
          <a:xfrm>
            <a:off x="269250" y="15946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transform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476714" y="2392125"/>
            <a:ext cx="7905289" cy="232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Transform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Rotate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Translate</a:t>
            </a:r>
          </a:p>
          <a:p>
            <a:pPr marL="51435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7179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769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6"/>
            <a:ext cx="8378762" cy="636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Font awesome icons.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icons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283101" y="1631586"/>
            <a:ext cx="8096128" cy="14773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&lt;link </a:t>
            </a:r>
            <a:r>
              <a:rPr lang="en-US" sz="2400" dirty="0" err="1">
                <a:solidFill>
                  <a:srgbClr val="92D050"/>
                </a:solidFill>
              </a:rPr>
              <a:t>rel</a:t>
            </a:r>
            <a:r>
              <a:rPr lang="en-US" sz="2400" dirty="0">
                <a:solidFill>
                  <a:srgbClr val="92D050"/>
                </a:solidFill>
              </a:rPr>
              <a:t>="</a:t>
            </a:r>
            <a:r>
              <a:rPr lang="en-US" sz="2400" dirty="0" err="1">
                <a:solidFill>
                  <a:srgbClr val="92D050"/>
                </a:solidFill>
              </a:rPr>
              <a:t>stylesheet</a:t>
            </a:r>
            <a:r>
              <a:rPr lang="en-US" sz="2400" dirty="0">
                <a:solidFill>
                  <a:srgbClr val="92D050"/>
                </a:solidFill>
              </a:rPr>
              <a:t>" </a:t>
            </a:r>
            <a:r>
              <a:rPr lang="en-US" sz="2400" dirty="0" err="1">
                <a:solidFill>
                  <a:srgbClr val="92D050"/>
                </a:solidFill>
              </a:rPr>
              <a:t>href</a:t>
            </a:r>
            <a:r>
              <a:rPr lang="en-US" sz="2400" dirty="0">
                <a:solidFill>
                  <a:srgbClr val="92D050"/>
                </a:solidFill>
              </a:rPr>
              <a:t>="https://cdnjs.cloudflare.com/</a:t>
            </a:r>
            <a:r>
              <a:rPr lang="en-US" sz="2400" dirty="0" err="1">
                <a:solidFill>
                  <a:srgbClr val="92D050"/>
                </a:solidFill>
              </a:rPr>
              <a:t>ajax</a:t>
            </a:r>
            <a:r>
              <a:rPr lang="en-US" sz="2400" dirty="0">
                <a:solidFill>
                  <a:srgbClr val="92D050"/>
                </a:solidFill>
              </a:rPr>
              <a:t>/libs/font-awesome/4.7.0/</a:t>
            </a:r>
            <a:r>
              <a:rPr lang="en-US" sz="2400" dirty="0" err="1">
                <a:solidFill>
                  <a:srgbClr val="92D050"/>
                </a:solidFill>
              </a:rPr>
              <a:t>css</a:t>
            </a:r>
            <a:r>
              <a:rPr lang="en-US" sz="2400" dirty="0">
                <a:solidFill>
                  <a:srgbClr val="92D050"/>
                </a:solidFill>
              </a:rPr>
              <a:t>/font-awesome.min.css</a:t>
            </a:r>
            <a:r>
              <a:rPr lang="en-US" sz="2400" dirty="0" smtClean="0">
                <a:solidFill>
                  <a:srgbClr val="92D050"/>
                </a:solidFill>
              </a:rPr>
              <a:t>"&gt;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Google Shape;131;p20">
            <a:hlinkClick r:id="rId2"/>
          </p:cNvPr>
          <p:cNvSpPr txBox="1"/>
          <p:nvPr/>
        </p:nvSpPr>
        <p:spPr>
          <a:xfrm>
            <a:off x="285876" y="3240001"/>
            <a:ext cx="8378762" cy="1331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Icon catalog.</a:t>
            </a:r>
          </a:p>
          <a:p>
            <a:pPr lvl="0"/>
            <a:r>
              <a:rPr lang="en-US" sz="2400" dirty="0">
                <a:solidFill>
                  <a:srgbClr val="00B0F0"/>
                </a:solidFill>
                <a:hlinkClick r:id="rId2"/>
              </a:rPr>
              <a:t>https://www.w3schools.com/icons/fontawesome_icons_intro.asp</a:t>
            </a:r>
            <a:endParaRPr lang="en-US" sz="2400" dirty="0" smtClean="0">
              <a:solidFill>
                <a:srgbClr val="00B0F0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02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619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130699" y="-25784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 smtClean="0">
                <a:solidFill>
                  <a:schemeClr val="accent5"/>
                </a:solidFill>
              </a:rPr>
              <a:t>How it works?</a:t>
            </a:r>
            <a:endParaRPr sz="6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3800" b="0" dirty="0"/>
          </a:p>
        </p:txBody>
      </p:sp>
      <p:sp>
        <p:nvSpPr>
          <p:cNvPr id="88" name="Google Shape;88;p15"/>
          <p:cNvSpPr txBox="1"/>
          <p:nvPr/>
        </p:nvSpPr>
        <p:spPr>
          <a:xfrm>
            <a:off x="160421" y="997825"/>
            <a:ext cx="8726905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 gives instruction to browser about how to show HTML files</a:t>
            </a:r>
            <a:endParaRPr sz="3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008" y="2394009"/>
            <a:ext cx="2021151" cy="202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:\Users\welcome\Desktop\CSS3_and_HTML5_logos_and_wordmarks.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4"/>
          <a:stretch/>
        </p:blipFill>
        <p:spPr bwMode="auto">
          <a:xfrm>
            <a:off x="666004" y="3438296"/>
            <a:ext cx="946681" cy="129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 rot="21105836">
            <a:off x="1760750" y="3582799"/>
            <a:ext cx="1052449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31326">
            <a:off x="1644676" y="2445244"/>
            <a:ext cx="1097708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ascading Style Sheet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2" y="2043312"/>
            <a:ext cx="897248" cy="126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885402" y="2405031"/>
            <a:ext cx="2876203" cy="173405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atura MT Script Capitals" pitchFamily="66" charset="0"/>
              </a:rPr>
              <a:t>Beautiful website</a:t>
            </a:r>
            <a:endParaRPr lang="en-US" sz="3200" dirty="0">
              <a:latin typeface="Matura MT Script Capital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83047" y="3036241"/>
            <a:ext cx="892250" cy="6815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6"/>
            <a:ext cx="7905289" cy="70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Website that produce different layout for different devices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Responsive web design</a:t>
            </a:r>
            <a:endParaRPr lang="en-US" sz="4800" dirty="0"/>
          </a:p>
        </p:txBody>
      </p:sp>
      <p:sp>
        <p:nvSpPr>
          <p:cNvPr id="5" name="Google Shape;93;p16"/>
          <p:cNvSpPr txBox="1">
            <a:spLocks/>
          </p:cNvSpPr>
          <p:nvPr/>
        </p:nvSpPr>
        <p:spPr>
          <a:xfrm>
            <a:off x="269250" y="189390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media query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476714" y="2708000"/>
            <a:ext cx="7905289" cy="23191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solidFill>
                  <a:srgbClr val="E91E63"/>
                </a:solidFill>
                <a:latin typeface="Consolas"/>
              </a:rPr>
              <a:t>@media</a:t>
            </a:r>
            <a:r>
              <a:rPr lang="en-US" sz="2800" dirty="0">
                <a:solidFill>
                  <a:srgbClr val="9E9E9E"/>
                </a:solidFill>
                <a:latin typeface="Consolas"/>
              </a:rPr>
              <a:t> </a:t>
            </a:r>
            <a:r>
              <a:rPr lang="en-US" sz="2800" dirty="0">
                <a:solidFill>
                  <a:srgbClr val="FFC107"/>
                </a:solidFill>
                <a:latin typeface="Consolas"/>
              </a:rPr>
              <a:t>screen</a:t>
            </a:r>
            <a:r>
              <a:rPr lang="en-US" sz="2800" dirty="0">
                <a:solidFill>
                  <a:srgbClr val="9E9E9E"/>
                </a:solidFill>
                <a:latin typeface="Consolas"/>
              </a:rPr>
              <a:t> and (</a:t>
            </a:r>
            <a:r>
              <a:rPr lang="en-US" sz="2800">
                <a:solidFill>
                  <a:srgbClr val="00BCD4"/>
                </a:solidFill>
                <a:latin typeface="Consolas"/>
              </a:rPr>
              <a:t>max-width</a:t>
            </a:r>
            <a:r>
              <a:rPr lang="en-US" sz="2800">
                <a:solidFill>
                  <a:srgbClr val="9E9E9E"/>
                </a:solidFill>
                <a:latin typeface="Consolas"/>
              </a:rPr>
              <a:t>:</a:t>
            </a:r>
            <a:r>
              <a:rPr lang="en-US" sz="2800">
                <a:solidFill>
                  <a:srgbClr val="CDDC39"/>
                </a:solidFill>
                <a:latin typeface="Consolas"/>
              </a:rPr>
              <a:t>800px</a:t>
            </a:r>
            <a:r>
              <a:rPr lang="en-US" sz="2800" smtClean="0">
                <a:solidFill>
                  <a:srgbClr val="9E9E9E"/>
                </a:solidFill>
                <a:latin typeface="Consolas"/>
              </a:rPr>
              <a:t>)</a:t>
            </a:r>
            <a:r>
              <a:rPr lang="en-US" sz="2800" smtClean="0">
                <a:solidFill>
                  <a:srgbClr val="92D050"/>
                </a:solidFill>
              </a:rPr>
              <a:t>{</a:t>
            </a:r>
            <a:r>
              <a:rPr lang="en-US" sz="2800" dirty="0" smtClean="0">
                <a:solidFill>
                  <a:srgbClr val="92D050"/>
                </a:solidFill>
              </a:rPr>
              <a:t/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  element {</a:t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    CSS</a:t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  }</a:t>
            </a:r>
            <a:br>
              <a:rPr lang="en-US" sz="2800" dirty="0" smtClean="0">
                <a:solidFill>
                  <a:srgbClr val="92D050"/>
                </a:solidFill>
              </a:rPr>
            </a:br>
            <a:r>
              <a:rPr lang="en-US" sz="2800" dirty="0" smtClean="0">
                <a:solidFill>
                  <a:srgbClr val="92D050"/>
                </a:solidFill>
              </a:rPr>
              <a:t>}</a:t>
            </a:r>
            <a:endParaRPr lang="en-US" sz="2800" b="1" dirty="0" smtClean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065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769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172989" y="1296785"/>
            <a:ext cx="4488873" cy="349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The flex container properties are:</a:t>
            </a:r>
          </a:p>
          <a:p>
            <a:pPr lvl="0"/>
            <a:endParaRPr lang="en-US" sz="2400" dirty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  <a:p>
            <a:pPr lvl="0"/>
            <a:r>
              <a:rPr lang="en-US" sz="2400" dirty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flex-direction</a:t>
            </a:r>
          </a:p>
          <a:p>
            <a:pPr lvl="0"/>
            <a:r>
              <a:rPr lang="en-US" sz="240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flex-wrap</a:t>
            </a:r>
          </a:p>
          <a:p>
            <a:pPr lvl="0"/>
            <a:r>
              <a:rPr lang="en-US" sz="240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justify-content</a:t>
            </a:r>
            <a:endParaRPr lang="en-US" sz="2400" dirty="0">
              <a:solidFill>
                <a:srgbClr val="FFFFFF"/>
              </a:solidFill>
              <a:latin typeface="Arial Black" pitchFamily="34" charset="0"/>
              <a:ea typeface="Raleway SemiBold"/>
              <a:cs typeface="Raleway SemiBold"/>
              <a:sym typeface="Raleway SemiBold"/>
            </a:endParaRPr>
          </a:p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align-items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err="1" smtClean="0">
                <a:solidFill>
                  <a:srgbClr val="FF9900"/>
                </a:solidFill>
              </a:rPr>
              <a:t>Flexbox</a:t>
            </a:r>
            <a:endParaRPr lang="en-US" sz="4800" dirty="0"/>
          </a:p>
        </p:txBody>
      </p:sp>
      <p:sp>
        <p:nvSpPr>
          <p:cNvPr id="5" name="Google Shape;93;p16"/>
          <p:cNvSpPr txBox="1">
            <a:spLocks/>
          </p:cNvSpPr>
          <p:nvPr/>
        </p:nvSpPr>
        <p:spPr>
          <a:xfrm>
            <a:off x="5273442" y="101166"/>
            <a:ext cx="3521354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Properties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393589" y="1016438"/>
            <a:ext cx="2848375" cy="13443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92D050"/>
                </a:solidFill>
              </a:rPr>
              <a:t>element</a:t>
            </a:r>
            <a:r>
              <a:rPr lang="en-US" sz="2800" dirty="0">
                <a:solidFill>
                  <a:srgbClr val="92D050"/>
                </a:solidFill>
              </a:rPr>
              <a:t> {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  display: flex;</a:t>
            </a:r>
            <a:br>
              <a:rPr lang="en-US" sz="2800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}</a:t>
            </a:r>
            <a:endParaRPr lang="en-US" sz="2800" b="1" dirty="0" smtClean="0">
              <a:solidFill>
                <a:srgbClr val="92D05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724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94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6"/>
            <a:ext cx="8378762" cy="636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Declare once use anywhere.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variables</a:t>
            </a:r>
            <a:endParaRPr lang="en-US" sz="4800" dirty="0"/>
          </a:p>
        </p:txBody>
      </p:sp>
      <p:sp>
        <p:nvSpPr>
          <p:cNvPr id="6" name="Google Shape;131;p20"/>
          <p:cNvSpPr txBox="1"/>
          <p:nvPr/>
        </p:nvSpPr>
        <p:spPr>
          <a:xfrm>
            <a:off x="283101" y="1880961"/>
            <a:ext cx="7514237" cy="2790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:root {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--main-</a:t>
            </a:r>
            <a:r>
              <a:rPr lang="en-US" sz="2400" dirty="0" err="1">
                <a:solidFill>
                  <a:srgbClr val="92D050"/>
                </a:solidFill>
              </a:rPr>
              <a:t>bg</a:t>
            </a:r>
            <a:r>
              <a:rPr lang="en-US" sz="2400" dirty="0">
                <a:solidFill>
                  <a:srgbClr val="92D050"/>
                </a:solidFill>
              </a:rPr>
              <a:t>-color: coral;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}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/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#div1 {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  background-color: </a:t>
            </a:r>
            <a:r>
              <a:rPr lang="en-US" sz="2400" dirty="0" err="1">
                <a:solidFill>
                  <a:srgbClr val="92D050"/>
                </a:solidFill>
              </a:rPr>
              <a:t>var</a:t>
            </a:r>
            <a:r>
              <a:rPr lang="en-US" sz="2400" dirty="0">
                <a:solidFill>
                  <a:srgbClr val="92D050"/>
                </a:solidFill>
              </a:rPr>
              <a:t>(--main-</a:t>
            </a:r>
            <a:r>
              <a:rPr lang="en-US" sz="2400" dirty="0" err="1">
                <a:solidFill>
                  <a:srgbClr val="92D050"/>
                </a:solidFill>
              </a:rPr>
              <a:t>bg</a:t>
            </a:r>
            <a:r>
              <a:rPr lang="en-US" sz="2400" dirty="0">
                <a:solidFill>
                  <a:srgbClr val="92D050"/>
                </a:solidFill>
              </a:rPr>
              <a:t>-color);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 smtClean="0">
                <a:solidFill>
                  <a:srgbClr val="92D050"/>
                </a:solidFill>
              </a:rPr>
              <a:t>}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6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6"/>
            <a:ext cx="8378762" cy="181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These projects will use the things you have learnt in this course this section will give you some practice and some reusable code you can use in future projects.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Projects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141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283101" y="1109225"/>
            <a:ext cx="8378762" cy="253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Spin on hover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Icon buttons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Let’s Go button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Dropdown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FF"/>
                </a:solidFill>
                <a:latin typeface="Arial Black" pitchFamily="34" charset="0"/>
                <a:ea typeface="Raleway SemiBold"/>
                <a:cs typeface="Raleway SemiBold"/>
                <a:sym typeface="Raleway SemiBold"/>
              </a:rPr>
              <a:t>Water effect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93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Amazing buttons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11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371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6"/>
          <p:cNvSpPr txBox="1">
            <a:spLocks/>
          </p:cNvSpPr>
          <p:nvPr/>
        </p:nvSpPr>
        <p:spPr>
          <a:xfrm>
            <a:off x="283100" y="-170375"/>
            <a:ext cx="8631600" cy="4093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Responsive </a:t>
            </a:r>
            <a:r>
              <a:rPr lang="en-US" sz="4800" dirty="0" err="1">
                <a:solidFill>
                  <a:srgbClr val="FFC000"/>
                </a:solidFill>
                <a:latin typeface="Lato"/>
              </a:rPr>
              <a:t>NavBar</a:t>
            </a:r>
            <a:endParaRPr lang="en-US" sz="4800" dirty="0">
              <a:solidFill>
                <a:srgbClr val="FFC000"/>
              </a:solidFill>
              <a:latin typeface="Lato"/>
            </a:endParaRPr>
          </a:p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3D flipping cards</a:t>
            </a:r>
          </a:p>
          <a:p>
            <a:pPr>
              <a:lnSpc>
                <a:spcPct val="200000"/>
              </a:lnSpc>
            </a:pPr>
            <a:r>
              <a:rPr lang="en-US" sz="4800" dirty="0">
                <a:solidFill>
                  <a:srgbClr val="FFC000"/>
                </a:solidFill>
                <a:latin typeface="Lato"/>
              </a:rPr>
              <a:t> 3D flipping boxes</a:t>
            </a:r>
          </a:p>
          <a:p>
            <a:pPr>
              <a:lnSpc>
                <a:spcPct val="200000"/>
              </a:lnSpc>
            </a:pPr>
            <a:endParaRPr lang="en-US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39" y="1109225"/>
            <a:ext cx="4746453" cy="38310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elector</a:t>
            </a:r>
            <a:r>
              <a:rPr lang="en-US" sz="2800" b="1" dirty="0" smtClean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 smtClean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 smtClean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  <a:endParaRPr lang="en-US" sz="2800" b="1" dirty="0">
              <a:solidFill>
                <a:srgbClr val="92D050"/>
              </a:solidFill>
              <a:latin typeface="Palatino Linotype" pitchFamily="18" charset="0"/>
              <a:ea typeface="Raleway SemiBold"/>
              <a:cs typeface="Raleway SemiBold"/>
              <a:sym typeface="Raleway SemiBold"/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}</a:t>
            </a:r>
          </a:p>
          <a:p>
            <a:pPr lvl="0"/>
            <a:r>
              <a:rPr lang="en-US" sz="2800" b="1" dirty="0">
                <a:solidFill>
                  <a:srgbClr val="C000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selector</a:t>
            </a:r>
            <a:r>
              <a:rPr lang="en-US" sz="2800" b="1" dirty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{</a:t>
            </a: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/>
            <a:r>
              <a:rPr lang="en-US" sz="2800" b="1" dirty="0">
                <a:solidFill>
                  <a:srgbClr val="FFFF0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property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: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value</a:t>
            </a:r>
            <a:r>
              <a:rPr lang="en-US" sz="2800" b="1" dirty="0">
                <a:solidFill>
                  <a:srgbClr val="92D050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;</a:t>
            </a:r>
          </a:p>
          <a:p>
            <a:pPr lvl="0"/>
            <a:r>
              <a:rPr lang="en-US" sz="2800" b="1" dirty="0">
                <a:solidFill>
                  <a:schemeClr val="accent2"/>
                </a:solidFill>
                <a:latin typeface="Palatino Linotype" pitchFamily="18" charset="0"/>
                <a:ea typeface="Raleway SemiBold"/>
                <a:cs typeface="Raleway SemiBold"/>
                <a:sym typeface="Raleway SemiBold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sz="2800" b="1" dirty="0">
              <a:solidFill>
                <a:schemeClr val="accent2"/>
              </a:solidFill>
              <a:latin typeface="Palatino Linotype" pitchFamily="18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syntax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408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841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Introduction to </a:t>
            </a:r>
            <a:r>
              <a:rPr lang="en" sz="2800" dirty="0" smtClean="0">
                <a:solidFill>
                  <a:schemeClr val="tx1">
                    <a:lumMod val="65000"/>
                  </a:schemeClr>
                </a:solidFill>
              </a:rPr>
              <a:t>Web </a:t>
            </a:r>
            <a:r>
              <a:rPr lang="en" sz="2800" dirty="0">
                <a:solidFill>
                  <a:schemeClr val="tx1">
                    <a:lumMod val="65000"/>
                  </a:schemeClr>
                </a:solidFill>
              </a:rPr>
              <a:t>Development</a:t>
            </a:r>
            <a:endParaRPr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484114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Organised by: Girlscript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>
                    <a:lumMod val="65000"/>
                  </a:schemeClr>
                </a:solidFill>
              </a:rPr>
              <a:t>Mentor: Gagan Sharma</a:t>
            </a:r>
            <a:endParaRPr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t="28149" b="27019"/>
          <a:stretch/>
        </p:blipFill>
        <p:spPr>
          <a:xfrm>
            <a:off x="152400" y="477900"/>
            <a:ext cx="2067000" cy="1987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72;p13"/>
          <p:cNvSpPr txBox="1">
            <a:spLocks/>
          </p:cNvSpPr>
          <p:nvPr/>
        </p:nvSpPr>
        <p:spPr>
          <a:xfrm>
            <a:off x="2314987" y="1162128"/>
            <a:ext cx="6542463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Doubt break</a:t>
            </a:r>
            <a:endParaRPr lang="en-US" sz="2400" dirty="0" smtClean="0"/>
          </a:p>
          <a:p>
            <a:r>
              <a:rPr lang="en-US" sz="2400" dirty="0" smtClean="0"/>
              <a:t>Please go through everything taught today and let me if any part is unclear we will </a:t>
            </a:r>
            <a:r>
              <a:rPr lang="en-US" sz="2400" dirty="0"/>
              <a:t>continue </a:t>
            </a:r>
            <a:r>
              <a:rPr lang="en-US" sz="2400" dirty="0" smtClean="0"/>
              <a:t>tomorrow by then practice whatever you have learnt, contact me if any problem arises.</a:t>
            </a:r>
          </a:p>
        </p:txBody>
      </p:sp>
    </p:spTree>
    <p:extLst>
      <p:ext uri="{BB962C8B-B14F-4D97-AF65-F5344CB8AC3E}">
        <p14:creationId xmlns:p14="http://schemas.microsoft.com/office/powerpoint/2010/main" val="10803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lcome\Downloads\IMG_20200427_014308_8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80494" y="608415"/>
            <a:ext cx="477970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00B050"/>
                  </a:solidFill>
                  <a:prstDash val="solid"/>
                </a:ln>
                <a:solidFill>
                  <a:srgbClr val="00B050"/>
                </a:solidFill>
              </a:rPr>
              <a:t>Class 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-32616" y="3036561"/>
            <a:ext cx="2872635" cy="1631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Practice everything you learned today, share your doubts and projects on the slack channel.</a:t>
            </a:r>
          </a:p>
        </p:txBody>
      </p:sp>
    </p:spTree>
    <p:extLst>
      <p:ext uri="{BB962C8B-B14F-4D97-AF65-F5344CB8AC3E}">
        <p14:creationId xmlns:p14="http://schemas.microsoft.com/office/powerpoint/2010/main" val="9975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068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 selectors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415636" y="108065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Tags</a:t>
            </a:r>
          </a:p>
          <a:p>
            <a:r>
              <a:rPr lang="en-US" sz="1800" b="1" dirty="0">
                <a:solidFill>
                  <a:srgbClr val="92D050"/>
                </a:solidFill>
              </a:rPr>
              <a:t>p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3286" y="108343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Nested Tags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body p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7686" y="108620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Classes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p.pink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66FF"/>
                </a:solidFill>
                <a:latin typeface="Palatino Linotype" pitchFamily="18" charset="0"/>
              </a:rPr>
              <a:t>pink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1961" y="107235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ID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p#styled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66FF"/>
                </a:solidFill>
                <a:latin typeface="Palatino Linotype" pitchFamily="18" charset="0"/>
              </a:rPr>
              <a:t>pink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786" y="2662805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All elements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*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6061" y="266558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Attributes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H1[title=ok]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63836" y="2684980"/>
            <a:ext cx="1778924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/>
              <a:t>Multiple tags</a:t>
            </a:r>
          </a:p>
          <a:p>
            <a:r>
              <a:rPr lang="en-US" sz="1800" b="1" dirty="0" smtClean="0">
                <a:solidFill>
                  <a:srgbClr val="92D050"/>
                </a:solidFill>
              </a:rPr>
              <a:t>p,a,h1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1486" y="2671130"/>
            <a:ext cx="180940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/>
              <a:t>Multiple classes</a:t>
            </a:r>
          </a:p>
          <a:p>
            <a:r>
              <a:rPr lang="en-US" sz="1800" b="1" dirty="0" err="1" smtClean="0">
                <a:solidFill>
                  <a:srgbClr val="92D050"/>
                </a:solidFill>
              </a:rPr>
              <a:t>p.c.j.k</a:t>
            </a:r>
            <a:r>
              <a:rPr lang="en-US" sz="1800" i="1" dirty="0" smtClean="0">
                <a:solidFill>
                  <a:srgbClr val="92D050"/>
                </a:solidFill>
              </a:rPr>
              <a:t>{</a:t>
            </a:r>
          </a:p>
          <a:p>
            <a:r>
              <a:rPr lang="en-US" sz="1800" i="1" dirty="0">
                <a:solidFill>
                  <a:srgbClr val="92D050"/>
                </a:solidFill>
                <a:latin typeface="Palatino Linotype" pitchFamily="18" charset="0"/>
              </a:rPr>
              <a:t>c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olor: </a:t>
            </a:r>
            <a:r>
              <a:rPr lang="en-US" sz="1800" i="1" dirty="0" smtClean="0">
                <a:solidFill>
                  <a:srgbClr val="FF0000"/>
                </a:solidFill>
                <a:latin typeface="Palatino Linotype" pitchFamily="18" charset="0"/>
              </a:rPr>
              <a:t>red</a:t>
            </a:r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;</a:t>
            </a:r>
          </a:p>
          <a:p>
            <a:r>
              <a:rPr lang="en-US" sz="1800" i="1" dirty="0" smtClean="0">
                <a:solidFill>
                  <a:srgbClr val="92D050"/>
                </a:solidFill>
                <a:latin typeface="Palatino Linotype" pitchFamily="18" charset="0"/>
              </a:rPr>
              <a:t>}</a:t>
            </a:r>
            <a:endParaRPr lang="en-US" sz="1800" i="1" dirty="0">
              <a:solidFill>
                <a:srgbClr val="92D050"/>
              </a:solidFill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Inline styling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Style tag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CSS file(s)</a:t>
            </a:r>
            <a:endParaRPr sz="2800" b="1" dirty="0">
              <a:solidFill>
                <a:srgbClr val="FFFFF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How to CSS?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94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0"/>
          <p:cNvSpPr txBox="1"/>
          <p:nvPr/>
        </p:nvSpPr>
        <p:spPr>
          <a:xfrm>
            <a:off x="473940" y="1109225"/>
            <a:ext cx="4572000" cy="383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Background-color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Background-image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Padding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Margin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Height</a:t>
            </a:r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Width</a:t>
            </a:r>
          </a:p>
        </p:txBody>
      </p:sp>
      <p:sp>
        <p:nvSpPr>
          <p:cNvPr id="4" name="Google Shape;93;p16"/>
          <p:cNvSpPr txBox="1">
            <a:spLocks/>
          </p:cNvSpPr>
          <p:nvPr/>
        </p:nvSpPr>
        <p:spPr>
          <a:xfrm>
            <a:off x="283100" y="178750"/>
            <a:ext cx="8631600" cy="115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 smtClean="0">
                <a:solidFill>
                  <a:srgbClr val="FF9900"/>
                </a:solidFill>
              </a:rPr>
              <a:t>CSS</a:t>
            </a:r>
            <a:r>
              <a:rPr lang="en-US" sz="4800" dirty="0">
                <a:solidFill>
                  <a:srgbClr val="FF9900"/>
                </a:solidFill>
              </a:rPr>
              <a:t> </a:t>
            </a:r>
            <a:r>
              <a:rPr lang="en-US" sz="4800" dirty="0" smtClean="0">
                <a:solidFill>
                  <a:srgbClr val="FF9900"/>
                </a:solidFill>
              </a:rPr>
              <a:t>for boxes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237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276" y="278325"/>
            <a:ext cx="1955449" cy="19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147500" y="2565025"/>
            <a:ext cx="68490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Let’s jump into VSCode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and 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start developing.</a:t>
            </a:r>
            <a:endParaRPr sz="33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64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636</Words>
  <Application>Microsoft Office PowerPoint</Application>
  <PresentationFormat>On-screen Show (16:9)</PresentationFormat>
  <Paragraphs>213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Palatino Linotype</vt:lpstr>
      <vt:lpstr>Arial Black</vt:lpstr>
      <vt:lpstr>Raleway SemiBold</vt:lpstr>
      <vt:lpstr>Raleway</vt:lpstr>
      <vt:lpstr>Raleway ExtraBold</vt:lpstr>
      <vt:lpstr>Consolas</vt:lpstr>
      <vt:lpstr>Matura MT Script Capitals</vt:lpstr>
      <vt:lpstr>Lato</vt:lpstr>
      <vt:lpstr>Swiss</vt:lpstr>
      <vt:lpstr>Introduction to  Web Development</vt:lpstr>
      <vt:lpstr>PowerPoint Presentation</vt:lpstr>
      <vt:lpstr>How it works?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Web Development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Web Development</dc:title>
  <cp:lastModifiedBy>welcome</cp:lastModifiedBy>
  <cp:revision>110</cp:revision>
  <dcterms:modified xsi:type="dcterms:W3CDTF">2020-05-01T19:56:35Z</dcterms:modified>
</cp:coreProperties>
</file>