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61" r:id="rId6"/>
    <p:sldId id="264" r:id="rId7"/>
    <p:sldId id="265" r:id="rId8"/>
    <p:sldId id="266" r:id="rId9"/>
    <p:sldId id="267" r:id="rId10"/>
    <p:sldId id="268" r:id="rId11"/>
    <p:sldId id="271" r:id="rId12"/>
    <p:sldId id="272" r:id="rId13"/>
    <p:sldId id="270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 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een text on a white background&#10;&#10;Description automatically generated">
            <a:extLst>
              <a:ext uri="{FF2B5EF4-FFF2-40B4-BE49-F238E27FC236}">
                <a16:creationId xmlns:a16="http://schemas.microsoft.com/office/drawing/2014/main" id="{7F79CECF-76F6-8D26-702C-8BE9D2F18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754" y="1972866"/>
            <a:ext cx="5668301" cy="241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F4FBB0-ED52-299F-024D-0866149923F1}"/>
              </a:ext>
            </a:extLst>
          </p:cNvPr>
          <p:cNvSpPr txBox="1"/>
          <p:nvPr/>
        </p:nvSpPr>
        <p:spPr>
          <a:xfrm>
            <a:off x="2639683" y="681487"/>
            <a:ext cx="5658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B9AF1-6D64-8817-8631-ED53A138FF03}"/>
              </a:ext>
            </a:extLst>
          </p:cNvPr>
          <p:cNvSpPr txBox="1"/>
          <p:nvPr/>
        </p:nvSpPr>
        <p:spPr>
          <a:xfrm>
            <a:off x="4373592" y="1600546"/>
            <a:ext cx="54691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 Foods Application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to End Testing –Order Placement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new cart functionality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Form functionality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Footerlink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functionality – To identify the Broken Link based on status code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List Functionality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Mutiple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Items Functionality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Framework –cucumber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-Jenkins set up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51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3E681D7-8389-25AF-3DE2-DE997D8C19BE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>
            <a:normAutofit/>
          </a:bodyPr>
          <a:lstStyle/>
          <a:p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  <a:p>
            <a:endParaRPr lang="en-IN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402045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651E8B-2C1B-083C-A2A4-E3CBA51384D4}"/>
              </a:ext>
            </a:extLst>
          </p:cNvPr>
          <p:cNvSpPr txBox="1"/>
          <p:nvPr/>
        </p:nvSpPr>
        <p:spPr>
          <a:xfrm>
            <a:off x="1511779" y="2136339"/>
            <a:ext cx="2749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59444E-D309-69B1-B916-D34477E6AE13}"/>
              </a:ext>
            </a:extLst>
          </p:cNvPr>
          <p:cNvCxnSpPr>
            <a:cxnSpLocks/>
          </p:cNvCxnSpPr>
          <p:nvPr/>
        </p:nvCxnSpPr>
        <p:spPr>
          <a:xfrm>
            <a:off x="3959525" y="232913"/>
            <a:ext cx="0" cy="5943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4F4F9BA-DCE7-E1FA-254B-534CB21912AE}"/>
              </a:ext>
            </a:extLst>
          </p:cNvPr>
          <p:cNvSpPr txBox="1"/>
          <p:nvPr/>
        </p:nvSpPr>
        <p:spPr>
          <a:xfrm>
            <a:off x="4397315" y="462468"/>
            <a:ext cx="575094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Selenium?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Selenium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Installation-Creation of Maven Project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Dependencies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Accessibility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578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D211A-FC71-1446-C0B5-6ED694645150}"/>
              </a:ext>
            </a:extLst>
          </p:cNvPr>
          <p:cNvSpPr txBox="1"/>
          <p:nvPr/>
        </p:nvSpPr>
        <p:spPr>
          <a:xfrm>
            <a:off x="1158095" y="232543"/>
            <a:ext cx="41816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7A8814-E629-E7EB-8C3A-DBFE85914B79}"/>
              </a:ext>
            </a:extLst>
          </p:cNvPr>
          <p:cNvCxnSpPr>
            <a:cxnSpLocks/>
          </p:cNvCxnSpPr>
          <p:nvPr/>
        </p:nvCxnSpPr>
        <p:spPr>
          <a:xfrm>
            <a:off x="836762" y="817318"/>
            <a:ext cx="97047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025307-73CF-1108-B851-BE7E22FB6361}"/>
              </a:ext>
            </a:extLst>
          </p:cNvPr>
          <p:cNvSpPr txBox="1"/>
          <p:nvPr/>
        </p:nvSpPr>
        <p:spPr>
          <a:xfrm>
            <a:off x="914400" y="1009811"/>
            <a:ext cx="9704717" cy="5304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Selenium is an open-source, automated testing tool used to test web applications across multiple browsers.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It's primarily built in Java and supports several browsers and programming languages.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It is exclusively for Web Based applications.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Selenium supports multiple browsers - </a:t>
            </a:r>
            <a:b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2000" b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Chrome, Firefox, Internet Explorer, Safari</a:t>
            </a:r>
            <a:endParaRPr lang="en-IN" sz="2000" b="1" u="sng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Selenium works with Multiple Platforms </a:t>
            </a:r>
            <a:b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2000" b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Windows, Apple OS, Linux, Solaris</a:t>
            </a:r>
            <a:endParaRPr lang="en-IN" sz="20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Selenium can be coded in multiple languages - </a:t>
            </a:r>
            <a:b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Java, C#, Python, JavaScript, </a:t>
            </a:r>
            <a:r>
              <a:rPr lang="en-IN" sz="2000" b="1" u="sng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php</a:t>
            </a:r>
            <a:r>
              <a:rPr lang="en-IN" sz="2000" b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Ruby, Perl</a:t>
            </a:r>
            <a:endParaRPr lang="en-IN" sz="20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9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F490FA4-60EF-B068-BD6D-CE824E245BE2}"/>
              </a:ext>
            </a:extLst>
          </p:cNvPr>
          <p:cNvCxnSpPr/>
          <p:nvPr/>
        </p:nvCxnSpPr>
        <p:spPr>
          <a:xfrm>
            <a:off x="715992" y="828136"/>
            <a:ext cx="979960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69614B1-A3E3-77E0-6C75-44D34134D7B5}"/>
              </a:ext>
            </a:extLst>
          </p:cNvPr>
          <p:cNvSpPr txBox="1"/>
          <p:nvPr/>
        </p:nvSpPr>
        <p:spPr>
          <a:xfrm>
            <a:off x="1388854" y="138024"/>
            <a:ext cx="307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Why Selenium?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1F0B0-872B-5933-14FC-387200B8676D}"/>
              </a:ext>
            </a:extLst>
          </p:cNvPr>
          <p:cNvSpPr txBox="1"/>
          <p:nvPr/>
        </p:nvSpPr>
        <p:spPr>
          <a:xfrm>
            <a:off x="974785" y="1354347"/>
            <a:ext cx="88248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Multi-Browser Support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Multi-Language Compatibility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Easy Identification and Use of Web Elements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Open Source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Reusability and Extras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Portability (Ability to work with different Operating Systems)</a:t>
            </a:r>
          </a:p>
          <a:p>
            <a:endParaRPr lang="en-IN" dirty="0"/>
          </a:p>
        </p:txBody>
      </p:sp>
      <p:pic>
        <p:nvPicPr>
          <p:cNvPr id="1026" name="Picture 2" descr="Question Mark Symbol Vector PNG &amp; SVG ...">
            <a:extLst>
              <a:ext uri="{FF2B5EF4-FFF2-40B4-BE49-F238E27FC236}">
                <a16:creationId xmlns:a16="http://schemas.microsoft.com/office/drawing/2014/main" id="{E2EF7D3A-FFD3-FA8F-CF3E-B3641A9A9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310" y="1354347"/>
            <a:ext cx="3027870" cy="302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08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8429D7B-BD41-5C0D-4D84-1D16E78B5A2E}"/>
              </a:ext>
            </a:extLst>
          </p:cNvPr>
          <p:cNvCxnSpPr>
            <a:cxnSpLocks/>
          </p:cNvCxnSpPr>
          <p:nvPr/>
        </p:nvCxnSpPr>
        <p:spPr>
          <a:xfrm>
            <a:off x="836762" y="948906"/>
            <a:ext cx="9601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10EA92F-29A3-9647-0572-6CD9576ADCB5}"/>
              </a:ext>
            </a:extLst>
          </p:cNvPr>
          <p:cNvSpPr txBox="1"/>
          <p:nvPr/>
        </p:nvSpPr>
        <p:spPr>
          <a:xfrm>
            <a:off x="897147" y="224287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Selenium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AA6851-E72E-C4D8-B785-A92BA8A65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37" y="1693535"/>
            <a:ext cx="9109495" cy="36301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210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C84984B-DE09-9F06-63A2-F2E9A46A8195}"/>
              </a:ext>
            </a:extLst>
          </p:cNvPr>
          <p:cNvCxnSpPr>
            <a:cxnSpLocks/>
          </p:cNvCxnSpPr>
          <p:nvPr/>
        </p:nvCxnSpPr>
        <p:spPr>
          <a:xfrm>
            <a:off x="741872" y="776378"/>
            <a:ext cx="95408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3D9E5B-3173-61F6-929D-5ADCBE557847}"/>
              </a:ext>
            </a:extLst>
          </p:cNvPr>
          <p:cNvSpPr txBox="1"/>
          <p:nvPr/>
        </p:nvSpPr>
        <p:spPr>
          <a:xfrm>
            <a:off x="923026" y="157098"/>
            <a:ext cx="7134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Creation of Project : Installation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9A0E76-0978-E9D5-C7AF-67F50F7B3C4D}"/>
              </a:ext>
            </a:extLst>
          </p:cNvPr>
          <p:cNvSpPr txBox="1"/>
          <p:nvPr/>
        </p:nvSpPr>
        <p:spPr>
          <a:xfrm>
            <a:off x="923027" y="1138683"/>
            <a:ext cx="508958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JDK Download :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– Eclipse IDE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 IntelliJ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Maven Project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Folder Structure of Maven Project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901BC-708B-4281-0C21-BCB12C5670BB}"/>
              </a:ext>
            </a:extLst>
          </p:cNvPr>
          <p:cNvSpPr txBox="1"/>
          <p:nvPr/>
        </p:nvSpPr>
        <p:spPr>
          <a:xfrm>
            <a:off x="923026" y="3843822"/>
            <a:ext cx="781553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: TestNG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TestNG is a testing framework inspired by Junit and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Nunit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and configure TestNG in Eclipse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TestNG + cucumber framework  -&gt; Hybrid Framework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55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CE7B597-E5D5-269F-A51E-9028F17C85B1}"/>
              </a:ext>
            </a:extLst>
          </p:cNvPr>
          <p:cNvCxnSpPr>
            <a:cxnSpLocks/>
          </p:cNvCxnSpPr>
          <p:nvPr/>
        </p:nvCxnSpPr>
        <p:spPr>
          <a:xfrm>
            <a:off x="741872" y="776378"/>
            <a:ext cx="95408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572C26B-6A08-F99F-7C99-EE8C1FFC6BE1}"/>
              </a:ext>
            </a:extLst>
          </p:cNvPr>
          <p:cNvSpPr txBox="1"/>
          <p:nvPr/>
        </p:nvSpPr>
        <p:spPr>
          <a:xfrm>
            <a:off x="741872" y="191603"/>
            <a:ext cx="75394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Dependencies :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 Central Repository</a:t>
            </a:r>
          </a:p>
          <a:p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E41413-6345-D0B3-FF80-FA93CE999FE6}"/>
              </a:ext>
            </a:extLst>
          </p:cNvPr>
          <p:cNvSpPr txBox="1"/>
          <p:nvPr/>
        </p:nvSpPr>
        <p:spPr>
          <a:xfrm>
            <a:off x="741872" y="933927"/>
            <a:ext cx="37093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Dependencies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-Selenium Java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-TestNG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EC631-C5DC-0579-CA7B-0617CB6111C7}"/>
              </a:ext>
            </a:extLst>
          </p:cNvPr>
          <p:cNvSpPr txBox="1"/>
          <p:nvPr/>
        </p:nvSpPr>
        <p:spPr>
          <a:xfrm>
            <a:off x="5945038" y="1207265"/>
            <a:ext cx="31745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Excel Driven Testing</a:t>
            </a:r>
            <a:endParaRPr lang="en-IN" sz="2000" b="1" u="sng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poi-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ooxml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-poi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94B0A-3252-374E-649C-009AF8B3DF20}"/>
              </a:ext>
            </a:extLst>
          </p:cNvPr>
          <p:cNvSpPr txBox="1"/>
          <p:nvPr/>
        </p:nvSpPr>
        <p:spPr>
          <a:xfrm>
            <a:off x="602411" y="2613197"/>
            <a:ext cx="4403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Hybrid Cucumber Framework</a:t>
            </a:r>
          </a:p>
          <a:p>
            <a:r>
              <a:rPr lang="en-IN" sz="2000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-Cucumber java </a:t>
            </a:r>
          </a:p>
          <a:p>
            <a:r>
              <a:rPr lang="en-IN" sz="2000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-Cucumber </a:t>
            </a:r>
            <a:r>
              <a:rPr lang="en-IN" sz="2000" kern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TestNg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A944A-EFA0-39CA-9979-BB149C342A01}"/>
              </a:ext>
            </a:extLst>
          </p:cNvPr>
          <p:cNvSpPr txBox="1"/>
          <p:nvPr/>
        </p:nvSpPr>
        <p:spPr>
          <a:xfrm>
            <a:off x="3243532" y="4477108"/>
            <a:ext cx="47359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kern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Generating Report</a:t>
            </a:r>
          </a:p>
          <a:p>
            <a:r>
              <a:rPr lang="en-IN" sz="2000" kern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-Extent Report</a:t>
            </a:r>
          </a:p>
          <a:p>
            <a:r>
              <a:rPr lang="en-IN" sz="2000" kern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2000" kern="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xtentreports-cucumber7-adapter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-Allure Report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4F438-543C-9B78-0E5B-FB779659EEE5}"/>
              </a:ext>
            </a:extLst>
          </p:cNvPr>
          <p:cNvSpPr txBox="1"/>
          <p:nvPr/>
        </p:nvSpPr>
        <p:spPr>
          <a:xfrm>
            <a:off x="5788325" y="2576870"/>
            <a:ext cx="3752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File Reader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Jackson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DataBinder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38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B6E5597-122C-B71C-FE64-775A3C633BB1}"/>
              </a:ext>
            </a:extLst>
          </p:cNvPr>
          <p:cNvCxnSpPr>
            <a:cxnSpLocks/>
          </p:cNvCxnSpPr>
          <p:nvPr/>
        </p:nvCxnSpPr>
        <p:spPr>
          <a:xfrm>
            <a:off x="940279" y="957532"/>
            <a:ext cx="97392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CE43BF-67DD-CA0F-CFAE-E0F4CF22263B}"/>
              </a:ext>
            </a:extLst>
          </p:cNvPr>
          <p:cNvSpPr txBox="1"/>
          <p:nvPr/>
        </p:nvSpPr>
        <p:spPr>
          <a:xfrm>
            <a:off x="1121433" y="232913"/>
            <a:ext cx="4718650" cy="58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Accessibility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44286-941C-4DA1-FDB4-F7BFF8968BD8}"/>
              </a:ext>
            </a:extLst>
          </p:cNvPr>
          <p:cNvSpPr txBox="1"/>
          <p:nvPr/>
        </p:nvSpPr>
        <p:spPr>
          <a:xfrm>
            <a:off x="1000664" y="1397477"/>
            <a:ext cx="59090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130DB2-1671-E551-3174-5F25F08AB070}"/>
              </a:ext>
            </a:extLst>
          </p:cNvPr>
          <p:cNvSpPr txBox="1"/>
          <p:nvPr/>
        </p:nvSpPr>
        <p:spPr>
          <a:xfrm>
            <a:off x="1207699" y="2665866"/>
            <a:ext cx="79190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Provider annotation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-Single class have any test cases.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</a:rPr>
              <a:t>Parameterizing with multiple data sets by running tests with multiple combination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502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D36984-E213-87A3-9A1F-0231E64C09D4}"/>
              </a:ext>
            </a:extLst>
          </p:cNvPr>
          <p:cNvSpPr txBox="1"/>
          <p:nvPr/>
        </p:nvSpPr>
        <p:spPr>
          <a:xfrm>
            <a:off x="500332" y="293299"/>
            <a:ext cx="92733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Provider Annotation.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parallel run even at class level, test level and method level.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class contain many test cases.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test case can depend on other class case by using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depenendsOnMethod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804A84-6728-D0FF-4D47-ADF3FF35E7B4}"/>
              </a:ext>
            </a:extLst>
          </p:cNvPr>
          <p:cNvSpPr txBox="1"/>
          <p:nvPr/>
        </p:nvSpPr>
        <p:spPr>
          <a:xfrm>
            <a:off x="500332" y="3027871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Incomplete solution –</a:t>
            </a:r>
            <a:r>
              <a:rPr lang="en-GB" sz="20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Selenium requires third-party frameworks in order to completely automate the testing of web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Requires high skills – </a:t>
            </a:r>
            <a:r>
              <a:rPr lang="en-GB" sz="20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Though it supports multiple programming languages, it requires a high-level proficiency to deal with it effectively.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0280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{C1DFCE17-105F-45D4-8E79-B4DD59F064A0}tf56160789_win32</Template>
  <TotalTime>444</TotalTime>
  <Words>402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Times New Roman</vt:lpstr>
      <vt:lpstr>Wingdings</vt:lpstr>
      <vt:lpstr>Custom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Gagana CM</dc:creator>
  <cp:lastModifiedBy>Gagana CM</cp:lastModifiedBy>
  <cp:revision>12</cp:revision>
  <dcterms:created xsi:type="dcterms:W3CDTF">2024-07-14T13:24:05Z</dcterms:created>
  <dcterms:modified xsi:type="dcterms:W3CDTF">2024-07-17T06:16:25Z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