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7" r:id="rId7"/>
    <p:sldId id="260" r:id="rId8"/>
    <p:sldId id="269" r:id="rId9"/>
    <p:sldId id="262" r:id="rId10"/>
    <p:sldId id="268"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60"/>
  </p:normalViewPr>
  <p:slideViewPr>
    <p:cSldViewPr snapToGrid="0">
      <p:cViewPr varScale="1">
        <p:scale>
          <a:sx n="82" d="100"/>
          <a:sy n="82" d="100"/>
        </p:scale>
        <p:origin x="50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g" userId="6e30d1c73e265a17" providerId="LiveId" clId="{60A22E26-744A-4471-B3D0-DEECA4F19090}"/>
    <pc:docChg chg="custSel modSld">
      <pc:chgData name="varsha g" userId="6e30d1c73e265a17" providerId="LiveId" clId="{60A22E26-744A-4471-B3D0-DEECA4F19090}" dt="2024-01-17T11:24:45.267" v="34" actId="20577"/>
      <pc:docMkLst>
        <pc:docMk/>
      </pc:docMkLst>
      <pc:sldChg chg="modSp mod">
        <pc:chgData name="varsha g" userId="6e30d1c73e265a17" providerId="LiveId" clId="{60A22E26-744A-4471-B3D0-DEECA4F19090}" dt="2024-01-17T11:24:45.267" v="34" actId="20577"/>
        <pc:sldMkLst>
          <pc:docMk/>
          <pc:sldMk cId="3122649492" sldId="256"/>
        </pc:sldMkLst>
        <pc:spChg chg="mod">
          <ac:chgData name="varsha g" userId="6e30d1c73e265a17" providerId="LiveId" clId="{60A22E26-744A-4471-B3D0-DEECA4F19090}" dt="2024-01-17T11:24:45.267" v="34" actId="20577"/>
          <ac:spMkLst>
            <pc:docMk/>
            <pc:sldMk cId="3122649492" sldId="25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970" y="1069102"/>
            <a:ext cx="10363200" cy="1470025"/>
          </a:xfrm>
        </p:spPr>
        <p:txBody>
          <a:bodyPr/>
          <a:lstStyle/>
          <a:p>
            <a:r>
              <a:rPr lang="en-GB" dirty="0"/>
              <a:t>PROJECT TITLE: TIME AND PRODUCTIVITY</a:t>
            </a:r>
            <a:br>
              <a:rPr lang="en-GB" dirty="0"/>
            </a:br>
            <a:r>
              <a:rPr lang="en-GB" dirty="0"/>
              <a:t>			     ANALYSIS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9640003"/>
              </p:ext>
            </p:extLst>
          </p:nvPr>
        </p:nvGraphicFramePr>
        <p:xfrm>
          <a:off x="630904" y="3583861"/>
          <a:ext cx="5418666" cy="2635718"/>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512278">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517820">
                <a:tc>
                  <a:txBody>
                    <a:bodyPr/>
                    <a:lstStyle/>
                    <a:p>
                      <a:pPr algn="ctr"/>
                      <a:endParaRPr lang="en-GB" dirty="0"/>
                    </a:p>
                    <a:p>
                      <a:pPr algn="ctr"/>
                      <a:r>
                        <a:rPr lang="en-GB" dirty="0"/>
                        <a:t>20201CSE0755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p>
                      <a:pPr algn="ctr"/>
                      <a:r>
                        <a:rPr lang="en-GB" dirty="0"/>
                        <a:t>VARSHA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20201CSE0754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GAGANASHREE 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708710" y="3644656"/>
            <a:ext cx="4012164"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just"/>
            <a:r>
              <a:rPr lang="en-GB" dirty="0"/>
              <a:t>Under the Supervision of,</a:t>
            </a:r>
          </a:p>
          <a:p>
            <a:pPr algn="just"/>
            <a:endParaRPr lang="en-GB" dirty="0"/>
          </a:p>
          <a:p>
            <a:pPr algn="just"/>
            <a:r>
              <a:rPr lang="en-GB" sz="1700" dirty="0" err="1"/>
              <a:t>Dr.</a:t>
            </a:r>
            <a:r>
              <a:rPr lang="en-GB" sz="1700" dirty="0"/>
              <a:t> S Prakash </a:t>
            </a:r>
          </a:p>
          <a:p>
            <a:pPr algn="just"/>
            <a:r>
              <a:rPr lang="en-GB" sz="1700" dirty="0"/>
              <a:t>Assistant Professor</a:t>
            </a:r>
          </a:p>
          <a:p>
            <a:pPr algn="just"/>
            <a:r>
              <a:rPr lang="en-GB" sz="1700" dirty="0"/>
              <a:t>School of Computer Science &amp; Engineering</a:t>
            </a:r>
          </a:p>
          <a:p>
            <a:pPr algn="just"/>
            <a:r>
              <a:rPr lang="en-GB" sz="1700" dirty="0"/>
              <a:t>Presidency University</a:t>
            </a:r>
          </a:p>
          <a:p>
            <a:pPr algn="just"/>
            <a:endParaRPr lang="en-GB" dirty="0"/>
          </a:p>
        </p:txBody>
      </p:sp>
      <p:sp>
        <p:nvSpPr>
          <p:cNvPr id="6" name="Subtitle 2"/>
          <p:cNvSpPr txBox="1">
            <a:spLocks/>
          </p:cNvSpPr>
          <p:nvPr/>
        </p:nvSpPr>
        <p:spPr>
          <a:xfrm>
            <a:off x="3986772" y="287436"/>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a:t>
            </a:r>
            <a:r>
              <a:rPr lang="en-GB"/>
              <a:t>University Project-II</a:t>
            </a:r>
            <a:endParaRPr lang="en-GB" dirty="0"/>
          </a:p>
          <a:p>
            <a:r>
              <a:rPr lang="en-GB" dirty="0"/>
              <a:t>Review-0</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4411-FBA3-F3F7-DCB9-45E2E9F8FAB6}"/>
              </a:ext>
            </a:extLst>
          </p:cNvPr>
          <p:cNvSpPr>
            <a:spLocks noGrp="1"/>
          </p:cNvSpPr>
          <p:nvPr>
            <p:ph type="title"/>
          </p:nvPr>
        </p:nvSpPr>
        <p:spPr>
          <a:xfrm>
            <a:off x="663510" y="518321"/>
            <a:ext cx="10668000" cy="487362"/>
          </a:xfrm>
        </p:spPr>
        <p:txBody>
          <a:bodyPr/>
          <a:lstStyle/>
          <a:p>
            <a:r>
              <a:rPr lang="en-GB" dirty="0"/>
              <a:t>Timeline of Project(</a:t>
            </a:r>
            <a:r>
              <a:rPr lang="en-IN" b="1" i="0" dirty="0">
                <a:effectLst/>
                <a:latin typeface="Söhne"/>
              </a:rPr>
              <a:t>Productivity Metrics)</a:t>
            </a:r>
            <a:br>
              <a:rPr lang="en-IN" b="1" i="0" dirty="0">
                <a:effectLst/>
                <a:latin typeface="Söhne"/>
              </a:rPr>
            </a:br>
            <a:endParaRPr lang="en-IN" dirty="0"/>
          </a:p>
        </p:txBody>
      </p:sp>
      <p:sp>
        <p:nvSpPr>
          <p:cNvPr id="4" name="Rectangle 1">
            <a:extLst>
              <a:ext uri="{FF2B5EF4-FFF2-40B4-BE49-F238E27FC236}">
                <a16:creationId xmlns:a16="http://schemas.microsoft.com/office/drawing/2014/main" id="{CA85A56F-595B-6E47-6FDF-49E891A6AE85}"/>
              </a:ext>
            </a:extLst>
          </p:cNvPr>
          <p:cNvSpPr>
            <a:spLocks noGrp="1" noChangeArrowheads="1"/>
          </p:cNvSpPr>
          <p:nvPr>
            <p:ph idx="1"/>
          </p:nvPr>
        </p:nvSpPr>
        <p:spPr bwMode="auto">
          <a:xfrm>
            <a:off x="833120" y="1251463"/>
            <a:ext cx="10746170" cy="457356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gn="l">
              <a:buNone/>
            </a:pPr>
            <a:r>
              <a:rPr lang="en-US" b="1" i="0" dirty="0">
                <a:solidFill>
                  <a:srgbClr val="374151"/>
                </a:solidFill>
                <a:effectLst/>
                <a:latin typeface="+mj-lt"/>
              </a:rPr>
              <a:t>1.   Planned vs. Actual Timeline</a:t>
            </a:r>
            <a:endParaRPr lang="en-US" b="0" i="0" dirty="0">
              <a:solidFill>
                <a:srgbClr val="374151"/>
              </a:solidFill>
              <a:effectLst/>
              <a:latin typeface="+mj-lt"/>
            </a:endParaRPr>
          </a:p>
          <a:p>
            <a:pPr marL="742950" lvl="1" indent="-285750" algn="l">
              <a:buFont typeface="Arial" panose="020B0604020202020204" pitchFamily="34" charset="0"/>
              <a:buChar char="•"/>
            </a:pPr>
            <a:r>
              <a:rPr lang="en-US" b="0" i="0" dirty="0">
                <a:solidFill>
                  <a:srgbClr val="374151"/>
                </a:solidFill>
                <a:effectLst/>
                <a:latin typeface="+mj-lt"/>
              </a:rPr>
              <a:t>Compare the planned project timeline with the actual timeline to assess productivity.</a:t>
            </a:r>
          </a:p>
          <a:p>
            <a:pPr marL="0" indent="0" algn="l">
              <a:buNone/>
            </a:pPr>
            <a:r>
              <a:rPr lang="en-US" b="1" i="0" dirty="0">
                <a:solidFill>
                  <a:srgbClr val="374151"/>
                </a:solidFill>
                <a:effectLst/>
                <a:latin typeface="+mj-lt"/>
              </a:rPr>
              <a:t>2.   Task Completion Rate	</a:t>
            </a:r>
            <a:endParaRPr lang="en-US" b="0" i="0" dirty="0">
              <a:solidFill>
                <a:srgbClr val="374151"/>
              </a:solidFill>
              <a:effectLst/>
              <a:latin typeface="+mj-lt"/>
            </a:endParaRPr>
          </a:p>
          <a:p>
            <a:pPr marL="742950" lvl="1" indent="-285750" algn="l">
              <a:buFont typeface="Arial" panose="020B0604020202020204" pitchFamily="34" charset="0"/>
              <a:buChar char="•"/>
            </a:pPr>
            <a:r>
              <a:rPr lang="en-US" b="0" i="0" dirty="0">
                <a:solidFill>
                  <a:srgbClr val="374151"/>
                </a:solidFill>
                <a:effectLst/>
                <a:latin typeface="+mj-lt"/>
              </a:rPr>
              <a:t>Measure the rate at which project tasks are completed.</a:t>
            </a:r>
          </a:p>
          <a:p>
            <a:pPr marL="0" indent="0" algn="l">
              <a:buNone/>
            </a:pPr>
            <a:r>
              <a:rPr lang="en-US" b="1" i="0" dirty="0">
                <a:solidFill>
                  <a:srgbClr val="374151"/>
                </a:solidFill>
                <a:effectLst/>
                <a:latin typeface="+mj-lt"/>
              </a:rPr>
              <a:t>3.   Resource Utilization</a:t>
            </a:r>
            <a:endParaRPr lang="en-US" b="0" i="0" dirty="0">
              <a:solidFill>
                <a:srgbClr val="374151"/>
              </a:solidFill>
              <a:effectLst/>
              <a:latin typeface="+mj-lt"/>
            </a:endParaRPr>
          </a:p>
          <a:p>
            <a:pPr marL="742950" lvl="1" indent="-285750" algn="l">
              <a:buFont typeface="Arial" panose="020B0604020202020204" pitchFamily="34" charset="0"/>
              <a:buChar char="•"/>
            </a:pPr>
            <a:r>
              <a:rPr lang="en-US" b="0" i="0" dirty="0">
                <a:solidFill>
                  <a:srgbClr val="374151"/>
                </a:solidFill>
                <a:effectLst/>
                <a:latin typeface="+mj-lt"/>
              </a:rPr>
              <a:t>Evaluate how efficiently resources (time, budget, manpower) are used.</a:t>
            </a:r>
          </a:p>
          <a:p>
            <a:pPr marL="0" indent="0" algn="l">
              <a:buNone/>
            </a:pPr>
            <a:r>
              <a:rPr lang="en-US" b="1" i="0" dirty="0">
                <a:solidFill>
                  <a:srgbClr val="374151"/>
                </a:solidFill>
                <a:effectLst/>
                <a:latin typeface="+mj-lt"/>
              </a:rPr>
              <a:t>4.   Quality Metrics</a:t>
            </a:r>
            <a:endParaRPr lang="en-US" b="0" i="0" dirty="0">
              <a:solidFill>
                <a:srgbClr val="374151"/>
              </a:solidFill>
              <a:effectLst/>
              <a:latin typeface="+mj-lt"/>
            </a:endParaRPr>
          </a:p>
          <a:p>
            <a:pPr marL="742950" lvl="1" indent="-285750" algn="l">
              <a:buFont typeface="Arial" panose="020B0604020202020204" pitchFamily="34" charset="0"/>
              <a:buChar char="•"/>
            </a:pPr>
            <a:r>
              <a:rPr lang="en-US" b="0" i="0" dirty="0">
                <a:solidFill>
                  <a:srgbClr val="374151"/>
                </a:solidFill>
                <a:effectLst/>
                <a:latin typeface="+mj-lt"/>
              </a:rPr>
              <a:t>Analyze the project's quality and identify areas for improvement.</a:t>
            </a:r>
          </a:p>
          <a:p>
            <a:pPr marL="0" indent="0" algn="l">
              <a:buNone/>
            </a:pPr>
            <a:r>
              <a:rPr lang="en-US" b="1" i="0" dirty="0">
                <a:solidFill>
                  <a:srgbClr val="374151"/>
                </a:solidFill>
                <a:effectLst/>
                <a:latin typeface="+mj-lt"/>
              </a:rPr>
              <a:t>5.   Client Satisfaction</a:t>
            </a:r>
            <a:endParaRPr lang="en-US" b="0" i="0" dirty="0">
              <a:solidFill>
                <a:srgbClr val="374151"/>
              </a:solidFill>
              <a:effectLst/>
              <a:latin typeface="+mj-lt"/>
            </a:endParaRPr>
          </a:p>
          <a:p>
            <a:pPr marL="742950" lvl="1" indent="-285750" algn="l">
              <a:buFont typeface="Arial" panose="020B0604020202020204" pitchFamily="34" charset="0"/>
              <a:buChar char="•"/>
            </a:pPr>
            <a:r>
              <a:rPr lang="en-US" b="0" i="0" dirty="0">
                <a:solidFill>
                  <a:srgbClr val="374151"/>
                </a:solidFill>
                <a:effectLst/>
                <a:latin typeface="+mj-lt"/>
              </a:rPr>
              <a:t>Measure client satisfaction through feedback and surveys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9453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27984"/>
            <a:ext cx="10668000" cy="487362"/>
          </a:xfrm>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latin typeface="Söhne"/>
              </a:rPr>
              <a:t>1. Identification of Time Wasters.</a:t>
            </a:r>
            <a:endParaRPr lang="en-IN" dirty="0">
              <a:latin typeface="Söhne"/>
            </a:endParaRPr>
          </a:p>
          <a:p>
            <a:endParaRPr lang="en-IN" dirty="0">
              <a:latin typeface="Söhne"/>
            </a:endParaRPr>
          </a:p>
          <a:p>
            <a:pPr marL="0" indent="0">
              <a:buNone/>
            </a:pPr>
            <a:r>
              <a:rPr lang="en-GB" dirty="0">
                <a:latin typeface="Söhne"/>
              </a:rPr>
              <a:t>2. Efficiency Improvements.</a:t>
            </a:r>
            <a:endParaRPr lang="en-IN" dirty="0">
              <a:latin typeface="Söhne"/>
            </a:endParaRPr>
          </a:p>
          <a:p>
            <a:endParaRPr lang="en-IN" dirty="0">
              <a:latin typeface="Söhne"/>
            </a:endParaRPr>
          </a:p>
          <a:p>
            <a:pPr marL="0" indent="0">
              <a:buNone/>
            </a:pPr>
            <a:r>
              <a:rPr lang="en-GB" dirty="0">
                <a:latin typeface="Söhne"/>
              </a:rPr>
              <a:t>3. Time Allocation Insights.</a:t>
            </a:r>
            <a:endParaRPr lang="en-IN" dirty="0">
              <a:latin typeface="Söhne"/>
            </a:endParaRPr>
          </a:p>
          <a:p>
            <a:endParaRPr lang="en-IN" dirty="0">
              <a:latin typeface="Söhne"/>
            </a:endParaRPr>
          </a:p>
          <a:p>
            <a:pPr marL="0" indent="0">
              <a:buNone/>
            </a:pPr>
            <a:r>
              <a:rPr lang="en-GB" dirty="0">
                <a:latin typeface="Söhne"/>
              </a:rPr>
              <a:t>4. Productivity Metrics.</a:t>
            </a:r>
            <a:endParaRPr lang="en-IN" dirty="0">
              <a:latin typeface="Söhne"/>
            </a:endParaRPr>
          </a:p>
          <a:p>
            <a:endParaRPr lang="en-IN" dirty="0">
              <a:latin typeface="Söhne"/>
            </a:endParaRPr>
          </a:p>
          <a:p>
            <a:pPr marL="0" indent="0">
              <a:buNone/>
            </a:pPr>
            <a:r>
              <a:rPr lang="en-GB" dirty="0">
                <a:latin typeface="Söhne"/>
              </a:rPr>
              <a:t>5. Cost Savings or reallocating resources.</a:t>
            </a:r>
            <a:endParaRPr lang="en-IN" dirty="0">
              <a:latin typeface="Söhne"/>
            </a:endParaRPr>
          </a:p>
          <a:p>
            <a:endParaRPr lang="en-IN" dirty="0">
              <a:latin typeface="Söhne"/>
            </a:endParaRPr>
          </a:p>
          <a:p>
            <a:pPr marL="0" indent="0">
              <a:buNone/>
            </a:pPr>
            <a:r>
              <a:rPr lang="en-GB" dirty="0">
                <a:latin typeface="Söhne"/>
              </a:rPr>
              <a:t>6. Improved Work-Life Balance .</a:t>
            </a:r>
            <a:endParaRPr lang="en-IN" dirty="0">
              <a:latin typeface="Söhne"/>
            </a:endParaRPr>
          </a:p>
          <a:p>
            <a:endParaRPr lang="en-IN" dirty="0">
              <a:latin typeface="Söhne"/>
            </a:endParaRPr>
          </a:p>
          <a:p>
            <a:pPr marL="0" indent="0">
              <a:buNone/>
            </a:pPr>
            <a:r>
              <a:rPr lang="en-GB" dirty="0">
                <a:latin typeface="Söhne"/>
              </a:rPr>
              <a:t>7. Benchmarking: Comparing productivity metrics to industry standards</a:t>
            </a:r>
          </a:p>
          <a:p>
            <a:endParaRPr lang="en-GB" dirty="0">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800" dirty="0">
                <a:solidFill>
                  <a:srgbClr val="374151"/>
                </a:solidFill>
                <a:latin typeface="Söhne"/>
              </a:rPr>
              <a:t>	T</a:t>
            </a:r>
            <a:r>
              <a:rPr lang="en-US" sz="2800" b="0" i="0" dirty="0">
                <a:solidFill>
                  <a:srgbClr val="374151"/>
                </a:solidFill>
                <a:effectLst/>
                <a:latin typeface="Söhne"/>
              </a:rPr>
              <a:t>ime and productivity analysis is a vital tool for individuals, teams, and organizations seeking to enhance their efficiency, effectiveness, and overall performance. This analysis allows for a comprehensive understanding of how time is allocated and used, enabling the identification of areas for improvement and the implementation of strategies to optimize productivity.</a:t>
            </a:r>
            <a:endParaRPr lang="en-GB" sz="28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46449" y="1129004"/>
            <a:ext cx="10734350" cy="4966994"/>
          </a:xfrm>
        </p:spPr>
        <p:txBody>
          <a:bodyPr>
            <a:normAutofit lnSpcReduction="10000"/>
          </a:bodyPr>
          <a:lstStyle/>
          <a:p>
            <a:pPr marL="0" indent="0" algn="just">
              <a:lnSpc>
                <a:spcPct val="150000"/>
              </a:lnSpc>
              <a:buNone/>
            </a:pPr>
            <a:r>
              <a:rPr lang="en-US" sz="1600" i="1" u="sng" dirty="0">
                <a:latin typeface="+mj-lt"/>
              </a:rPr>
              <a:t>1.Advance Recommendation System for the Formation of More Prolific and Dynamic Software Project Teams, </a:t>
            </a:r>
            <a:r>
              <a:rPr lang="en-IN" sz="1600" i="1" u="sng" dirty="0">
                <a:latin typeface="+mj-lt"/>
              </a:rPr>
              <a:t>Mahreen Ahmad,2018</a:t>
            </a:r>
            <a:endParaRPr lang="en-US" sz="1600" b="1" i="1" u="sng" dirty="0">
              <a:latin typeface="+mj-lt"/>
            </a:endParaRPr>
          </a:p>
          <a:p>
            <a:pPr algn="just">
              <a:lnSpc>
                <a:spcPct val="150000"/>
              </a:lnSpc>
            </a:pPr>
            <a:r>
              <a:rPr lang="en-US" sz="1600" b="1" i="1" dirty="0">
                <a:latin typeface="+mj-lt"/>
              </a:rPr>
              <a:t>R. Latone </a:t>
            </a:r>
            <a:r>
              <a:rPr lang="en-US" sz="1600" i="1" dirty="0">
                <a:latin typeface="+mj-lt"/>
              </a:rPr>
              <a:t>and </a:t>
            </a:r>
            <a:r>
              <a:rPr lang="en-US" sz="1600" b="1" i="1" dirty="0">
                <a:latin typeface="+mj-lt"/>
              </a:rPr>
              <a:t>J. Suarez</a:t>
            </a:r>
            <a:r>
              <a:rPr lang="en-US" sz="1600" i="1" dirty="0">
                <a:latin typeface="+mj-lt"/>
              </a:rPr>
              <a:t>, "Measuring social networks when forming information system project," The Journal of Systems and Software, pp. 304-323, 2017</a:t>
            </a:r>
          </a:p>
          <a:p>
            <a:pPr algn="just">
              <a:lnSpc>
                <a:spcPct val="150000"/>
              </a:lnSpc>
            </a:pPr>
            <a:r>
              <a:rPr lang="en-US" sz="1600" i="1" dirty="0">
                <a:latin typeface="+mj-lt"/>
              </a:rPr>
              <a:t>"A framework for freelancer assessment in online marketplace," in ICSE-SEIP '17 Proceedings of the 39th International Conference on Software Engineering: Software Engineering in Practice Track, Buenos Aires, Argentina, 2017.</a:t>
            </a:r>
          </a:p>
          <a:p>
            <a:pPr algn="just">
              <a:lnSpc>
                <a:spcPct val="150000"/>
              </a:lnSpc>
            </a:pPr>
            <a:r>
              <a:rPr lang="en-US" sz="1600" i="1" dirty="0">
                <a:latin typeface="+mj-lt"/>
              </a:rPr>
              <a:t>B. M. M. Q. R. U. Q. M. A. Fateh </a:t>
            </a:r>
            <a:r>
              <a:rPr lang="en-US" sz="1600" i="1" dirty="0" err="1">
                <a:latin typeface="+mj-lt"/>
              </a:rPr>
              <a:t>ur</a:t>
            </a:r>
            <a:r>
              <a:rPr lang="en-US" sz="1600" i="1" dirty="0">
                <a:latin typeface="+mj-lt"/>
              </a:rPr>
              <a:t> Rehman, "Scrum Software Maintenance Model: Efficient Software Maintenance in Agile Methodology," in 2018 21st Saudi Computer Society National Computer Conference (NCC), Riyadh, Saudi Arabia, 2018</a:t>
            </a:r>
          </a:p>
          <a:p>
            <a:pPr algn="just">
              <a:lnSpc>
                <a:spcPct val="150000"/>
              </a:lnSpc>
            </a:pPr>
            <a:r>
              <a:rPr lang="en-US" sz="1600" i="1" dirty="0">
                <a:latin typeface="+mj-lt"/>
              </a:rPr>
              <a:t>S. B. S. S. Apoorva Srivastava, "SCRUM Model for Agile Methodology," in International </a:t>
            </a:r>
            <a:r>
              <a:rPr lang="en-US" sz="1600" i="1" dirty="0" err="1">
                <a:latin typeface="+mj-lt"/>
              </a:rPr>
              <a:t>Confrence</a:t>
            </a:r>
            <a:r>
              <a:rPr lang="en-US" sz="1600" i="1" dirty="0">
                <a:latin typeface="+mj-lt"/>
              </a:rPr>
              <a:t> on Computing, 2017.</a:t>
            </a:r>
          </a:p>
          <a:p>
            <a:pPr algn="just">
              <a:lnSpc>
                <a:spcPct val="150000"/>
              </a:lnSpc>
            </a:pPr>
            <a:r>
              <a:rPr lang="en-US" sz="1600" i="1" dirty="0">
                <a:latin typeface="+mj-lt"/>
              </a:rPr>
              <a:t>M. J. (MJ), "Scrum Reference Card," [Online]. [Accessed December 2018]</a:t>
            </a: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600" dirty="0">
                <a:latin typeface="Sitka Small Semibold" pitchFamily="2"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952997"/>
          </a:xfrm>
        </p:spPr>
        <p:txBody>
          <a:bodyPr>
            <a:normAutofit lnSpcReduction="10000"/>
          </a:bodyPr>
          <a:lstStyle/>
          <a:p>
            <a:pPr algn="just">
              <a:lnSpc>
                <a:spcPct val="120000"/>
              </a:lnSpc>
            </a:pPr>
            <a:r>
              <a:rPr lang="en-US" sz="1800" b="0" i="0" dirty="0">
                <a:solidFill>
                  <a:srgbClr val="374151"/>
                </a:solidFill>
                <a:effectLst/>
                <a:latin typeface="+mj-lt"/>
              </a:rPr>
              <a:t>Time and productivity analysis is the systematic evaluation and assessment of how time is utilized to maximize efficiency and output.</a:t>
            </a:r>
          </a:p>
          <a:p>
            <a:pPr algn="just">
              <a:lnSpc>
                <a:spcPct val="120000"/>
              </a:lnSpc>
            </a:pPr>
            <a:r>
              <a:rPr lang="en-US" sz="1800" b="0" i="0" dirty="0">
                <a:solidFill>
                  <a:srgbClr val="374151"/>
                </a:solidFill>
                <a:effectLst/>
                <a:latin typeface="+mj-lt"/>
              </a:rPr>
              <a:t>It involves the examination of how individuals, teams, or organizations allocate and manage their time resources to achieve specific goals and objectives.</a:t>
            </a:r>
          </a:p>
          <a:p>
            <a:pPr algn="just">
              <a:lnSpc>
                <a:spcPct val="120000"/>
              </a:lnSpc>
            </a:pPr>
            <a:r>
              <a:rPr lang="en-US" sz="1800" b="0" i="0" dirty="0">
                <a:solidFill>
                  <a:srgbClr val="374151"/>
                </a:solidFill>
                <a:effectLst/>
                <a:latin typeface="+mj-lt"/>
              </a:rPr>
              <a:t>Time and productivity analysis helps in identifying areas of improvement, optimizing processes, and enhancing overall performance by making the most effective use of available time.</a:t>
            </a:r>
          </a:p>
          <a:p>
            <a:pPr algn="just">
              <a:lnSpc>
                <a:spcPct val="120000"/>
              </a:lnSpc>
            </a:pPr>
            <a:endParaRPr lang="en-US" sz="1800" b="0" i="0" dirty="0">
              <a:solidFill>
                <a:srgbClr val="374151"/>
              </a:solidFill>
              <a:effectLst/>
              <a:latin typeface="+mj-lt"/>
            </a:endParaRPr>
          </a:p>
          <a:p>
            <a:pPr algn="just">
              <a:lnSpc>
                <a:spcPct val="120000"/>
              </a:lnSpc>
              <a:buFont typeface="Arial" panose="020B0604020202020204" pitchFamily="34" charset="0"/>
              <a:buChar char="•"/>
            </a:pPr>
            <a:r>
              <a:rPr lang="en-US" sz="1800" b="1" i="0" dirty="0">
                <a:solidFill>
                  <a:srgbClr val="374151"/>
                </a:solidFill>
                <a:effectLst/>
                <a:latin typeface="+mj-lt"/>
              </a:rPr>
              <a:t>Time Management</a:t>
            </a:r>
            <a:r>
              <a:rPr lang="en-US" sz="1800" b="0" i="0" dirty="0">
                <a:solidFill>
                  <a:srgbClr val="374151"/>
                </a:solidFill>
                <a:effectLst/>
                <a:latin typeface="+mj-lt"/>
              </a:rPr>
              <a:t> refers to the practice of allocating and using time wisely to accomplish tasks and achieve objectives efficiently. Effective time management helps reduce stress, increase work-life balance, and boost individual and team performance.</a:t>
            </a:r>
          </a:p>
          <a:p>
            <a:pPr algn="just">
              <a:lnSpc>
                <a:spcPct val="120000"/>
              </a:lnSpc>
              <a:buFont typeface="Arial" panose="020B0604020202020204" pitchFamily="34" charset="0"/>
              <a:buChar char="•"/>
            </a:pPr>
            <a:r>
              <a:rPr lang="en-US" sz="1800" b="1" i="0" dirty="0">
                <a:solidFill>
                  <a:srgbClr val="374151"/>
                </a:solidFill>
                <a:effectLst/>
                <a:latin typeface="+mj-lt"/>
              </a:rPr>
              <a:t>Productivity</a:t>
            </a:r>
            <a:r>
              <a:rPr lang="en-US" sz="1800" b="0" i="0" dirty="0">
                <a:solidFill>
                  <a:srgbClr val="374151"/>
                </a:solidFill>
                <a:effectLst/>
                <a:latin typeface="+mj-lt"/>
              </a:rPr>
              <a:t> is a measure of how efficiently resources, including time, are used to produce desired results. Improved productivity leads to higher outputs with the same or fewer resources. It is essential for competitiveness and profitability in business and overall personal effectiveness.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19673"/>
            <a:ext cx="10668000" cy="4976325"/>
          </a:xfrm>
        </p:spPr>
        <p:txBody>
          <a:bodyPr>
            <a:normAutofit/>
          </a:bodyPr>
          <a:lstStyle/>
          <a:p>
            <a:pPr algn="just"/>
            <a:endParaRPr lang="en-US" sz="1800" dirty="0">
              <a:latin typeface="+mj-lt"/>
            </a:endParaRPr>
          </a:p>
          <a:p>
            <a:pPr marL="0" indent="0" algn="just">
              <a:buNone/>
            </a:pPr>
            <a:endParaRPr lang="en-US" sz="1800" dirty="0">
              <a:latin typeface="+mj-lt"/>
            </a:endParaRPr>
          </a:p>
          <a:p>
            <a:pPr algn="just"/>
            <a:endParaRPr lang="en-US" sz="1800" dirty="0">
              <a:latin typeface="+mj-lt"/>
            </a:endParaRPr>
          </a:p>
          <a:p>
            <a:pPr algn="just"/>
            <a:endParaRPr lang="en-US" sz="1800" dirty="0">
              <a:latin typeface="+mj-lt"/>
            </a:endParaRPr>
          </a:p>
          <a:p>
            <a:pPr marL="0" indent="0" algn="just">
              <a:buNone/>
            </a:pPr>
            <a:endParaRPr lang="en-US" sz="1800" dirty="0">
              <a:latin typeface="+mj-lt"/>
            </a:endParaRPr>
          </a:p>
        </p:txBody>
      </p:sp>
      <p:sp>
        <p:nvSpPr>
          <p:cNvPr id="4" name="TextBox 3">
            <a:extLst>
              <a:ext uri="{FF2B5EF4-FFF2-40B4-BE49-F238E27FC236}">
                <a16:creationId xmlns:a16="http://schemas.microsoft.com/office/drawing/2014/main" id="{164E377E-DD8C-8102-E462-BB4D546CA2AC}"/>
              </a:ext>
            </a:extLst>
          </p:cNvPr>
          <p:cNvSpPr txBox="1"/>
          <p:nvPr/>
        </p:nvSpPr>
        <p:spPr>
          <a:xfrm>
            <a:off x="933061" y="1287624"/>
            <a:ext cx="10547739" cy="4739759"/>
          </a:xfrm>
          <a:prstGeom prst="rect">
            <a:avLst/>
          </a:prstGeom>
          <a:noFill/>
        </p:spPr>
        <p:txBody>
          <a:bodyPr wrap="square" rtlCol="0">
            <a:spAutoFit/>
          </a:bodyPr>
          <a:lstStyle/>
          <a:p>
            <a:pPr algn="just"/>
            <a:r>
              <a:rPr lang="en-IN" sz="2000" b="1" dirty="0"/>
              <a:t>The Influence of Agile Methodology(scrum) on software Project    Management</a:t>
            </a:r>
            <a:r>
              <a:rPr lang="en-IN" sz="2000" b="1" dirty="0">
                <a:sym typeface="Wingdings" panose="05000000000000000000" pitchFamily="2" charset="2"/>
              </a:rPr>
              <a:t>:(2020), </a:t>
            </a:r>
            <a:r>
              <a:rPr lang="en-IN" sz="2000" dirty="0" err="1">
                <a:sym typeface="Wingdings" panose="05000000000000000000" pitchFamily="2" charset="2"/>
              </a:rPr>
              <a:t>Aisal</a:t>
            </a:r>
            <a:r>
              <a:rPr lang="en-IN" sz="2000" dirty="0">
                <a:sym typeface="Wingdings" panose="05000000000000000000" pitchFamily="2" charset="2"/>
              </a:rPr>
              <a:t> Hayat  [1]</a:t>
            </a:r>
            <a:endParaRPr lang="en-IN" sz="2000" dirty="0"/>
          </a:p>
          <a:p>
            <a:pPr algn="just"/>
            <a:endParaRPr lang="en-IN" sz="2000" b="1" dirty="0"/>
          </a:p>
          <a:p>
            <a:pPr marL="285750" indent="-285750" algn="just">
              <a:buFont typeface="Arial" panose="020B0604020202020204" pitchFamily="34" charset="0"/>
              <a:buChar char="•"/>
            </a:pPr>
            <a:r>
              <a:rPr lang="en-US" sz="1600" dirty="0"/>
              <a:t>The Agile methodology, specifically the Scrum framework, they have  used the impact of Agile (Scrum) on Software Project Management (SPM).</a:t>
            </a:r>
          </a:p>
          <a:p>
            <a:pPr marL="285750" indent="-285750" algn="just">
              <a:buFont typeface="Arial" panose="020B0604020202020204" pitchFamily="34" charset="0"/>
              <a:buChar char="•"/>
            </a:pPr>
            <a:r>
              <a:rPr lang="en-US" sz="1600" dirty="0"/>
              <a:t>The research aimed to understand how Scrum influences various aspects of project management, such as time, cost, scope, quality, risk, and human resource management </a:t>
            </a:r>
            <a:r>
              <a:rPr lang="en-US" sz="1600" dirty="0">
                <a:highlight>
                  <a:srgbClr val="FFFF00"/>
                </a:highlight>
              </a:rPr>
              <a:t>[1].</a:t>
            </a:r>
          </a:p>
          <a:p>
            <a:pPr algn="just"/>
            <a:endParaRPr lang="en-US" sz="1600" dirty="0"/>
          </a:p>
          <a:p>
            <a:pPr algn="just"/>
            <a:r>
              <a:rPr lang="en-US" sz="2000" b="1" dirty="0"/>
              <a:t>Advance Recommendation System for the Formation of More Prolific and Dynamic Software Project Team</a:t>
            </a:r>
            <a:r>
              <a:rPr lang="en-US" sz="2000" b="1" dirty="0">
                <a:sym typeface="Wingdings" panose="05000000000000000000" pitchFamily="2" charset="2"/>
              </a:rPr>
              <a:t>(2019),</a:t>
            </a:r>
            <a:r>
              <a:rPr lang="en-IN" sz="2000" dirty="0"/>
              <a:t> </a:t>
            </a:r>
            <a:r>
              <a:rPr lang="en-IN" sz="2000" dirty="0" err="1"/>
              <a:t>Wasi</a:t>
            </a:r>
            <a:r>
              <a:rPr lang="en-IN" sz="2000" dirty="0"/>
              <a:t> Haider Butt.[1]</a:t>
            </a:r>
            <a:endParaRPr lang="en-US" sz="2000" b="1" dirty="0"/>
          </a:p>
          <a:p>
            <a:pPr algn="just"/>
            <a:endParaRPr lang="en-US" dirty="0"/>
          </a:p>
          <a:p>
            <a:pPr marL="285750" indent="-285750" algn="just">
              <a:buFont typeface="Arial" panose="020B0604020202020204" pitchFamily="34" charset="0"/>
              <a:buChar char="•"/>
            </a:pPr>
            <a:r>
              <a:rPr lang="en-US" sz="1600" dirty="0"/>
              <a:t>The social network analysis techniques to dig out information and connections that are helpful in formation of best compatible teams.</a:t>
            </a:r>
          </a:p>
          <a:p>
            <a:pPr marL="285750" indent="-285750" algn="just">
              <a:buFont typeface="Arial" panose="020B0604020202020204" pitchFamily="34" charset="0"/>
              <a:buChar char="•"/>
            </a:pPr>
            <a:r>
              <a:rPr lang="en-US" sz="1600" dirty="0"/>
              <a:t>They have developed a methodology that will allow the formation of software project teams through a recommendation system.</a:t>
            </a:r>
          </a:p>
          <a:p>
            <a:pPr algn="just"/>
            <a:endParaRPr lang="en-IN" sz="2000" dirty="0"/>
          </a:p>
          <a:p>
            <a:pPr algn="just"/>
            <a:endParaRPr lang="en-IN" sz="20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19673"/>
            <a:ext cx="10668000" cy="4976325"/>
          </a:xfrm>
        </p:spPr>
        <p:txBody>
          <a:bodyPr>
            <a:normAutofit/>
          </a:bodyPr>
          <a:lstStyle/>
          <a:p>
            <a:pPr algn="just"/>
            <a:endParaRPr lang="en-US" sz="1800" dirty="0">
              <a:latin typeface="+mj-lt"/>
            </a:endParaRPr>
          </a:p>
          <a:p>
            <a:pPr marL="0" indent="0" algn="just">
              <a:buNone/>
            </a:pPr>
            <a:endParaRPr lang="en-US" sz="1800" dirty="0">
              <a:latin typeface="+mj-lt"/>
            </a:endParaRPr>
          </a:p>
          <a:p>
            <a:pPr algn="just"/>
            <a:endParaRPr lang="en-US" sz="1800" dirty="0">
              <a:latin typeface="+mj-lt"/>
            </a:endParaRPr>
          </a:p>
          <a:p>
            <a:pPr algn="just"/>
            <a:endParaRPr lang="en-US" sz="1800" dirty="0">
              <a:latin typeface="+mj-lt"/>
            </a:endParaRPr>
          </a:p>
          <a:p>
            <a:pPr marL="0" indent="0" algn="just">
              <a:buNone/>
            </a:pPr>
            <a:endParaRPr lang="en-US" sz="1800" dirty="0">
              <a:latin typeface="+mj-lt"/>
            </a:endParaRPr>
          </a:p>
        </p:txBody>
      </p:sp>
      <p:sp>
        <p:nvSpPr>
          <p:cNvPr id="4" name="TextBox 3">
            <a:extLst>
              <a:ext uri="{FF2B5EF4-FFF2-40B4-BE49-F238E27FC236}">
                <a16:creationId xmlns:a16="http://schemas.microsoft.com/office/drawing/2014/main" id="{164E377E-DD8C-8102-E462-BB4D546CA2AC}"/>
              </a:ext>
            </a:extLst>
          </p:cNvPr>
          <p:cNvSpPr txBox="1"/>
          <p:nvPr/>
        </p:nvSpPr>
        <p:spPr>
          <a:xfrm>
            <a:off x="933061" y="1287624"/>
            <a:ext cx="10547739" cy="707886"/>
          </a:xfrm>
          <a:prstGeom prst="rect">
            <a:avLst/>
          </a:prstGeom>
          <a:noFill/>
        </p:spPr>
        <p:txBody>
          <a:bodyPr wrap="square" rtlCol="0">
            <a:spAutoFit/>
          </a:bodyPr>
          <a:lstStyle/>
          <a:p>
            <a:pPr algn="just"/>
            <a:endParaRPr lang="en-IN" sz="2000" b="1" dirty="0"/>
          </a:p>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4A938F5F-78F9-EC01-779D-E0BCE125DA78}"/>
              </a:ext>
            </a:extLst>
          </p:cNvPr>
          <p:cNvSpPr txBox="1"/>
          <p:nvPr/>
        </p:nvSpPr>
        <p:spPr>
          <a:xfrm>
            <a:off x="933061" y="1287624"/>
            <a:ext cx="10547739"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need to develop web-based distributed data-entry, analysis, and reporting systems has been realized for various applications and by different organizations </a:t>
            </a:r>
            <a:r>
              <a:rPr lang="en-US" sz="2000" dirty="0">
                <a:highlight>
                  <a:srgbClr val="FFFF00"/>
                </a:highlight>
              </a:rPr>
              <a:t>[1].</a:t>
            </a:r>
          </a:p>
          <a:p>
            <a:pPr marL="342900" indent="-342900" algn="just">
              <a:buFont typeface="Arial" panose="020B0604020202020204" pitchFamily="34" charset="0"/>
              <a:buChar char="•"/>
            </a:pPr>
            <a:r>
              <a:rPr lang="en-US" sz="2000" dirty="0"/>
              <a:t>Based on the requirements of data entry, analysis and reporting, different approaches have been used. Recently, Choe and Yoo (2008) proposed a secure multi-agent architecture for accessing healthcare information through the Web from multiple heterogeneous data source</a:t>
            </a:r>
          </a:p>
          <a:p>
            <a:pPr marL="342900" indent="-342900" algn="just">
              <a:buFont typeface="Arial" panose="020B0604020202020204" pitchFamily="34" charset="0"/>
              <a:buChar char="•"/>
            </a:pPr>
            <a:r>
              <a:rPr lang="en-US" sz="2000" dirty="0"/>
              <a:t>The need to develop web-based distributed data-entry, analysis, and reporting systems has been realized for various applications and by different organizations. Based on the requirements of data entry, analysis and reporting, different approaches have been used. Recently, Choe and Yoo (2008) proposed a secure multi-agent architecture for accessing healthcare information through the Web from multiple heterogeneous data sources. Choe and Yoo (2008) use a multi-agent architecture that supports authorized information access and secure exchange of information based on Web-services. </a:t>
            </a:r>
            <a:endParaRPr lang="en-IN" sz="2000" dirty="0"/>
          </a:p>
        </p:txBody>
      </p:sp>
    </p:spTree>
    <p:extLst>
      <p:ext uri="{BB962C8B-B14F-4D97-AF65-F5344CB8AC3E}">
        <p14:creationId xmlns:p14="http://schemas.microsoft.com/office/powerpoint/2010/main" val="18346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99993"/>
            <a:ext cx="10668000" cy="487362"/>
          </a:xfrm>
        </p:spPr>
        <p:txBody>
          <a:bodyPr/>
          <a:lstStyle/>
          <a:p>
            <a:r>
              <a:rPr lang="en-GB" dirty="0"/>
              <a:t>Proposed Method (Admin Panel)</a:t>
            </a:r>
          </a:p>
        </p:txBody>
      </p:sp>
      <p:sp>
        <p:nvSpPr>
          <p:cNvPr id="3" name="Content Placeholder 2"/>
          <p:cNvSpPr>
            <a:spLocks noGrp="1"/>
          </p:cNvSpPr>
          <p:nvPr>
            <p:ph idx="1"/>
          </p:nvPr>
        </p:nvSpPr>
        <p:spPr>
          <a:xfrm>
            <a:off x="812800" y="856498"/>
            <a:ext cx="5196114" cy="5145003"/>
          </a:xfrm>
        </p:spPr>
        <p:txBody>
          <a:bodyPr>
            <a:normAutofit fontScale="92500" lnSpcReduction="20000"/>
          </a:bodyPr>
          <a:lstStyle/>
          <a:p>
            <a:endParaRPr lang="en-US" sz="1700" dirty="0">
              <a:latin typeface="+mj-lt"/>
            </a:endParaRPr>
          </a:p>
          <a:p>
            <a:r>
              <a:rPr lang="en-US" sz="1900" b="1" dirty="0">
                <a:latin typeface="+mj-lt"/>
              </a:rPr>
              <a:t>Secure Login and Logout</a:t>
            </a:r>
          </a:p>
          <a:p>
            <a:pPr marL="0" indent="0">
              <a:buNone/>
            </a:pPr>
            <a:endParaRPr lang="en-US" sz="1600" dirty="0">
              <a:latin typeface="+mj-lt"/>
            </a:endParaRPr>
          </a:p>
          <a:p>
            <a:r>
              <a:rPr lang="en-US" sz="1900" b="1" dirty="0">
                <a:latin typeface="+mj-lt"/>
              </a:rPr>
              <a:t>Dashboard</a:t>
            </a:r>
            <a:endParaRPr lang="en-US" sz="1900" dirty="0">
              <a:latin typeface="+mj-lt"/>
            </a:endParaRPr>
          </a:p>
          <a:p>
            <a:pPr lvl="1">
              <a:buFont typeface="Wingdings" panose="05000000000000000000" pitchFamily="2" charset="2"/>
              <a:buChar char="Ø"/>
            </a:pPr>
            <a:r>
              <a:rPr lang="en-US" sz="1600" dirty="0">
                <a:latin typeface="+mj-lt"/>
              </a:rPr>
              <a:t>Display the summary of lists.</a:t>
            </a:r>
          </a:p>
          <a:p>
            <a:pPr marL="457200" lvl="1" indent="0">
              <a:buNone/>
            </a:pPr>
            <a:endParaRPr lang="en-US" sz="1600" dirty="0">
              <a:latin typeface="+mj-lt"/>
            </a:endParaRPr>
          </a:p>
          <a:p>
            <a:r>
              <a:rPr lang="en-US" sz="1700" b="1" dirty="0">
                <a:latin typeface="+mj-lt"/>
              </a:rPr>
              <a:t>Work Type List Management</a:t>
            </a:r>
            <a:endParaRPr lang="en-US" sz="1700" dirty="0">
              <a:latin typeface="+mj-lt"/>
            </a:endParaRPr>
          </a:p>
          <a:p>
            <a:pPr lvl="1">
              <a:lnSpc>
                <a:spcPct val="120000"/>
              </a:lnSpc>
              <a:buFont typeface="Wingdings" panose="05000000000000000000" pitchFamily="2" charset="2"/>
              <a:buChar char="Ø"/>
            </a:pPr>
            <a:r>
              <a:rPr lang="en-US" sz="1400" dirty="0">
                <a:latin typeface="+mj-lt"/>
              </a:rPr>
              <a:t>Add New Work Type</a:t>
            </a:r>
          </a:p>
          <a:p>
            <a:pPr lvl="1">
              <a:lnSpc>
                <a:spcPct val="120000"/>
              </a:lnSpc>
              <a:buFont typeface="Wingdings" panose="05000000000000000000" pitchFamily="2" charset="2"/>
              <a:buChar char="Ø"/>
            </a:pPr>
            <a:r>
              <a:rPr lang="en-US" sz="1400" dirty="0">
                <a:latin typeface="+mj-lt"/>
              </a:rPr>
              <a:t>List All Work Types</a:t>
            </a:r>
          </a:p>
          <a:p>
            <a:pPr lvl="1">
              <a:lnSpc>
                <a:spcPct val="120000"/>
              </a:lnSpc>
              <a:buFont typeface="Wingdings" panose="05000000000000000000" pitchFamily="2" charset="2"/>
              <a:buChar char="Ø"/>
            </a:pPr>
            <a:r>
              <a:rPr lang="en-US" sz="1400" dirty="0">
                <a:latin typeface="+mj-lt"/>
              </a:rPr>
              <a:t>View Work Type</a:t>
            </a:r>
          </a:p>
          <a:p>
            <a:pPr lvl="1">
              <a:lnSpc>
                <a:spcPct val="120000"/>
              </a:lnSpc>
              <a:buFont typeface="Wingdings" panose="05000000000000000000" pitchFamily="2" charset="2"/>
              <a:buChar char="Ø"/>
            </a:pPr>
            <a:r>
              <a:rPr lang="en-US" sz="1400" dirty="0">
                <a:latin typeface="+mj-lt"/>
              </a:rPr>
              <a:t>Update Work Type</a:t>
            </a:r>
          </a:p>
          <a:p>
            <a:pPr lvl="1">
              <a:lnSpc>
                <a:spcPct val="120000"/>
              </a:lnSpc>
              <a:buFont typeface="Wingdings" panose="05000000000000000000" pitchFamily="2" charset="2"/>
              <a:buChar char="Ø"/>
            </a:pPr>
            <a:r>
              <a:rPr lang="en-US" sz="1400" dirty="0">
                <a:latin typeface="+mj-lt"/>
              </a:rPr>
              <a:t>Delete Work Type</a:t>
            </a:r>
          </a:p>
          <a:p>
            <a:pPr marL="457200" lvl="1" indent="0">
              <a:buNone/>
            </a:pPr>
            <a:endParaRPr lang="en-US" sz="1600" dirty="0">
              <a:latin typeface="+mj-lt"/>
            </a:endParaRPr>
          </a:p>
          <a:p>
            <a:r>
              <a:rPr lang="en-US" sz="1700" b="1" dirty="0">
                <a:latin typeface="+mj-lt"/>
              </a:rPr>
              <a:t>Employee Management</a:t>
            </a:r>
            <a:endParaRPr lang="en-US" sz="1700" dirty="0">
              <a:latin typeface="+mj-lt"/>
            </a:endParaRPr>
          </a:p>
          <a:p>
            <a:pPr lvl="1">
              <a:lnSpc>
                <a:spcPct val="120000"/>
              </a:lnSpc>
              <a:buFont typeface="Wingdings" panose="05000000000000000000" pitchFamily="2" charset="2"/>
              <a:buChar char="Ø"/>
            </a:pPr>
            <a:r>
              <a:rPr lang="en-US" sz="1400" dirty="0">
                <a:latin typeface="+mj-lt"/>
              </a:rPr>
              <a:t>Add New Employee</a:t>
            </a:r>
          </a:p>
          <a:p>
            <a:pPr lvl="1">
              <a:lnSpc>
                <a:spcPct val="120000"/>
              </a:lnSpc>
              <a:buFont typeface="Wingdings" panose="05000000000000000000" pitchFamily="2" charset="2"/>
              <a:buChar char="Ø"/>
            </a:pPr>
            <a:r>
              <a:rPr lang="en-US" sz="1400" dirty="0">
                <a:latin typeface="+mj-lt"/>
              </a:rPr>
              <a:t>List All Employees</a:t>
            </a:r>
          </a:p>
          <a:p>
            <a:pPr lvl="1">
              <a:lnSpc>
                <a:spcPct val="120000"/>
              </a:lnSpc>
              <a:buFont typeface="Wingdings" panose="05000000000000000000" pitchFamily="2" charset="2"/>
              <a:buChar char="Ø"/>
            </a:pPr>
            <a:r>
              <a:rPr lang="en-US" sz="1400" dirty="0">
                <a:latin typeface="+mj-lt"/>
              </a:rPr>
              <a:t>View Employee Details</a:t>
            </a:r>
          </a:p>
          <a:p>
            <a:pPr lvl="1">
              <a:lnSpc>
                <a:spcPct val="120000"/>
              </a:lnSpc>
              <a:buFont typeface="Wingdings" panose="05000000000000000000" pitchFamily="2" charset="2"/>
              <a:buChar char="Ø"/>
            </a:pPr>
            <a:r>
              <a:rPr lang="en-US" sz="1400" dirty="0">
                <a:latin typeface="+mj-lt"/>
              </a:rPr>
              <a:t>Update Employee Details</a:t>
            </a:r>
          </a:p>
          <a:p>
            <a:pPr lvl="1">
              <a:lnSpc>
                <a:spcPct val="120000"/>
              </a:lnSpc>
              <a:buFont typeface="Wingdings" panose="05000000000000000000" pitchFamily="2" charset="2"/>
              <a:buChar char="Ø"/>
            </a:pPr>
            <a:r>
              <a:rPr lang="en-US" sz="1400" dirty="0">
                <a:latin typeface="+mj-lt"/>
              </a:rPr>
              <a:t>Delete Employee Details</a:t>
            </a:r>
          </a:p>
          <a:p>
            <a:pPr marL="457200" lvl="1" indent="0">
              <a:buNone/>
            </a:pPr>
            <a:endParaRPr lang="en-US" sz="1600" dirty="0">
              <a:latin typeface="+mj-lt"/>
            </a:endParaRPr>
          </a:p>
          <a:p>
            <a:r>
              <a:rPr lang="en-US" sz="1600" b="1" dirty="0">
                <a:latin typeface="+mj-lt"/>
              </a:rPr>
              <a:t> </a:t>
            </a:r>
            <a:r>
              <a:rPr lang="en-US" sz="1700" b="1" dirty="0">
                <a:latin typeface="+mj-lt"/>
              </a:rPr>
              <a:t>Manage Account Details/Credentials</a:t>
            </a:r>
            <a:endParaRPr lang="en-US" sz="1700" dirty="0">
              <a:latin typeface="+mj-lt"/>
            </a:endParaRPr>
          </a:p>
          <a:p>
            <a:pPr marL="0" indent="0">
              <a:buNone/>
            </a:pPr>
            <a:endParaRPr lang="en-US" sz="1600" dirty="0">
              <a:latin typeface="+mj-lt"/>
            </a:endParaRPr>
          </a:p>
          <a:p>
            <a:pPr lvl="1">
              <a:buFont typeface="Wingdings" panose="05000000000000000000" pitchFamily="2" charset="2"/>
              <a:buChar char="Ø"/>
            </a:pPr>
            <a:endParaRPr lang="en-US" sz="1600" dirty="0">
              <a:latin typeface="+mj-lt"/>
            </a:endParaRPr>
          </a:p>
          <a:p>
            <a:pPr marL="0" indent="0">
              <a:buFont typeface="Arial" pitchFamily="34" charset="0"/>
              <a:buNone/>
            </a:pPr>
            <a:endParaRPr lang="en-GB" sz="1600" dirty="0">
              <a:latin typeface="+mj-lt"/>
            </a:endParaRPr>
          </a:p>
          <a:p>
            <a:endParaRPr lang="en-GB" sz="1600" dirty="0">
              <a:latin typeface="+mj-lt"/>
            </a:endParaRPr>
          </a:p>
        </p:txBody>
      </p:sp>
      <p:sp>
        <p:nvSpPr>
          <p:cNvPr id="5" name="TextBox 4">
            <a:extLst>
              <a:ext uri="{FF2B5EF4-FFF2-40B4-BE49-F238E27FC236}">
                <a16:creationId xmlns:a16="http://schemas.microsoft.com/office/drawing/2014/main" id="{2C94E05F-0856-8040-5AA0-56D42377FF2F}"/>
              </a:ext>
            </a:extLst>
          </p:cNvPr>
          <p:cNvSpPr txBox="1"/>
          <p:nvPr/>
        </p:nvSpPr>
        <p:spPr>
          <a:xfrm>
            <a:off x="6617270" y="855620"/>
            <a:ext cx="5196113" cy="6678751"/>
          </a:xfrm>
          <a:prstGeom prst="rect">
            <a:avLst/>
          </a:prstGeom>
          <a:noFill/>
        </p:spPr>
        <p:txBody>
          <a:bodyPr wrap="square" rtlCol="0">
            <a:spAutoFit/>
          </a:bodyPr>
          <a:lstStyle/>
          <a:p>
            <a:endParaRPr lang="en-US" sz="1600" dirty="0"/>
          </a:p>
          <a:p>
            <a:r>
              <a:rPr lang="en-US" sz="1600" b="1" dirty="0"/>
              <a:t>Project Management</a:t>
            </a:r>
            <a:endParaRPr lang="en-US" sz="1600" dirty="0"/>
          </a:p>
          <a:p>
            <a:pPr lvl="1">
              <a:lnSpc>
                <a:spcPct val="150000"/>
              </a:lnSpc>
              <a:buFont typeface="Wingdings" panose="05000000000000000000" pitchFamily="2" charset="2"/>
              <a:buChar char="Ø"/>
            </a:pPr>
            <a:r>
              <a:rPr lang="en-US" sz="1400" dirty="0"/>
              <a:t>Add New Project</a:t>
            </a:r>
          </a:p>
          <a:p>
            <a:pPr lvl="1">
              <a:lnSpc>
                <a:spcPct val="150000"/>
              </a:lnSpc>
              <a:buFont typeface="Wingdings" panose="05000000000000000000" pitchFamily="2" charset="2"/>
              <a:buChar char="Ø"/>
            </a:pPr>
            <a:r>
              <a:rPr lang="en-US" sz="1400" dirty="0"/>
              <a:t>List All Project</a:t>
            </a:r>
          </a:p>
          <a:p>
            <a:pPr lvl="1">
              <a:lnSpc>
                <a:spcPct val="150000"/>
              </a:lnSpc>
              <a:buFont typeface="Wingdings" panose="05000000000000000000" pitchFamily="2" charset="2"/>
              <a:buChar char="Ø"/>
            </a:pPr>
            <a:r>
              <a:rPr lang="en-US" sz="1400" dirty="0"/>
              <a:t>View Project Details</a:t>
            </a:r>
          </a:p>
          <a:p>
            <a:pPr lvl="1">
              <a:lnSpc>
                <a:spcPct val="150000"/>
              </a:lnSpc>
              <a:buFont typeface="Wingdings" panose="05000000000000000000" pitchFamily="2" charset="2"/>
              <a:buChar char="Ø"/>
            </a:pPr>
            <a:r>
              <a:rPr lang="en-US" sz="1400" dirty="0"/>
              <a:t>Update Project Details</a:t>
            </a:r>
          </a:p>
          <a:p>
            <a:pPr lvl="1">
              <a:lnSpc>
                <a:spcPct val="150000"/>
              </a:lnSpc>
              <a:buFont typeface="Wingdings" panose="05000000000000000000" pitchFamily="2" charset="2"/>
              <a:buChar char="Ø"/>
            </a:pPr>
            <a:r>
              <a:rPr lang="en-US" sz="1400" dirty="0"/>
              <a:t>List Project's Employees Report List</a:t>
            </a:r>
          </a:p>
          <a:p>
            <a:pPr lvl="1">
              <a:lnSpc>
                <a:spcPct val="150000"/>
              </a:lnSpc>
              <a:buFont typeface="Wingdings" panose="05000000000000000000" pitchFamily="2" charset="2"/>
              <a:buChar char="Ø"/>
            </a:pPr>
            <a:r>
              <a:rPr lang="en-US" sz="1400" dirty="0"/>
              <a:t>View Employees Report</a:t>
            </a:r>
          </a:p>
          <a:p>
            <a:pPr lvl="1">
              <a:lnSpc>
                <a:spcPct val="150000"/>
              </a:lnSpc>
              <a:buFont typeface="Wingdings" panose="05000000000000000000" pitchFamily="2" charset="2"/>
              <a:buChar char="Ø"/>
            </a:pPr>
            <a:r>
              <a:rPr lang="en-US" sz="1400" dirty="0"/>
              <a:t>Overwrite Employees Report</a:t>
            </a:r>
          </a:p>
          <a:p>
            <a:pPr lvl="1">
              <a:lnSpc>
                <a:spcPct val="150000"/>
              </a:lnSpc>
              <a:buFont typeface="Wingdings" panose="05000000000000000000" pitchFamily="2" charset="2"/>
              <a:buChar char="Ø"/>
            </a:pPr>
            <a:r>
              <a:rPr lang="en-US" sz="1400" dirty="0"/>
              <a:t>Delete Employees Report</a:t>
            </a:r>
          </a:p>
          <a:p>
            <a:pPr marL="457200" lvl="1" indent="0">
              <a:buNone/>
            </a:pPr>
            <a:endParaRPr lang="en-US" sz="1600" dirty="0"/>
          </a:p>
          <a:p>
            <a:r>
              <a:rPr lang="en-US" sz="1600" b="1" dirty="0"/>
              <a:t>Reports</a:t>
            </a:r>
            <a:endParaRPr lang="en-US" sz="1600" dirty="0"/>
          </a:p>
          <a:p>
            <a:pPr lvl="1">
              <a:lnSpc>
                <a:spcPct val="150000"/>
              </a:lnSpc>
              <a:buFont typeface="Wingdings" panose="05000000000000000000" pitchFamily="2" charset="2"/>
              <a:buChar char="Ø"/>
            </a:pPr>
            <a:r>
              <a:rPr lang="en-US" sz="1400" dirty="0"/>
              <a:t>Total Rendered Time</a:t>
            </a:r>
          </a:p>
          <a:p>
            <a:pPr lvl="1">
              <a:lnSpc>
                <a:spcPct val="150000"/>
              </a:lnSpc>
              <a:buFont typeface="Wingdings" panose="05000000000000000000" pitchFamily="2" charset="2"/>
              <a:buChar char="Ø"/>
            </a:pPr>
            <a:r>
              <a:rPr lang="en-US" sz="1400" dirty="0"/>
              <a:t>Rendered Time of Employees</a:t>
            </a:r>
          </a:p>
          <a:p>
            <a:pPr lvl="1">
              <a:lnSpc>
                <a:spcPct val="150000"/>
              </a:lnSpc>
              <a:buFont typeface="Wingdings" panose="05000000000000000000" pitchFamily="2" charset="2"/>
              <a:buChar char="Ø"/>
            </a:pPr>
            <a:r>
              <a:rPr lang="en-US" sz="1400" dirty="0"/>
              <a:t>Employee Time Allotted Per Project</a:t>
            </a:r>
          </a:p>
          <a:p>
            <a:pPr lvl="1">
              <a:lnSpc>
                <a:spcPct val="150000"/>
              </a:lnSpc>
              <a:buFont typeface="Wingdings" panose="05000000000000000000" pitchFamily="2" charset="2"/>
              <a:buChar char="Ø"/>
            </a:pPr>
            <a:r>
              <a:rPr lang="en-US" sz="1400" dirty="0"/>
              <a:t>Print Reports</a:t>
            </a:r>
          </a:p>
          <a:p>
            <a:pPr lvl="1">
              <a:buFont typeface="Wingdings" panose="05000000000000000000" pitchFamily="2" charset="2"/>
              <a:buChar char="Ø"/>
            </a:pPr>
            <a:endParaRPr lang="en-US" sz="1600" dirty="0"/>
          </a:p>
          <a:p>
            <a:r>
              <a:rPr lang="en-US" sz="1600" b="1" dirty="0"/>
              <a:t>Manage User List (CRUD)</a:t>
            </a:r>
          </a:p>
          <a:p>
            <a:r>
              <a:rPr lang="en-US" sz="1600" b="1" dirty="0"/>
              <a:t>Manage System Information</a:t>
            </a:r>
            <a:endParaRPr lang="en-US" sz="1600" dirty="0"/>
          </a:p>
          <a:p>
            <a:endParaRPr lang="en-US" sz="1600" dirty="0"/>
          </a:p>
          <a:p>
            <a:pPr marL="0" indent="0">
              <a:buNone/>
            </a:pPr>
            <a:endParaRPr lang="en-GB" sz="1600" dirty="0"/>
          </a:p>
          <a:p>
            <a:endParaRPr lang="en-IN" sz="16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E780-A4DA-60D2-E666-CDB1B2980A48}"/>
              </a:ext>
            </a:extLst>
          </p:cNvPr>
          <p:cNvSpPr>
            <a:spLocks noGrp="1"/>
          </p:cNvSpPr>
          <p:nvPr>
            <p:ph type="title"/>
          </p:nvPr>
        </p:nvSpPr>
        <p:spPr/>
        <p:txBody>
          <a:bodyPr/>
          <a:lstStyle/>
          <a:p>
            <a:r>
              <a:rPr lang="en-GB" dirty="0"/>
              <a:t>Proposed Method (Employee side)</a:t>
            </a:r>
            <a:endParaRPr lang="en-IN" dirty="0"/>
          </a:p>
        </p:txBody>
      </p:sp>
      <p:sp>
        <p:nvSpPr>
          <p:cNvPr id="3" name="Content Placeholder 2">
            <a:extLst>
              <a:ext uri="{FF2B5EF4-FFF2-40B4-BE49-F238E27FC236}">
                <a16:creationId xmlns:a16="http://schemas.microsoft.com/office/drawing/2014/main" id="{189BDD69-C23F-4CED-8442-4505C8960E9C}"/>
              </a:ext>
            </a:extLst>
          </p:cNvPr>
          <p:cNvSpPr>
            <a:spLocks noGrp="1"/>
          </p:cNvSpPr>
          <p:nvPr>
            <p:ph idx="1"/>
          </p:nvPr>
        </p:nvSpPr>
        <p:spPr/>
        <p:txBody>
          <a:bodyPr>
            <a:normAutofit fontScale="70000" lnSpcReduction="20000"/>
          </a:bodyPr>
          <a:lstStyle/>
          <a:p>
            <a:pPr algn="just"/>
            <a:r>
              <a:rPr lang="en-US" b="1" dirty="0"/>
              <a:t>Secure Login and Logout</a:t>
            </a:r>
          </a:p>
          <a:p>
            <a:pPr marL="0" indent="0" algn="just">
              <a:buNone/>
            </a:pPr>
            <a:endParaRPr lang="en-US" dirty="0"/>
          </a:p>
          <a:p>
            <a:pPr algn="just"/>
            <a:r>
              <a:rPr lang="en-US" b="1" dirty="0"/>
              <a:t>Project Management</a:t>
            </a:r>
            <a:endParaRPr lang="en-US" dirty="0"/>
          </a:p>
          <a:p>
            <a:pPr lvl="1" algn="just">
              <a:lnSpc>
                <a:spcPct val="170000"/>
              </a:lnSpc>
              <a:buFont typeface="Wingdings" panose="05000000000000000000" pitchFamily="2" charset="2"/>
              <a:buChar char="Ø"/>
            </a:pPr>
            <a:r>
              <a:rPr lang="en-US" sz="1900" dirty="0"/>
              <a:t>List All Project</a:t>
            </a:r>
          </a:p>
          <a:p>
            <a:pPr lvl="1" algn="just">
              <a:lnSpc>
                <a:spcPct val="170000"/>
              </a:lnSpc>
              <a:buFont typeface="Wingdings" panose="05000000000000000000" pitchFamily="2" charset="2"/>
              <a:buChar char="Ø"/>
            </a:pPr>
            <a:r>
              <a:rPr lang="en-US" sz="1900" dirty="0"/>
              <a:t>Add New Report Per Project</a:t>
            </a:r>
          </a:p>
          <a:p>
            <a:pPr lvl="1" algn="just">
              <a:lnSpc>
                <a:spcPct val="170000"/>
              </a:lnSpc>
              <a:buFont typeface="Wingdings" panose="05000000000000000000" pitchFamily="2" charset="2"/>
              <a:buChar char="Ø"/>
            </a:pPr>
            <a:r>
              <a:rPr lang="en-US" sz="1900" dirty="0"/>
              <a:t>View Project Details</a:t>
            </a:r>
          </a:p>
          <a:p>
            <a:pPr lvl="1" algn="just">
              <a:lnSpc>
                <a:spcPct val="170000"/>
              </a:lnSpc>
              <a:buFont typeface="Wingdings" panose="05000000000000000000" pitchFamily="2" charset="2"/>
              <a:buChar char="Ø"/>
            </a:pPr>
            <a:r>
              <a:rPr lang="en-US" sz="1900" dirty="0"/>
              <a:t>List Reports on Project</a:t>
            </a:r>
          </a:p>
          <a:p>
            <a:pPr lvl="1" algn="just">
              <a:lnSpc>
                <a:spcPct val="170000"/>
              </a:lnSpc>
              <a:buFont typeface="Wingdings" panose="05000000000000000000" pitchFamily="2" charset="2"/>
              <a:buChar char="Ø"/>
            </a:pPr>
            <a:r>
              <a:rPr lang="en-US" sz="1900" dirty="0"/>
              <a:t>Update Report</a:t>
            </a:r>
          </a:p>
          <a:p>
            <a:pPr lvl="1" algn="just">
              <a:lnSpc>
                <a:spcPct val="170000"/>
              </a:lnSpc>
              <a:buFont typeface="Wingdings" panose="05000000000000000000" pitchFamily="2" charset="2"/>
              <a:buChar char="Ø"/>
            </a:pPr>
            <a:r>
              <a:rPr lang="en-US" sz="1900" dirty="0"/>
              <a:t>Delete Report</a:t>
            </a:r>
          </a:p>
          <a:p>
            <a:pPr marL="457200" lvl="1" indent="0" algn="just">
              <a:buNone/>
            </a:pPr>
            <a:endParaRPr lang="en-US" dirty="0"/>
          </a:p>
          <a:p>
            <a:pPr algn="just"/>
            <a:r>
              <a:rPr lang="en-US" b="1" dirty="0"/>
              <a:t>Reports</a:t>
            </a:r>
            <a:endParaRPr lang="en-US" dirty="0"/>
          </a:p>
          <a:p>
            <a:pPr lvl="1" algn="just">
              <a:lnSpc>
                <a:spcPct val="170000"/>
              </a:lnSpc>
              <a:buFont typeface="Wingdings" panose="05000000000000000000" pitchFamily="2" charset="2"/>
              <a:buChar char="Ø"/>
            </a:pPr>
            <a:r>
              <a:rPr lang="en-US" sz="1700" dirty="0"/>
              <a:t>Rendered Time Summary</a:t>
            </a:r>
          </a:p>
          <a:p>
            <a:pPr lvl="1" algn="just">
              <a:lnSpc>
                <a:spcPct val="170000"/>
              </a:lnSpc>
              <a:buFont typeface="Wingdings" panose="05000000000000000000" pitchFamily="2" charset="2"/>
              <a:buChar char="Ø"/>
            </a:pPr>
            <a:r>
              <a:rPr lang="en-US" sz="1700" dirty="0"/>
              <a:t>Time Allotted Per Project</a:t>
            </a:r>
          </a:p>
          <a:p>
            <a:pPr lvl="1" algn="just">
              <a:lnSpc>
                <a:spcPct val="170000"/>
              </a:lnSpc>
              <a:buFont typeface="Wingdings" panose="05000000000000000000" pitchFamily="2" charset="2"/>
              <a:buChar char="Ø"/>
            </a:pPr>
            <a:r>
              <a:rPr lang="en-US" sz="1700" dirty="0"/>
              <a:t>Print Reports</a:t>
            </a:r>
          </a:p>
          <a:p>
            <a:pPr marL="457200" lvl="1" indent="0" algn="just">
              <a:buNone/>
            </a:pPr>
            <a:endParaRPr lang="en-US" dirty="0"/>
          </a:p>
          <a:p>
            <a:pPr algn="just"/>
            <a:r>
              <a:rPr lang="en-US" b="1" dirty="0"/>
              <a:t>Manage Account Details/Credentials</a:t>
            </a:r>
            <a:endParaRPr lang="en-US" dirty="0"/>
          </a:p>
          <a:p>
            <a:pPr algn="just"/>
            <a:endParaRPr lang="en-IN" dirty="0"/>
          </a:p>
          <a:p>
            <a:pPr algn="just"/>
            <a:endParaRPr lang="en-IN" dirty="0"/>
          </a:p>
        </p:txBody>
      </p:sp>
    </p:spTree>
    <p:extLst>
      <p:ext uri="{BB962C8B-B14F-4D97-AF65-F5344CB8AC3E}">
        <p14:creationId xmlns:p14="http://schemas.microsoft.com/office/powerpoint/2010/main" val="249849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27985"/>
            <a:ext cx="10668000" cy="487362"/>
          </a:xfrm>
        </p:spPr>
        <p:txBody>
          <a:bodyPr/>
          <a:lstStyle/>
          <a:p>
            <a:r>
              <a:rPr lang="en-GB" dirty="0"/>
              <a:t>Objectives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i="0" dirty="0">
                <a:effectLst/>
                <a:latin typeface="+mj-lt"/>
              </a:rPr>
              <a:t>Time Tracking</a:t>
            </a:r>
          </a:p>
          <a:p>
            <a:pPr marL="457200" indent="-457200" algn="just">
              <a:buFont typeface="+mj-lt"/>
              <a:buAutoNum type="arabicPeriod"/>
            </a:pPr>
            <a:r>
              <a:rPr lang="en-US" i="0" dirty="0">
                <a:effectLst/>
                <a:latin typeface="+mj-lt"/>
              </a:rPr>
              <a:t>Project Management</a:t>
            </a:r>
          </a:p>
          <a:p>
            <a:pPr marL="457200" indent="-457200" algn="just">
              <a:buFont typeface="+mj-lt"/>
              <a:buAutoNum type="arabicPeriod"/>
            </a:pPr>
            <a:r>
              <a:rPr lang="en-US" i="0" dirty="0">
                <a:effectLst/>
                <a:latin typeface="+mj-lt"/>
              </a:rPr>
              <a:t>Task Management.</a:t>
            </a:r>
          </a:p>
          <a:p>
            <a:pPr marL="457200" indent="-457200" algn="just">
              <a:buFont typeface="+mj-lt"/>
              <a:buAutoNum type="arabicPeriod"/>
            </a:pPr>
            <a:r>
              <a:rPr lang="en-US" i="0" dirty="0">
                <a:effectLst/>
                <a:latin typeface="+mj-lt"/>
              </a:rPr>
              <a:t>User Authentication and Access Control</a:t>
            </a:r>
          </a:p>
          <a:p>
            <a:pPr marL="457200" indent="-457200" algn="just">
              <a:buFont typeface="+mj-lt"/>
              <a:buAutoNum type="arabicPeriod"/>
            </a:pPr>
            <a:r>
              <a:rPr lang="en-US" i="0" dirty="0">
                <a:effectLst/>
                <a:latin typeface="+mj-lt"/>
              </a:rPr>
              <a:t>Notifications and Alerts</a:t>
            </a:r>
          </a:p>
          <a:p>
            <a:pPr marL="457200" indent="-457200" algn="just">
              <a:buFont typeface="+mj-lt"/>
              <a:buAutoNum type="arabicPeriod"/>
            </a:pPr>
            <a:r>
              <a:rPr lang="en-US" i="0" dirty="0">
                <a:effectLst/>
                <a:latin typeface="+mj-lt"/>
              </a:rPr>
              <a:t>Customization</a:t>
            </a:r>
          </a:p>
          <a:p>
            <a:pPr marL="457200" indent="-457200" algn="just">
              <a:buFont typeface="+mj-lt"/>
              <a:buAutoNum type="arabicPeriod"/>
            </a:pPr>
            <a:r>
              <a:rPr lang="en-US" i="0" dirty="0">
                <a:effectLst/>
                <a:latin typeface="+mj-lt"/>
              </a:rPr>
              <a:t>User-Friendly Interface</a:t>
            </a:r>
          </a:p>
          <a:p>
            <a:pPr marL="457200" indent="-457200" algn="just">
              <a:buFont typeface="+mj-lt"/>
              <a:buAutoNum type="arabicPeriod"/>
            </a:pPr>
            <a:r>
              <a:rPr lang="en-US" i="0" dirty="0">
                <a:effectLst/>
                <a:latin typeface="+mj-lt"/>
              </a:rPr>
              <a:t>Security</a:t>
            </a:r>
          </a:p>
          <a:p>
            <a:pPr marL="457200" indent="-457200" algn="just">
              <a:buFont typeface="+mj-lt"/>
              <a:buAutoNum type="arabicPeriod"/>
            </a:pPr>
            <a:r>
              <a:rPr lang="en-US" i="0" dirty="0">
                <a:effectLst/>
                <a:latin typeface="+mj-lt"/>
              </a:rPr>
              <a:t>Scalability</a:t>
            </a:r>
          </a:p>
          <a:p>
            <a:pPr marL="457200" indent="-457200" algn="just">
              <a:buFont typeface="+mj-lt"/>
              <a:buAutoNum type="arabicPeriod"/>
            </a:pPr>
            <a:r>
              <a:rPr lang="en-US" i="0" dirty="0">
                <a:effectLst/>
                <a:latin typeface="+mj-lt"/>
              </a:rPr>
              <a:t>Mobile accessibility</a:t>
            </a:r>
            <a:endParaRPr lang="en-GB" dirty="0">
              <a:latin typeface="+mj-lt"/>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599210-7026-5679-1069-469939F12A25}"/>
              </a:ext>
            </a:extLst>
          </p:cNvPr>
          <p:cNvSpPr/>
          <p:nvPr/>
        </p:nvSpPr>
        <p:spPr>
          <a:xfrm>
            <a:off x="6197600" y="1610049"/>
            <a:ext cx="538480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0BABC3B-95DD-2127-40FD-BC9CBE0A1806}"/>
              </a:ext>
            </a:extLst>
          </p:cNvPr>
          <p:cNvSpPr/>
          <p:nvPr/>
        </p:nvSpPr>
        <p:spPr>
          <a:xfrm>
            <a:off x="690880" y="1600203"/>
            <a:ext cx="530352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5EF7742-129A-2D68-CAFB-B0641BBF6308}"/>
              </a:ext>
            </a:extLst>
          </p:cNvPr>
          <p:cNvSpPr>
            <a:spLocks noGrp="1"/>
          </p:cNvSpPr>
          <p:nvPr>
            <p:ph type="title"/>
          </p:nvPr>
        </p:nvSpPr>
        <p:spPr/>
        <p:txBody>
          <a:bodyPr/>
          <a:lstStyle/>
          <a:p>
            <a:r>
              <a:rPr lang="en-GB" sz="3200" dirty="0">
                <a:solidFill>
                  <a:schemeClr val="tx2">
                    <a:lumMod val="75000"/>
                  </a:schemeClr>
                </a:solidFill>
              </a:rPr>
              <a:t>Methodology</a:t>
            </a:r>
            <a:endParaRPr lang="en-IN" sz="3200" dirty="0">
              <a:solidFill>
                <a:schemeClr val="tx2">
                  <a:lumMod val="75000"/>
                </a:schemeClr>
              </a:solidFill>
            </a:endParaRPr>
          </a:p>
        </p:txBody>
      </p:sp>
      <p:sp>
        <p:nvSpPr>
          <p:cNvPr id="3" name="Content Placeholder 2">
            <a:extLst>
              <a:ext uri="{FF2B5EF4-FFF2-40B4-BE49-F238E27FC236}">
                <a16:creationId xmlns:a16="http://schemas.microsoft.com/office/drawing/2014/main" id="{73832C1A-D8F2-037A-2E6B-ECD3736581F3}"/>
              </a:ext>
            </a:extLst>
          </p:cNvPr>
          <p:cNvSpPr>
            <a:spLocks noGrp="1"/>
          </p:cNvSpPr>
          <p:nvPr>
            <p:ph sz="half" idx="1"/>
          </p:nvPr>
        </p:nvSpPr>
        <p:spPr>
          <a:xfrm>
            <a:off x="609600" y="1600203"/>
            <a:ext cx="5296678" cy="4282437"/>
          </a:xfrm>
        </p:spPr>
        <p:txBody>
          <a:bodyPr/>
          <a:lstStyle/>
          <a:p>
            <a:pPr marL="0" indent="0">
              <a:buNone/>
            </a:pPr>
            <a:r>
              <a:rPr lang="en-IN" sz="2800" b="1" dirty="0">
                <a:latin typeface="+mj-lt"/>
              </a:rPr>
              <a:t>1. Front-End</a:t>
            </a:r>
          </a:p>
          <a:p>
            <a:pPr marL="0" indent="0">
              <a:buNone/>
            </a:pPr>
            <a:r>
              <a:rPr lang="en-IN" dirty="0"/>
              <a:t> </a:t>
            </a:r>
            <a:r>
              <a:rPr lang="en-IN" sz="2400" dirty="0">
                <a:latin typeface="+mj-lt"/>
                <a:sym typeface="Wingdings" panose="05000000000000000000" pitchFamily="2" charset="2"/>
              </a:rPr>
              <a:t></a:t>
            </a:r>
            <a:r>
              <a:rPr lang="en-IN" sz="2400" dirty="0">
                <a:latin typeface="+mj-lt"/>
              </a:rPr>
              <a:t> HTML</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CSS</a:t>
            </a:r>
            <a:br>
              <a:rPr lang="en-IN" sz="2400" dirty="0">
                <a:latin typeface="+mj-lt"/>
              </a:rPr>
            </a:br>
            <a:r>
              <a:rPr lang="en-IN" sz="2400" dirty="0">
                <a:latin typeface="+mj-lt"/>
              </a:rPr>
              <a:t> </a:t>
            </a:r>
            <a:r>
              <a:rPr lang="en-IN" sz="2400" dirty="0">
                <a:latin typeface="+mj-lt"/>
                <a:sym typeface="Wingdings" panose="05000000000000000000" pitchFamily="2" charset="2"/>
              </a:rPr>
              <a:t></a:t>
            </a:r>
            <a:r>
              <a:rPr lang="en-IN" sz="2400" dirty="0">
                <a:latin typeface="+mj-lt"/>
              </a:rPr>
              <a:t> JavaScript</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PHP</a:t>
            </a:r>
          </a:p>
          <a:p>
            <a:pPr marL="0" indent="0">
              <a:buNone/>
            </a:pPr>
            <a:endParaRPr lang="en-IN" sz="2400" dirty="0">
              <a:latin typeface="+mj-lt"/>
            </a:endParaRPr>
          </a:p>
          <a:p>
            <a:pPr marL="0" indent="0">
              <a:buNone/>
            </a:pPr>
            <a:r>
              <a:rPr lang="en-IN" sz="2400" b="1" dirty="0">
                <a:latin typeface="+mj-lt"/>
              </a:rPr>
              <a:t>2. Back-End</a:t>
            </a:r>
          </a:p>
          <a:p>
            <a:pPr marL="0" indent="0">
              <a:buNone/>
            </a:pPr>
            <a:r>
              <a:rPr lang="en-IN" sz="2400" b="1" dirty="0">
                <a:latin typeface="+mj-lt"/>
              </a:rPr>
              <a:t>    </a:t>
            </a:r>
            <a:r>
              <a:rPr lang="en-IN" sz="2400" dirty="0">
                <a:latin typeface="+mj-lt"/>
              </a:rPr>
              <a:t>PHP for server side</a:t>
            </a:r>
          </a:p>
          <a:p>
            <a:pPr marL="0" indent="0">
              <a:buNone/>
            </a:pPr>
            <a:r>
              <a:rPr lang="en-IN" sz="2400" dirty="0">
                <a:latin typeface="+mj-lt"/>
              </a:rPr>
              <a:t>    scripting</a:t>
            </a:r>
          </a:p>
          <a:p>
            <a:pPr marL="0" indent="0">
              <a:buNone/>
            </a:pPr>
            <a:endParaRPr lang="en-IN" sz="2400" b="1" dirty="0">
              <a:latin typeface="+mj-lt"/>
            </a:endParaRPr>
          </a:p>
          <a:p>
            <a:pPr marL="0" indent="0">
              <a:buNone/>
            </a:pPr>
            <a:endParaRPr lang="en-IN" sz="2400" b="1" dirty="0">
              <a:latin typeface="+mj-lt"/>
            </a:endParaRPr>
          </a:p>
        </p:txBody>
      </p:sp>
      <p:sp>
        <p:nvSpPr>
          <p:cNvPr id="4" name="Content Placeholder 3">
            <a:extLst>
              <a:ext uri="{FF2B5EF4-FFF2-40B4-BE49-F238E27FC236}">
                <a16:creationId xmlns:a16="http://schemas.microsoft.com/office/drawing/2014/main" id="{70F9EDC7-A30B-6153-45AF-29E3C01A87CA}"/>
              </a:ext>
            </a:extLst>
          </p:cNvPr>
          <p:cNvSpPr>
            <a:spLocks noGrp="1"/>
          </p:cNvSpPr>
          <p:nvPr>
            <p:ph sz="half" idx="2"/>
          </p:nvPr>
        </p:nvSpPr>
        <p:spPr/>
        <p:txBody>
          <a:bodyPr/>
          <a:lstStyle/>
          <a:p>
            <a:pPr marL="0" indent="0">
              <a:buNone/>
            </a:pPr>
            <a:r>
              <a:rPr lang="en-IN" b="1" dirty="0">
                <a:latin typeface="+mj-lt"/>
              </a:rPr>
              <a:t>3. Software</a:t>
            </a:r>
          </a:p>
          <a:p>
            <a:pPr marL="0" indent="0">
              <a:buNone/>
            </a:pPr>
            <a:r>
              <a:rPr lang="en-IN" sz="2400" dirty="0">
                <a:latin typeface="+mj-lt"/>
              </a:rPr>
              <a:t>     Any web Browser and</a:t>
            </a:r>
          </a:p>
          <a:p>
            <a:pPr marL="0" indent="0">
              <a:buNone/>
            </a:pPr>
            <a:r>
              <a:rPr lang="en-IN" sz="2400" dirty="0">
                <a:latin typeface="+mj-lt"/>
              </a:rPr>
              <a:t>     Wamp Server</a:t>
            </a:r>
          </a:p>
          <a:p>
            <a:pPr marL="0" indent="0">
              <a:buNone/>
            </a:pPr>
            <a:endParaRPr lang="en-IN" sz="2400" dirty="0">
              <a:latin typeface="+mj-lt"/>
            </a:endParaRPr>
          </a:p>
          <a:p>
            <a:pPr marL="0" indent="0">
              <a:buNone/>
            </a:pPr>
            <a:endParaRPr lang="en-IN" sz="2400" dirty="0">
              <a:latin typeface="+mj-lt"/>
            </a:endParaRPr>
          </a:p>
          <a:p>
            <a:pPr marL="0" indent="0">
              <a:buNone/>
            </a:pPr>
            <a:endParaRPr lang="en-IN" sz="2400" dirty="0">
              <a:latin typeface="+mj-lt"/>
            </a:endParaRPr>
          </a:p>
          <a:p>
            <a:pPr marL="0" indent="0">
              <a:buNone/>
            </a:pPr>
            <a:r>
              <a:rPr lang="en-IN" sz="2400" b="1" dirty="0">
                <a:latin typeface="+mj-lt"/>
              </a:rPr>
              <a:t>4. DataBase</a:t>
            </a:r>
          </a:p>
          <a:p>
            <a:pPr marL="0" indent="0">
              <a:buNone/>
            </a:pPr>
            <a:r>
              <a:rPr lang="en-IN" sz="2400" b="1" dirty="0">
                <a:latin typeface="+mj-lt"/>
              </a:rPr>
              <a:t>    </a:t>
            </a:r>
            <a:r>
              <a:rPr lang="en-IN" sz="2400" dirty="0">
                <a:latin typeface="+mj-lt"/>
              </a:rPr>
              <a:t>MySQL for data storage    </a:t>
            </a:r>
            <a:endParaRPr lang="en-IN" sz="2000" dirty="0">
              <a:latin typeface="+mj-lt"/>
            </a:endParaRPr>
          </a:p>
          <a:p>
            <a:pPr marL="0" indent="0">
              <a:buNone/>
            </a:pPr>
            <a:endParaRPr lang="en-IN" dirty="0"/>
          </a:p>
        </p:txBody>
      </p:sp>
    </p:spTree>
    <p:extLst>
      <p:ext uri="{BB962C8B-B14F-4D97-AF65-F5344CB8AC3E}">
        <p14:creationId xmlns:p14="http://schemas.microsoft.com/office/powerpoint/2010/main" val="29315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92500" lnSpcReduction="10000"/>
          </a:bodyPr>
          <a:lstStyle/>
          <a:p>
            <a:pPr algn="l">
              <a:lnSpc>
                <a:spcPct val="150000"/>
              </a:lnSpc>
              <a:buFont typeface="Arial" panose="020B0604020202020204" pitchFamily="34" charset="0"/>
              <a:buChar char="•"/>
            </a:pPr>
            <a:r>
              <a:rPr lang="en-US" b="1" i="0" dirty="0">
                <a:solidFill>
                  <a:srgbClr val="374151"/>
                </a:solidFill>
                <a:effectLst/>
                <a:latin typeface="Söhne"/>
              </a:rPr>
              <a:t>Project Initiation</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Research and Analysis</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Planning Phase</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Execution Phase</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Quality Control</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Testing and Review</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Client Feedback</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Finalization</a:t>
            </a:r>
            <a:endParaRPr lang="en-US" b="0" i="0" dirty="0">
              <a:solidFill>
                <a:srgbClr val="374151"/>
              </a:solidFill>
              <a:effectLst/>
              <a:latin typeface="Söhne"/>
            </a:endParaRPr>
          </a:p>
          <a:p>
            <a:pPr algn="l">
              <a:lnSpc>
                <a:spcPct val="150000"/>
              </a:lnSpc>
              <a:buFont typeface="Arial" panose="020B0604020202020204" pitchFamily="34" charset="0"/>
              <a:buChar char="•"/>
            </a:pPr>
            <a:r>
              <a:rPr lang="en-US" b="1" i="0" dirty="0">
                <a:solidFill>
                  <a:srgbClr val="374151"/>
                </a:solidFill>
                <a:effectLst/>
                <a:latin typeface="Söhne"/>
              </a:rPr>
              <a:t>Project Completion</a:t>
            </a:r>
            <a:endParaRPr lang="en-US" b="0" i="0" dirty="0">
              <a:solidFill>
                <a:srgbClr val="374151"/>
              </a:solidFill>
              <a:effectLst/>
              <a:latin typeface="Söhne"/>
            </a:endParaRPr>
          </a:p>
          <a:p>
            <a:pPr marL="0" indent="0">
              <a:lnSpc>
                <a:spcPct val="150000"/>
              </a:lnSpc>
              <a:buNone/>
            </a:pPr>
            <a:endParaRPr lang="en-GB" dirty="0"/>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549</TotalTime>
  <Words>1151</Words>
  <Application>Microsoft Office PowerPoint</Application>
  <PresentationFormat>Widescreen</PresentationFormat>
  <Paragraphs>179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Sitka Small Semibold</vt:lpstr>
      <vt:lpstr>Söhne</vt:lpstr>
      <vt:lpstr>Verdana</vt:lpstr>
      <vt:lpstr>Wingdings</vt:lpstr>
      <vt:lpstr>Bioinformatics</vt:lpstr>
      <vt:lpstr>PROJECT TITLE: TIME AND PRODUCTIVITY         ANALYSIS</vt:lpstr>
      <vt:lpstr>Introduction</vt:lpstr>
      <vt:lpstr>Literature Review</vt:lpstr>
      <vt:lpstr>Literature Review</vt:lpstr>
      <vt:lpstr>Proposed Method (Admin Panel)</vt:lpstr>
      <vt:lpstr>Proposed Method (Employee side)</vt:lpstr>
      <vt:lpstr>Objectives</vt:lpstr>
      <vt:lpstr>Methodology</vt:lpstr>
      <vt:lpstr>Timeline of Project</vt:lpstr>
      <vt:lpstr>Timeline of Project(Productivity Metrics) </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varsha g</cp:lastModifiedBy>
  <cp:revision>44</cp:revision>
  <dcterms:created xsi:type="dcterms:W3CDTF">2023-03-16T03:26:27Z</dcterms:created>
  <dcterms:modified xsi:type="dcterms:W3CDTF">2024-01-18T05:10:36Z</dcterms:modified>
</cp:coreProperties>
</file>