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67" r:id="rId6"/>
    <p:sldId id="273" r:id="rId7"/>
    <p:sldId id="259" r:id="rId8"/>
    <p:sldId id="260" r:id="rId9"/>
    <p:sldId id="261" r:id="rId10"/>
    <p:sldId id="272" r:id="rId11"/>
    <p:sldId id="263" r:id="rId12"/>
    <p:sldId id="264" r:id="rId13"/>
    <p:sldId id="265" r:id="rId14"/>
    <p:sldId id="268"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 g" userId="6e30d1c73e265a17" providerId="LiveId" clId="{C252C318-308E-41AC-A08E-1966E8466345}"/>
    <pc:docChg chg="modSld sldOrd">
      <pc:chgData name="varsha g" userId="6e30d1c73e265a17" providerId="LiveId" clId="{C252C318-308E-41AC-A08E-1966E8466345}" dt="2024-01-13T07:21:00.341" v="101"/>
      <pc:docMkLst>
        <pc:docMk/>
      </pc:docMkLst>
      <pc:sldChg chg="modSp mod">
        <pc:chgData name="varsha g" userId="6e30d1c73e265a17" providerId="LiveId" clId="{C252C318-308E-41AC-A08E-1966E8466345}" dt="2024-01-13T05:57:15.133" v="89" actId="20577"/>
        <pc:sldMkLst>
          <pc:docMk/>
          <pc:sldMk cId="3122649492" sldId="256"/>
        </pc:sldMkLst>
        <pc:spChg chg="mod">
          <ac:chgData name="varsha g" userId="6e30d1c73e265a17" providerId="LiveId" clId="{C252C318-308E-41AC-A08E-1966E8466345}" dt="2024-01-13T05:57:15.133" v="89" actId="20577"/>
          <ac:spMkLst>
            <pc:docMk/>
            <pc:sldMk cId="3122649492" sldId="256"/>
            <ac:spMk id="3" creationId="{00000000-0000-0000-0000-000000000000}"/>
          </ac:spMkLst>
        </pc:spChg>
        <pc:spChg chg="mod">
          <ac:chgData name="varsha g" userId="6e30d1c73e265a17" providerId="LiveId" clId="{C252C318-308E-41AC-A08E-1966E8466345}" dt="2024-01-13T05:20:45.396" v="84" actId="20577"/>
          <ac:spMkLst>
            <pc:docMk/>
            <pc:sldMk cId="3122649492" sldId="256"/>
            <ac:spMk id="5" creationId="{00000000-0000-0000-0000-000000000000}"/>
          </ac:spMkLst>
        </pc:spChg>
        <pc:graphicFrameChg chg="modGraphic">
          <ac:chgData name="varsha g" userId="6e30d1c73e265a17" providerId="LiveId" clId="{C252C318-308E-41AC-A08E-1966E8466345}" dt="2024-01-13T05:20:31.612" v="47" actId="20577"/>
          <ac:graphicFrameMkLst>
            <pc:docMk/>
            <pc:sldMk cId="3122649492" sldId="256"/>
            <ac:graphicFrameMk id="4" creationId="{00000000-0000-0000-0000-000000000000}"/>
          </ac:graphicFrameMkLst>
        </pc:graphicFrameChg>
      </pc:sldChg>
      <pc:sldChg chg="ord">
        <pc:chgData name="varsha g" userId="6e30d1c73e265a17" providerId="LiveId" clId="{C252C318-308E-41AC-A08E-1966E8466345}" dt="2024-01-13T07:21:00.341" v="101"/>
        <pc:sldMkLst>
          <pc:docMk/>
          <pc:sldMk cId="1923928155" sldId="263"/>
        </pc:sldMkLst>
      </pc:sldChg>
      <pc:sldChg chg="modSp mod">
        <pc:chgData name="varsha g" userId="6e30d1c73e265a17" providerId="LiveId" clId="{C252C318-308E-41AC-A08E-1966E8466345}" dt="2024-01-13T05:57:44.268" v="93" actId="14100"/>
        <pc:sldMkLst>
          <pc:docMk/>
          <pc:sldMk cId="2547126322" sldId="267"/>
        </pc:sldMkLst>
        <pc:graphicFrameChg chg="mod modGraphic">
          <ac:chgData name="varsha g" userId="6e30d1c73e265a17" providerId="LiveId" clId="{C252C318-308E-41AC-A08E-1966E8466345}" dt="2024-01-13T05:57:44.268" v="93" actId="14100"/>
          <ac:graphicFrameMkLst>
            <pc:docMk/>
            <pc:sldMk cId="2547126322" sldId="267"/>
            <ac:graphicFrameMk id="12" creationId="{00000000-0000-0000-0000-000000000000}"/>
          </ac:graphicFrameMkLst>
        </pc:graphicFrameChg>
      </pc:sldChg>
      <pc:sldChg chg="modSp mod">
        <pc:chgData name="varsha g" userId="6e30d1c73e265a17" providerId="LiveId" clId="{C252C318-308E-41AC-A08E-1966E8466345}" dt="2024-01-13T06:03:05.376" v="97" actId="14100"/>
        <pc:sldMkLst>
          <pc:docMk/>
          <pc:sldMk cId="1665163576" sldId="273"/>
        </pc:sldMkLst>
        <pc:graphicFrameChg chg="mod modGraphic">
          <ac:chgData name="varsha g" userId="6e30d1c73e265a17" providerId="LiveId" clId="{C252C318-308E-41AC-A08E-1966E8466345}" dt="2024-01-13T06:03:05.376" v="97" actId="14100"/>
          <ac:graphicFrameMkLst>
            <pc:docMk/>
            <pc:sldMk cId="1665163576" sldId="273"/>
            <ac:graphicFrameMk id="4"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000" b="0" i="0" u="none" strike="noStrike" kern="1200" cap="none" spc="0" normalizeH="0" baseline="0">
                <a:solidFill>
                  <a:schemeClr val="tx1">
                    <a:lumMod val="65000"/>
                    <a:lumOff val="35000"/>
                  </a:schemeClr>
                </a:solidFill>
                <a:latin typeface="+mj-lt"/>
                <a:ea typeface="+mj-ea"/>
                <a:cs typeface="+mj-cs"/>
              </a:defRPr>
            </a:pPr>
            <a:r>
              <a:rPr lang="en-IN"/>
              <a:t>Gantt Chart</a:t>
            </a:r>
          </a:p>
        </c:rich>
      </c:tx>
      <c:layout>
        <c:manualLayout>
          <c:xMode val="edge"/>
          <c:yMode val="edge"/>
          <c:x val="0.35960991466883402"/>
          <c:y val="8.5640879246360307E-3"/>
        </c:manualLayout>
      </c:layout>
      <c:overlay val="0"/>
      <c:spPr>
        <a:noFill/>
        <a:ln>
          <a:noFill/>
        </a:ln>
        <a:effectLst/>
      </c:spPr>
    </c:title>
    <c:autoTitleDeleted val="0"/>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Sheet1!$A$2:$A$10</c:f>
              <c:strCache>
                <c:ptCount val="9"/>
                <c:pt idx="0">
                  <c:v>Requirements Analysis</c:v>
                </c:pt>
                <c:pt idx="1">
                  <c:v>System Architevture design</c:v>
                </c:pt>
                <c:pt idx="2">
                  <c:v>Database design</c:v>
                </c:pt>
                <c:pt idx="3">
                  <c:v>Frontend development</c:v>
                </c:pt>
                <c:pt idx="4">
                  <c:v>Backend development</c:v>
                </c:pt>
                <c:pt idx="5">
                  <c:v>Security implementation</c:v>
                </c:pt>
                <c:pt idx="6">
                  <c:v>Testing</c:v>
                </c:pt>
                <c:pt idx="7">
                  <c:v>Documentation</c:v>
                </c:pt>
                <c:pt idx="8">
                  <c:v>Deployment</c:v>
                </c:pt>
              </c:strCache>
            </c:strRef>
          </c:cat>
          <c:val>
            <c:numRef>
              <c:f>Sheet1!$B$2:$B$10</c:f>
              <c:numCache>
                <c:formatCode>dd/mm/yyyy</c:formatCode>
                <c:ptCount val="9"/>
                <c:pt idx="0">
                  <c:v>45179</c:v>
                </c:pt>
                <c:pt idx="1">
                  <c:v>45193</c:v>
                </c:pt>
                <c:pt idx="2">
                  <c:v>45213</c:v>
                </c:pt>
                <c:pt idx="3">
                  <c:v>45228</c:v>
                </c:pt>
                <c:pt idx="4">
                  <c:v>45241</c:v>
                </c:pt>
                <c:pt idx="5">
                  <c:v>45263</c:v>
                </c:pt>
                <c:pt idx="6">
                  <c:v>45275</c:v>
                </c:pt>
                <c:pt idx="7">
                  <c:v>45292</c:v>
                </c:pt>
                <c:pt idx="8">
                  <c:v>45296</c:v>
                </c:pt>
              </c:numCache>
            </c:numRef>
          </c:val>
          <c:extLst>
            <c:ext xmlns:c16="http://schemas.microsoft.com/office/drawing/2014/chart" uri="{C3380CC4-5D6E-409C-BE32-E72D297353CC}">
              <c16:uniqueId val="{00000000-57D7-4572-A651-3BBEA85791E9}"/>
            </c:ext>
          </c:extLst>
        </c:ser>
        <c:ser>
          <c:idx val="2"/>
          <c:order val="1"/>
          <c:tx>
            <c:strRef>
              <c:f>Sheet1!$D$1</c:f>
              <c:strCache>
                <c:ptCount val="1"/>
                <c:pt idx="0">
                  <c:v>Duration in Days</c:v>
                </c:pt>
              </c:strCache>
            </c:strRef>
          </c:tx>
          <c:spPr>
            <a:solidFill>
              <a:srgbClr val="FF0000"/>
            </a:solidFill>
            <a:ln>
              <a:noFill/>
            </a:ln>
            <a:effectLst/>
          </c:spPr>
          <c:invertIfNegative val="0"/>
          <c:cat>
            <c:strRef>
              <c:f>Sheet1!$A$2:$A$10</c:f>
              <c:strCache>
                <c:ptCount val="9"/>
                <c:pt idx="0">
                  <c:v>Requirements Analysis</c:v>
                </c:pt>
                <c:pt idx="1">
                  <c:v>System Architevture design</c:v>
                </c:pt>
                <c:pt idx="2">
                  <c:v>Database design</c:v>
                </c:pt>
                <c:pt idx="3">
                  <c:v>Frontend development</c:v>
                </c:pt>
                <c:pt idx="4">
                  <c:v>Backend development</c:v>
                </c:pt>
                <c:pt idx="5">
                  <c:v>Security implementation</c:v>
                </c:pt>
                <c:pt idx="6">
                  <c:v>Testing</c:v>
                </c:pt>
                <c:pt idx="7">
                  <c:v>Documentation</c:v>
                </c:pt>
                <c:pt idx="8">
                  <c:v>Deployment</c:v>
                </c:pt>
              </c:strCache>
            </c:strRef>
          </c:cat>
          <c:val>
            <c:numRef>
              <c:f>Sheet1!$D$2:$D$10</c:f>
              <c:numCache>
                <c:formatCode>General</c:formatCode>
                <c:ptCount val="9"/>
                <c:pt idx="0">
                  <c:v>14</c:v>
                </c:pt>
                <c:pt idx="1">
                  <c:v>20</c:v>
                </c:pt>
                <c:pt idx="2">
                  <c:v>15</c:v>
                </c:pt>
                <c:pt idx="3">
                  <c:v>13</c:v>
                </c:pt>
                <c:pt idx="4">
                  <c:v>22</c:v>
                </c:pt>
                <c:pt idx="5">
                  <c:v>12</c:v>
                </c:pt>
                <c:pt idx="6">
                  <c:v>14</c:v>
                </c:pt>
                <c:pt idx="7">
                  <c:v>4</c:v>
                </c:pt>
                <c:pt idx="8">
                  <c:v>3</c:v>
                </c:pt>
              </c:numCache>
            </c:numRef>
          </c:val>
          <c:extLst>
            <c:ext xmlns:c16="http://schemas.microsoft.com/office/drawing/2014/chart" uri="{C3380CC4-5D6E-409C-BE32-E72D297353CC}">
              <c16:uniqueId val="{00000001-57D7-4572-A651-3BBEA85791E9}"/>
            </c:ext>
          </c:extLst>
        </c:ser>
        <c:dLbls>
          <c:showLegendKey val="0"/>
          <c:showVal val="0"/>
          <c:showCatName val="0"/>
          <c:showSerName val="0"/>
          <c:showPercent val="0"/>
          <c:showBubbleSize val="0"/>
        </c:dLbls>
        <c:gapWidth val="150"/>
        <c:overlap val="100"/>
        <c:axId val="317086336"/>
        <c:axId val="317092224"/>
      </c:barChart>
      <c:catAx>
        <c:axId val="3170863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cap="none" spc="0" normalizeH="0" baseline="0">
                <a:solidFill>
                  <a:schemeClr val="tx1">
                    <a:lumMod val="65000"/>
                    <a:lumOff val="35000"/>
                  </a:schemeClr>
                </a:solidFill>
                <a:latin typeface="+mn-lt"/>
                <a:ea typeface="+mn-ea"/>
                <a:cs typeface="+mn-cs"/>
              </a:defRPr>
            </a:pPr>
            <a:endParaRPr lang="en-US"/>
          </a:p>
        </c:txPr>
        <c:crossAx val="317092224"/>
        <c:crosses val="autoZero"/>
        <c:auto val="1"/>
        <c:lblAlgn val="ctr"/>
        <c:lblOffset val="100"/>
        <c:noMultiLvlLbl val="0"/>
      </c:catAx>
      <c:valAx>
        <c:axId val="317092224"/>
        <c:scaling>
          <c:orientation val="minMax"/>
          <c:min val="45179"/>
        </c:scaling>
        <c:delete val="0"/>
        <c:axPos val="t"/>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14009]d\.m\.yy;@" sourceLinked="0"/>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17086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18/01/2024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18/01/2024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530220"/>
            <a:ext cx="10363200" cy="904811"/>
          </a:xfrm>
        </p:spPr>
        <p:txBody>
          <a:bodyPr>
            <a:normAutofit fontScale="90000"/>
          </a:bodyPr>
          <a:lstStyle/>
          <a:p>
            <a:r>
              <a:rPr lang="en-GB" sz="3200" b="1" dirty="0">
                <a:latin typeface="Verdana" panose="020B0604030504040204" pitchFamily="34" charset="0"/>
                <a:ea typeface="Verdana" panose="020B0604030504040204" pitchFamily="34" charset="0"/>
              </a:rPr>
              <a:t>PROJECT TITLE: Web Based Time and Productivity Analysis</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G142</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50349975"/>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latin typeface="Times New Roman" panose="02020603050405020304" pitchFamily="18" charset="0"/>
                          <a:cs typeface="Times New Roman" panose="02020603050405020304" pitchFamily="18" charset="0"/>
                        </a:rPr>
                        <a:t>20201CSE0755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latin typeface="Times New Roman" panose="02020603050405020304" pitchFamily="18" charset="0"/>
                          <a:cs typeface="Times New Roman" panose="02020603050405020304" pitchFamily="18" charset="0"/>
                        </a:rPr>
                        <a:t>VARSHA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latin typeface="Times New Roman" panose="02020603050405020304" pitchFamily="18" charset="0"/>
                          <a:cs typeface="Times New Roman" panose="02020603050405020304" pitchFamily="18" charset="0"/>
                        </a:rPr>
                        <a:t>20201CSE0754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aseline="0" dirty="0">
                          <a:solidFill>
                            <a:schemeClr val="tx1"/>
                          </a:solidFill>
                          <a:latin typeface="Times New Roman" panose="02020603050405020304" pitchFamily="18" charset="0"/>
                          <a:cs typeface="Times New Roman" panose="02020603050405020304" pitchFamily="18" charset="0"/>
                        </a:rPr>
                        <a:t>GAGANASHREE D</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dirty="0">
                        <a:solidFill>
                          <a:schemeClr val="tx1"/>
                        </a:solidFill>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aseline="0" dirty="0">
                        <a:solidFill>
                          <a:schemeClr val="tx1"/>
                        </a:solidFill>
                        <a:latin typeface="Times New Roman" panose="02020603050405020304" pitchFamily="18" charset="0"/>
                        <a:cs typeface="Times New Roman" panose="02020603050405020304" pitchFamily="18"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7590502" y="3465954"/>
            <a:ext cx="3970594"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DR. S PRAKASH</a:t>
            </a:r>
          </a:p>
          <a:p>
            <a:pPr algn="l"/>
            <a:r>
              <a:rPr lang="en-GB" sz="1700" dirty="0">
                <a:solidFill>
                  <a:schemeClr val="tx1"/>
                </a:solidFill>
              </a:rPr>
              <a:t>Assistant Professor</a:t>
            </a:r>
          </a:p>
          <a:p>
            <a:pPr algn="l"/>
            <a:r>
              <a:rPr lang="en-GB" sz="1700" dirty="0">
                <a:solidFill>
                  <a:schemeClr val="tx1"/>
                </a:solidFill>
              </a:rPr>
              <a:t>School of Computer Science Engineering</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93837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44B873C-BA4F-3AA8-BF85-26C68BB3FEAC}"/>
              </a:ext>
            </a:extLst>
          </p:cNvPr>
          <p:cNvGraphicFramePr/>
          <p:nvPr>
            <p:extLst>
              <p:ext uri="{D42A27DB-BD31-4B8C-83A1-F6EECF244321}">
                <p14:modId xmlns:p14="http://schemas.microsoft.com/office/powerpoint/2010/main" val="532987721"/>
              </p:ext>
            </p:extLst>
          </p:nvPr>
        </p:nvGraphicFramePr>
        <p:xfrm>
          <a:off x="1819469" y="1110344"/>
          <a:ext cx="7697755" cy="4310742"/>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
            <a:extLst>
              <a:ext uri="{FF2B5EF4-FFF2-40B4-BE49-F238E27FC236}">
                <a16:creationId xmlns:a16="http://schemas.microsoft.com/office/drawing/2014/main" id="{4902A5B0-DA9C-0972-5002-8DB5E8FC774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Timeline of Project</a:t>
            </a:r>
          </a:p>
        </p:txBody>
      </p:sp>
    </p:spTree>
    <p:extLst>
      <p:ext uri="{BB962C8B-B14F-4D97-AF65-F5344CB8AC3E}">
        <p14:creationId xmlns:p14="http://schemas.microsoft.com/office/powerpoint/2010/main" val="187838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838200" y="1492898"/>
            <a:ext cx="10515600" cy="4684065"/>
          </a:xfrm>
        </p:spPr>
        <p:txBody>
          <a:bodyPr>
            <a:normAutofit fontScale="25000" lnSpcReduction="20000"/>
          </a:bodyPr>
          <a:lstStyle/>
          <a:p>
            <a:pPr marL="382270" marR="144145" indent="-285750" algn="just">
              <a:lnSpc>
                <a:spcPct val="210000"/>
              </a:lnSpc>
              <a:spcAft>
                <a:spcPts val="25"/>
              </a:spcAft>
              <a:buFont typeface="Wingdings" panose="05000000000000000000" pitchFamily="2" charset="2"/>
              <a:buChar char="§"/>
            </a:pPr>
            <a:r>
              <a:rPr lang="en-IN" sz="7200" kern="100" dirty="0">
                <a:solidFill>
                  <a:srgbClr val="3F3F3F"/>
                </a:solidFill>
                <a:effectLst/>
                <a:latin typeface="Times New Roman" panose="02020603050405020304" pitchFamily="18" charset="0"/>
                <a:ea typeface="Calibri" panose="020F0502020204030204" pitchFamily="34" charset="0"/>
                <a:cs typeface="Times New Roman" panose="02020603050405020304" pitchFamily="18" charset="0"/>
              </a:rPr>
              <a:t> User Registration and Authentication</a:t>
            </a:r>
            <a:r>
              <a:rPr lang="en-IN" sz="7200" kern="100" dirty="0">
                <a:solidFill>
                  <a:srgbClr val="3F3F3F"/>
                </a:solidFill>
                <a:latin typeface="Times New Roman" panose="02020603050405020304" pitchFamily="18" charset="0"/>
                <a:ea typeface="Calibri" panose="020F0502020204030204" pitchFamily="34" charset="0"/>
                <a:cs typeface="Times New Roman" panose="02020603050405020304" pitchFamily="18" charset="0"/>
              </a:rPr>
              <a:t>.</a:t>
            </a:r>
            <a:endParaRPr lang="en-IN"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82270" marR="144145" indent="-285750" algn="just">
              <a:lnSpc>
                <a:spcPct val="210000"/>
              </a:lnSpc>
              <a:spcAft>
                <a:spcPts val="25"/>
              </a:spcAft>
              <a:buFont typeface="Wingdings" panose="05000000000000000000" pitchFamily="2" charset="2"/>
              <a:buChar char="§"/>
            </a:pPr>
            <a:r>
              <a:rPr lang="en-IN" sz="7200" kern="100" dirty="0">
                <a:solidFill>
                  <a:srgbClr val="3F3F3F"/>
                </a:solidFill>
                <a:effectLst/>
                <a:latin typeface="Times New Roman" panose="02020603050405020304" pitchFamily="18" charset="0"/>
                <a:ea typeface="Calibri" panose="020F0502020204030204" pitchFamily="34" charset="0"/>
                <a:cs typeface="Times New Roman" panose="02020603050405020304" pitchFamily="18" charset="0"/>
              </a:rPr>
              <a:t> Task Management</a:t>
            </a:r>
            <a:r>
              <a:rPr lang="en-IN" sz="7200" kern="100" dirty="0">
                <a:solidFill>
                  <a:srgbClr val="3F3F3F"/>
                </a:solidFill>
                <a:latin typeface="Times New Roman" panose="02020603050405020304" pitchFamily="18" charset="0"/>
                <a:ea typeface="Calibri" panose="020F0502020204030204" pitchFamily="34" charset="0"/>
                <a:cs typeface="Times New Roman" panose="02020603050405020304" pitchFamily="18" charset="0"/>
              </a:rPr>
              <a:t>.</a:t>
            </a:r>
            <a:r>
              <a:rPr lang="en-IN"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82270" marR="144145" indent="-285750" algn="just">
              <a:lnSpc>
                <a:spcPct val="210000"/>
              </a:lnSpc>
              <a:spcAft>
                <a:spcPts val="25"/>
              </a:spcAft>
              <a:buFont typeface="Wingdings" panose="05000000000000000000" pitchFamily="2" charset="2"/>
              <a:buChar char="§"/>
            </a:pPr>
            <a:r>
              <a:rPr lang="en-IN" sz="7200" kern="100" dirty="0">
                <a:solidFill>
                  <a:srgbClr val="3F3F3F"/>
                </a:solidFill>
                <a:effectLst/>
                <a:latin typeface="Times New Roman" panose="02020603050405020304" pitchFamily="18" charset="0"/>
                <a:ea typeface="Calibri" panose="020F0502020204030204" pitchFamily="34" charset="0"/>
                <a:cs typeface="Times New Roman" panose="02020603050405020304" pitchFamily="18" charset="0"/>
              </a:rPr>
              <a:t> Task Listing and Sorting</a:t>
            </a:r>
          </a:p>
          <a:p>
            <a:pPr marL="382270" marR="144145" indent="-285750" algn="just">
              <a:lnSpc>
                <a:spcPct val="210000"/>
              </a:lnSpc>
              <a:spcAft>
                <a:spcPts val="25"/>
              </a:spcAft>
              <a:buFont typeface="Wingdings" panose="05000000000000000000" pitchFamily="2" charset="2"/>
              <a:buChar char="§"/>
            </a:pPr>
            <a:r>
              <a:rPr lang="en-US" sz="7200" dirty="0">
                <a:effectLst/>
                <a:latin typeface="Times New Roman" panose="02020603050405020304" pitchFamily="18" charset="0"/>
                <a:ea typeface="Times New Roman" panose="02020603050405020304" pitchFamily="18" charset="0"/>
              </a:rPr>
              <a:t> Document and Information Management</a:t>
            </a:r>
          </a:p>
          <a:p>
            <a:pPr marL="382270" marR="144145" indent="-285750" algn="just">
              <a:lnSpc>
                <a:spcPct val="210000"/>
              </a:lnSpc>
              <a:spcAft>
                <a:spcPts val="25"/>
              </a:spcAft>
              <a:buFont typeface="Wingdings" panose="05000000000000000000" pitchFamily="2" charset="2"/>
              <a:buChar char="§"/>
            </a:pPr>
            <a:r>
              <a:rPr lang="en-US" sz="7200" dirty="0">
                <a:effectLst/>
                <a:latin typeface="Times New Roman" panose="02020603050405020304" pitchFamily="18" charset="0"/>
                <a:ea typeface="Times New Roman" panose="02020603050405020304" pitchFamily="18" charset="0"/>
              </a:rPr>
              <a:t>  Accurate Planning and Scheduling</a:t>
            </a:r>
            <a:endParaRPr lang="en-US" sz="7200" dirty="0">
              <a:latin typeface="Times New Roman" panose="02020603050405020304" pitchFamily="18" charset="0"/>
              <a:ea typeface="Times New Roman" panose="02020603050405020304" pitchFamily="18" charset="0"/>
            </a:endParaRPr>
          </a:p>
          <a:p>
            <a:pPr marL="382270" marR="144145" indent="-285750" algn="just">
              <a:lnSpc>
                <a:spcPct val="210000"/>
              </a:lnSpc>
              <a:spcAft>
                <a:spcPts val="25"/>
              </a:spcAft>
              <a:buFont typeface="Wingdings" panose="05000000000000000000" pitchFamily="2" charset="2"/>
              <a:buChar char="§"/>
            </a:pPr>
            <a:r>
              <a:rPr lang="en-US" sz="7200" dirty="0">
                <a:effectLst/>
                <a:latin typeface="Times New Roman" panose="02020603050405020304" pitchFamily="18" charset="0"/>
                <a:ea typeface="Times New Roman" panose="02020603050405020304" pitchFamily="18" charset="0"/>
              </a:rPr>
              <a:t>  Monitor and Evaluate Progress</a:t>
            </a:r>
          </a:p>
          <a:p>
            <a:pPr marL="382270" marR="144145" indent="-285750" algn="just">
              <a:lnSpc>
                <a:spcPct val="210000"/>
              </a:lnSpc>
              <a:spcAft>
                <a:spcPts val="25"/>
              </a:spcAft>
              <a:buFont typeface="Wingdings" panose="05000000000000000000" pitchFamily="2" charset="2"/>
              <a:buChar char="§"/>
            </a:pPr>
            <a:r>
              <a:rPr lang="en-IN" sz="7200" dirty="0">
                <a:effectLst/>
                <a:latin typeface="Times New Roman" panose="02020603050405020304" pitchFamily="18" charset="0"/>
                <a:ea typeface="Times New Roman" panose="02020603050405020304" pitchFamily="18" charset="0"/>
              </a:rPr>
              <a:t>  Captures the progress report</a:t>
            </a:r>
          </a:p>
          <a:p>
            <a:pPr marL="96520" marR="144145" indent="0" algn="just">
              <a:spcAft>
                <a:spcPts val="25"/>
              </a:spcAft>
              <a:buNone/>
            </a:pPr>
            <a:endParaRPr lang="en-IN" sz="1800" dirty="0">
              <a:effectLst/>
              <a:latin typeface="Times New Roman" panose="02020603050405020304" pitchFamily="18" charset="0"/>
              <a:ea typeface="Times New Roman" panose="02020603050405020304" pitchFamily="18" charset="0"/>
            </a:endParaRPr>
          </a:p>
          <a:p>
            <a:pPr marL="102870" marR="144145" indent="-6350" algn="just">
              <a:spcAft>
                <a:spcPts val="25"/>
              </a:spcAft>
            </a:pPr>
            <a:endParaRPr lang="en-IN" sz="1800" dirty="0">
              <a:effectLst/>
              <a:latin typeface="Times New Roman" panose="02020603050405020304" pitchFamily="18" charset="0"/>
              <a:ea typeface="Times New Roman" panose="02020603050405020304" pitchFamily="18" charset="0"/>
            </a:endParaRPr>
          </a:p>
          <a:p>
            <a:pPr marL="102870" marR="144145" indent="-6350" algn="just">
              <a:spcAft>
                <a:spcPts val="25"/>
              </a:spcAft>
            </a:pPr>
            <a:endParaRPr lang="en-IN" sz="2000" kern="100" dirty="0">
              <a:solidFill>
                <a:srgbClr val="3F3F3F"/>
              </a:solidFill>
              <a:effectLst/>
              <a:latin typeface="Times New Roman" panose="02020603050405020304" pitchFamily="18" charset="0"/>
              <a:ea typeface="Calibri" panose="020F0502020204030204" pitchFamily="34" charset="0"/>
            </a:endParaRPr>
          </a:p>
          <a:p>
            <a:pPr marL="102870" marR="144145" indent="-6350" algn="just">
              <a:spcAft>
                <a:spcPts val="25"/>
              </a:spcAft>
            </a:pPr>
            <a:endParaRPr lang="en-IN" sz="2000" kern="100" dirty="0">
              <a:solidFill>
                <a:srgbClr val="3F3F3F"/>
              </a:solidFill>
              <a:effectLst/>
              <a:latin typeface="Times New Roman" panose="02020603050405020304" pitchFamily="18" charset="0"/>
              <a:ea typeface="Calibri" panose="020F0502020204030204" pitchFamily="34" charset="0"/>
            </a:endParaRPr>
          </a:p>
          <a:p>
            <a:pPr marL="96520" marR="144145" indent="0" algn="just">
              <a:spcAft>
                <a:spcPts val="25"/>
              </a:spcAft>
              <a:buNone/>
            </a:pPr>
            <a:r>
              <a:rPr lang="en-IN" sz="2000" kern="100" dirty="0">
                <a:solidFill>
                  <a:srgbClr val="3F3F3F"/>
                </a:solidFill>
                <a:latin typeface="Times New Roman" panose="02020603050405020304" pitchFamily="18" charset="0"/>
                <a:ea typeface="Calibri" panose="020F0502020204030204" pitchFamily="34" charset="0"/>
              </a:rPr>
              <a:t> </a:t>
            </a:r>
            <a:endParaRPr lang="en-IN" sz="2000" kern="100" dirty="0">
              <a:solidFill>
                <a:srgbClr val="3F3F3F"/>
              </a:solidFill>
              <a:effectLst/>
              <a:latin typeface="Times New Roman" panose="02020603050405020304" pitchFamily="18" charset="0"/>
              <a:ea typeface="Calibri" panose="020F0502020204030204" pitchFamily="34" charset="0"/>
            </a:endParaRPr>
          </a:p>
          <a:p>
            <a:pPr marL="102870" marR="144145" indent="-6350" algn="just">
              <a:spcAft>
                <a:spcPts val="25"/>
              </a:spcAft>
            </a:pPr>
            <a:endParaRPr lang="en-IN" sz="2000" kern="100" dirty="0">
              <a:solidFill>
                <a:srgbClr val="000000"/>
              </a:solidFill>
              <a:effectLst/>
              <a:latin typeface="Calibri" panose="020F0502020204030204" pitchFamily="34" charset="0"/>
              <a:ea typeface="Calibri" panose="020F0502020204030204" pitchFamily="34" charset="0"/>
            </a:endParaRPr>
          </a:p>
          <a:p>
            <a:endParaRPr lang="en-GB" sz="2000"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506" y="204657"/>
            <a:ext cx="10515600" cy="1325563"/>
          </a:xfrm>
        </p:spPr>
        <p:txBody>
          <a:bodyPr/>
          <a:lstStyle/>
          <a:p>
            <a:r>
              <a:rPr lang="en-GB" b="1" dirty="0"/>
              <a:t>Conclusion</a:t>
            </a:r>
          </a:p>
        </p:txBody>
      </p:sp>
      <p:sp>
        <p:nvSpPr>
          <p:cNvPr id="3" name="Content Placeholder 2"/>
          <p:cNvSpPr>
            <a:spLocks noGrp="1"/>
          </p:cNvSpPr>
          <p:nvPr>
            <p:ph idx="1"/>
          </p:nvPr>
        </p:nvSpPr>
        <p:spPr>
          <a:xfrm>
            <a:off x="838200" y="1228466"/>
            <a:ext cx="10515600" cy="4099314"/>
          </a:xfrm>
        </p:spPr>
        <p:txBody>
          <a:bodyPr>
            <a:noAutofit/>
          </a:bodyPr>
          <a:lstStyle/>
          <a:p>
            <a:pPr marL="96520" indent="0" algn="just">
              <a:lnSpc>
                <a:spcPct val="150000"/>
              </a:lnSpc>
              <a:spcAft>
                <a:spcPts val="25"/>
              </a:spcAft>
              <a:buNone/>
            </a:pPr>
            <a:r>
              <a:rPr lang="en-IN" sz="2000" dirty="0">
                <a:solidFill>
                  <a:srgbClr val="3F3F3F"/>
                </a:solidFill>
                <a:effectLst/>
                <a:latin typeface="Times New Roman" panose="02020603050405020304" pitchFamily="18" charset="0"/>
                <a:ea typeface="Calibri" panose="020F0502020204030204" pitchFamily="34" charset="0"/>
                <a:cs typeface="Times New Roman" panose="02020603050405020304" pitchFamily="18" charset="0"/>
              </a:rPr>
              <a:t>In conclusion, web-based time and productivity analysis tools have become invaluable assets in today's dynamic work environments. These tools offer a range of features and functionalities designed to empower individuals and teams to better understand, manage, and optimize their use of time as well as tasks. </a:t>
            </a:r>
            <a:r>
              <a:rPr lang="en-US" sz="2000" i="0" dirty="0">
                <a:solidFill>
                  <a:srgbClr val="444444"/>
                </a:solidFill>
                <a:effectLst/>
                <a:latin typeface="Times New Roman" panose="02020603050405020304" pitchFamily="18" charset="0"/>
                <a:cs typeface="Times New Roman" panose="02020603050405020304" pitchFamily="18" charset="0"/>
              </a:rPr>
              <a:t>By implementing effective analysis methods, organizations can improve efficiency, </a:t>
            </a:r>
            <a:r>
              <a:rPr lang="en-US" sz="2000" dirty="0">
                <a:latin typeface="Times New Roman" panose="02020603050405020304" pitchFamily="18" charset="0"/>
                <a:cs typeface="Times New Roman" panose="02020603050405020304" pitchFamily="18" charset="0"/>
              </a:rPr>
              <a:t>task management, performance measurement based on productivity of each employee/project manager.</a:t>
            </a:r>
            <a:r>
              <a:rPr lang="en-US" sz="2000" dirty="0">
                <a:solidFill>
                  <a:srgbClr val="444444"/>
                </a:solidFill>
                <a:latin typeface="Times New Roman" panose="02020603050405020304" pitchFamily="18" charset="0"/>
                <a:cs typeface="Times New Roman" panose="02020603050405020304" pitchFamily="18" charset="0"/>
              </a:rPr>
              <a:t> </a:t>
            </a:r>
            <a:r>
              <a:rPr lang="en-US" sz="2000" i="0" dirty="0">
                <a:solidFill>
                  <a:srgbClr val="444444"/>
                </a:solidFill>
                <a:effectLst/>
                <a:latin typeface="Times New Roman" panose="02020603050405020304" pitchFamily="18" charset="0"/>
                <a:cs typeface="Times New Roman" panose="02020603050405020304" pitchFamily="18" charset="0"/>
              </a:rPr>
              <a:t>By applying these insights, organizations can unlock their full potential and achieve their goals effectively.</a:t>
            </a:r>
            <a:r>
              <a:rPr lang="en-GB" sz="2000" i="0" dirty="0">
                <a:latin typeface="Times New Roman" panose="02020603050405020304" pitchFamily="18" charset="0"/>
                <a:cs typeface="Times New Roman" panose="02020603050405020304" pitchFamily="18" charset="0"/>
              </a:rPr>
              <a:t> </a:t>
            </a:r>
            <a:r>
              <a:rPr lang="en-IN" sz="2000" kern="100" dirty="0">
                <a:solidFill>
                  <a:srgbClr val="3F3F3F"/>
                </a:solidFill>
                <a:effectLst/>
                <a:latin typeface="Times New Roman" panose="02020603050405020304" pitchFamily="18" charset="0"/>
                <a:ea typeface="Calibri" panose="020F0502020204030204" pitchFamily="34" charset="0"/>
                <a:cs typeface="Times New Roman" panose="02020603050405020304" pitchFamily="18" charset="0"/>
              </a:rPr>
              <a:t>As the workplace continues to evolve, the importance of web-based time and productivity analysis tools is likely to grow, providing individuals and teams with the means to navigate the complexities of modern work life while fostering a proactive and empowered approach to time management.</a:t>
            </a:r>
            <a:endPar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599" cy="1230410"/>
          </a:xfrm>
        </p:spPr>
        <p:txBody>
          <a:bodyPr/>
          <a:lstStyle/>
          <a:p>
            <a:r>
              <a:rPr lang="en-GB" b="1" dirty="0"/>
              <a:t>References</a:t>
            </a:r>
          </a:p>
        </p:txBody>
      </p:sp>
      <p:sp>
        <p:nvSpPr>
          <p:cNvPr id="3" name="Content Placeholder 2"/>
          <p:cNvSpPr>
            <a:spLocks noGrp="1"/>
          </p:cNvSpPr>
          <p:nvPr>
            <p:ph idx="1"/>
          </p:nvPr>
        </p:nvSpPr>
        <p:spPr>
          <a:xfrm>
            <a:off x="908956" y="1492899"/>
            <a:ext cx="10374086" cy="4208106"/>
          </a:xfrm>
        </p:spPr>
        <p:txBody>
          <a:bodyPr>
            <a:noAutofit/>
          </a:bodyPr>
          <a:lstStyle/>
          <a:p>
            <a:pPr marL="457200" indent="-457200" algn="just">
              <a:lnSpc>
                <a:spcPct val="100000"/>
              </a:lnSpc>
              <a:buFont typeface="+mj-lt"/>
              <a:buAutoNum type="arabicPeriod"/>
            </a:pPr>
            <a:r>
              <a:rPr lang="en-US" sz="1600" i="1" dirty="0">
                <a:latin typeface="Times New Roman" panose="02020603050405020304" pitchFamily="18" charset="0"/>
                <a:cs typeface="Times New Roman" panose="02020603050405020304" pitchFamily="18" charset="0"/>
              </a:rPr>
              <a:t>Advance Recommendation System for the Formation of More Prolific and Dynamic Software Project Teams, </a:t>
            </a:r>
            <a:r>
              <a:rPr lang="en-IN" sz="1600" i="1" dirty="0">
                <a:latin typeface="Times New Roman" panose="02020603050405020304" pitchFamily="18" charset="0"/>
                <a:cs typeface="Times New Roman" panose="02020603050405020304" pitchFamily="18" charset="0"/>
              </a:rPr>
              <a:t>Mahreen Ahmad,2018.</a:t>
            </a:r>
            <a:endParaRPr lang="en-US" sz="1600" b="1" i="1"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1600" i="1" dirty="0">
                <a:latin typeface="Times New Roman" panose="02020603050405020304" pitchFamily="18" charset="0"/>
                <a:cs typeface="Times New Roman" panose="02020603050405020304" pitchFamily="18" charset="0"/>
              </a:rPr>
              <a:t>R. Latone and J. Suarez, "Measuring social networks when forming information system project," The Journal of Systems and Software, pp. 304-323, 2017</a:t>
            </a:r>
          </a:p>
          <a:p>
            <a:pPr marL="457200" indent="-457200" algn="just">
              <a:lnSpc>
                <a:spcPct val="100000"/>
              </a:lnSpc>
              <a:buFont typeface="+mj-lt"/>
              <a:buAutoNum type="arabicPeriod"/>
            </a:pPr>
            <a:r>
              <a:rPr lang="en-US" sz="1600" i="1" dirty="0">
                <a:latin typeface="Times New Roman" panose="02020603050405020304" pitchFamily="18" charset="0"/>
                <a:cs typeface="Times New Roman" panose="02020603050405020304" pitchFamily="18" charset="0"/>
              </a:rPr>
              <a:t>"A framework for freelancer assessment in online marketplace," in ICSE-SEIP '17 Proceedings of the 39th International Conference on Software Engineering: Software Engineering in Practice Track, Buenos Aires, Argentina, 2017.</a:t>
            </a:r>
          </a:p>
          <a:p>
            <a:pPr marL="457200" indent="-457200" algn="just">
              <a:lnSpc>
                <a:spcPct val="100000"/>
              </a:lnSpc>
              <a:buFont typeface="+mj-lt"/>
              <a:buAutoNum type="arabicPeriod"/>
            </a:pPr>
            <a:r>
              <a:rPr lang="en-US" sz="1600" i="1" dirty="0">
                <a:latin typeface="Times New Roman" panose="02020603050405020304" pitchFamily="18" charset="0"/>
                <a:cs typeface="Times New Roman" panose="02020603050405020304" pitchFamily="18" charset="0"/>
              </a:rPr>
              <a:t>B. M. M. Q. R. U. Q. M. A. Fateh ur Rehman, "Scrum Software Maintenance Model: Efficient Software Maintenance in Agile Methodology," in 2018 21st Saudi Computer Society National Computer Conference (NCC), Riyadh, Saudi Arabia, 2018</a:t>
            </a:r>
          </a:p>
          <a:p>
            <a:pPr marL="457200" indent="-457200" algn="just">
              <a:lnSpc>
                <a:spcPct val="100000"/>
              </a:lnSpc>
              <a:buFont typeface="+mj-lt"/>
              <a:buAutoNum type="arabicPeriod"/>
            </a:pPr>
            <a:r>
              <a:rPr lang="en-US" sz="1600" i="1" dirty="0">
                <a:latin typeface="Times New Roman" panose="02020603050405020304" pitchFamily="18" charset="0"/>
                <a:cs typeface="Times New Roman" panose="02020603050405020304" pitchFamily="18" charset="0"/>
              </a:rPr>
              <a:t>S. B. S. S. Apoorva Srivastava, "SCRUM Model for Agile Methodology," in International Conference on Computing, 2017.</a:t>
            </a:r>
          </a:p>
          <a:p>
            <a:pPr marL="457200" indent="-457200" algn="just">
              <a:lnSpc>
                <a:spcPct val="100000"/>
              </a:lnSpc>
              <a:buFont typeface="+mj-lt"/>
              <a:buAutoNum type="arabicPeriod"/>
            </a:pPr>
            <a:r>
              <a:rPr lang="en-US" sz="1600" i="1" dirty="0">
                <a:latin typeface="Times New Roman" panose="02020603050405020304" pitchFamily="18" charset="0"/>
                <a:cs typeface="Times New Roman" panose="02020603050405020304" pitchFamily="18" charset="0"/>
              </a:rPr>
              <a:t>M. J. (MJ), "Scrum Reference Card," [Online]. [Accessed December 2018].</a:t>
            </a: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a:xfrm>
            <a:off x="838200" y="1587062"/>
            <a:ext cx="10515600" cy="4589901"/>
          </a:xfrm>
        </p:spPr>
        <p:txBody>
          <a:bodyPr>
            <a:normAutofit/>
          </a:bodyPr>
          <a:lstStyle/>
          <a:p>
            <a:r>
              <a:rPr lang="en-US" dirty="0">
                <a:latin typeface="Times New Roman" panose="02020603050405020304" pitchFamily="18" charset="0"/>
                <a:cs typeface="Times New Roman" panose="02020603050405020304" pitchFamily="18" charset="0"/>
              </a:rPr>
              <a:t>Status of publication: Accepted </a:t>
            </a:r>
          </a:p>
          <a:p>
            <a:r>
              <a:rPr lang="en-US" dirty="0">
                <a:latin typeface="Times New Roman" panose="02020603050405020304" pitchFamily="18" charset="0"/>
                <a:cs typeface="Times New Roman" panose="02020603050405020304" pitchFamily="18" charset="0"/>
              </a:rPr>
              <a:t>Citation of published article: </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Title of Article</a:t>
            </a:r>
            <a:r>
              <a:rPr lang="en-US" dirty="0">
                <a:latin typeface="Times New Roman" panose="02020603050405020304" pitchFamily="18" charset="0"/>
                <a:cs typeface="Times New Roman" panose="02020603050405020304" pitchFamily="18" charset="0"/>
              </a:rPr>
              <a:t>: Efficient Web-Based Time and Productivity     </a:t>
            </a:r>
          </a:p>
          <a:p>
            <a:pPr marL="0" indent="0">
              <a:buNone/>
            </a:pPr>
            <a:r>
              <a:rPr lang="en-US" dirty="0">
                <a:latin typeface="Times New Roman" panose="02020603050405020304" pitchFamily="18" charset="0"/>
                <a:cs typeface="Times New Roman" panose="02020603050405020304" pitchFamily="18" charset="0"/>
              </a:rPr>
              <a:t>                              Monitoring through Work Breakdown Structure and           </a:t>
            </a:r>
          </a:p>
          <a:p>
            <a:pPr marL="0" indent="0">
              <a:buNone/>
            </a:pPr>
            <a:r>
              <a:rPr lang="en-US" dirty="0">
                <a:latin typeface="Times New Roman" panose="02020603050405020304" pitchFamily="18" charset="0"/>
                <a:cs typeface="Times New Roman" panose="02020603050405020304" pitchFamily="18" charset="0"/>
              </a:rPr>
              <a:t>                              Agile Methodology.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Link of journal/website: http://www.ijrpr.com </a:t>
            </a:r>
          </a:p>
          <a:p>
            <a:pPr marL="0" indent="0">
              <a:buNone/>
            </a:pPr>
            <a:r>
              <a:rPr lang="en-US" dirty="0">
                <a:latin typeface="Times New Roman" panose="02020603050405020304" pitchFamily="18" charset="0"/>
                <a:cs typeface="Times New Roman" panose="02020603050405020304" pitchFamily="18" charset="0"/>
              </a:rPr>
              <a:t>    IJRPR: International Journal of Research Publication and Reviews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45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1815A5-7733-75CA-EF81-0E15AC9B2A4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31531" t="16858" r="9137" b="36463"/>
          <a:stretch/>
        </p:blipFill>
        <p:spPr>
          <a:xfrm>
            <a:off x="867747" y="927223"/>
            <a:ext cx="10210157" cy="4531184"/>
          </a:xfrm>
          <a:prstGeom prst="rect">
            <a:avLst/>
          </a:prstGeom>
        </p:spPr>
      </p:pic>
      <p:sp>
        <p:nvSpPr>
          <p:cNvPr id="4" name="TextBox 3">
            <a:extLst>
              <a:ext uri="{FF2B5EF4-FFF2-40B4-BE49-F238E27FC236}">
                <a16:creationId xmlns:a16="http://schemas.microsoft.com/office/drawing/2014/main" id="{21232A3B-5FAB-58F3-D24F-6CFF864AF52B}"/>
              </a:ext>
            </a:extLst>
          </p:cNvPr>
          <p:cNvSpPr txBox="1"/>
          <p:nvPr/>
        </p:nvSpPr>
        <p:spPr>
          <a:xfrm>
            <a:off x="979715" y="373225"/>
            <a:ext cx="3834882" cy="553998"/>
          </a:xfrm>
          <a:prstGeom prst="rect">
            <a:avLst/>
          </a:prstGeom>
          <a:noFill/>
        </p:spPr>
        <p:txBody>
          <a:bodyPr wrap="square" rtlCol="0">
            <a:spAutoFit/>
          </a:bodyPr>
          <a:lstStyle/>
          <a:p>
            <a:r>
              <a:rPr lang="en-US" sz="3000" b="1" dirty="0">
                <a:latin typeface="Calibri Light (Headings)"/>
              </a:rPr>
              <a:t>Link of article or proof: </a:t>
            </a:r>
            <a:endParaRPr lang="en-IN" sz="3000" b="1" dirty="0">
              <a:latin typeface="Calibri Light (Headings)"/>
            </a:endParaRPr>
          </a:p>
        </p:txBody>
      </p:sp>
    </p:spTree>
    <p:extLst>
      <p:ext uri="{BB962C8B-B14F-4D97-AF65-F5344CB8AC3E}">
        <p14:creationId xmlns:p14="http://schemas.microsoft.com/office/powerpoint/2010/main" val="694203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3201" y="2487304"/>
            <a:ext cx="5468203" cy="941696"/>
          </a:xfrm>
        </p:spPr>
        <p:txBody>
          <a:bodyPr>
            <a:noAutofit/>
          </a:bodyPr>
          <a:lstStyle/>
          <a:p>
            <a:pPr marL="0" indent="0" algn="ctr">
              <a:buNone/>
            </a:pPr>
            <a:r>
              <a:rPr lang="en-GB" sz="96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Abstract</a:t>
            </a:r>
          </a:p>
        </p:txBody>
      </p:sp>
      <p:sp>
        <p:nvSpPr>
          <p:cNvPr id="3" name="Content Placeholder 2"/>
          <p:cNvSpPr>
            <a:spLocks noGrp="1"/>
          </p:cNvSpPr>
          <p:nvPr>
            <p:ph idx="1"/>
          </p:nvPr>
        </p:nvSpPr>
        <p:spPr>
          <a:xfrm>
            <a:off x="838200" y="1371601"/>
            <a:ext cx="10515600" cy="4562767"/>
          </a:xfrm>
        </p:spPr>
        <p:txBody>
          <a:bodyPr>
            <a:normAutofit fontScale="92500" lnSpcReduction="10000"/>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For the effective management of time in project execution and success, numerous studies have been conducted. However, a significant challenge persists in many software projects due to issues related to project management, including the allocation of projects and team members.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address this, a Time Management System is under development. This software will collect and analyze insights to enhance overall efficiencies, encompassing aspects such as task planning, scheduling, team efficiency improvement, task management, and performance measurement based on the productivity of each employee and project manager. </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
            <a:ext cx="10591800" cy="1423988"/>
          </a:xfrm>
        </p:spPr>
        <p:txBody>
          <a:bodyPr/>
          <a:lstStyle/>
          <a:p>
            <a:r>
              <a:rPr lang="en-GB" b="1" dirty="0"/>
              <a:t>Introduction</a:t>
            </a:r>
          </a:p>
        </p:txBody>
      </p:sp>
      <p:sp>
        <p:nvSpPr>
          <p:cNvPr id="3" name="Content Placeholder 2"/>
          <p:cNvSpPr>
            <a:spLocks noGrp="1"/>
          </p:cNvSpPr>
          <p:nvPr>
            <p:ph idx="1"/>
          </p:nvPr>
        </p:nvSpPr>
        <p:spPr>
          <a:xfrm>
            <a:off x="838200" y="1057276"/>
            <a:ext cx="10515600" cy="4638674"/>
          </a:xfrm>
        </p:spPr>
        <p:txBody>
          <a:bodyPr>
            <a:noAutofit/>
          </a:bodyPr>
          <a:lstStyle/>
          <a:p>
            <a:pPr marL="342900" indent="-342900" algn="just">
              <a:lnSpc>
                <a:spcPct val="170000"/>
              </a:lnSpc>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A project management system is a comprehensive framework designed to facilitate the planning, execution, monitoring, and completion of projects within an organization. A PMS is like a helpful guide for getting things done in a project. It's a set of tools and rules that makes easier to plan, do, and finish projects successfully.</a:t>
            </a:r>
            <a:r>
              <a:rPr lang="en-US" sz="1800" dirty="0">
                <a:solidFill>
                  <a:srgbClr val="374151"/>
                </a:solidFill>
                <a:latin typeface="Times New Roman" panose="02020603050405020304" pitchFamily="18" charset="0"/>
                <a:cs typeface="Times New Roman" panose="02020603050405020304" pitchFamily="18" charset="0"/>
              </a:rPr>
              <a:t> </a:t>
            </a:r>
          </a:p>
          <a:p>
            <a:pPr marL="342900" indent="-342900" algn="just">
              <a:lnSpc>
                <a:spcPct val="170000"/>
              </a:lnSpc>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It encompasses a set of tools, processes, and methodologies aimed at </a:t>
            </a:r>
            <a:r>
              <a:rPr lang="en-IN" sz="1800" i="0" dirty="0">
                <a:effectLst/>
                <a:latin typeface="Times New Roman" panose="02020603050405020304" pitchFamily="18" charset="0"/>
                <a:cs typeface="Times New Roman" panose="02020603050405020304" pitchFamily="18" charset="0"/>
              </a:rPr>
              <a:t>Task Tracking and Management</a:t>
            </a:r>
            <a:r>
              <a:rPr lang="en-US" sz="1800" b="0" i="0" dirty="0">
                <a:solidFill>
                  <a:srgbClr val="374151"/>
                </a:solidFill>
                <a:effectLst/>
                <a:latin typeface="Times New Roman" panose="02020603050405020304" pitchFamily="18" charset="0"/>
                <a:cs typeface="Times New Roman" panose="02020603050405020304" pitchFamily="18" charset="0"/>
              </a:rPr>
              <a:t>, </a:t>
            </a:r>
            <a:r>
              <a:rPr lang="en-IN" sz="1800" i="0" dirty="0">
                <a:effectLst/>
                <a:latin typeface="Times New Roman" panose="02020603050405020304" pitchFamily="18" charset="0"/>
                <a:cs typeface="Times New Roman" panose="02020603050405020304" pitchFamily="18" charset="0"/>
              </a:rPr>
              <a:t>Documentation and Reporting of</a:t>
            </a:r>
            <a:r>
              <a:rPr lang="en-IN" sz="1800" dirty="0">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Projects , and effective selection of project manager and employees for the </a:t>
            </a:r>
            <a:r>
              <a:rPr lang="en-US" sz="1800" dirty="0">
                <a:solidFill>
                  <a:srgbClr val="374151"/>
                </a:solidFill>
                <a:latin typeface="Times New Roman" panose="02020603050405020304" pitchFamily="18" charset="0"/>
                <a:cs typeface="Times New Roman" panose="02020603050405020304" pitchFamily="18" charset="0"/>
              </a:rPr>
              <a:t>o</a:t>
            </a:r>
            <a:r>
              <a:rPr lang="en-US" sz="1800" b="0" i="0" dirty="0">
                <a:solidFill>
                  <a:srgbClr val="374151"/>
                </a:solidFill>
                <a:effectLst/>
                <a:latin typeface="Times New Roman" panose="02020603050405020304" pitchFamily="18" charset="0"/>
                <a:cs typeface="Times New Roman" panose="02020603050405020304" pitchFamily="18" charset="0"/>
              </a:rPr>
              <a:t>rganization with user Authentication .</a:t>
            </a:r>
          </a:p>
          <a:p>
            <a:pPr marL="342900" indent="-342900" algn="just">
              <a:lnSpc>
                <a:spcPct val="170000"/>
              </a:lnSpc>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The primary goals of a project management system include enhancing project efficiency, minimizing risks, and delivering successful outcomes within defined timelines. </a:t>
            </a:r>
            <a:endParaRPr lang="en-GB" sz="1800" dirty="0">
              <a:latin typeface="Times New Roman" panose="02020603050405020304" pitchFamily="18" charset="0"/>
              <a:cs typeface="Times New Roman" panose="02020603050405020304" pitchFamily="18" charset="0"/>
            </a:endParaRPr>
          </a:p>
          <a:p>
            <a:pPr marL="0" indent="0" algn="just">
              <a:lnSpc>
                <a:spcPct val="170000"/>
              </a:lnSpc>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08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772886" y="1433739"/>
            <a:ext cx="10515600" cy="4328886"/>
          </a:xfrm>
        </p:spPr>
        <p:txBody>
          <a:bodyPr>
            <a:noAutofit/>
          </a:bodyPr>
          <a:lstStyle/>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The challenge at hand revolves around the absence of a unified and user-friendly system for monitoring and analyzing the allocation of resources' time within organizations. Current solutions often lack coherence, failing to provide a comprehensive overview of resource utilization, leading to inefficiencies and a decline in productivity.</a:t>
            </a: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Organizations grapple with optimizing resource allocation and productivity due to the dearth of actionable insights into resource activities, making well-informed decisions challenging. </a:t>
            </a: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The absence of a centralized system hinders businesses from identifying time-wasting activities, understanding where resources are most effective, and pinpointing workflow bottlenecks. </a:t>
            </a: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Our project aims to develop a web-based software tool that meticulously records and categorizes the time spent on various activities. This information will be stored in a centralized database, addressing the challenges mentioned</a:t>
            </a:r>
            <a:r>
              <a:rPr lang="en-US" sz="1800" dirty="0">
                <a:latin typeface="Times New Roman" panose="02020603050405020304" pitchFamily="18" charset="0"/>
                <a:cs typeface="Times New Roman" panose="02020603050405020304" pitchFamily="18" charset="0"/>
              </a:rPr>
              <a:t>..</a:t>
            </a:r>
          </a:p>
          <a:p>
            <a:pPr marL="0" indent="0">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
            <a:ext cx="10591800" cy="1400174"/>
          </a:xfrm>
        </p:spPr>
        <p:txBody>
          <a:bodyPr/>
          <a:lstStyle/>
          <a:p>
            <a:r>
              <a:rPr lang="en-GB" b="1" dirty="0"/>
              <a:t>Research Gaps Identified</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709059597"/>
              </p:ext>
            </p:extLst>
          </p:nvPr>
        </p:nvGraphicFramePr>
        <p:xfrm>
          <a:off x="1108787" y="1222310"/>
          <a:ext cx="9621417" cy="4565588"/>
        </p:xfrm>
        <a:graphic>
          <a:graphicData uri="http://schemas.openxmlformats.org/drawingml/2006/table">
            <a:tbl>
              <a:tblPr firstRow="1" bandRow="1">
                <a:tableStyleId>{5940675A-B579-460E-94D1-54222C63F5DA}</a:tableStyleId>
              </a:tblPr>
              <a:tblGrid>
                <a:gridCol w="626349">
                  <a:extLst>
                    <a:ext uri="{9D8B030D-6E8A-4147-A177-3AD203B41FA5}">
                      <a16:colId xmlns:a16="http://schemas.microsoft.com/office/drawing/2014/main" val="1021495851"/>
                    </a:ext>
                  </a:extLst>
                </a:gridCol>
                <a:gridCol w="1931243">
                  <a:extLst>
                    <a:ext uri="{9D8B030D-6E8A-4147-A177-3AD203B41FA5}">
                      <a16:colId xmlns:a16="http://schemas.microsoft.com/office/drawing/2014/main" val="2839760689"/>
                    </a:ext>
                  </a:extLst>
                </a:gridCol>
                <a:gridCol w="2035632">
                  <a:extLst>
                    <a:ext uri="{9D8B030D-6E8A-4147-A177-3AD203B41FA5}">
                      <a16:colId xmlns:a16="http://schemas.microsoft.com/office/drawing/2014/main" val="927330512"/>
                    </a:ext>
                  </a:extLst>
                </a:gridCol>
                <a:gridCol w="1692372">
                  <a:extLst>
                    <a:ext uri="{9D8B030D-6E8A-4147-A177-3AD203B41FA5}">
                      <a16:colId xmlns:a16="http://schemas.microsoft.com/office/drawing/2014/main" val="2075154744"/>
                    </a:ext>
                  </a:extLst>
                </a:gridCol>
                <a:gridCol w="1732251">
                  <a:extLst>
                    <a:ext uri="{9D8B030D-6E8A-4147-A177-3AD203B41FA5}">
                      <a16:colId xmlns:a16="http://schemas.microsoft.com/office/drawing/2014/main" val="2712211432"/>
                    </a:ext>
                  </a:extLst>
                </a:gridCol>
                <a:gridCol w="1603570">
                  <a:extLst>
                    <a:ext uri="{9D8B030D-6E8A-4147-A177-3AD203B41FA5}">
                      <a16:colId xmlns:a16="http://schemas.microsoft.com/office/drawing/2014/main" val="2870623739"/>
                    </a:ext>
                  </a:extLst>
                </a:gridCol>
              </a:tblGrid>
              <a:tr h="624720">
                <a:tc>
                  <a:txBody>
                    <a:bodyPr/>
                    <a:lstStyle/>
                    <a:p>
                      <a:r>
                        <a:rPr lang="en-IN" sz="1800" kern="1200" dirty="0">
                          <a:solidFill>
                            <a:schemeClr val="tx1"/>
                          </a:solidFill>
                          <a:effectLst/>
                          <a:latin typeface="+mn-lt"/>
                          <a:ea typeface="+mn-ea"/>
                          <a:cs typeface="+mn-cs"/>
                        </a:rPr>
                        <a:t>Cell NO</a:t>
                      </a:r>
                      <a:endParaRPr lang="en-IN" dirty="0"/>
                    </a:p>
                  </a:txBody>
                  <a:tcPr/>
                </a:tc>
                <a:tc>
                  <a:txBody>
                    <a:bodyPr/>
                    <a:lstStyle/>
                    <a:p>
                      <a:pPr algn="l"/>
                      <a:r>
                        <a:rPr lang="en-IN" sz="1800" kern="1200" dirty="0">
                          <a:solidFill>
                            <a:schemeClr val="tx1"/>
                          </a:solidFill>
                          <a:effectLst/>
                          <a:latin typeface="+mn-lt"/>
                          <a:ea typeface="+mn-ea"/>
                          <a:cs typeface="+mn-cs"/>
                        </a:rPr>
                        <a:t>            TITLE </a:t>
                      </a:r>
                      <a:endParaRPr lang="en-IN" dirty="0"/>
                    </a:p>
                  </a:txBody>
                  <a:tcPr/>
                </a:tc>
                <a:tc>
                  <a:txBody>
                    <a:bodyPr/>
                    <a:lstStyle/>
                    <a:p>
                      <a:r>
                        <a:rPr lang="en-IN" sz="1800" kern="1200" dirty="0">
                          <a:solidFill>
                            <a:schemeClr val="tx1"/>
                          </a:solidFill>
                          <a:effectLst/>
                          <a:latin typeface="+mn-lt"/>
                          <a:ea typeface="+mn-ea"/>
                          <a:cs typeface="+mn-cs"/>
                        </a:rPr>
                        <a:t>       OBJECTIVE </a:t>
                      </a:r>
                      <a:endParaRPr lang="en-IN" dirty="0"/>
                    </a:p>
                  </a:txBody>
                  <a:tcPr/>
                </a:tc>
                <a:tc>
                  <a:txBody>
                    <a:bodyPr/>
                    <a:lstStyle/>
                    <a:p>
                      <a:r>
                        <a:rPr lang="en-IN" sz="1800" kern="1200" dirty="0">
                          <a:solidFill>
                            <a:schemeClr val="tx1"/>
                          </a:solidFill>
                          <a:effectLst/>
                          <a:latin typeface="+mn-lt"/>
                          <a:ea typeface="+mn-ea"/>
                          <a:cs typeface="+mn-cs"/>
                        </a:rPr>
                        <a:t>    ADVANTAGE </a:t>
                      </a:r>
                      <a:endParaRPr lang="en-IN" dirty="0"/>
                    </a:p>
                  </a:txBody>
                  <a:tcPr/>
                </a:tc>
                <a:tc>
                  <a:txBody>
                    <a:bodyPr/>
                    <a:lstStyle/>
                    <a:p>
                      <a:r>
                        <a:rPr lang="en-IN" sz="1800" kern="1200" dirty="0">
                          <a:solidFill>
                            <a:schemeClr val="tx1"/>
                          </a:solidFill>
                          <a:effectLst/>
                          <a:latin typeface="+mn-lt"/>
                          <a:ea typeface="+mn-ea"/>
                          <a:cs typeface="+mn-cs"/>
                        </a:rPr>
                        <a:t>DISADVANTAGE</a:t>
                      </a:r>
                      <a:endParaRPr lang="en-IN" dirty="0"/>
                    </a:p>
                  </a:txBody>
                  <a:tcPr/>
                </a:tc>
                <a:tc>
                  <a:txBody>
                    <a:bodyPr/>
                    <a:lstStyle/>
                    <a:p>
                      <a:r>
                        <a:rPr lang="en-IN" sz="1800" kern="1200" dirty="0">
                          <a:solidFill>
                            <a:schemeClr val="tx1"/>
                          </a:solidFill>
                          <a:effectLst/>
                          <a:latin typeface="+mn-lt"/>
                          <a:ea typeface="+mn-ea"/>
                          <a:cs typeface="+mn-cs"/>
                        </a:rPr>
                        <a:t>       YEAR</a:t>
                      </a:r>
                      <a:endParaRPr lang="en-IN" dirty="0"/>
                    </a:p>
                  </a:txBody>
                  <a:tcPr/>
                </a:tc>
                <a:extLst>
                  <a:ext uri="{0D108BD9-81ED-4DB2-BD59-A6C34878D82A}">
                    <a16:rowId xmlns:a16="http://schemas.microsoft.com/office/drawing/2014/main" val="4021755648"/>
                  </a:ext>
                </a:extLst>
              </a:tr>
              <a:tr h="1041200">
                <a:tc>
                  <a:txBody>
                    <a:bodyPr/>
                    <a:lstStyle/>
                    <a:p>
                      <a:r>
                        <a:rPr lang="en-US" dirty="0"/>
                        <a:t>1</a:t>
                      </a:r>
                      <a:endParaRPr lang="en-IN" dirty="0"/>
                    </a:p>
                  </a:txBody>
                  <a:tcPr/>
                </a:tc>
                <a:tc>
                  <a:txBody>
                    <a:bodyPr/>
                    <a:lstStyle/>
                    <a:p>
                      <a:r>
                        <a:rPr lang="en-IN" sz="1600" kern="1200" dirty="0">
                          <a:solidFill>
                            <a:schemeClr val="tx1"/>
                          </a:solidFill>
                          <a:effectLst/>
                          <a:latin typeface="+mn-lt"/>
                          <a:ea typeface="+mn-ea"/>
                          <a:cs typeface="+mn-cs"/>
                        </a:rPr>
                        <a:t>TIME MANAGEMENT  PERCEPTION IN SOFTWARE TEAMS</a:t>
                      </a:r>
                      <a:endParaRPr lang="en-IN" sz="1600" dirty="0"/>
                    </a:p>
                  </a:txBody>
                  <a:tcPr/>
                </a:tc>
                <a:tc>
                  <a:txBody>
                    <a:bodyPr/>
                    <a:lstStyle/>
                    <a:p>
                      <a:r>
                        <a:rPr lang="en-IN" sz="1600" kern="1200" dirty="0">
                          <a:solidFill>
                            <a:schemeClr val="tx1"/>
                          </a:solidFill>
                          <a:effectLst/>
                          <a:latin typeface="+mn-lt"/>
                          <a:ea typeface="+mn-ea"/>
                          <a:cs typeface="+mn-cs"/>
                        </a:rPr>
                        <a:t>IMPROVE  THE ACCURACY OF TIME ESTIMATES FOR PROJECT TASKS</a:t>
                      </a:r>
                      <a:endParaRPr lang="en-IN" sz="1600" dirty="0"/>
                    </a:p>
                  </a:txBody>
                  <a:tcPr/>
                </a:tc>
                <a:tc>
                  <a:txBody>
                    <a:bodyPr/>
                    <a:lstStyle/>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OPTIMISE RESOURCE ALLOCATION</a:t>
                      </a:r>
                    </a:p>
                  </a:txBody>
                  <a:tcPr marL="68580" marR="68580" marT="0" marB="0"/>
                </a:tc>
                <a:tc>
                  <a:txBody>
                    <a:bodyPr/>
                    <a:lstStyle/>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PRESSURE FOR UNREALISTIC PRECISION</a:t>
                      </a:r>
                    </a:p>
                  </a:txBody>
                  <a:tcPr marL="68580" marR="68580" marT="0" marB="0"/>
                </a:tc>
                <a:tc>
                  <a:txBody>
                    <a:bodyPr/>
                    <a:lstStyle/>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2018</a:t>
                      </a:r>
                    </a:p>
                  </a:txBody>
                  <a:tcPr marL="68580" marR="68580" marT="0" marB="0"/>
                </a:tc>
                <a:extLst>
                  <a:ext uri="{0D108BD9-81ED-4DB2-BD59-A6C34878D82A}">
                    <a16:rowId xmlns:a16="http://schemas.microsoft.com/office/drawing/2014/main" val="4119074947"/>
                  </a:ext>
                </a:extLst>
              </a:tr>
              <a:tr h="1205142">
                <a:tc>
                  <a:txBody>
                    <a:bodyPr/>
                    <a:lstStyle/>
                    <a:p>
                      <a:r>
                        <a:rPr lang="en-US" dirty="0"/>
                        <a:t>2</a:t>
                      </a:r>
                      <a:endParaRPr lang="en-IN" dirty="0"/>
                    </a:p>
                  </a:txBody>
                  <a:tcPr/>
                </a:tc>
                <a:tc>
                  <a:txBody>
                    <a:bodyPr/>
                    <a:lstStyle/>
                    <a:p>
                      <a:r>
                        <a:rPr lang="en-IN" sz="1600" kern="1200" dirty="0">
                          <a:solidFill>
                            <a:schemeClr val="tx1"/>
                          </a:solidFill>
                          <a:effectLst/>
                          <a:latin typeface="+mn-lt"/>
                          <a:ea typeface="+mn-ea"/>
                          <a:cs typeface="+mn-cs"/>
                        </a:rPr>
                        <a:t>OPTIMIZATION AND TIME MANAGEMENT FOR WEEKLY CLASS SCHEDULE</a:t>
                      </a:r>
                      <a:endParaRPr lang="en-IN" sz="1600" dirty="0"/>
                    </a:p>
                  </a:txBody>
                  <a:tcPr/>
                </a:tc>
                <a:tc>
                  <a:txBody>
                    <a:bodyPr/>
                    <a:lstStyle/>
                    <a:p>
                      <a:r>
                        <a:rPr lang="en-IN" sz="1600" kern="1200" dirty="0">
                          <a:solidFill>
                            <a:schemeClr val="tx1"/>
                          </a:solidFill>
                          <a:effectLst/>
                          <a:latin typeface="+mn-lt"/>
                          <a:ea typeface="+mn-ea"/>
                          <a:cs typeface="+mn-cs"/>
                        </a:rPr>
                        <a:t>PRIORITIZATION AND TASK MANEGEMENT</a:t>
                      </a:r>
                      <a:endParaRPr lang="en-IN" sz="1600" dirty="0"/>
                    </a:p>
                  </a:txBody>
                  <a:tcPr/>
                </a:tc>
                <a:tc>
                  <a:txBody>
                    <a:bodyPr/>
                    <a:lstStyle/>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FLEXIBILITY </a:t>
                      </a:r>
                    </a:p>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ADAPTABILITY</a:t>
                      </a:r>
                    </a:p>
                  </a:txBody>
                  <a:tcPr marL="68580" marR="68580" marT="0" marB="0"/>
                </a:tc>
                <a:tc>
                  <a:txBody>
                    <a:bodyPr/>
                    <a:lstStyle/>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CONSUME TIME TO ADAPT </a:t>
                      </a:r>
                    </a:p>
                  </a:txBody>
                  <a:tcPr marL="68580" marR="68580" marT="0" marB="0"/>
                </a:tc>
                <a:tc>
                  <a:txBody>
                    <a:bodyPr/>
                    <a:lstStyle/>
                    <a:p>
                      <a:pPr algn="l">
                        <a:lnSpc>
                          <a:spcPct val="107000"/>
                        </a:lnSpc>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 2022</a:t>
                      </a:r>
                    </a:p>
                  </a:txBody>
                  <a:tcPr marL="68580" marR="68580" marT="0" marB="0"/>
                </a:tc>
                <a:extLst>
                  <a:ext uri="{0D108BD9-81ED-4DB2-BD59-A6C34878D82A}">
                    <a16:rowId xmlns:a16="http://schemas.microsoft.com/office/drawing/2014/main" val="2444758251"/>
                  </a:ext>
                </a:extLst>
              </a:tr>
              <a:tr h="1653566">
                <a:tc>
                  <a:txBody>
                    <a:bodyPr/>
                    <a:lstStyle/>
                    <a:p>
                      <a:r>
                        <a:rPr lang="en-US" dirty="0"/>
                        <a:t>3</a:t>
                      </a:r>
                      <a:endParaRPr lang="en-IN" dirty="0"/>
                    </a:p>
                  </a:txBody>
                  <a:tcPr/>
                </a:tc>
                <a:tc>
                  <a:txBody>
                    <a:bodyPr/>
                    <a:lstStyle/>
                    <a:p>
                      <a:r>
                        <a:rPr lang="en-IN" sz="1600" kern="1200" dirty="0">
                          <a:solidFill>
                            <a:schemeClr val="tx1"/>
                          </a:solidFill>
                          <a:effectLst/>
                          <a:latin typeface="+mn-lt"/>
                          <a:ea typeface="+mn-ea"/>
                          <a:cs typeface="+mn-cs"/>
                        </a:rPr>
                        <a:t>TIME MANAGEMENT BASED PREDICTION  FOR QUALITY CRITERIA IN PRODUCTION PROCESS</a:t>
                      </a:r>
                      <a:endParaRPr lang="en-IN" sz="1600" dirty="0"/>
                    </a:p>
                  </a:txBody>
                  <a:tcPr/>
                </a:tc>
                <a:tc>
                  <a:txBody>
                    <a:bodyPr/>
                    <a:lstStyle/>
                    <a:p>
                      <a:r>
                        <a:rPr lang="en-IN" sz="1600" kern="1200" dirty="0">
                          <a:solidFill>
                            <a:schemeClr val="tx1"/>
                          </a:solidFill>
                          <a:effectLst/>
                          <a:latin typeface="+mn-lt"/>
                          <a:ea typeface="+mn-ea"/>
                          <a:cs typeface="+mn-cs"/>
                        </a:rPr>
                        <a:t>ENABLES IN MONITORING AND FEEDBACK</a:t>
                      </a:r>
                      <a:endParaRPr lang="en-IN" sz="1600" dirty="0"/>
                    </a:p>
                  </a:txBody>
                  <a:tcPr/>
                </a:tc>
                <a:tc>
                  <a:txBody>
                    <a:bodyPr/>
                    <a:lstStyle/>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ENHANCED </a:t>
                      </a:r>
                    </a:p>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PRODUCT QUALITY</a:t>
                      </a:r>
                    </a:p>
                  </a:txBody>
                  <a:tcPr marL="68580" marR="68580" marT="0" marB="0"/>
                </a:tc>
                <a:tc>
                  <a:txBody>
                    <a:bodyPr/>
                    <a:lstStyle/>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REQUIRE </a:t>
                      </a:r>
                    </a:p>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SIGNIFICANT</a:t>
                      </a:r>
                    </a:p>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INVESTMENT</a:t>
                      </a:r>
                    </a:p>
                  </a:txBody>
                  <a:tcPr marL="68580" marR="68580" marT="0" marB="0"/>
                </a:tc>
                <a:tc>
                  <a:txBody>
                    <a:bodyPr/>
                    <a:lstStyle/>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2023</a:t>
                      </a:r>
                    </a:p>
                  </a:txBody>
                  <a:tcPr marL="68580" marR="68580" marT="0" marB="0"/>
                </a:tc>
                <a:extLst>
                  <a:ext uri="{0D108BD9-81ED-4DB2-BD59-A6C34878D82A}">
                    <a16:rowId xmlns:a16="http://schemas.microsoft.com/office/drawing/2014/main" val="2440212540"/>
                  </a:ext>
                </a:extLst>
              </a:tr>
            </a:tbl>
          </a:graphicData>
        </a:graphic>
      </p:graphicFrame>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008" y="69850"/>
            <a:ext cx="10515600" cy="1325563"/>
          </a:xfrm>
        </p:spPr>
        <p:txBody>
          <a:bodyPr/>
          <a:lstStyle/>
          <a:p>
            <a:r>
              <a:rPr lang="en-GB" b="1" dirty="0"/>
              <a:t>Research Gaps Identified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9051835"/>
              </p:ext>
            </p:extLst>
          </p:nvPr>
        </p:nvGraphicFramePr>
        <p:xfrm>
          <a:off x="981391" y="1212980"/>
          <a:ext cx="10000741" cy="4437852"/>
        </p:xfrm>
        <a:graphic>
          <a:graphicData uri="http://schemas.openxmlformats.org/drawingml/2006/table">
            <a:tbl>
              <a:tblPr firstRow="1" bandRow="1">
                <a:tableStyleId>{5940675A-B579-460E-94D1-54222C63F5DA}</a:tableStyleId>
              </a:tblPr>
              <a:tblGrid>
                <a:gridCol w="643921">
                  <a:extLst>
                    <a:ext uri="{9D8B030D-6E8A-4147-A177-3AD203B41FA5}">
                      <a16:colId xmlns:a16="http://schemas.microsoft.com/office/drawing/2014/main" val="1991180641"/>
                    </a:ext>
                  </a:extLst>
                </a:gridCol>
                <a:gridCol w="1920983">
                  <a:extLst>
                    <a:ext uri="{9D8B030D-6E8A-4147-A177-3AD203B41FA5}">
                      <a16:colId xmlns:a16="http://schemas.microsoft.com/office/drawing/2014/main" val="465271431"/>
                    </a:ext>
                  </a:extLst>
                </a:gridCol>
                <a:gridCol w="1824696">
                  <a:extLst>
                    <a:ext uri="{9D8B030D-6E8A-4147-A177-3AD203B41FA5}">
                      <a16:colId xmlns:a16="http://schemas.microsoft.com/office/drawing/2014/main" val="1910366221"/>
                    </a:ext>
                  </a:extLst>
                </a:gridCol>
                <a:gridCol w="1889178">
                  <a:extLst>
                    <a:ext uri="{9D8B030D-6E8A-4147-A177-3AD203B41FA5}">
                      <a16:colId xmlns:a16="http://schemas.microsoft.com/office/drawing/2014/main" val="2121641655"/>
                    </a:ext>
                  </a:extLst>
                </a:gridCol>
                <a:gridCol w="2077565">
                  <a:extLst>
                    <a:ext uri="{9D8B030D-6E8A-4147-A177-3AD203B41FA5}">
                      <a16:colId xmlns:a16="http://schemas.microsoft.com/office/drawing/2014/main" val="3055552709"/>
                    </a:ext>
                  </a:extLst>
                </a:gridCol>
                <a:gridCol w="1644398">
                  <a:extLst>
                    <a:ext uri="{9D8B030D-6E8A-4147-A177-3AD203B41FA5}">
                      <a16:colId xmlns:a16="http://schemas.microsoft.com/office/drawing/2014/main" val="1260817519"/>
                    </a:ext>
                  </a:extLst>
                </a:gridCol>
              </a:tblGrid>
              <a:tr h="637573">
                <a:tc>
                  <a:txBody>
                    <a:bodyPr/>
                    <a:lstStyle/>
                    <a:p>
                      <a:r>
                        <a:rPr lang="en-IN" sz="1800" kern="1200" dirty="0">
                          <a:solidFill>
                            <a:schemeClr val="tx1"/>
                          </a:solidFill>
                          <a:effectLst/>
                          <a:latin typeface="+mn-lt"/>
                          <a:ea typeface="+mn-ea"/>
                          <a:cs typeface="+mn-cs"/>
                        </a:rPr>
                        <a:t>Cell </a:t>
                      </a:r>
                    </a:p>
                    <a:p>
                      <a:r>
                        <a:rPr lang="en-IN" sz="1800" kern="1200" dirty="0">
                          <a:solidFill>
                            <a:schemeClr val="tx1"/>
                          </a:solidFill>
                          <a:effectLst/>
                          <a:latin typeface="+mn-lt"/>
                          <a:ea typeface="+mn-ea"/>
                          <a:cs typeface="+mn-cs"/>
                        </a:rPr>
                        <a:t>NO</a:t>
                      </a:r>
                      <a:endParaRPr lang="en-IN" dirty="0"/>
                    </a:p>
                  </a:txBody>
                  <a:tcPr/>
                </a:tc>
                <a:tc>
                  <a:txBody>
                    <a:bodyPr/>
                    <a:lstStyle/>
                    <a:p>
                      <a:pPr algn="l"/>
                      <a:r>
                        <a:rPr lang="en-IN" sz="1800" kern="1200" dirty="0">
                          <a:solidFill>
                            <a:schemeClr val="tx1"/>
                          </a:solidFill>
                          <a:effectLst/>
                          <a:latin typeface="+mn-lt"/>
                          <a:ea typeface="+mn-ea"/>
                          <a:cs typeface="+mn-cs"/>
                        </a:rPr>
                        <a:t>            TITLE </a:t>
                      </a:r>
                      <a:endParaRPr lang="en-IN" dirty="0"/>
                    </a:p>
                  </a:txBody>
                  <a:tcPr/>
                </a:tc>
                <a:tc>
                  <a:txBody>
                    <a:bodyPr/>
                    <a:lstStyle/>
                    <a:p>
                      <a:r>
                        <a:rPr lang="en-IN" sz="1800" kern="1200" dirty="0">
                          <a:solidFill>
                            <a:schemeClr val="tx1"/>
                          </a:solidFill>
                          <a:effectLst/>
                          <a:latin typeface="+mn-lt"/>
                          <a:ea typeface="+mn-ea"/>
                          <a:cs typeface="+mn-cs"/>
                        </a:rPr>
                        <a:t>       OBJECTIVE </a:t>
                      </a:r>
                      <a:endParaRPr lang="en-IN" dirty="0"/>
                    </a:p>
                  </a:txBody>
                  <a:tcPr/>
                </a:tc>
                <a:tc>
                  <a:txBody>
                    <a:bodyPr/>
                    <a:lstStyle/>
                    <a:p>
                      <a:r>
                        <a:rPr lang="en-IN" sz="1800" kern="1200" dirty="0">
                          <a:solidFill>
                            <a:schemeClr val="tx1"/>
                          </a:solidFill>
                          <a:effectLst/>
                          <a:latin typeface="+mn-lt"/>
                          <a:ea typeface="+mn-ea"/>
                          <a:cs typeface="+mn-cs"/>
                        </a:rPr>
                        <a:t>    ADVANTAGE </a:t>
                      </a:r>
                      <a:endParaRPr lang="en-IN" dirty="0"/>
                    </a:p>
                  </a:txBody>
                  <a:tcPr/>
                </a:tc>
                <a:tc>
                  <a:txBody>
                    <a:bodyPr/>
                    <a:lstStyle/>
                    <a:p>
                      <a:r>
                        <a:rPr lang="en-IN" sz="1800" kern="1200" dirty="0">
                          <a:solidFill>
                            <a:schemeClr val="tx1"/>
                          </a:solidFill>
                          <a:effectLst/>
                          <a:latin typeface="+mn-lt"/>
                          <a:ea typeface="+mn-ea"/>
                          <a:cs typeface="+mn-cs"/>
                        </a:rPr>
                        <a:t>DISADVANTAGE</a:t>
                      </a:r>
                      <a:endParaRPr lang="en-IN" dirty="0"/>
                    </a:p>
                  </a:txBody>
                  <a:tcPr/>
                </a:tc>
                <a:tc>
                  <a:txBody>
                    <a:bodyPr/>
                    <a:lstStyle/>
                    <a:p>
                      <a:r>
                        <a:rPr lang="en-IN" sz="1800" kern="1200" dirty="0">
                          <a:solidFill>
                            <a:schemeClr val="tx1"/>
                          </a:solidFill>
                          <a:effectLst/>
                          <a:latin typeface="+mn-lt"/>
                          <a:ea typeface="+mn-ea"/>
                          <a:cs typeface="+mn-cs"/>
                        </a:rPr>
                        <a:t>       YEAR</a:t>
                      </a:r>
                      <a:endParaRPr lang="en-IN" dirty="0"/>
                    </a:p>
                  </a:txBody>
                  <a:tcPr/>
                </a:tc>
                <a:extLst>
                  <a:ext uri="{0D108BD9-81ED-4DB2-BD59-A6C34878D82A}">
                    <a16:rowId xmlns:a16="http://schemas.microsoft.com/office/drawing/2014/main" val="29465114"/>
                  </a:ext>
                </a:extLst>
              </a:tr>
              <a:tr h="1182817">
                <a:tc>
                  <a:txBody>
                    <a:bodyPr/>
                    <a:lstStyle/>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4</a:t>
                      </a:r>
                    </a:p>
                  </a:txBody>
                  <a:tcPr marL="68580" marR="68580" marT="0" marB="0"/>
                </a:tc>
                <a:tc>
                  <a:txBody>
                    <a:bodyPr/>
                    <a:lstStyle/>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TIME MANEGEMENT </a:t>
                      </a:r>
                    </a:p>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IN SOFTWARE DEVELOPMENT</a:t>
                      </a:r>
                    </a:p>
                  </a:txBody>
                  <a:tcPr marL="68580" marR="68580" marT="0" marB="0"/>
                </a:tc>
                <a:tc>
                  <a:txBody>
                    <a:bodyPr/>
                    <a:lstStyle/>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ANALYSE THE IMPACT  OF PROJECT  MANEGENMENT  IN SOFTWARE PROJECT</a:t>
                      </a:r>
                    </a:p>
                  </a:txBody>
                  <a:tcPr marL="68580" marR="68580" marT="0" marB="0"/>
                </a:tc>
                <a:tc>
                  <a:txBody>
                    <a:bodyPr/>
                    <a:lstStyle/>
                    <a:p>
                      <a:pPr algn="l">
                        <a:lnSpc>
                          <a:spcPct val="107000"/>
                        </a:lnSpc>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PROVIDES LEVEL OF PRECISION  IN TIME</a:t>
                      </a:r>
                    </a:p>
                  </a:txBody>
                  <a:tcPr marL="68580" marR="68580" marT="0" marB="0"/>
                </a:tc>
                <a:tc>
                  <a:txBody>
                    <a:bodyPr/>
                    <a:lstStyle/>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COMPLEXITY</a:t>
                      </a:r>
                    </a:p>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DEPENDENCY</a:t>
                      </a:r>
                    </a:p>
                  </a:txBody>
                  <a:tcPr marL="68580" marR="68580" marT="0" marB="0"/>
                </a:tc>
                <a:tc>
                  <a:txBody>
                    <a:bodyPr/>
                    <a:lstStyle/>
                    <a:p>
                      <a:pPr algn="l">
                        <a:lnSpc>
                          <a:spcPct val="107000"/>
                        </a:lnSpc>
                        <a:spcAft>
                          <a:spcPts val="0"/>
                        </a:spcAft>
                      </a:pPr>
                      <a:r>
                        <a:rPr lang="en-IN" sz="1400">
                          <a:effectLst/>
                          <a:latin typeface="Calibri" panose="020F0502020204030204" pitchFamily="34" charset="0"/>
                          <a:ea typeface="Calibri" panose="020F0502020204030204" pitchFamily="34" charset="0"/>
                          <a:cs typeface="Times New Roman" panose="02020603050405020304" pitchFamily="18" charset="0"/>
                        </a:rPr>
                        <a:t>2023</a:t>
                      </a:r>
                    </a:p>
                  </a:txBody>
                  <a:tcPr marL="68580" marR="68580" marT="0" marB="0"/>
                </a:tc>
                <a:extLst>
                  <a:ext uri="{0D108BD9-81ED-4DB2-BD59-A6C34878D82A}">
                    <a16:rowId xmlns:a16="http://schemas.microsoft.com/office/drawing/2014/main" val="2960597281"/>
                  </a:ext>
                </a:extLst>
              </a:tr>
              <a:tr h="1182817">
                <a:tc>
                  <a:txBody>
                    <a:bodyPr/>
                    <a:lstStyle/>
                    <a:p>
                      <a:pPr algn="l">
                        <a:lnSpc>
                          <a:spcPct val="107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5</a:t>
                      </a:r>
                    </a:p>
                  </a:txBody>
                  <a:tcPr marL="68580" marR="68580" marT="0" marB="0"/>
                </a:tc>
                <a:tc>
                  <a:txBody>
                    <a:bodyPr/>
                    <a:lstStyle/>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IMPROVED TIME MANAGEMENT IN TRACKERS OF LARGE COLLABRATIVE PROJECTS</a:t>
                      </a:r>
                    </a:p>
                  </a:txBody>
                  <a:tcPr marL="68580" marR="68580" marT="0" marB="0"/>
                </a:tc>
                <a:tc>
                  <a:txBody>
                    <a:bodyPr/>
                    <a:lstStyle/>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USER TO SEARCH FOR MISSIING DEPENDENCIES AND DUPLICATE  ISSUES</a:t>
                      </a:r>
                    </a:p>
                  </a:txBody>
                  <a:tcPr marL="68580" marR="68580" marT="0" marB="0"/>
                </a:tc>
                <a:tc>
                  <a:txBody>
                    <a:bodyPr/>
                    <a:lstStyle/>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IMPROVED UNDERSSTANDING</a:t>
                      </a:r>
                    </a:p>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IDENTIFICATION OF DEPENDENCIES</a:t>
                      </a:r>
                    </a:p>
                  </a:txBody>
                  <a:tcPr marL="68580" marR="68580" marT="0" marB="0"/>
                </a:tc>
                <a:tc>
                  <a:txBody>
                    <a:bodyPr/>
                    <a:lstStyle/>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LIMITED VIEW </a:t>
                      </a:r>
                    </a:p>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INCONSISTENCE</a:t>
                      </a:r>
                    </a:p>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EXPLICT  DEPENDENCIES</a:t>
                      </a:r>
                    </a:p>
                  </a:txBody>
                  <a:tcPr marL="68580" marR="68580" marT="0" marB="0"/>
                </a:tc>
                <a:tc>
                  <a:txBody>
                    <a:bodyPr/>
                    <a:lstStyle/>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2023</a:t>
                      </a:r>
                    </a:p>
                  </a:txBody>
                  <a:tcPr marL="68580" marR="68580" marT="0" marB="0"/>
                </a:tc>
                <a:extLst>
                  <a:ext uri="{0D108BD9-81ED-4DB2-BD59-A6C34878D82A}">
                    <a16:rowId xmlns:a16="http://schemas.microsoft.com/office/drawing/2014/main" val="648400067"/>
                  </a:ext>
                </a:extLst>
              </a:tr>
              <a:tr h="1432138">
                <a:tc>
                  <a:txBody>
                    <a:bodyPr/>
                    <a:lstStyle/>
                    <a:p>
                      <a:pPr algn="l">
                        <a:lnSpc>
                          <a:spcPct val="107000"/>
                        </a:lnSpc>
                        <a:spcAft>
                          <a:spcPts val="0"/>
                        </a:spcAft>
                      </a:pPr>
                      <a:r>
                        <a:rPr lang="en-IN" sz="1600">
                          <a:effectLst/>
                          <a:latin typeface="Calibri" panose="020F0502020204030204" pitchFamily="34" charset="0"/>
                          <a:ea typeface="Calibri" panose="020F0502020204030204" pitchFamily="34" charset="0"/>
                          <a:cs typeface="Times New Roman" panose="02020603050405020304" pitchFamily="18" charset="0"/>
                        </a:rPr>
                        <a:t>     6</a:t>
                      </a:r>
                    </a:p>
                  </a:txBody>
                  <a:tcPr marL="68580" marR="68580" marT="0" marB="0"/>
                </a:tc>
                <a:tc>
                  <a:txBody>
                    <a:bodyPr/>
                    <a:lstStyle/>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PROJECT MANEGEMENT IN REQUIREMENTS ENGINEERING FOR GLOBAL SOFTWARE DEVELOPMENT </a:t>
                      </a:r>
                    </a:p>
                  </a:txBody>
                  <a:tcPr marL="68580" marR="68580" marT="0" marB="0"/>
                </a:tc>
                <a:tc>
                  <a:txBody>
                    <a:bodyPr/>
                    <a:lstStyle/>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INVESTIGATE THE EFFECT OF PROJECT REQUIREMENTS, AND PROPOSE A FRAMEWORK .</a:t>
                      </a:r>
                    </a:p>
                  </a:txBody>
                  <a:tcPr marL="68580" marR="68580" marT="0" marB="0"/>
                </a:tc>
                <a:tc>
                  <a:txBody>
                    <a:bodyPr/>
                    <a:lstStyle/>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IMPROVED COMMUNICATION</a:t>
                      </a:r>
                    </a:p>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INCREASED EFFECTIVES OF SOFTWARE</a:t>
                      </a:r>
                    </a:p>
                  </a:txBody>
                  <a:tcPr marL="68580" marR="68580" marT="0" marB="0"/>
                </a:tc>
                <a:tc>
                  <a:txBody>
                    <a:bodyPr/>
                    <a:lstStyle/>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POORLY DEFINED,</a:t>
                      </a:r>
                    </a:p>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INADEQUATE</a:t>
                      </a:r>
                    </a:p>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COMMUNICATION,</a:t>
                      </a:r>
                    </a:p>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LACK OF DOCUMENTATION</a:t>
                      </a:r>
                    </a:p>
                  </a:txBody>
                  <a:tcPr marL="68580" marR="68580" marT="0" marB="0"/>
                </a:tc>
                <a:tc>
                  <a:txBody>
                    <a:bodyPr/>
                    <a:lstStyle/>
                    <a:p>
                      <a:pPr algn="l">
                        <a:lnSpc>
                          <a:spcPct val="107000"/>
                        </a:lnSpc>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2018</a:t>
                      </a:r>
                    </a:p>
                  </a:txBody>
                  <a:tcPr marL="68580" marR="68580" marT="0" marB="0"/>
                </a:tc>
                <a:extLst>
                  <a:ext uri="{0D108BD9-81ED-4DB2-BD59-A6C34878D82A}">
                    <a16:rowId xmlns:a16="http://schemas.microsoft.com/office/drawing/2014/main" val="884132274"/>
                  </a:ext>
                </a:extLst>
              </a:tr>
            </a:tbl>
          </a:graphicData>
        </a:graphic>
      </p:graphicFrame>
    </p:spTree>
    <p:extLst>
      <p:ext uri="{BB962C8B-B14F-4D97-AF65-F5344CB8AC3E}">
        <p14:creationId xmlns:p14="http://schemas.microsoft.com/office/powerpoint/2010/main" val="166516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390261"/>
            <a:ext cx="10515600" cy="4581428"/>
          </a:xfrm>
        </p:spPr>
        <p:txBody>
          <a:bodyPr>
            <a:normAutofit/>
          </a:bodyPr>
          <a:lstStyle/>
          <a:p>
            <a:pPr marL="0" indent="0" algn="just">
              <a:lnSpc>
                <a:spcPct val="150000"/>
              </a:lnSpc>
              <a:buNone/>
            </a:pPr>
            <a:r>
              <a:rPr lang="en-IN" sz="18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Effective web-based time productivity analysis involves the use of various methods and tools to ensure that tasks are completed on time and within the allocated resources.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Work Breakdown Structure (WBS) is a hierarchical decomposition of the total scope of work to be carried out by the project team. It breaks down the project into smaller, more manageable components, making it easier to plan, execute, and contro</a:t>
            </a:r>
            <a:r>
              <a:rPr lang="en-IN" sz="1800"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l</a:t>
            </a:r>
            <a:r>
              <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s. Like task identification, time estimation , productivity analysis, project visualisation, change management, monitoring and reporting. </a:t>
            </a:r>
            <a:r>
              <a:rPr lang="en-US" sz="1800" dirty="0">
                <a:latin typeface="Times New Roman" panose="02020603050405020304" pitchFamily="18" charset="0"/>
                <a:cs typeface="Times New Roman" panose="02020603050405020304" pitchFamily="18" charset="0"/>
              </a:rPr>
              <a:t>It offers a user-friendly interface for resource input and centralizes this data in a secure database. The system allows for customization of activity categories, providing flexibility for different organizational needs. </a:t>
            </a:r>
          </a:p>
          <a:p>
            <a:pPr marL="0" lvl="0" indent="0" algn="just">
              <a:lnSpc>
                <a:spcPct val="150000"/>
              </a:lnSpc>
              <a:buNone/>
              <a:tabLst>
                <a:tab pos="457200" algn="l"/>
              </a:tabLst>
            </a:pPr>
            <a:r>
              <a:rPr lang="en-US" sz="1800" dirty="0">
                <a:latin typeface="Times New Roman" panose="02020603050405020304" pitchFamily="18" charset="0"/>
                <a:cs typeface="Times New Roman" panose="02020603050405020304" pitchFamily="18" charset="0"/>
              </a:rPr>
              <a:t>	Overall, the system aims to enhance resource productivity, optimize resource allocation, and facilitate data-driven decision-making. It offers transparency, accountability, and improved collaboration within the organization, making it an essential tool for time and productivity analysis.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480392"/>
            <a:ext cx="10515600" cy="4351338"/>
          </a:xfrm>
        </p:spPr>
        <p:txBody>
          <a:bodyPr>
            <a:normAutofit lnSpcReduction="10000"/>
          </a:bodyPr>
          <a:lstStyle/>
          <a:p>
            <a:pPr>
              <a:lnSpc>
                <a:spcPct val="150000"/>
              </a:lnSpc>
            </a:pPr>
            <a:r>
              <a:rPr lang="en-IN" i="0" dirty="0">
                <a:effectLst/>
                <a:latin typeface="Times New Roman" panose="02020603050405020304" pitchFamily="18" charset="0"/>
                <a:cs typeface="Times New Roman" panose="02020603050405020304" pitchFamily="18" charset="0"/>
              </a:rPr>
              <a:t>Task Tracking and Management</a:t>
            </a:r>
          </a:p>
          <a:p>
            <a:pPr>
              <a:lnSpc>
                <a:spcPct val="150000"/>
              </a:lnSpc>
            </a:pPr>
            <a:r>
              <a:rPr lang="en-IN" i="0" dirty="0">
                <a:effectLst/>
                <a:latin typeface="Times New Roman" panose="02020603050405020304" pitchFamily="18" charset="0"/>
                <a:cs typeface="Times New Roman" panose="02020603050405020304" pitchFamily="18" charset="0"/>
              </a:rPr>
              <a:t>Documentation and Reporting</a:t>
            </a:r>
            <a:endParaRPr lang="en-IN" dirty="0">
              <a:latin typeface="Times New Roman" panose="02020603050405020304" pitchFamily="18" charset="0"/>
              <a:cs typeface="Times New Roman" panose="02020603050405020304" pitchFamily="18" charset="0"/>
            </a:endParaRPr>
          </a:p>
          <a:p>
            <a:pPr>
              <a:lnSpc>
                <a:spcPct val="150000"/>
              </a:lnSpc>
            </a:pPr>
            <a:r>
              <a:rPr lang="en-IN" i="0" dirty="0">
                <a:effectLst/>
                <a:latin typeface="Times New Roman" panose="02020603050405020304" pitchFamily="18" charset="0"/>
                <a:cs typeface="Times New Roman" panose="02020603050405020304" pitchFamily="18" charset="0"/>
              </a:rPr>
              <a:t>Adaptability</a:t>
            </a:r>
          </a:p>
          <a:p>
            <a:pPr>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Change Management</a:t>
            </a:r>
          </a:p>
          <a:p>
            <a:pPr>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Project Visualization</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Task Ownership and Responsibility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pic>
        <p:nvPicPr>
          <p:cNvPr id="4" name="Content Placeholder 3">
            <a:extLst>
              <a:ext uri="{FF2B5EF4-FFF2-40B4-BE49-F238E27FC236}">
                <a16:creationId xmlns:a16="http://schemas.microsoft.com/office/drawing/2014/main" id="{C8FAB068-A19C-A9CD-B38B-A3778283C1C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10283" y="1517715"/>
            <a:ext cx="8224984" cy="4351338"/>
          </a:xfrm>
          <a:prstGeom prst="rect">
            <a:avLst/>
          </a:prstGeom>
          <a:noFill/>
          <a:ln>
            <a:noFill/>
          </a:ln>
        </p:spPr>
      </p:pic>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409</TotalTime>
  <Words>1235</Words>
  <Application>Microsoft Office PowerPoint</Application>
  <PresentationFormat>Widescreen</PresentationFormat>
  <Paragraphs>142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Calibri Light (Headings)</vt:lpstr>
      <vt:lpstr>Times New Roman</vt:lpstr>
      <vt:lpstr>Verdana</vt:lpstr>
      <vt:lpstr>Wingdings</vt:lpstr>
      <vt:lpstr>Presidency University 45 Yrs</vt:lpstr>
      <vt:lpstr>PROJECT TITLE: Web Based Time and Productivity Analysis</vt:lpstr>
      <vt:lpstr>Abstract</vt:lpstr>
      <vt:lpstr>Introduction</vt:lpstr>
      <vt:lpstr>Literature Review</vt:lpstr>
      <vt:lpstr>Research Gaps Identified</vt:lpstr>
      <vt:lpstr>Research Gaps Identified</vt:lpstr>
      <vt:lpstr>Proposed Methodology</vt:lpstr>
      <vt:lpstr>Objectives</vt:lpstr>
      <vt:lpstr>System Design &amp; Implementation</vt:lpstr>
      <vt:lpstr>PowerPoint Presentation</vt:lpstr>
      <vt:lpstr>Outcomes / Results Obtained</vt:lpstr>
      <vt:lpstr>Conclusion</vt:lpstr>
      <vt:lpstr>References</vt:lpstr>
      <vt:lpstr>Publication Details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varsha g</cp:lastModifiedBy>
  <cp:revision>40</cp:revision>
  <dcterms:created xsi:type="dcterms:W3CDTF">2023-03-16T03:26:27Z</dcterms:created>
  <dcterms:modified xsi:type="dcterms:W3CDTF">2024-01-18T05:04:10Z</dcterms:modified>
</cp:coreProperties>
</file>